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5"/>
  </p:notesMasterIdLst>
  <p:sldIdLst>
    <p:sldId id="256" r:id="rId2"/>
    <p:sldId id="257" r:id="rId3"/>
    <p:sldId id="314" r:id="rId4"/>
    <p:sldId id="316" r:id="rId5"/>
    <p:sldId id="315" r:id="rId6"/>
    <p:sldId id="308" r:id="rId7"/>
    <p:sldId id="309" r:id="rId8"/>
    <p:sldId id="310" r:id="rId9"/>
    <p:sldId id="311" r:id="rId10"/>
    <p:sldId id="312" r:id="rId11"/>
    <p:sldId id="313" r:id="rId12"/>
    <p:sldId id="317" r:id="rId13"/>
    <p:sldId id="259" r:id="rId14"/>
  </p:sldIdLst>
  <p:sldSz cx="9144000" cy="5143500" type="screen16x9"/>
  <p:notesSz cx="6858000" cy="9144000"/>
  <p:embeddedFontLst>
    <p:embeddedFont>
      <p:font typeface="Anton" pitchFamily="2" charset="0"/>
      <p:regular r:id="rId16"/>
    </p:embeddedFont>
    <p:embeddedFont>
      <p:font typeface="Catamaran"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516093-4E29-461B-AE54-D6536655A3DD}">
  <a:tblStyle styleId="{30516093-4E29-461B-AE54-D6536655A3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3EF8946-9A13-48C5-9E69-B36552ABCE6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3"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37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360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659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26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946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51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105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220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692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rot="10800000">
            <a:off x="6929878" y="-11"/>
            <a:ext cx="1346494" cy="2890304"/>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7730592" y="1737649"/>
            <a:ext cx="948056" cy="3405808"/>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0800000" flipH="1">
            <a:off x="945475" y="3635300"/>
            <a:ext cx="2699775" cy="2633450"/>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3"/>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 name="Google Shape;120;p3"/>
          <p:cNvSpPr txBox="1">
            <a:spLocks noGrp="1"/>
          </p:cNvSpPr>
          <p:nvPr>
            <p:ph type="title" idx="2" hasCustomPrompt="1"/>
          </p:nvPr>
        </p:nvSpPr>
        <p:spPr>
          <a:xfrm>
            <a:off x="713225" y="1155439"/>
            <a:ext cx="1135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3"/>
          <p:cNvSpPr txBox="1">
            <a:spLocks noGrp="1"/>
          </p:cNvSpPr>
          <p:nvPr>
            <p:ph type="subTitle" idx="1"/>
          </p:nvPr>
        </p:nvSpPr>
        <p:spPr>
          <a:xfrm>
            <a:off x="713225" y="2966593"/>
            <a:ext cx="4121700" cy="36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01" name="Google Shape;201;p6"/>
          <p:cNvGrpSpPr/>
          <p:nvPr/>
        </p:nvGrpSpPr>
        <p:grpSpPr>
          <a:xfrm rot="5400000">
            <a:off x="1164816" y="3526194"/>
            <a:ext cx="209624" cy="2539086"/>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6"/>
          <p:cNvGrpSpPr/>
          <p:nvPr/>
        </p:nvGrpSpPr>
        <p:grpSpPr>
          <a:xfrm rot="-5400000" flipH="1">
            <a:off x="8202187" y="-679108"/>
            <a:ext cx="457158" cy="2310231"/>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77" r:id="rId5"/>
    <p:sldLayoutId id="214748367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701715" y="1409226"/>
            <a:ext cx="5761916" cy="171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b="1" dirty="0">
                <a:latin typeface="Times New Roman" panose="02020603050405020304" pitchFamily="18" charset="0"/>
                <a:cs typeface="Times New Roman" panose="02020603050405020304" pitchFamily="18" charset="0"/>
              </a:rPr>
              <a:t>Boutique Management System</a:t>
            </a:r>
            <a:endParaRPr sz="4800" b="1" dirty="0">
              <a:latin typeface="Times New Roman" panose="02020603050405020304" pitchFamily="18" charset="0"/>
              <a:cs typeface="Times New Roman" panose="02020603050405020304" pitchFamily="18" charset="0"/>
            </a:endParaRPr>
          </a:p>
        </p:txBody>
      </p:sp>
      <p:sp>
        <p:nvSpPr>
          <p:cNvPr id="832" name="Google Shape;832;p36"/>
          <p:cNvSpPr txBox="1">
            <a:spLocks noGrp="1"/>
          </p:cNvSpPr>
          <p:nvPr>
            <p:ph type="subTitle" idx="1"/>
          </p:nvPr>
        </p:nvSpPr>
        <p:spPr>
          <a:xfrm>
            <a:off x="2995200" y="140139"/>
            <a:ext cx="5193473" cy="8591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u="sng" dirty="0">
                <a:latin typeface="Times New Roman" panose="02020603050405020304" pitchFamily="18" charset="0"/>
                <a:cs typeface="Times New Roman" panose="02020603050405020304" pitchFamily="18" charset="0"/>
              </a:rPr>
              <a:t>Project Report</a:t>
            </a:r>
            <a:endParaRPr sz="3600" b="1" u="sng"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531219" y="3451525"/>
            <a:ext cx="3308781" cy="738664"/>
          </a:xfrm>
          <a:prstGeom prst="rect">
            <a:avLst/>
          </a:prstGeom>
          <a:noFill/>
        </p:spPr>
        <p:txBody>
          <a:bodyPr wrap="square" rtlCol="0">
            <a:spAutoFit/>
          </a:bodyPr>
          <a:lstStyle/>
          <a:p>
            <a:r>
              <a:rPr lang="en-US" b="1" dirty="0">
                <a:solidFill>
                  <a:schemeClr val="tx1"/>
                </a:solidFill>
                <a:latin typeface="Times New Roman" panose="02020603050405020304" pitchFamily="18" charset="0"/>
                <a:cs typeface="Times New Roman" panose="02020603050405020304" pitchFamily="18" charset="0"/>
              </a:rPr>
              <a:t>Hamadullah [23k-0723] (Group Leader)</a:t>
            </a:r>
          </a:p>
          <a:p>
            <a:r>
              <a:rPr lang="en-US" b="1" dirty="0">
                <a:solidFill>
                  <a:schemeClr val="tx1"/>
                </a:solidFill>
                <a:latin typeface="Times New Roman" panose="02020603050405020304" pitchFamily="18" charset="0"/>
                <a:cs typeface="Times New Roman" panose="02020603050405020304" pitchFamily="18" charset="0"/>
              </a:rPr>
              <a:t>Syed Waleed [23k-0885]</a:t>
            </a:r>
          </a:p>
          <a:p>
            <a:r>
              <a:rPr lang="en-US" b="1" dirty="0">
                <a:solidFill>
                  <a:schemeClr val="tx1"/>
                </a:solidFill>
                <a:latin typeface="Times New Roman" panose="02020603050405020304" pitchFamily="18" charset="0"/>
                <a:cs typeface="Times New Roman" panose="02020603050405020304" pitchFamily="18" charset="0"/>
              </a:rPr>
              <a:t>Tashkeel Pasha [23k-2014]</a:t>
            </a:r>
          </a:p>
        </p:txBody>
      </p:sp>
      <p:pic>
        <p:nvPicPr>
          <p:cNvPr id="5" name="Picture 4" descr="A blue and white logo">
            <a:extLst>
              <a:ext uri="{FF2B5EF4-FFF2-40B4-BE49-F238E27FC236}">
                <a16:creationId xmlns:a16="http://schemas.microsoft.com/office/drawing/2014/main" id="{C938B37E-D0F2-DC5F-91D3-35B869DF7370}"/>
              </a:ext>
            </a:extLst>
          </p:cNvPr>
          <p:cNvPicPr>
            <a:picLocks noChangeAspect="1"/>
          </p:cNvPicPr>
          <p:nvPr/>
        </p:nvPicPr>
        <p:blipFill>
          <a:blip r:embed="rId3"/>
          <a:stretch>
            <a:fillRect/>
          </a:stretch>
        </p:blipFill>
        <p:spPr>
          <a:xfrm>
            <a:off x="356019" y="-289478"/>
            <a:ext cx="1933581" cy="1718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1769326" y="569722"/>
            <a:ext cx="6290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latin typeface="Times New Roman" panose="02020603050405020304" pitchFamily="18" charset="0"/>
                <a:cs typeface="Times New Roman" panose="02020603050405020304" pitchFamily="18" charset="0"/>
              </a:rPr>
              <a:t>Pure Virtual Function and Abstract class</a:t>
            </a:r>
            <a:endParaRPr sz="3200" b="1"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556449" y="2198245"/>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Line 26</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Line 36</a:t>
            </a:r>
            <a:endParaRPr sz="24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EDF25B9E-97F0-6867-570D-04C427828856}"/>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3177098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Exceptional Handling</a:t>
            </a:r>
            <a:endParaRPr sz="3600" b="1"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Line 64</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Line 75</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Line 203</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Line 226</a:t>
            </a:r>
            <a:endParaRPr sz="24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644C349C-2B59-A9D3-1AA8-97F93F87734C}"/>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222270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Wingdings" panose="05000000000000000000" pitchFamily="2" charset="2"/>
              </a:rPr>
              <a:t></a:t>
            </a: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lvl="0" algn="just" rtl="0">
              <a:spcBef>
                <a:spcPts val="0"/>
              </a:spcBef>
              <a:spcAft>
                <a:spcPts val="0"/>
              </a:spcAft>
            </a:pPr>
            <a:r>
              <a:rPr lang="en-US" sz="2000" dirty="0">
                <a:solidFill>
                  <a:schemeClr val="dk1"/>
                </a:solidFill>
                <a:latin typeface="Times New Roman" panose="02020603050405020304" pitchFamily="18" charset="0"/>
                <a:ea typeface="Catamaran"/>
                <a:cs typeface="Times New Roman" panose="02020603050405020304" pitchFamily="18" charset="0"/>
                <a:sym typeface="Catamaran"/>
              </a:rPr>
              <a:t>The Boutique Management System offers comprehensive tools to manage various aspects of a boutique. From inventory control to customer management, it streamlines processes and helps in making informed decisions through detailed reporting. By integrating these functionalities, the system not only enhances operational efficiency but also contributes to better customer service and business growth.</a:t>
            </a:r>
            <a:endParaRPr sz="2000"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CBA10AE6-50EF-A218-AEEF-5559183E9722}"/>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32174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1530981" y="1804375"/>
            <a:ext cx="4121700" cy="841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6600" dirty="0">
                <a:latin typeface="Times New Roman" panose="02020603050405020304" pitchFamily="18" charset="0"/>
                <a:cs typeface="Times New Roman" panose="02020603050405020304" pitchFamily="18" charset="0"/>
              </a:rPr>
              <a:t>Thank You</a:t>
            </a:r>
            <a:endParaRPr sz="6600" dirty="0">
              <a:latin typeface="Times New Roman" panose="02020603050405020304" pitchFamily="18" charset="0"/>
              <a:cs typeface="Times New Roman" panose="02020603050405020304" pitchFamily="18" charset="0"/>
            </a:endParaRPr>
          </a:p>
        </p:txBody>
      </p:sp>
      <p:pic>
        <p:nvPicPr>
          <p:cNvPr id="2" name="Picture 1" descr="A blue and white logo">
            <a:extLst>
              <a:ext uri="{FF2B5EF4-FFF2-40B4-BE49-F238E27FC236}">
                <a16:creationId xmlns:a16="http://schemas.microsoft.com/office/drawing/2014/main" id="{208857A1-C5DE-BF2A-D04C-426174AA7F25}"/>
              </a:ext>
            </a:extLst>
          </p:cNvPr>
          <p:cNvPicPr>
            <a:picLocks noChangeAspect="1"/>
          </p:cNvPicPr>
          <p:nvPr/>
        </p:nvPicPr>
        <p:blipFill>
          <a:blip r:embed="rId3"/>
          <a:stretch>
            <a:fillRect/>
          </a:stretch>
        </p:blipFill>
        <p:spPr>
          <a:xfrm>
            <a:off x="356019" y="-289478"/>
            <a:ext cx="1933581" cy="17184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Wingdings" panose="05000000000000000000" pitchFamily="2" charset="2"/>
              </a:rPr>
              <a:t>Main Objectives</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marL="285750" lvl="0" indent="-285750" algn="just" rtl="0">
              <a:spcBef>
                <a:spcPts val="0"/>
              </a:spcBef>
              <a:spcAft>
                <a:spcPts val="0"/>
              </a:spcAft>
              <a:buClr>
                <a:schemeClr val="tx1"/>
              </a:buClr>
              <a:buFont typeface="Wingdings" panose="05000000000000000000" pitchFamily="2" charset="2"/>
              <a:buChar char="Ø"/>
            </a:pPr>
            <a:r>
              <a:rPr lang="en-US" sz="1800" b="1" dirty="0">
                <a:solidFill>
                  <a:schemeClr val="dk1"/>
                </a:solidFill>
                <a:latin typeface="Times New Roman" panose="02020603050405020304" pitchFamily="18" charset="0"/>
                <a:ea typeface="Catamaran"/>
                <a:cs typeface="Times New Roman" panose="02020603050405020304" pitchFamily="18" charset="0"/>
                <a:sym typeface="Catamaran"/>
              </a:rPr>
              <a:t>Efficient Inventory Management</a:t>
            </a:r>
            <a:r>
              <a:rPr lang="en-US" sz="1800" dirty="0">
                <a:solidFill>
                  <a:schemeClr val="dk1"/>
                </a:solidFill>
                <a:latin typeface="Times New Roman" panose="02020603050405020304" pitchFamily="18" charset="0"/>
                <a:ea typeface="Catamaran"/>
                <a:cs typeface="Times New Roman" panose="02020603050405020304" pitchFamily="18" charset="0"/>
                <a:sym typeface="Catamaran"/>
              </a:rPr>
              <a:t>: </a:t>
            </a:r>
            <a:r>
              <a:rPr lang="en-US" sz="1600" dirty="0">
                <a:solidFill>
                  <a:schemeClr val="dk1"/>
                </a:solidFill>
                <a:latin typeface="Times New Roman" panose="02020603050405020304" pitchFamily="18" charset="0"/>
                <a:ea typeface="Catamaran"/>
                <a:cs typeface="Times New Roman" panose="02020603050405020304" pitchFamily="18" charset="0"/>
                <a:sym typeface="Catamaran"/>
              </a:rPr>
              <a:t>Track and manage stock levels, orders, and deliveries</a:t>
            </a:r>
            <a:r>
              <a:rPr lang="en-US" sz="1600" b="1" dirty="0">
                <a:solidFill>
                  <a:schemeClr val="dk1"/>
                </a:solidFill>
                <a:latin typeface="Times New Roman" panose="02020603050405020304" pitchFamily="18" charset="0"/>
                <a:ea typeface="Catamaran"/>
                <a:cs typeface="Times New Roman" panose="02020603050405020304" pitchFamily="18" charset="0"/>
                <a:sym typeface="Catamaran"/>
              </a:rPr>
              <a:t>.</a:t>
            </a:r>
            <a:endParaRPr lang="en-US" sz="1800" b="1" dirty="0">
              <a:solidFill>
                <a:schemeClr val="dk1"/>
              </a:solidFill>
              <a:latin typeface="Times New Roman" panose="02020603050405020304" pitchFamily="18" charset="0"/>
              <a:ea typeface="Catamaran"/>
              <a:cs typeface="Times New Roman" panose="02020603050405020304" pitchFamily="18" charset="0"/>
              <a:sym typeface="Catamaran"/>
            </a:endParaRPr>
          </a:p>
          <a:p>
            <a:pPr marL="171450" lvl="0" indent="-171450" algn="just" rtl="0">
              <a:spcBef>
                <a:spcPts val="0"/>
              </a:spcBef>
              <a:spcAft>
                <a:spcPts val="0"/>
              </a:spcAft>
              <a:buClr>
                <a:schemeClr val="tx1"/>
              </a:buClr>
              <a:buFont typeface="Wingdings" panose="05000000000000000000" pitchFamily="2" charset="2"/>
              <a:buChar char="Ø"/>
            </a:pPr>
            <a:r>
              <a:rPr lang="en-US" sz="1800" b="1" dirty="0">
                <a:solidFill>
                  <a:schemeClr val="dk1"/>
                </a:solidFill>
                <a:latin typeface="Times New Roman" panose="02020603050405020304" pitchFamily="18" charset="0"/>
                <a:ea typeface="Catamaran"/>
                <a:cs typeface="Times New Roman" panose="02020603050405020304" pitchFamily="18" charset="0"/>
                <a:sym typeface="Catamaran"/>
              </a:rPr>
              <a:t>Enhanced Customer Service: </a:t>
            </a:r>
            <a:r>
              <a:rPr lang="en-US" sz="1600" dirty="0">
                <a:solidFill>
                  <a:schemeClr val="dk1"/>
                </a:solidFill>
                <a:latin typeface="Times New Roman" panose="02020603050405020304" pitchFamily="18" charset="0"/>
                <a:ea typeface="Catamaran"/>
                <a:cs typeface="Times New Roman" panose="02020603050405020304" pitchFamily="18" charset="0"/>
                <a:sym typeface="Catamaran"/>
              </a:rPr>
              <a:t>Maintain customer profiles and purchase history to improve service quality</a:t>
            </a:r>
            <a:r>
              <a:rPr lang="en-US" sz="1600" b="1" dirty="0">
                <a:solidFill>
                  <a:schemeClr val="dk1"/>
                </a:solidFill>
                <a:latin typeface="Times New Roman" panose="02020603050405020304" pitchFamily="18" charset="0"/>
                <a:ea typeface="Catamaran"/>
                <a:cs typeface="Times New Roman" panose="02020603050405020304" pitchFamily="18" charset="0"/>
                <a:sym typeface="Catamaran"/>
              </a:rPr>
              <a:t>.</a:t>
            </a:r>
          </a:p>
          <a:p>
            <a:pPr marL="171450" lvl="0" indent="-171450" algn="just" rtl="0">
              <a:spcBef>
                <a:spcPts val="0"/>
              </a:spcBef>
              <a:spcAft>
                <a:spcPts val="0"/>
              </a:spcAft>
              <a:buClr>
                <a:schemeClr val="tx1"/>
              </a:buClr>
              <a:buFont typeface="Wingdings" panose="05000000000000000000" pitchFamily="2" charset="2"/>
              <a:buChar char="Ø"/>
            </a:pPr>
            <a:r>
              <a:rPr lang="en-US" sz="1800" b="1" dirty="0">
                <a:solidFill>
                  <a:schemeClr val="dk1"/>
                </a:solidFill>
                <a:latin typeface="Times New Roman" panose="02020603050405020304" pitchFamily="18" charset="0"/>
                <a:ea typeface="Catamaran"/>
                <a:cs typeface="Times New Roman" panose="02020603050405020304" pitchFamily="18" charset="0"/>
                <a:sym typeface="Catamaran"/>
              </a:rPr>
              <a:t>Streamlined Sales Processes</a:t>
            </a:r>
            <a:r>
              <a:rPr lang="en-US" sz="1600" b="1" dirty="0">
                <a:solidFill>
                  <a:schemeClr val="dk1"/>
                </a:solidFill>
                <a:latin typeface="Times New Roman" panose="02020603050405020304" pitchFamily="18" charset="0"/>
                <a:ea typeface="Catamaran"/>
                <a:cs typeface="Times New Roman" panose="02020603050405020304" pitchFamily="18" charset="0"/>
                <a:sym typeface="Catamaran"/>
              </a:rPr>
              <a:t>: </a:t>
            </a:r>
            <a:r>
              <a:rPr lang="en-US" sz="1600" dirty="0">
                <a:solidFill>
                  <a:schemeClr val="dk1"/>
                </a:solidFill>
                <a:latin typeface="Times New Roman" panose="02020603050405020304" pitchFamily="18" charset="0"/>
                <a:ea typeface="Catamaran"/>
                <a:cs typeface="Times New Roman" panose="02020603050405020304" pitchFamily="18" charset="0"/>
                <a:sym typeface="Catamaran"/>
              </a:rPr>
              <a:t>Handle point-of-sale transactions efficiently to reduce wait times and errors</a:t>
            </a:r>
            <a:r>
              <a:rPr lang="en-US" sz="1600" b="1" dirty="0">
                <a:solidFill>
                  <a:schemeClr val="dk1"/>
                </a:solidFill>
                <a:latin typeface="Times New Roman" panose="02020603050405020304" pitchFamily="18" charset="0"/>
                <a:ea typeface="Catamaran"/>
                <a:cs typeface="Times New Roman" panose="02020603050405020304" pitchFamily="18" charset="0"/>
                <a:sym typeface="Catamaran"/>
              </a:rPr>
              <a:t>.</a:t>
            </a:r>
            <a:endParaRPr lang="en-US" sz="1800" b="1" dirty="0">
              <a:solidFill>
                <a:schemeClr val="dk1"/>
              </a:solidFill>
              <a:latin typeface="Times New Roman" panose="02020603050405020304" pitchFamily="18" charset="0"/>
              <a:ea typeface="Catamaran"/>
              <a:cs typeface="Times New Roman" panose="02020603050405020304" pitchFamily="18" charset="0"/>
              <a:sym typeface="Catamaran"/>
            </a:endParaRPr>
          </a:p>
          <a:p>
            <a:pPr marL="171450" lvl="0" indent="-171450" algn="just" rtl="0">
              <a:spcBef>
                <a:spcPts val="0"/>
              </a:spcBef>
              <a:spcAft>
                <a:spcPts val="0"/>
              </a:spcAft>
              <a:buClr>
                <a:schemeClr val="tx1"/>
              </a:buClr>
              <a:buFont typeface="Wingdings" panose="05000000000000000000" pitchFamily="2" charset="2"/>
              <a:buChar char="Ø"/>
            </a:pPr>
            <a:r>
              <a:rPr lang="en-US" sz="1800" b="1" dirty="0">
                <a:solidFill>
                  <a:schemeClr val="dk1"/>
                </a:solidFill>
                <a:latin typeface="Times New Roman" panose="02020603050405020304" pitchFamily="18" charset="0"/>
                <a:ea typeface="Catamaran"/>
                <a:cs typeface="Times New Roman" panose="02020603050405020304" pitchFamily="18" charset="0"/>
                <a:sym typeface="Catamaran"/>
              </a:rPr>
              <a:t>Detailed Sales and Performance Reports</a:t>
            </a:r>
            <a:r>
              <a:rPr lang="en-US" sz="1800" dirty="0">
                <a:solidFill>
                  <a:schemeClr val="dk1"/>
                </a:solidFill>
                <a:latin typeface="Times New Roman" panose="02020603050405020304" pitchFamily="18" charset="0"/>
                <a:ea typeface="Catamaran"/>
                <a:cs typeface="Times New Roman" panose="02020603050405020304" pitchFamily="18" charset="0"/>
                <a:sym typeface="Catamaran"/>
              </a:rPr>
              <a:t>: </a:t>
            </a:r>
            <a:r>
              <a:rPr lang="en-US" sz="1600" dirty="0">
                <a:solidFill>
                  <a:schemeClr val="dk1"/>
                </a:solidFill>
                <a:latin typeface="Times New Roman" panose="02020603050405020304" pitchFamily="18" charset="0"/>
                <a:ea typeface="Catamaran"/>
                <a:cs typeface="Times New Roman" panose="02020603050405020304" pitchFamily="18" charset="0"/>
                <a:sym typeface="Catamaran"/>
              </a:rPr>
              <a:t>Generate reports to provide insights into sales trends, inventory status, and customer behavior</a:t>
            </a:r>
            <a:r>
              <a:rPr lang="en-US" sz="1800" dirty="0">
                <a:solidFill>
                  <a:schemeClr val="dk1"/>
                </a:solidFill>
                <a:latin typeface="Times New Roman" panose="02020603050405020304" pitchFamily="18" charset="0"/>
                <a:ea typeface="Catamaran"/>
                <a:cs typeface="Times New Roman" panose="02020603050405020304" pitchFamily="18" charset="0"/>
                <a:sym typeface="Catamaran"/>
              </a:rPr>
              <a:t>.</a:t>
            </a:r>
          </a:p>
        </p:txBody>
      </p:sp>
      <p:pic>
        <p:nvPicPr>
          <p:cNvPr id="2" name="Picture 1" descr="A blue and white logo">
            <a:extLst>
              <a:ext uri="{FF2B5EF4-FFF2-40B4-BE49-F238E27FC236}">
                <a16:creationId xmlns:a16="http://schemas.microsoft.com/office/drawing/2014/main" id="{3D5D415A-BD59-6792-805B-9E5CE8EEAF90}"/>
              </a:ext>
            </a:extLst>
          </p:cNvPr>
          <p:cNvPicPr>
            <a:picLocks noChangeAspect="1"/>
          </p:cNvPicPr>
          <p:nvPr/>
        </p:nvPicPr>
        <p:blipFill>
          <a:blip r:embed="rId3"/>
          <a:stretch>
            <a:fillRect/>
          </a:stretch>
        </p:blipFill>
        <p:spPr>
          <a:xfrm>
            <a:off x="356019" y="-289478"/>
            <a:ext cx="1933581" cy="17184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Wingdings" panose="05000000000000000000" pitchFamily="2" charset="2"/>
              </a:rPr>
              <a:t></a:t>
            </a: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lvl="0" algn="just" rtl="0">
              <a:spcBef>
                <a:spcPts val="0"/>
              </a:spcBef>
              <a:spcAft>
                <a:spcPts val="0"/>
              </a:spcAft>
            </a:pPr>
            <a:r>
              <a:rPr lang="en-US" sz="2000" dirty="0">
                <a:solidFill>
                  <a:schemeClr val="dk1"/>
                </a:solidFill>
                <a:latin typeface="Times New Roman" panose="02020603050405020304" pitchFamily="18" charset="0"/>
                <a:ea typeface="Catamaran"/>
                <a:cs typeface="Times New Roman" panose="02020603050405020304" pitchFamily="18" charset="0"/>
                <a:sym typeface="Catamaran"/>
              </a:rPr>
              <a:t>The Boutique Management System is designed to simplify the operations of a boutique by providing tools for managing inventory, sales, and customer relationships. It aims to increase efficiency and reduce the manual workload of boutique staff. This system integrates various functionalities to ensure smooth and efficient management of boutique operations, catering to both the administrative and customer-facing aspects of the business.</a:t>
            </a:r>
            <a:endParaRPr sz="2000"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73282AB2-20C0-E22D-8489-F501DE398A98}"/>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24790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Wingdings" panose="05000000000000000000" pitchFamily="2" charset="2"/>
              </a:rPr>
              <a:t></a:t>
            </a:r>
            <a:r>
              <a:rPr lang="en" dirty="0">
                <a:latin typeface="Times New Roman" panose="02020603050405020304" pitchFamily="18" charset="0"/>
                <a:cs typeface="Times New Roman" panose="02020603050405020304" pitchFamily="18" charset="0"/>
              </a:rPr>
              <a:t>Applications:</a:t>
            </a:r>
            <a:endParaRPr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Clr>
                <a:schemeClr val="tx1"/>
              </a:buClr>
              <a:buFont typeface="Wingdings" panose="05000000000000000000" pitchFamily="2" charset="2"/>
              <a:buChar char="Ø"/>
            </a:pPr>
            <a:r>
              <a:rPr lang="en-US" b="1" dirty="0">
                <a:solidFill>
                  <a:schemeClr val="dk1"/>
                </a:solidFill>
                <a:latin typeface="Times New Roman" panose="02020603050405020304" pitchFamily="18" charset="0"/>
                <a:ea typeface="Catamaran"/>
                <a:cs typeface="Times New Roman" panose="02020603050405020304" pitchFamily="18" charset="0"/>
                <a:sym typeface="Catamaran"/>
              </a:rPr>
              <a:t>Inventory Management: </a:t>
            </a:r>
            <a:r>
              <a:rPr lang="en-US" dirty="0">
                <a:solidFill>
                  <a:schemeClr val="dk1"/>
                </a:solidFill>
                <a:latin typeface="Times New Roman" panose="02020603050405020304" pitchFamily="18" charset="0"/>
                <a:ea typeface="Catamaran"/>
                <a:cs typeface="Times New Roman" panose="02020603050405020304" pitchFamily="18" charset="0"/>
                <a:sym typeface="Catamaran"/>
              </a:rPr>
              <a:t>The system offers comprehensive tools for tracking and managing stock levels, placing orders, and managing deliveries. It helps ensure that the boutique is always stocked with the right items, and reduces the risk of overstocking or stockouts.</a:t>
            </a:r>
          </a:p>
          <a:p>
            <a:pPr marL="171450" lvl="0" indent="-171450" algn="just" rtl="0">
              <a:spcBef>
                <a:spcPts val="0"/>
              </a:spcBef>
              <a:spcAft>
                <a:spcPts val="0"/>
              </a:spcAft>
              <a:buClr>
                <a:schemeClr val="tx1"/>
              </a:buClr>
              <a:buFont typeface="Wingdings" panose="05000000000000000000" pitchFamily="2" charset="2"/>
              <a:buChar char="Ø"/>
            </a:pPr>
            <a:endParaRPr lang="en-US" dirty="0">
              <a:solidFill>
                <a:schemeClr val="dk1"/>
              </a:solidFill>
              <a:latin typeface="Times New Roman" panose="02020603050405020304" pitchFamily="18" charset="0"/>
              <a:ea typeface="Catamaran"/>
              <a:cs typeface="Times New Roman" panose="02020603050405020304" pitchFamily="18" charset="0"/>
              <a:sym typeface="Catamaran"/>
            </a:endParaRPr>
          </a:p>
          <a:p>
            <a:pPr marL="171450" lvl="0" indent="-171450" algn="just" rtl="0">
              <a:spcBef>
                <a:spcPts val="0"/>
              </a:spcBef>
              <a:spcAft>
                <a:spcPts val="0"/>
              </a:spcAft>
              <a:buClr>
                <a:schemeClr val="tx1"/>
              </a:buClr>
              <a:buFont typeface="Wingdings" panose="05000000000000000000" pitchFamily="2" charset="2"/>
              <a:buChar char="Ø"/>
            </a:pPr>
            <a:r>
              <a:rPr lang="en-US" b="1" dirty="0">
                <a:solidFill>
                  <a:schemeClr val="dk1"/>
                </a:solidFill>
                <a:latin typeface="Times New Roman" panose="02020603050405020304" pitchFamily="18" charset="0"/>
                <a:ea typeface="Catamaran"/>
                <a:cs typeface="Times New Roman" panose="02020603050405020304" pitchFamily="18" charset="0"/>
                <a:sym typeface="Catamaran"/>
              </a:rPr>
              <a:t>Customer Service:  </a:t>
            </a:r>
            <a:r>
              <a:rPr lang="en-US" dirty="0">
                <a:solidFill>
                  <a:schemeClr val="dk1"/>
                </a:solidFill>
                <a:latin typeface="Times New Roman" panose="02020603050405020304" pitchFamily="18" charset="0"/>
                <a:ea typeface="Catamaran"/>
                <a:cs typeface="Times New Roman" panose="02020603050405020304" pitchFamily="18" charset="0"/>
                <a:sym typeface="Catamaran"/>
              </a:rPr>
              <a:t>By maintaining detailed customer profiles and purchase histories, the system enables personalized service, enhancing customer satisfaction and loyalty. Staff can quickly access customer preferences and past purchases, allowing for more tailored recommendations and interactions.</a:t>
            </a:r>
          </a:p>
          <a:p>
            <a:pPr lvl="0" algn="just" rtl="0">
              <a:spcBef>
                <a:spcPts val="0"/>
              </a:spcBef>
              <a:spcAft>
                <a:spcPts val="0"/>
              </a:spcAft>
              <a:buClr>
                <a:schemeClr val="tx1"/>
              </a:buClr>
            </a:pPr>
            <a:endParaRPr lang="en-US" dirty="0">
              <a:solidFill>
                <a:schemeClr val="dk1"/>
              </a:solidFill>
              <a:latin typeface="Times New Roman" panose="02020603050405020304" pitchFamily="18" charset="0"/>
              <a:ea typeface="Catamaran"/>
              <a:cs typeface="Times New Roman" panose="02020603050405020304" pitchFamily="18" charset="0"/>
              <a:sym typeface="Catamaran"/>
            </a:endParaRPr>
          </a:p>
          <a:p>
            <a:pPr marL="171450" lvl="0" indent="-171450" algn="just" rtl="0">
              <a:spcBef>
                <a:spcPts val="0"/>
              </a:spcBef>
              <a:spcAft>
                <a:spcPts val="0"/>
              </a:spcAft>
              <a:buClr>
                <a:schemeClr val="tx1"/>
              </a:buClr>
              <a:buFont typeface="Wingdings" panose="05000000000000000000" pitchFamily="2" charset="2"/>
              <a:buChar char="Ø"/>
            </a:pPr>
            <a:r>
              <a:rPr lang="en-US" b="1" dirty="0">
                <a:solidFill>
                  <a:schemeClr val="dk1"/>
                </a:solidFill>
                <a:latin typeface="Times New Roman" panose="02020603050405020304" pitchFamily="18" charset="0"/>
                <a:ea typeface="Catamaran"/>
                <a:cs typeface="Times New Roman" panose="02020603050405020304" pitchFamily="18" charset="0"/>
                <a:sym typeface="Catamaran"/>
              </a:rPr>
              <a:t>Reporting: </a:t>
            </a:r>
            <a:r>
              <a:rPr lang="en-US" dirty="0">
                <a:solidFill>
                  <a:schemeClr val="dk1"/>
                </a:solidFill>
                <a:latin typeface="Times New Roman" panose="02020603050405020304" pitchFamily="18" charset="0"/>
                <a:ea typeface="Catamaran"/>
                <a:cs typeface="Times New Roman" panose="02020603050405020304" pitchFamily="18" charset="0"/>
                <a:sym typeface="Catamaran"/>
              </a:rPr>
              <a:t>The system generates detailed reports on sales, inventory levels, and customer behavior. These reports provide valuable insights for decision-making, helping managers identify trends, forecast demand, and evaluate the performance of products and sales staff.</a:t>
            </a:r>
          </a:p>
        </p:txBody>
      </p:sp>
      <p:pic>
        <p:nvPicPr>
          <p:cNvPr id="2" name="Picture 1" descr="A blue and white logo">
            <a:extLst>
              <a:ext uri="{FF2B5EF4-FFF2-40B4-BE49-F238E27FC236}">
                <a16:creationId xmlns:a16="http://schemas.microsoft.com/office/drawing/2014/main" id="{B799B8E9-8139-C510-6106-143E69A4B154}"/>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170072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1724722" y="445025"/>
            <a:ext cx="669927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sym typeface="Wingdings" panose="05000000000000000000" pitchFamily="2" charset="2"/>
              </a:rPr>
              <a:t></a:t>
            </a:r>
            <a:r>
              <a:rPr lang="en" dirty="0">
                <a:latin typeface="Times New Roman" panose="02020603050405020304" pitchFamily="18" charset="0"/>
                <a:cs typeface="Times New Roman" panose="02020603050405020304" pitchFamily="18" charset="0"/>
              </a:rPr>
              <a:t>Concepts used in this program:</a:t>
            </a:r>
            <a:endParaRPr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Classes</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Encapsulation</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Inheritance</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Polymorphism</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Enum</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Abstract Classes</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Pure Virtual Function</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Exceptional Handling</a:t>
            </a:r>
          </a:p>
          <a:p>
            <a:pPr marL="171450" lvl="0" indent="-171450" algn="just" rtl="0">
              <a:spcBef>
                <a:spcPts val="0"/>
              </a:spcBef>
              <a:spcAft>
                <a:spcPts val="0"/>
              </a:spcAft>
              <a:buFont typeface="Wingdings" panose="05000000000000000000" pitchFamily="2" charset="2"/>
              <a:buChar char="Ø"/>
            </a:pPr>
            <a:endParaRPr lang="en-US" sz="2000" b="1" dirty="0">
              <a:solidFill>
                <a:schemeClr val="dk1"/>
              </a:solidFill>
              <a:latin typeface="Times New Roman" panose="02020603050405020304" pitchFamily="18" charset="0"/>
              <a:ea typeface="Catamaran"/>
              <a:cs typeface="Times New Roman" panose="02020603050405020304" pitchFamily="18" charset="0"/>
              <a:sym typeface="Catamaran"/>
            </a:endParaRPr>
          </a:p>
          <a:p>
            <a:pPr marL="171450" lvl="0" indent="-171450" algn="just" rtl="0">
              <a:spcBef>
                <a:spcPts val="0"/>
              </a:spcBef>
              <a:spcAft>
                <a:spcPts val="0"/>
              </a:spcAft>
              <a:buFont typeface="Wingdings" panose="05000000000000000000" pitchFamily="2" charset="2"/>
              <a:buChar char="Ø"/>
            </a:pPr>
            <a:endParaRPr sz="20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5533C2AF-A16A-F9B3-A0AC-A289D2AA564F}"/>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69486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latin typeface="Times New Roman" panose="02020603050405020304" pitchFamily="18" charset="0"/>
                <a:cs typeface="Times New Roman" panose="02020603050405020304" pitchFamily="18" charset="0"/>
              </a:rPr>
              <a:t>Classes</a:t>
            </a:r>
            <a:endParaRPr sz="3200" b="1"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UserData[line  12-18]</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Customer[ line 20-26]</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BoutiqueManager[line 28-37]</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Entity[line 39-115]</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Item[117-133]</a:t>
            </a:r>
          </a:p>
          <a:p>
            <a:pPr marL="171450" lvl="0" indent="-17145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ea typeface="Catamaran"/>
                <a:cs typeface="Times New Roman" panose="02020603050405020304" pitchFamily="18" charset="0"/>
                <a:sym typeface="Catamaran"/>
              </a:rPr>
              <a:t>Employee[line 135-140]</a:t>
            </a:r>
            <a:endParaRPr sz="24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295F5655-E83E-8723-8CA4-B8F7071D3FD5}"/>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329946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latin typeface="Times New Roman" panose="02020603050405020304" pitchFamily="18" charset="0"/>
                <a:cs typeface="Times New Roman" panose="02020603050405020304" pitchFamily="18" charset="0"/>
              </a:rPr>
              <a:t>Inheritance</a:t>
            </a:r>
            <a:endParaRPr sz="3600" b="1"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504410" y="2235416"/>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800" b="1" dirty="0">
                <a:solidFill>
                  <a:schemeClr val="dk1"/>
                </a:solidFill>
                <a:latin typeface="Times New Roman" panose="02020603050405020304" pitchFamily="18" charset="0"/>
                <a:ea typeface="Catamaran"/>
                <a:cs typeface="Times New Roman" panose="02020603050405020304" pitchFamily="18" charset="0"/>
                <a:sym typeface="Catamaran"/>
              </a:rPr>
              <a:t>[Line 39]</a:t>
            </a:r>
          </a:p>
          <a:p>
            <a:pPr marL="171450" lvl="0" indent="-171450" algn="just" rtl="0">
              <a:spcBef>
                <a:spcPts val="0"/>
              </a:spcBef>
              <a:spcAft>
                <a:spcPts val="0"/>
              </a:spcAft>
              <a:buFont typeface="Wingdings" panose="05000000000000000000" pitchFamily="2" charset="2"/>
              <a:buChar char="Ø"/>
            </a:pPr>
            <a:r>
              <a:rPr lang="en-US" sz="2800" b="1" dirty="0">
                <a:solidFill>
                  <a:schemeClr val="dk1"/>
                </a:solidFill>
                <a:latin typeface="Times New Roman" panose="02020603050405020304" pitchFamily="18" charset="0"/>
                <a:ea typeface="Catamaran"/>
                <a:cs typeface="Times New Roman" panose="02020603050405020304" pitchFamily="18" charset="0"/>
                <a:sym typeface="Catamaran"/>
              </a:rPr>
              <a:t>[Line 37]</a:t>
            </a:r>
            <a:endParaRPr sz="28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85CC22C4-20EB-2501-F898-C456D531D786}"/>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11167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latin typeface="Times New Roman" panose="02020603050405020304" pitchFamily="18" charset="0"/>
                <a:cs typeface="Times New Roman" panose="02020603050405020304" pitchFamily="18" charset="0"/>
              </a:rPr>
              <a:t>Encapsulation</a:t>
            </a:r>
            <a:endParaRPr b="1"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720000" y="1386599"/>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12]</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52]</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20]</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28]</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31]</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36]</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39]</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117]</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135]</a:t>
            </a:r>
            <a:endParaRPr sz="20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D4069279-0958-392A-CADF-DD5E9DBA6BE9}"/>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12250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Polymorphism</a:t>
            </a:r>
            <a:endParaRPr b="1" dirty="0">
              <a:latin typeface="Times New Roman" panose="02020603050405020304" pitchFamily="18" charset="0"/>
              <a:cs typeface="Times New Roman" panose="02020603050405020304" pitchFamily="18" charset="0"/>
            </a:endParaRPr>
          </a:p>
        </p:txBody>
      </p:sp>
      <p:sp>
        <p:nvSpPr>
          <p:cNvPr id="839" name="Google Shape;839;p37"/>
          <p:cNvSpPr txBox="1"/>
          <p:nvPr/>
        </p:nvSpPr>
        <p:spPr>
          <a:xfrm>
            <a:off x="601054" y="1737328"/>
            <a:ext cx="7704000" cy="1734417"/>
          </a:xfrm>
          <a:prstGeom prst="rect">
            <a:avLst/>
          </a:prstGeom>
          <a:noFill/>
          <a:ln>
            <a:noFill/>
          </a:ln>
        </p:spPr>
        <p:txBody>
          <a:bodyPr spcFirstLastPara="1" wrap="square" lIns="91425" tIns="91425" rIns="0"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32-36</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99-107</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62</a:t>
            </a:r>
          </a:p>
          <a:p>
            <a:pPr marL="171450" lvl="0" indent="-171450" algn="just" rtl="0">
              <a:spcBef>
                <a:spcPts val="0"/>
              </a:spcBef>
              <a:spcAft>
                <a:spcPts val="0"/>
              </a:spcAft>
              <a:buFont typeface="Wingdings" panose="05000000000000000000" pitchFamily="2" charset="2"/>
              <a:buChar char="Ø"/>
            </a:pPr>
            <a:r>
              <a:rPr lang="en-US" sz="2000" b="1" dirty="0">
                <a:solidFill>
                  <a:schemeClr val="dk1"/>
                </a:solidFill>
                <a:latin typeface="Times New Roman" panose="02020603050405020304" pitchFamily="18" charset="0"/>
                <a:ea typeface="Catamaran"/>
                <a:cs typeface="Times New Roman" panose="02020603050405020304" pitchFamily="18" charset="0"/>
                <a:sym typeface="Catamaran"/>
              </a:rPr>
              <a:t>Line 70-85</a:t>
            </a:r>
            <a:endParaRPr sz="2000" b="1" dirty="0">
              <a:solidFill>
                <a:schemeClr val="dk1"/>
              </a:solidFill>
              <a:latin typeface="Times New Roman" panose="02020603050405020304" pitchFamily="18" charset="0"/>
              <a:ea typeface="Catamaran"/>
              <a:cs typeface="Times New Roman" panose="02020603050405020304" pitchFamily="18" charset="0"/>
              <a:sym typeface="Catamaran"/>
            </a:endParaRPr>
          </a:p>
        </p:txBody>
      </p:sp>
      <p:pic>
        <p:nvPicPr>
          <p:cNvPr id="2" name="Picture 1" descr="A blue and white logo">
            <a:extLst>
              <a:ext uri="{FF2B5EF4-FFF2-40B4-BE49-F238E27FC236}">
                <a16:creationId xmlns:a16="http://schemas.microsoft.com/office/drawing/2014/main" id="{CBA0E059-F41C-C544-FFA5-1AFB741A49C8}"/>
              </a:ext>
            </a:extLst>
          </p:cNvPr>
          <p:cNvPicPr>
            <a:picLocks noChangeAspect="1"/>
          </p:cNvPicPr>
          <p:nvPr/>
        </p:nvPicPr>
        <p:blipFill>
          <a:blip r:embed="rId3"/>
          <a:stretch>
            <a:fillRect/>
          </a:stretch>
        </p:blipFill>
        <p:spPr>
          <a:xfrm>
            <a:off x="356019" y="-289478"/>
            <a:ext cx="1933581" cy="1718401"/>
          </a:xfrm>
          <a:prstGeom prst="rect">
            <a:avLst/>
          </a:prstGeom>
        </p:spPr>
      </p:pic>
    </p:spTree>
    <p:extLst>
      <p:ext uri="{BB962C8B-B14F-4D97-AF65-F5344CB8AC3E}">
        <p14:creationId xmlns:p14="http://schemas.microsoft.com/office/powerpoint/2010/main" val="3798478575"/>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484</Words>
  <Application>Microsoft Office PowerPoint</Application>
  <PresentationFormat>On-screen Show (16:9)</PresentationFormat>
  <Paragraphs>63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Catamaran</vt:lpstr>
      <vt:lpstr>Wingdings</vt:lpstr>
      <vt:lpstr>Anton</vt:lpstr>
      <vt:lpstr>Times New Roman</vt:lpstr>
      <vt:lpstr>Java Programming Workshop by Slidesgo</vt:lpstr>
      <vt:lpstr>Boutique Management System</vt:lpstr>
      <vt:lpstr>Main Objectives:</vt:lpstr>
      <vt:lpstr>Introduction:</vt:lpstr>
      <vt:lpstr>Applications:</vt:lpstr>
      <vt:lpstr>Concepts used in this program:</vt:lpstr>
      <vt:lpstr>Classes</vt:lpstr>
      <vt:lpstr>Inheritance</vt:lpstr>
      <vt:lpstr>Encapsulation</vt:lpstr>
      <vt:lpstr>Polymorphism</vt:lpstr>
      <vt:lpstr>Pure Virtual Function and Abstract class</vt:lpstr>
      <vt:lpstr>Exceptional Handling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Boutique Management System</dc:title>
  <dc:creator>Syed Waleed</dc:creator>
  <cp:lastModifiedBy>Hamadullah Arain</cp:lastModifiedBy>
  <cp:revision>13</cp:revision>
  <dcterms:modified xsi:type="dcterms:W3CDTF">2024-05-14T17:25:02Z</dcterms:modified>
</cp:coreProperties>
</file>