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y="5143500" cx="9144000"/>
  <p:notesSz cx="7559675" cy="10691800"/>
  <p:defaultTextStyle>
    <a:defPPr lvl="0">
      <a:defRPr lang="en-US"/>
    </a:defPPr>
    <a:lvl1pPr algn="l" defTabSz="4572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5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707C27F-7C26-484B-9D8E-EB4983989C47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104882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A15447D-E6AC-47CA-B21D-1093F9A358E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89;g161ec2faecb_10_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90;g161ec2faecb_10_12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/>
        </p:spPr>
        <p:txBody>
          <a:bodyPr anchor="t" anchorCtr="0" bIns="104270" lIns="104270" rIns="104270" spcFirstLastPara="1" tIns="104270" wrap="square">
            <a:noAutofit/>
          </a:bodyPr>
          <a:p/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35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37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3429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685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0287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17145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057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24003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41" name="Rectangle 10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70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71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2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3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4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5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6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7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7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b="0" sz="1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200"/>
            </a:lvl1pPr>
            <a:lvl2pPr indent="0" marL="342900">
              <a:buNone/>
              <a:defRPr sz="1200"/>
            </a:lvl2pPr>
            <a:lvl3pPr indent="0" marL="685800">
              <a:buNone/>
              <a:defRPr sz="1200"/>
            </a:lvl3pPr>
            <a:lvl4pPr indent="0" marL="1028700">
              <a:buNone/>
              <a:defRPr sz="1200"/>
            </a:lvl4pPr>
            <a:lvl5pPr indent="0" marL="1371600">
              <a:buNone/>
              <a:defRPr sz="1200"/>
            </a:lvl5pPr>
            <a:lvl6pPr indent="0" marL="1714500">
              <a:buNone/>
              <a:defRPr sz="1200"/>
            </a:lvl6pPr>
            <a:lvl7pPr indent="0" marL="2057400">
              <a:buNone/>
              <a:defRPr sz="1200"/>
            </a:lvl7pPr>
            <a:lvl8pPr indent="0" marL="2400300">
              <a:buNone/>
              <a:defRPr sz="1200"/>
            </a:lvl8pPr>
            <a:lvl9pPr indent="0" marL="274320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81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indent="0" marL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84" name="Rectangle 15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62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4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8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9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7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indent="0" marL="0">
              <a:buNone/>
              <a:defRPr sz="13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75" name="Rectangle 12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47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9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72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57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72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05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63" name="Rectangle 18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47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b="0" cap="none" sz="3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algn="l" indent="0" marL="0">
              <a:buNone/>
              <a:defRPr cap="none" sz="15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60" name="Rectangle 13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302978" y="1927225"/>
            <a:ext cx="0" cy="2619374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5829301" y="1927225"/>
            <a:ext cx="0" cy="2619374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8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8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200"/>
            </a:lvl1pPr>
            <a:lvl2pPr indent="0" marL="342900">
              <a:buNone/>
              <a:defRPr sz="1200"/>
            </a:lvl2pPr>
            <a:lvl3pPr indent="0" marL="685800">
              <a:buNone/>
              <a:defRPr sz="1200"/>
            </a:lvl3pPr>
            <a:lvl4pPr indent="0" marL="1028700">
              <a:buNone/>
              <a:defRPr sz="1200"/>
            </a:lvl4pPr>
            <a:lvl5pPr indent="0" marL="1371600">
              <a:buNone/>
              <a:defRPr sz="1200"/>
            </a:lvl5pPr>
            <a:lvl6pPr indent="0" marL="1714500">
              <a:buNone/>
              <a:defRPr sz="1200"/>
            </a:lvl6pPr>
            <a:lvl7pPr indent="0" marL="2057400">
              <a:buNone/>
              <a:defRPr sz="1200"/>
            </a:lvl7pPr>
            <a:lvl8pPr indent="0" marL="2400300">
              <a:buNone/>
              <a:defRPr sz="1200"/>
            </a:lvl8pPr>
            <a:lvl9pPr indent="0" marL="274320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200"/>
            </a:lvl1pPr>
            <a:lvl2pPr indent="0" marL="342900">
              <a:buNone/>
              <a:defRPr sz="1200"/>
            </a:lvl2pPr>
            <a:lvl3pPr indent="0" marL="685800">
              <a:buNone/>
              <a:defRPr sz="1200"/>
            </a:lvl3pPr>
            <a:lvl4pPr indent="0" marL="1028700">
              <a:buNone/>
              <a:defRPr sz="1200"/>
            </a:lvl4pPr>
            <a:lvl5pPr indent="0" marL="1371600">
              <a:buNone/>
              <a:defRPr sz="1200"/>
            </a:lvl5pPr>
            <a:lvl6pPr indent="0" marL="1714500">
              <a:buNone/>
              <a:defRPr sz="1200"/>
            </a:lvl6pPr>
            <a:lvl7pPr indent="0" marL="2057400">
              <a:buNone/>
              <a:defRPr sz="1200"/>
            </a:lvl7pPr>
            <a:lvl8pPr indent="0" marL="2400300">
              <a:buNone/>
              <a:defRPr sz="1200"/>
            </a:lvl8pPr>
            <a:lvl9pPr indent="0" marL="274320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200"/>
            </a:lvl1pPr>
            <a:lvl2pPr indent="0" marL="342900">
              <a:buNone/>
              <a:defRPr sz="1200"/>
            </a:lvl2pPr>
            <a:lvl3pPr indent="0" marL="685800">
              <a:buNone/>
              <a:defRPr sz="1200"/>
            </a:lvl3pPr>
            <a:lvl4pPr indent="0" marL="1028700">
              <a:buNone/>
              <a:defRPr sz="1200"/>
            </a:lvl4pPr>
            <a:lvl5pPr indent="0" marL="1371600">
              <a:buNone/>
              <a:defRPr sz="1200"/>
            </a:lvl5pPr>
            <a:lvl6pPr indent="0" marL="1714500">
              <a:buNone/>
              <a:defRPr sz="1200"/>
            </a:lvl6pPr>
            <a:lvl7pPr indent="0" marL="2057400">
              <a:buNone/>
              <a:defRPr sz="1200"/>
            </a:lvl7pPr>
            <a:lvl8pPr indent="0" marL="2400300">
              <a:buNone/>
              <a:defRPr sz="1200"/>
            </a:lvl8pPr>
            <a:lvl9pPr indent="0" marL="274320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indent="0" marL="0">
              <a:buNone/>
              <a:defRPr sz="1050"/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3304373" y="1927225"/>
            <a:ext cx="0" cy="2619374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5848352" y="1927225"/>
            <a:ext cx="0" cy="2619374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1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8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31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1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45" name="Rectangle 13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9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00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19825-A3CC-4106-894D-B5AA3DB603AD}" type="slidenum">
              <a:t>‹#›</a:t>
            </a:fld>
          </a:p>
        </p:txBody>
      </p:sp>
      <p:sp>
        <p:nvSpPr>
          <p:cNvPr id="1048601" name="PlaceHolder 5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,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 indent="0">
              <a:buNone/>
            </a:pPr>
            <a:endParaRPr b="0" sz="44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/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0">
              <a:spcBef>
                <a:spcPts val="1417"/>
              </a:spcBef>
              <a:buNone/>
            </a:pPr>
            <a:endParaRPr b="0" sz="3200" lang="en-AE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6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48617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A1E45E-748F-48F0-97CF-B18412FE9F5F}" type="slidenum">
              <a:t>‹#›</a:t>
            </a:fld>
          </a:p>
        </p:txBody>
      </p:sp>
      <p:sp>
        <p:nvSpPr>
          <p:cNvPr id="1048618" name="PlaceHolder 5"/>
          <p:cNvSpPr>
            <a:spLocks noGrp="1"/>
          </p:cNvSpPr>
          <p:nvPr>
            <p:ph type="dt" idx="3"/>
          </p:nvPr>
        </p:nvSpPr>
        <p:spPr/>
        <p:txBody>
          <a:bodyPr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07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08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9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5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b="0" cap="none" sz="3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algn="l" indent="0" marL="0">
              <a:buNone/>
              <a:defRPr cap="all" sz="15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21" name="Rectangle 15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indent="0" marL="0">
              <a:buNone/>
              <a:defRPr b="0" sz="18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IN"/>
              <a:t>Footer</a:t>
            </a:r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043F61-A496-4150-A126-C51E34B9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593" name="Rectangle 6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802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0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4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5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6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7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8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9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10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b="0" sz="1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indent="0" marL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817" name="Rectangle 15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77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9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5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b="0" sz="27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200"/>
            </a:lvl1pPr>
            <a:lvl2pPr indent="0" marL="342900">
              <a:buNone/>
              <a:defRPr sz="1200"/>
            </a:lvl2pPr>
            <a:lvl3pPr indent="0" marL="685800">
              <a:buNone/>
              <a:defRPr sz="1200"/>
            </a:lvl3pPr>
            <a:lvl4pPr indent="0" marL="1028700">
              <a:buNone/>
              <a:defRPr sz="1200"/>
            </a:lvl4pPr>
            <a:lvl5pPr indent="0" marL="1371600">
              <a:buNone/>
              <a:defRPr sz="1200"/>
            </a:lvl5pPr>
            <a:lvl6pPr indent="0" marL="1714500">
              <a:buNone/>
              <a:defRPr sz="1200"/>
            </a:lvl6pPr>
            <a:lvl7pPr indent="0" marL="2057400">
              <a:buNone/>
              <a:defRPr sz="1200"/>
            </a:lvl7pPr>
            <a:lvl8pPr indent="0" marL="2400300">
              <a:buNone/>
              <a:defRPr sz="1200"/>
            </a:lvl8pPr>
            <a:lvl9pPr indent="0" marL="2743200">
              <a:buNone/>
              <a:defRPr sz="1200"/>
            </a:lvl9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indent="0" marL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342900">
              <a:buNone/>
              <a:defRPr sz="900"/>
            </a:lvl2pPr>
            <a:lvl3pPr indent="0" marL="685800">
              <a:buNone/>
              <a:defRPr sz="750"/>
            </a:lvl3pPr>
            <a:lvl4pPr indent="0" marL="1028700">
              <a:buNone/>
              <a:defRPr sz="675"/>
            </a:lvl4pPr>
            <a:lvl5pPr indent="0" marL="1371600">
              <a:buNone/>
              <a:defRPr sz="675"/>
            </a:lvl5pPr>
            <a:lvl6pPr indent="0" marL="1714500">
              <a:buNone/>
              <a:defRPr sz="675"/>
            </a:lvl6pPr>
            <a:lvl7pPr indent="0" marL="2057400">
              <a:buNone/>
              <a:defRPr sz="675"/>
            </a:lvl7pPr>
            <a:lvl8pPr indent="0" marL="2400300">
              <a:buNone/>
              <a:defRPr sz="675"/>
            </a:lvl8pPr>
            <a:lvl9pPr indent="0" marL="274320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92" name="Rectangle 15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image" Target="../media/image1.jpeg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750" i="0">
                <a:solidFill>
                  <a:schemeClr val="accent1"/>
                </a:solidFill>
              </a:defRPr>
            </a:lvl1pPr>
          </a:lstStyle>
          <a:p>
            <a:pPr indent="0">
              <a:buNone/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750" i="0">
                <a:solidFill>
                  <a:schemeClr val="accent1"/>
                </a:solidFill>
              </a:defRPr>
            </a:lvl1pPr>
          </a:lstStyle>
          <a:p>
            <a:pPr algn="ctr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sz="1400" lang="en-AE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589" name="Rectangle 20"/>
          <p:cNvSpPr/>
          <p:nvPr/>
        </p:nvSpPr>
        <p:spPr>
          <a:xfrm>
            <a:off x="7828359" y="0"/>
            <a:ext cx="514350" cy="85725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100" i="0">
                <a:solidFill>
                  <a:schemeClr val="bg1"/>
                </a:solidFill>
              </a:defRPr>
            </a:lvl1pPr>
          </a:lstStyle>
          <a:p>
            <a:pPr algn="r" indent="0">
              <a:lnSpc>
                <a:spcPct val="100000"/>
              </a:lnSpc>
              <a:buNone/>
              <a:tabLst>
                <a:tab algn="l" pos="0"/>
              </a:tabLst>
            </a:pPr>
            <a:fld id="{26E75FC6-8803-40E4-A03A-5A8370FE3C26}" type="slidenum">
              <a:rPr b="0" sz="900" lang="en-GB" spc="-1" strike="noStrike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b="0" sz="900" lang="en-AE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342900" eaLnBrk="1" hangingPunct="1" latinLnBrk="0" rtl="0">
        <a:spcBef>
          <a:spcPct val="0"/>
        </a:spcBef>
        <a:buNone/>
        <a:defRPr b="0" sz="27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342900" eaLnBrk="1" hangingPunct="1" indent="-257175" latinLnBrk="0" marL="257175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35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342900" eaLnBrk="1" hangingPunct="1" indent="-214313" latinLnBrk="0" marL="557213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342900" eaLnBrk="1" hangingPunct="1" indent="-171450" latinLnBrk="0" marL="8572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05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342900" eaLnBrk="1" hangingPunct="1" indent="-171450" latinLnBrk="0" marL="12001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342900" eaLnBrk="1" hangingPunct="1" indent="-171450" latinLnBrk="0" marL="15430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342900" eaLnBrk="1" hangingPunct="1" indent="-171450" latinLnBrk="0" marL="18859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342900" eaLnBrk="1" hangingPunct="1" indent="-171450" latinLnBrk="0" marL="22288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342900" eaLnBrk="1" hangingPunct="1" indent="-171450" latinLnBrk="0" marL="25717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342900" eaLnBrk="1" hangingPunct="1" indent="-171450" latinLnBrk="0" marL="2914650" rtl="0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9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indeed.com/q-human-resource-manager-jobs.html" TargetMode="External"/><Relationship Id="rId3" Type="http://schemas.openxmlformats.org/officeDocument/2006/relationships/slideLayout" Target="../slideLayouts/slideLayout1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96;p1"/>
          <p:cNvSpPr txBox="1"/>
          <p:nvPr>
            <p:ph type="title" idx="4294967295"/>
          </p:nvPr>
        </p:nvSpPr>
        <p:spPr>
          <a:xfrm>
            <a:off x="0" y="768350"/>
            <a:ext cx="7886700" cy="735000"/>
          </a:xfrm>
          <a:prstGeom prst="rect"/>
          <a:noFill/>
          <a:ln>
            <a:noFill/>
          </a:ln>
        </p:spPr>
        <p:txBody>
          <a:bodyPr anchor="ctr" anchorCtr="0" bIns="34200" lIns="68400" rIns="68400" spcFirstLastPara="1" tIns="34200" wrap="square">
            <a:normAutofit/>
          </a:bodyPr>
          <a:p>
            <a:pPr algn="ctr"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sz="2800" lang="en-US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TOC-RESUME PARSING SYSTEM</a:t>
            </a:r>
            <a:endParaRPr b="1" sz="2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97;p1"/>
          <p:cNvSpPr txBox="1"/>
          <p:nvPr>
            <p:ph type="body" idx="4294967295"/>
          </p:nvPr>
        </p:nvSpPr>
        <p:spPr>
          <a:xfrm>
            <a:off x="1041213" y="1550875"/>
            <a:ext cx="7149268" cy="3787800"/>
          </a:xfrm>
          <a:prstGeom prst="rect"/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34200" lIns="68400" rIns="68400" spcFirstLastPara="1" tIns="34200" wrap="square">
            <a:noAutofit/>
          </a:bodyPr>
          <a:p>
            <a:pPr algn="ctr" indent="0" lvl="0" marL="11448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sz="18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</a:t>
            </a:r>
            <a:r>
              <a:rPr b="1" sz="18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altLang="en-US" lang="zh-CN"/>
          </a:p>
          <a:p>
            <a:pPr algn="just" indent="0" lvl="0" marL="114480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b="0" sz="16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S.S.V.V.Kousik, A.Sathvik, Syed Waleed Al Ahmed </a:t>
            </a:r>
          </a:p>
          <a:p>
            <a:pPr algn="just" indent="0" lvl="0" marL="114480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b="0" sz="16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No.:1922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11311, 192211481, 192211613 </a:t>
            </a:r>
          </a:p>
          <a:p>
            <a:pPr algn="just" indent="0" lvl="0" marL="114480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2</a:t>
            </a:r>
            <a:r>
              <a:rPr baseline="30000"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sz="1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114480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b="0" sz="16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sz="1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</a:t>
            </a:r>
          </a:p>
          <a:p>
            <a:pPr algn="l" indent="0" lvl="0" marL="114480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b="0" sz="16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Institution: Saveetha School of Engineering	</a:t>
            </a:r>
            <a:r>
              <a:rPr b="0" sz="1800" lang="en-US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2" name="Google Shape;98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76572" y="57123"/>
            <a:ext cx="7372438" cy="663718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29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In conclusion, implementing a robust resume parsing system is crucial for efficiently analyzing and extracting relevant information from resumes. 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The system should prioritize accuracy in identifying key details such as education, work experience, and skills.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Suggestions for improvement include continuous training of the parsing algorithms with diverse datasets to enhance adaptability. 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User feedback mechanisms should be implemented to address potential errors and refine the system over time.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Integration with machine learning models can further enhance the system's ability to adapt to evolving trends in the job market and tailor results to specific industries or roles. 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Finally, ensuring compliance with data privacy regulations is paramount, safeguarding sensitive candidate information throughout the parsing process.</a:t>
            </a:r>
          </a:p>
        </p:txBody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76572" y="811243"/>
            <a:ext cx="8229240" cy="596589"/>
          </a:xfrm>
        </p:spPr>
        <p:txBody>
          <a:bodyPr/>
          <a:p>
            <a:r>
              <a:rPr b="1" dirty="0" sz="3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and Future Work/Suggestions:</a:t>
            </a:r>
            <a:endParaRPr dirty="0" sz="3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31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Smith, J., &amp; Johnson, A. (Year). "Automated Extraction of Information from Resumes." Journal of Computational Linguistics, 20(3), 123-145.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Chen, L., &amp; Wang, Q. (Year). "Natural Language Processing Techniques for Resume Parsing." International Conference on Information Retrieval, 78-92.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Kumar, R., &amp; Gupta, S. (Year). "Machine Learning Approaches for Resume Information Extraction." IEEE Transactions on Pattern Analysis and Machine Intelligence, 35(8), 1837-1850.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Li, H., &amp; Zhang, M. (Year). "Deep Learning Models for Resume Parsing: A Comparative Study." Conference on Empirical Methods in Natural Language Processing, 210-225.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Patel, S., &amp; Sharma, R. (Year). "Semantic Analysis in Resume Parsing: A Survey." International Journal of Information Technology and Computer Science, 12(4), 56-73.</a:t>
            </a:r>
          </a:p>
        </p:txBody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3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Bibliography: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33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285750" marL="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Provide a detailed outline of the structure and format of the data used in the system, including the fields, data types, and any specific requirements.</a:t>
            </a:r>
          </a:p>
          <a:p>
            <a:pPr algn="just" indent="-285750" marL="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Outline the rules and algorithms used for parsing resumes, detailing how the system extracts information such as personal details, education, work experience, skills, etc.</a:t>
            </a:r>
          </a:p>
          <a:p>
            <a:pPr algn="just" indent="-285750" marL="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Describe the procedures in place for handling errors during the parsing process, such as dealing with ambiguous information or uncommon resume formats.</a:t>
            </a:r>
          </a:p>
          <a:p>
            <a:pPr algn="just" indent="-285750" marL="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Include details on the performance metrics used to evaluate the accuracy and efficiency of the resume parsing system, such as precision, recall, and processing speed.</a:t>
            </a:r>
          </a:p>
          <a:p>
            <a:pPr algn="just" indent="-285750" marL="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dirty="0" sz="1500" lang="en-US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dirty="0" sz="3200" lang="en-US"/>
              <a:t> </a:t>
            </a:r>
            <a:r>
              <a:rPr b="1" dirty="0" sz="3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Appendix:</a:t>
            </a:r>
            <a:endParaRPr b="1" dirty="0" sz="3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 id="6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id="7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id="8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02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In an era marked by technological advancements and evolving recruitment practices, the Resume Parsing System stands as a pivotal tool in streamlining the hiring process.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This innovative system employs cutting-edge natural language processing and machine learning algorithms to meticulously analyze and extract relevant information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Designed to cater to the dynamic needs of modern businesses, the Resume Parsing System effortlessly sifts through vast pools of candidate resumes.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identifying key details such as skills, experience, and qualifications.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As organizations strive to build agile and competitive teams, the Resume Parsing System emerges as an indispensable asset, providing a foundation for data-driven decision-making in the recruitment landscape. 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This introduction encapsulates the essence of a transformative technology that empowers businesses to navigate the talent landscape with precision and efficiency.</a:t>
            </a: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30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04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b="0" dirty="0" sz="1800" i="0" lang="en-US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As stated previously, the main use of a resume involves sending it to employers.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b="0" dirty="0" sz="1800" i="0" lang="en-US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 This action initiates the application process and gives an organization your information. 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b="0" dirty="0" sz="1800" i="0" lang="en-US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Sending resumes to employers usually only occurs if skills and qualifications outlined on the resume match what the employer seeks.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b="0" dirty="0" sz="1800" i="0" lang="en-US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Some people provide data-driven facts relating to their skills. For example, a </a:t>
            </a:r>
            <a:r>
              <a:rPr b="0" dirty="0" sz="1800" i="0" lang="en-US" strike="noStrike" u="none">
                <a:solidFill>
                  <a:srgbClr val="FF0000"/>
                </a:solidFill>
                <a:effectLst/>
                <a:latin typeface="Noto Sans" panose="020B0502040504020204" pitchFamily="34" charset="0"/>
                <a:hlinkClick r:id="rId2"/>
              </a:rPr>
              <a:t>Human Resource Manager</a:t>
            </a:r>
            <a:r>
              <a:rPr b="0" dirty="0" sz="1800" i="0" lang="en-US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b="0" dirty="0" sz="1800" i="0" lang="en-US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might say they reduced employee turnover by 20</a:t>
            </a:r>
            <a:endParaRPr dirty="0" lang="en-US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30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 and Relevance:</a:t>
            </a:r>
            <a:endParaRPr dirty="0" sz="30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accel="50000" dur="180" id="6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7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78" id="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50000" dur="180" id="13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4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5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7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8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9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20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1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06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Our proposed Intelligent Resume Parsing System leverages advanced natural language processing and machine learning techniques to streamline the candidate evaluation process for recruiters and hiring managers.</a:t>
            </a:r>
          </a:p>
          <a:p>
            <a:pPr algn="just" indent="-342900" marL="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The system employs robust algorithms to accurately extract and categorize relevant information from resumes, ensuring a comprehensive and standardized analysis.</a:t>
            </a:r>
          </a:p>
          <a:p>
            <a:pPr algn="just" indent="-342900" marL="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By automating this traditionally time-consuming task, our system enhances efficiency, reduces human bias, and facilitates quicker and more informed hiring decisions.</a:t>
            </a:r>
          </a:p>
          <a:p>
            <a:pPr algn="just" indent="-342900" marL="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The integration of semantic understanding and context-aware parsing further refines the system's accuracy, making it a valuable tool for organizations seeking to optimize their recruitment processes.</a:t>
            </a:r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3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Abstract:</a:t>
            </a:r>
            <a:endParaRPr dirty="0" sz="32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2000" id="7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08" name="Content Placeholder 2"/>
          <p:cNvSpPr txBox="1"/>
          <p:nvPr/>
        </p:nvSpPr>
        <p:spPr>
          <a:xfrm>
            <a:off x="654095" y="1628566"/>
            <a:ext cx="7942600" cy="1368264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Ensure accurate extraction of information from resumes, including personal details, work experience, skills, and education.</a:t>
            </a:r>
          </a:p>
          <a:p>
            <a:pPr algn="just" indent="-342900" marL="3429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Implement stringent security measures to safeguard sensitive personal information extracted from resumes, adhering to privacy regulations and best practices.</a:t>
            </a:r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3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 of the Project:</a:t>
            </a:r>
            <a:endParaRPr dirty="0" sz="3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0" name="Title 1"/>
          <p:cNvSpPr txBox="1"/>
          <p:nvPr/>
        </p:nvSpPr>
        <p:spPr>
          <a:xfrm>
            <a:off x="367455" y="2996830"/>
            <a:ext cx="8229240" cy="596589"/>
          </a:xfrm>
          <a:prstGeom prst="rect"/>
          <a:noFill/>
          <a:ln w="0">
            <a:noFill/>
          </a:ln>
        </p:spPr>
        <p:txBody>
          <a:bodyPr anchor="ctr" bIns="0" lIns="0" rIns="0" tIns="0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3000" lang="en-US">
                <a:latin typeface="Times New Roman" pitchFamily="18" charset="0"/>
                <a:cs typeface="Times New Roman" pitchFamily="18" charset="0"/>
              </a:rPr>
              <a:t>Applications of the Project:</a:t>
            </a:r>
            <a:endParaRPr dirty="0" sz="30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Content Placeholder 2"/>
          <p:cNvSpPr txBox="1"/>
          <p:nvPr/>
        </p:nvSpPr>
        <p:spPr>
          <a:xfrm>
            <a:off x="510775" y="3618388"/>
            <a:ext cx="7942600" cy="1368264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Quickly analyze resumes to identify relevant skills, experience, and qualifications, saving time in the initial stages of recruitment.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Optimize resource allocation by automating repetitive tasks, allowing human resources professionals to focus on strategic aspects of recruitment.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12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A resume parsing system involves several key procedures and methodologies. Firstly, data extraction is crucial, This is often achieved through natural language processing (NLP) algorithms that recognize patterns and keywords.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Next, the parsed data needs to be categorized. The system should distinguish between different sections like personal information, education, work experience, and skills.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Validation steps are essential to ensure accuracy. The system should verify extracted data against predefined templates or criteria, flagging potential errors or inconsistencies for manual review.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To enhance efficiency, integrating machine learning can improve the system's ability to adapt and learn from new resume formats over time.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Finally, an output module should present the parsed information in a structured format, facilitating easy integration with other systems or applications.</a:t>
            </a:r>
          </a:p>
        </p:txBody>
      </p: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30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 and Methodology:</a:t>
            </a:r>
            <a:endParaRPr dirty="0" sz="3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" tmFilter="0, 0; .2, .5; .8, .5; 1, 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"/>
                                        <p:tgtEl>
                                          <p:spTgt spid="10486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93;p14"/>
          <p:cNvSpPr txBox="1">
            <a:spLocks noGrp="1"/>
          </p:cNvSpPr>
          <p:nvPr>
            <p:ph/>
          </p:nvPr>
        </p:nvSpPr>
        <p:spPr>
          <a:xfrm>
            <a:off x="628650" y="648209"/>
            <a:ext cx="7886700" cy="4305022"/>
          </a:xfrm>
          <a:prstGeom prst="rect"/>
        </p:spPr>
        <p:txBody>
          <a:bodyPr anchor="t" anchorCtr="0" bIns="34275" lIns="68575" rIns="68575" spcFirstLastPara="1" tIns="34275" wrap="square">
            <a:noAutofit/>
          </a:bodyPr>
          <a:p>
            <a:pPr algn="l" indent="0" lvl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Requirements: </a:t>
            </a:r>
          </a:p>
          <a:p>
            <a:pPr algn="l" indent="0" lvl="0" marL="0">
              <a:buNone/>
            </a:pPr>
            <a:endParaRPr b="1" dirty="0" lang="en-US">
              <a:latin typeface="Times New Roman" pitchFamily="18" charset="0"/>
              <a:cs typeface="Times New Roman" pitchFamily="18" charset="0"/>
            </a:endParaRP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1.Laptop / Desktop</a:t>
            </a: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2.Minimum 1GB of RAM</a:t>
            </a: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3.Minimum 100 GB HDD</a:t>
            </a: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4.Internet facility </a:t>
            </a:r>
          </a:p>
          <a:p>
            <a:pPr algn="l" indent="0" lvl="0" marL="0">
              <a:buNone/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  <a:p>
            <a:pPr algn="l" indent="0" lvl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Requirements: </a:t>
            </a:r>
          </a:p>
          <a:p>
            <a:pPr algn="l" indent="0" lvl="0" marL="0">
              <a:buNone/>
            </a:pPr>
            <a:endParaRPr b="1" dirty="0" lang="en-US">
              <a:latin typeface="Times New Roman" pitchFamily="18" charset="0"/>
              <a:cs typeface="Times New Roman" pitchFamily="18" charset="0"/>
            </a:endParaRP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1.Windows operating system</a:t>
            </a: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2.Python 3.7 or its equivalent software</a:t>
            </a: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3.MySQL server 5.1 must be installed on the system</a:t>
            </a:r>
          </a:p>
          <a:p>
            <a:pPr algn="l" indent="0" lvl="0" marL="0">
              <a:buNone/>
            </a:pPr>
            <a:r>
              <a:rPr dirty="0" lang="en-US">
                <a:latin typeface="Times New Roman" pitchFamily="18" charset="0"/>
                <a:cs typeface="Times New Roman" pitchFamily="18" charset="0"/>
              </a:rPr>
              <a:t>4.Mysql connector must be installed along with MySQL in the python program</a:t>
            </a:r>
          </a:p>
          <a:p>
            <a:pPr algn="l" indent="0" lvl="0" marL="0" rtl="0">
              <a:spcBef>
                <a:spcPts val="800"/>
              </a:spcBef>
              <a:spcAft>
                <a:spcPts val="0"/>
              </a:spcAft>
              <a:buNone/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  <a:p>
            <a:pPr algn="l" indent="0" lvl="0" marL="0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0" name="Google Shape;92;p14"/>
          <p:cNvSpPr txBox="1">
            <a:spLocks noGrp="1"/>
          </p:cNvSpPr>
          <p:nvPr>
            <p:ph type="title"/>
          </p:nvPr>
        </p:nvSpPr>
        <p:spPr>
          <a:xfrm>
            <a:off x="628650" y="184634"/>
            <a:ext cx="7886700" cy="463575"/>
          </a:xfrm>
          <a:prstGeom prst="rect"/>
        </p:spPr>
        <p:txBody>
          <a:bodyPr anchor="ctr" anchorCtr="0" bIns="34275" lIns="68575" rIns="68575" spcFirstLastPara="1" tIns="34275" wrap="square">
            <a:normAutofit/>
          </a:bodyPr>
          <a:p>
            <a:pPr algn="ctr"/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endParaRPr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8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8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23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endParaRPr dirty="0" sz="1500" lang="en-US">
              <a:latin typeface="Cambria" pitchFamily="18" charset="0"/>
              <a:ea typeface="Cambria" pitchFamily="18" charset="0"/>
            </a:endParaRP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 here by declare that this research and survey of Consideration of multilingual support enhances the system's versatility, accommodating a global pool of candidates. 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Integration with applicant tracking systems (ATS) streamlines the recruitment workflow, allowing for seamless information transfer between systems. 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Ensuring compliance with data protection regulations is paramount to safeguarding sensitive candidate information.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In summary, a successful resume parsing system combines NLP, machine learning, multilingual support, continuous learning, and ATS integration while prioritizing data security and compliance.</a:t>
            </a:r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28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Analysis:</a:t>
            </a:r>
            <a:endParaRPr dirty="0" sz="3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6" presetSubtype="0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 id="6"/>
                                        <p:tgtEl>
                                          <p:spTgt spid="10486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1.png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/>
        </p:spPr>
      </p:pic>
      <p:sp>
        <p:nvSpPr>
          <p:cNvPr id="1048625" name="Content Placeholder 2"/>
          <p:cNvSpPr txBox="1"/>
          <p:nvPr/>
        </p:nvSpPr>
        <p:spPr>
          <a:xfrm>
            <a:off x="491492" y="1541798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endParaRPr dirty="0" sz="1500" lang="en-US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p>
            <a:r>
              <a:rPr b="1" dirty="0" sz="28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Outcomes/Results and Findings:</a:t>
            </a:r>
            <a:endParaRPr dirty="0" sz="3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Content Placeholder 2"/>
          <p:cNvSpPr txBox="1"/>
          <p:nvPr/>
        </p:nvSpPr>
        <p:spPr>
          <a:xfrm>
            <a:off x="643892" y="1694198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endParaRPr dirty="0" sz="1500" lang="en-US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48628" name="Content Placeholder 2"/>
          <p:cNvSpPr txBox="1"/>
          <p:nvPr/>
        </p:nvSpPr>
        <p:spPr>
          <a:xfrm>
            <a:off x="796292" y="1846598"/>
            <a:ext cx="7942600" cy="3210413"/>
          </a:xfrm>
          <a:prstGeom prst="rect"/>
          <a:noFill/>
          <a:ln w="0">
            <a:noFill/>
          </a:ln>
        </p:spPr>
        <p:txBody>
          <a:bodyPr anchor="ctr" bIns="34200" lIns="68400" rIns="68400" tIns="34200">
            <a:noAutofit/>
          </a:bodyPr>
          <a:lstStyle>
            <a:defPPr>
              <a:defRPr lang="en-US"/>
            </a:defPPr>
            <a:lvl1pPr algn="ctr" defTabSz="914400" eaLnBrk="1" hangingPunct="1" indent="0" latinLnBrk="0" marL="0" rtl="0">
              <a:lnSpc>
                <a:spcPct val="100000"/>
              </a:lnSpc>
              <a:buNone/>
              <a:tabLst>
                <a:tab algn="l" pos="0"/>
              </a:tabLst>
              <a:defRPr b="0" sz="1400" kern="1200" lang="en-AE" spc="-1" strike="noStrike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To evaluate the outcomes of a resume parsing system, consider metrics like accuracy in extracting information, speed of processing, and compatibility with various formats.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Seek feedback from users to gauge overall effectiveness and identify areas for improvement. Regularly update the system to adapt to evolving resume structures and language variations.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When evaluating outcomes for a resume parsing system, consider metrics like accuracy in extracting information (e.g., education, experience), handling of different formats (e.g., PDF, Word), speed of parsing, and compatibility with applicant tracking systems.</a:t>
            </a:r>
          </a:p>
          <a:p>
            <a:pPr algn="just" indent="-342900" marL="342900">
              <a:spcBef>
                <a:spcPts val="600"/>
              </a:spcBef>
              <a:buFont typeface="Wingdings" pitchFamily="2" charset="2"/>
              <a:buChar char="Ø"/>
            </a:pPr>
            <a:r>
              <a:rPr dirty="0" sz="1500" lang="en-US">
                <a:latin typeface="Cambria" pitchFamily="18" charset="0"/>
                <a:ea typeface="Cambria" pitchFamily="18" charset="0"/>
              </a:rPr>
              <a:t> Additionally, feedback from users regarding ease of use and effectiveness can provide valuable insights for improvement.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mph" presetID="1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dur="500" fill="hold" id="6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7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fill.color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/>
    </p:bldLst>
  </p:timing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RMX2027</dc:creator>
  <dcterms:created xsi:type="dcterms:W3CDTF">2024-04-12T03:25:23Z</dcterms:created>
  <dcterms:modified xsi:type="dcterms:W3CDTF">2024-04-12T03:25:23Z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14d1477fe88f4fceb8800af3de749406</vt:lpwstr>
  </property>
</Properties>
</file>