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243"/>
    <p:restoredTop sz="94637"/>
  </p:normalViewPr>
  <p:slideViewPr>
    <p:cSldViewPr snapToGrid="0">
      <p:cViewPr varScale="1">
        <p:scale>
          <a:sx n="93" d="100"/>
          <a:sy n="93" d="100"/>
        </p:scale>
        <p:origin x="192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FE53-68F5-B5A9-49F7-2A13C1DEBE9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CEE7FC0-5EE1-94FD-891D-FED3AF899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78FC06-3AA9-3832-45BA-7D2C66827445}"/>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5" name="Footer Placeholder 4">
            <a:extLst>
              <a:ext uri="{FF2B5EF4-FFF2-40B4-BE49-F238E27FC236}">
                <a16:creationId xmlns:a16="http://schemas.microsoft.com/office/drawing/2014/main" id="{8C351F3A-C400-4EF7-03C1-72C1E0C0A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7D527-380D-ADDE-EEF3-D64686DBFEAA}"/>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11784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C567-6B04-B038-98D0-E8FF1963DD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210D48-F837-11E5-BC9D-5A94E7317D8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8EB88F-FE38-5D92-97D7-9F9A6B15A27A}"/>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5" name="Footer Placeholder 4">
            <a:extLst>
              <a:ext uri="{FF2B5EF4-FFF2-40B4-BE49-F238E27FC236}">
                <a16:creationId xmlns:a16="http://schemas.microsoft.com/office/drawing/2014/main" id="{459685B5-7038-7DA6-E7F4-1B59F840F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6FC40-1512-8F7F-7D5A-6E32A71F3BB5}"/>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22990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582FB-3302-3AB8-EC33-DD820C02667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13B485-3040-970A-5236-D4922E6F84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0644D5-8153-8A96-4368-61168CE6E7A2}"/>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5" name="Footer Placeholder 4">
            <a:extLst>
              <a:ext uri="{FF2B5EF4-FFF2-40B4-BE49-F238E27FC236}">
                <a16:creationId xmlns:a16="http://schemas.microsoft.com/office/drawing/2014/main" id="{EF80BA1E-B680-4521-4CF4-05E3CF1C8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58793-3368-0A4A-1323-62D77E7990A5}"/>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353435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FA4E-0345-244B-EAF6-76E819C253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6E4B87-FFB9-BBE4-FDF2-770D66C0EB9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6A627A-E5AD-EEBD-5252-89CDE3E383BB}"/>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5" name="Footer Placeholder 4">
            <a:extLst>
              <a:ext uri="{FF2B5EF4-FFF2-40B4-BE49-F238E27FC236}">
                <a16:creationId xmlns:a16="http://schemas.microsoft.com/office/drawing/2014/main" id="{323E5C06-6009-2641-34C1-75324677C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AB68F-4D2C-7F80-2902-6C3381DD6EBC}"/>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288202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22FF-C5C9-A013-CCD0-3EF505946E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139715B-1639-D926-B5EC-B3C4ABD18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252B90E-24A4-734C-53BA-01AA6825A050}"/>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5" name="Footer Placeholder 4">
            <a:extLst>
              <a:ext uri="{FF2B5EF4-FFF2-40B4-BE49-F238E27FC236}">
                <a16:creationId xmlns:a16="http://schemas.microsoft.com/office/drawing/2014/main" id="{B0F49A08-9122-B178-450C-D4059B0F0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E615D-74CD-EDB0-9DD2-8C9BE299C1FC}"/>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99301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2EB1-93CE-E779-3F19-3E4E224AC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AD35AA-CCAD-983D-132E-A77AEBCFE7D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222139-694F-B994-F596-A6C87D3876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2008F8E-9DBD-8AB7-F5D1-C565CFBFC758}"/>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6" name="Footer Placeholder 5">
            <a:extLst>
              <a:ext uri="{FF2B5EF4-FFF2-40B4-BE49-F238E27FC236}">
                <a16:creationId xmlns:a16="http://schemas.microsoft.com/office/drawing/2014/main" id="{93BE9B7F-8CC8-1BED-4D3D-B77875FC4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DC14B-AA64-3A2B-B7C1-ED10CD7CD2BE}"/>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388833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DF5C-4250-6517-B4BE-318BA161CDE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9F8B4E-1588-CE50-BEA7-22DFDC798F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8C5566-BE2F-3907-53EF-B39634AF63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7E516B0-12C6-BB21-1720-7EC3CEBC6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12E8394-BC76-4189-31CD-15CFD867277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89CA28D-4046-C4A7-CEC4-92EBB2B1E942}"/>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8" name="Footer Placeholder 7">
            <a:extLst>
              <a:ext uri="{FF2B5EF4-FFF2-40B4-BE49-F238E27FC236}">
                <a16:creationId xmlns:a16="http://schemas.microsoft.com/office/drawing/2014/main" id="{3F3B96AB-C4F1-A386-02D2-901CD5F01F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FF408-DFF1-F457-54AA-A098F27BC25C}"/>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139011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69B2-5A9A-2DBE-F991-F908566DD21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818A6F9-A247-6FC0-1306-07B691A2B3FA}"/>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4" name="Footer Placeholder 3">
            <a:extLst>
              <a:ext uri="{FF2B5EF4-FFF2-40B4-BE49-F238E27FC236}">
                <a16:creationId xmlns:a16="http://schemas.microsoft.com/office/drawing/2014/main" id="{CA7CB83B-2092-4CAD-66C7-EB4359EFA9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FD868D-DB70-7BF4-1A06-39C9366222DC}"/>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279215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F24B5-8E86-9343-26D6-0787094F1362}"/>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3" name="Footer Placeholder 2">
            <a:extLst>
              <a:ext uri="{FF2B5EF4-FFF2-40B4-BE49-F238E27FC236}">
                <a16:creationId xmlns:a16="http://schemas.microsoft.com/office/drawing/2014/main" id="{A8C1322F-E235-234A-3B41-E43C2A4E8E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6864E3-17F8-88C1-86E5-66BA1F5AFC2D}"/>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419448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D926-BD61-4D55-A13C-74E7160B39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A3032B5-5AC7-859F-CDF8-DA0D66555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FD3B096-D83E-A17D-EE02-5F20E3881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9C8CCD-2F75-E966-B237-90BB2F3C39CE}"/>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6" name="Footer Placeholder 5">
            <a:extLst>
              <a:ext uri="{FF2B5EF4-FFF2-40B4-BE49-F238E27FC236}">
                <a16:creationId xmlns:a16="http://schemas.microsoft.com/office/drawing/2014/main" id="{FF23CC26-8441-F817-D0AE-4E82DEB27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4B912-C876-0FD4-BD71-682D0B1567C1}"/>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52193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209A-DC7D-751C-E3D0-7E5BAA2C28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3E06A8B-FC1B-4D99-7C7D-371C8FAB4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30CFE0-9981-A152-0AD3-28F8AC731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046ED1-949C-9D8A-AF43-E0780E87AEB2}"/>
              </a:ext>
            </a:extLst>
          </p:cNvPr>
          <p:cNvSpPr>
            <a:spLocks noGrp="1"/>
          </p:cNvSpPr>
          <p:nvPr>
            <p:ph type="dt" sz="half" idx="10"/>
          </p:nvPr>
        </p:nvSpPr>
        <p:spPr/>
        <p:txBody>
          <a:bodyPr/>
          <a:lstStyle/>
          <a:p>
            <a:fld id="{FD9EA433-34DE-6346-9421-ABA0D20D6C94}" type="datetimeFigureOut">
              <a:rPr lang="en-US" smtClean="0"/>
              <a:t>12/12/23</a:t>
            </a:fld>
            <a:endParaRPr lang="en-US"/>
          </a:p>
        </p:txBody>
      </p:sp>
      <p:sp>
        <p:nvSpPr>
          <p:cNvPr id="6" name="Footer Placeholder 5">
            <a:extLst>
              <a:ext uri="{FF2B5EF4-FFF2-40B4-BE49-F238E27FC236}">
                <a16:creationId xmlns:a16="http://schemas.microsoft.com/office/drawing/2014/main" id="{358181B8-6326-629B-3BAA-14C3ABEDC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49481-D995-F027-2B68-EC375BFF0CB5}"/>
              </a:ext>
            </a:extLst>
          </p:cNvPr>
          <p:cNvSpPr>
            <a:spLocks noGrp="1"/>
          </p:cNvSpPr>
          <p:nvPr>
            <p:ph type="sldNum" sz="quarter" idx="12"/>
          </p:nvPr>
        </p:nvSpPr>
        <p:spPr/>
        <p:txBody>
          <a:bodyPr/>
          <a:lstStyle/>
          <a:p>
            <a:fld id="{64AF2FE0-D639-8549-92BD-2B63F22B29DF}" type="slidenum">
              <a:rPr lang="en-US" smtClean="0"/>
              <a:t>‹#›</a:t>
            </a:fld>
            <a:endParaRPr lang="en-US"/>
          </a:p>
        </p:txBody>
      </p:sp>
    </p:spTree>
    <p:extLst>
      <p:ext uri="{BB962C8B-B14F-4D97-AF65-F5344CB8AC3E}">
        <p14:creationId xmlns:p14="http://schemas.microsoft.com/office/powerpoint/2010/main" val="337111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AF73F0-FA8E-0EF9-FE59-765FBFDF1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97D55DB-28C9-7DBC-90E5-DEA9072BF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6F446B-63EA-AD8A-81D1-1532C8B83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EA433-34DE-6346-9421-ABA0D20D6C94}" type="datetimeFigureOut">
              <a:rPr lang="en-US" smtClean="0"/>
              <a:t>12/12/23</a:t>
            </a:fld>
            <a:endParaRPr lang="en-US"/>
          </a:p>
        </p:txBody>
      </p:sp>
      <p:sp>
        <p:nvSpPr>
          <p:cNvPr id="5" name="Footer Placeholder 4">
            <a:extLst>
              <a:ext uri="{FF2B5EF4-FFF2-40B4-BE49-F238E27FC236}">
                <a16:creationId xmlns:a16="http://schemas.microsoft.com/office/drawing/2014/main" id="{F837F542-D9F0-F327-570A-C7014A2CF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EC2657-E6A5-1EB0-3B51-06EBE7645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F2FE0-D639-8549-92BD-2B63F22B29DF}" type="slidenum">
              <a:rPr lang="en-US" smtClean="0"/>
              <a:t>‹#›</a:t>
            </a:fld>
            <a:endParaRPr lang="en-US"/>
          </a:p>
        </p:txBody>
      </p:sp>
    </p:spTree>
    <p:extLst>
      <p:ext uri="{BB962C8B-B14F-4D97-AF65-F5344CB8AC3E}">
        <p14:creationId xmlns:p14="http://schemas.microsoft.com/office/powerpoint/2010/main" val="339074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3553BF-66FE-01FA-E86F-23FB7974942F}"/>
              </a:ext>
            </a:extLst>
          </p:cNvPr>
          <p:cNvSpPr txBox="1"/>
          <p:nvPr/>
        </p:nvSpPr>
        <p:spPr>
          <a:xfrm>
            <a:off x="0" y="0"/>
            <a:ext cx="12192000" cy="4093428"/>
          </a:xfrm>
          <a:prstGeom prst="rect">
            <a:avLst/>
          </a:prstGeom>
          <a:noFill/>
        </p:spPr>
        <p:txBody>
          <a:bodyPr wrap="square">
            <a:spAutoFit/>
          </a:bodyPr>
          <a:lstStyle/>
          <a:p>
            <a:r>
              <a:rPr lang="en-US" sz="2000" b="1" u="sng" dirty="0"/>
              <a:t>What is Maven?</a:t>
            </a:r>
          </a:p>
          <a:p>
            <a:endParaRPr lang="en-US" sz="2000" dirty="0"/>
          </a:p>
          <a:p>
            <a:r>
              <a:rPr lang="en-US" sz="2000" dirty="0"/>
              <a:t>Maven is a project management tool that provides developers a complete build lifecycle framework. Development team can automate the project's build infrastructure.</a:t>
            </a:r>
          </a:p>
          <a:p>
            <a:endParaRPr lang="en-US" sz="2000" dirty="0"/>
          </a:p>
          <a:p>
            <a:r>
              <a:rPr lang="en-US" sz="2000" dirty="0"/>
              <a:t>Maven helps to manage</a:t>
            </a:r>
          </a:p>
          <a:p>
            <a:endParaRPr lang="en-US" sz="2000" dirty="0"/>
          </a:p>
          <a:p>
            <a:r>
              <a:rPr lang="en-US" sz="2000" dirty="0"/>
              <a:t>Builds</a:t>
            </a:r>
          </a:p>
          <a:p>
            <a:r>
              <a:rPr lang="en-US" sz="2000" dirty="0"/>
              <a:t>Documentation</a:t>
            </a:r>
          </a:p>
          <a:p>
            <a:r>
              <a:rPr lang="en-US" sz="2000" dirty="0"/>
              <a:t>Reporting</a:t>
            </a:r>
          </a:p>
          <a:p>
            <a:r>
              <a:rPr lang="en-US" sz="2000" dirty="0"/>
              <a:t>SCMs</a:t>
            </a:r>
          </a:p>
          <a:p>
            <a:r>
              <a:rPr lang="en-US" sz="2000" dirty="0"/>
              <a:t>Releases</a:t>
            </a:r>
          </a:p>
          <a:p>
            <a:r>
              <a:rPr lang="en-US" sz="2000" dirty="0"/>
              <a:t>Distribution</a:t>
            </a:r>
          </a:p>
        </p:txBody>
      </p:sp>
      <p:sp>
        <p:nvSpPr>
          <p:cNvPr id="7" name="TextBox 6">
            <a:extLst>
              <a:ext uri="{FF2B5EF4-FFF2-40B4-BE49-F238E27FC236}">
                <a16:creationId xmlns:a16="http://schemas.microsoft.com/office/drawing/2014/main" id="{89D4E885-40F7-8422-E452-D47AAC7FD50F}"/>
              </a:ext>
            </a:extLst>
          </p:cNvPr>
          <p:cNvSpPr txBox="1"/>
          <p:nvPr/>
        </p:nvSpPr>
        <p:spPr>
          <a:xfrm>
            <a:off x="0" y="4093428"/>
            <a:ext cx="12192000" cy="2585323"/>
          </a:xfrm>
          <a:prstGeom prst="rect">
            <a:avLst/>
          </a:prstGeom>
          <a:noFill/>
        </p:spPr>
        <p:txBody>
          <a:bodyPr wrap="square">
            <a:spAutoFit/>
          </a:bodyPr>
          <a:lstStyle/>
          <a:p>
            <a:r>
              <a:rPr lang="en-US" b="1" u="sng" dirty="0"/>
              <a:t>Build:</a:t>
            </a:r>
          </a:p>
          <a:p>
            <a:endParaRPr lang="en-US" dirty="0"/>
          </a:p>
          <a:p>
            <a:r>
              <a:rPr lang="en-US" dirty="0"/>
              <a:t>A build tool takes care of everything for building a process. It does follow:</a:t>
            </a:r>
          </a:p>
          <a:p>
            <a:endParaRPr lang="en-US" dirty="0"/>
          </a:p>
          <a:p>
            <a:pPr marL="285750" indent="-285750">
              <a:buFont typeface="Arial" panose="020B0604020202020204" pitchFamily="34" charset="0"/>
              <a:buChar char="•"/>
            </a:pPr>
            <a:r>
              <a:rPr lang="en-US" dirty="0"/>
              <a:t>Generates source code (if auto-generated code is used)</a:t>
            </a:r>
          </a:p>
          <a:p>
            <a:pPr marL="285750" indent="-285750">
              <a:buFont typeface="Arial" panose="020B0604020202020204" pitchFamily="34" charset="0"/>
              <a:buChar char="•"/>
            </a:pPr>
            <a:r>
              <a:rPr lang="en-US" dirty="0"/>
              <a:t>Generates documentation from source code</a:t>
            </a:r>
          </a:p>
          <a:p>
            <a:pPr marL="285750" indent="-285750">
              <a:buFont typeface="Arial" panose="020B0604020202020204" pitchFamily="34" charset="0"/>
              <a:buChar char="•"/>
            </a:pPr>
            <a:r>
              <a:rPr lang="en-US" dirty="0"/>
              <a:t>Compiles source code</a:t>
            </a:r>
          </a:p>
          <a:p>
            <a:pPr marL="285750" indent="-285750">
              <a:buFont typeface="Arial" panose="020B0604020202020204" pitchFamily="34" charset="0"/>
              <a:buChar char="•"/>
            </a:pPr>
            <a:r>
              <a:rPr lang="en-US" dirty="0"/>
              <a:t>Packages compiled code into JAR of ZIP file</a:t>
            </a:r>
          </a:p>
          <a:p>
            <a:pPr marL="285750" indent="-285750">
              <a:buFont typeface="Arial" panose="020B0604020202020204" pitchFamily="34" charset="0"/>
              <a:buChar char="•"/>
            </a:pPr>
            <a:r>
              <a:rPr lang="en-US" dirty="0"/>
              <a:t>Installs the packaged code in local repository, server repository, or central repository</a:t>
            </a:r>
          </a:p>
        </p:txBody>
      </p:sp>
    </p:spTree>
    <p:extLst>
      <p:ext uri="{BB962C8B-B14F-4D97-AF65-F5344CB8AC3E}">
        <p14:creationId xmlns:p14="http://schemas.microsoft.com/office/powerpoint/2010/main" val="265158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6A5259-3752-D53D-D535-E05760593259}"/>
              </a:ext>
            </a:extLst>
          </p:cNvPr>
          <p:cNvPicPr>
            <a:picLocks noChangeAspect="1"/>
          </p:cNvPicPr>
          <p:nvPr/>
        </p:nvPicPr>
        <p:blipFill>
          <a:blip r:embed="rId2"/>
          <a:stretch>
            <a:fillRect/>
          </a:stretch>
        </p:blipFill>
        <p:spPr>
          <a:xfrm>
            <a:off x="0" y="0"/>
            <a:ext cx="12192000" cy="3400102"/>
          </a:xfrm>
          <a:prstGeom prst="rect">
            <a:avLst/>
          </a:prstGeom>
        </p:spPr>
      </p:pic>
    </p:spTree>
    <p:extLst>
      <p:ext uri="{BB962C8B-B14F-4D97-AF65-F5344CB8AC3E}">
        <p14:creationId xmlns:p14="http://schemas.microsoft.com/office/powerpoint/2010/main" val="48443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271AF6-20C3-8CD8-6A7A-54FDB26BD2D4}"/>
              </a:ext>
            </a:extLst>
          </p:cNvPr>
          <p:cNvSpPr txBox="1"/>
          <p:nvPr/>
        </p:nvSpPr>
        <p:spPr>
          <a:xfrm>
            <a:off x="0" y="-1"/>
            <a:ext cx="12192000" cy="6463308"/>
          </a:xfrm>
          <a:prstGeom prst="rect">
            <a:avLst/>
          </a:prstGeom>
          <a:noFill/>
        </p:spPr>
        <p:txBody>
          <a:bodyPr wrap="square">
            <a:spAutoFit/>
          </a:bodyPr>
          <a:lstStyle/>
          <a:p>
            <a:r>
              <a:rPr lang="en-US" b="1" u="sng" dirty="0"/>
              <a:t>Install maven:</a:t>
            </a:r>
            <a:endParaRPr lang="en-US" dirty="0"/>
          </a:p>
          <a:p>
            <a:r>
              <a:rPr lang="en-US" dirty="0"/>
              <a:t>1) Check Java installation open command </a:t>
            </a:r>
            <a:r>
              <a:rPr lang="en-US" dirty="0" err="1"/>
              <a:t>promt</a:t>
            </a:r>
            <a:r>
              <a:rPr lang="en-US" dirty="0"/>
              <a:t> </a:t>
            </a:r>
          </a:p>
          <a:p>
            <a:r>
              <a:rPr lang="en-US" dirty="0"/>
              <a:t>   java -version</a:t>
            </a:r>
          </a:p>
          <a:p>
            <a:r>
              <a:rPr lang="en-US" dirty="0"/>
              <a:t>   </a:t>
            </a:r>
          </a:p>
          <a:p>
            <a:r>
              <a:rPr lang="en-US" dirty="0"/>
              <a:t>2) environment variable</a:t>
            </a:r>
          </a:p>
          <a:p>
            <a:endParaRPr lang="en-US" dirty="0"/>
          </a:p>
          <a:p>
            <a:r>
              <a:rPr lang="en-US" dirty="0"/>
              <a:t>  JAVA_HOME  from your system java path </a:t>
            </a:r>
          </a:p>
          <a:p>
            <a:r>
              <a:rPr lang="en-US" dirty="0"/>
              <a:t>  C:\Program Files\Java\jdk11.0.11</a:t>
            </a:r>
          </a:p>
          <a:p>
            <a:r>
              <a:rPr lang="en-US" dirty="0"/>
              <a:t>  </a:t>
            </a:r>
          </a:p>
          <a:p>
            <a:r>
              <a:rPr lang="en-US" dirty="0"/>
              <a:t>  PATH   C:\Program Files\Java\jdk11.0.11\bin</a:t>
            </a:r>
          </a:p>
          <a:p>
            <a:endParaRPr lang="en-US" dirty="0"/>
          </a:p>
          <a:p>
            <a:r>
              <a:rPr lang="en-US" dirty="0"/>
              <a:t>3)Download maven ZIP</a:t>
            </a:r>
          </a:p>
          <a:p>
            <a:endParaRPr lang="en-US" dirty="0"/>
          </a:p>
          <a:p>
            <a:r>
              <a:rPr lang="en-US" dirty="0"/>
              <a:t>https://dlcdn.apache.org/maven/maven-3/3.8.7/binaries/apache-maven-3.8.7-bin.zip</a:t>
            </a:r>
          </a:p>
          <a:p>
            <a:endParaRPr lang="en-US" dirty="0"/>
          </a:p>
          <a:p>
            <a:r>
              <a:rPr lang="en-US" dirty="0"/>
              <a:t>4)Extract &amp; set environment variable</a:t>
            </a:r>
          </a:p>
          <a:p>
            <a:endParaRPr lang="en-US" dirty="0"/>
          </a:p>
          <a:p>
            <a:r>
              <a:rPr lang="en-US" dirty="0"/>
              <a:t>export M2_HOME=c:\Users\download\apache-maven/apache-maven-3.8.7</a:t>
            </a:r>
          </a:p>
          <a:p>
            <a:endParaRPr lang="en-US" dirty="0"/>
          </a:p>
          <a:p>
            <a:r>
              <a:rPr lang="en-US" dirty="0"/>
              <a:t>export M2=$M2_HOME\bin</a:t>
            </a:r>
          </a:p>
          <a:p>
            <a:endParaRPr lang="en-US" dirty="0"/>
          </a:p>
          <a:p>
            <a:r>
              <a:rPr lang="en-US" dirty="0"/>
              <a:t>5)verify maven</a:t>
            </a:r>
          </a:p>
          <a:p>
            <a:r>
              <a:rPr lang="en-US" dirty="0"/>
              <a:t>   </a:t>
            </a:r>
            <a:r>
              <a:rPr lang="en-US" dirty="0" err="1"/>
              <a:t>mvn</a:t>
            </a:r>
            <a:r>
              <a:rPr lang="en-US" dirty="0"/>
              <a:t> --version</a:t>
            </a:r>
          </a:p>
        </p:txBody>
      </p:sp>
    </p:spTree>
    <p:extLst>
      <p:ext uri="{BB962C8B-B14F-4D97-AF65-F5344CB8AC3E}">
        <p14:creationId xmlns:p14="http://schemas.microsoft.com/office/powerpoint/2010/main" val="150185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D9331E-4166-CF5D-C3D3-F1110FFBAEE5}"/>
              </a:ext>
            </a:extLst>
          </p:cNvPr>
          <p:cNvSpPr txBox="1"/>
          <p:nvPr/>
        </p:nvSpPr>
        <p:spPr>
          <a:xfrm>
            <a:off x="0" y="0"/>
            <a:ext cx="12192000" cy="5355312"/>
          </a:xfrm>
          <a:prstGeom prst="rect">
            <a:avLst/>
          </a:prstGeom>
          <a:noFill/>
        </p:spPr>
        <p:txBody>
          <a:bodyPr wrap="square">
            <a:spAutoFit/>
          </a:bodyPr>
          <a:lstStyle/>
          <a:p>
            <a:r>
              <a:rPr lang="en-US" b="1" u="sng" dirty="0"/>
              <a:t>Maven - POM</a:t>
            </a:r>
          </a:p>
          <a:p>
            <a:endParaRPr lang="en-US" dirty="0"/>
          </a:p>
          <a:p>
            <a:r>
              <a:rPr lang="en-US" dirty="0"/>
              <a:t>POM stands for Project Object Model. It is fundamental unit of work in Maven. It is an XML file that resides in the base directory of the project as </a:t>
            </a:r>
            <a:r>
              <a:rPr lang="en-US" dirty="0" err="1"/>
              <a:t>pom.xml</a:t>
            </a:r>
            <a:endParaRPr lang="en-US" dirty="0"/>
          </a:p>
          <a:p>
            <a:endParaRPr lang="en-US" dirty="0"/>
          </a:p>
          <a:p>
            <a:r>
              <a:rPr lang="en-US" dirty="0"/>
              <a:t>It should be noted that there should be a single POM file for each project.</a:t>
            </a:r>
          </a:p>
          <a:p>
            <a:endParaRPr lang="en-US" dirty="0"/>
          </a:p>
          <a:p>
            <a:r>
              <a:rPr lang="en-US" dirty="0"/>
              <a:t>The POM contains information about the project and various configuration detail used by Maven to build the project(s).</a:t>
            </a:r>
          </a:p>
          <a:p>
            <a:endParaRPr lang="en-US" dirty="0"/>
          </a:p>
          <a:p>
            <a:r>
              <a:rPr lang="en-US" dirty="0"/>
              <a:t>POM also contains the goals and plugins. While executing a task or goal, Maven looks for the POM in the current directory. It reads the POM, gets the needed configuration information, and then executes the goal. Some of the configuration that can be specified in the POM are following −</a:t>
            </a:r>
          </a:p>
          <a:p>
            <a:endParaRPr lang="en-US" dirty="0"/>
          </a:p>
          <a:p>
            <a:r>
              <a:rPr lang="en-US" dirty="0"/>
              <a:t>project dependencies</a:t>
            </a:r>
          </a:p>
          <a:p>
            <a:r>
              <a:rPr lang="en-US" dirty="0"/>
              <a:t>plugins</a:t>
            </a:r>
          </a:p>
          <a:p>
            <a:r>
              <a:rPr lang="en-US" dirty="0"/>
              <a:t>goals</a:t>
            </a:r>
          </a:p>
          <a:p>
            <a:r>
              <a:rPr lang="en-US" dirty="0"/>
              <a:t>build profiles</a:t>
            </a:r>
          </a:p>
          <a:p>
            <a:r>
              <a:rPr lang="en-US" dirty="0"/>
              <a:t>project version</a:t>
            </a:r>
          </a:p>
          <a:p>
            <a:r>
              <a:rPr lang="en-US" dirty="0"/>
              <a:t>developers</a:t>
            </a:r>
          </a:p>
        </p:txBody>
      </p:sp>
      <p:pic>
        <p:nvPicPr>
          <p:cNvPr id="6" name="Picture 5">
            <a:extLst>
              <a:ext uri="{FF2B5EF4-FFF2-40B4-BE49-F238E27FC236}">
                <a16:creationId xmlns:a16="http://schemas.microsoft.com/office/drawing/2014/main" id="{C7F2A22C-8E54-3515-F204-62599D85AE01}"/>
              </a:ext>
            </a:extLst>
          </p:cNvPr>
          <p:cNvPicPr>
            <a:picLocks noChangeAspect="1"/>
          </p:cNvPicPr>
          <p:nvPr/>
        </p:nvPicPr>
        <p:blipFill>
          <a:blip r:embed="rId2"/>
          <a:stretch>
            <a:fillRect/>
          </a:stretch>
        </p:blipFill>
        <p:spPr>
          <a:xfrm>
            <a:off x="4419600" y="3667744"/>
            <a:ext cx="7772400" cy="3190256"/>
          </a:xfrm>
          <a:prstGeom prst="rect">
            <a:avLst/>
          </a:prstGeom>
        </p:spPr>
      </p:pic>
    </p:spTree>
    <p:extLst>
      <p:ext uri="{BB962C8B-B14F-4D97-AF65-F5344CB8AC3E}">
        <p14:creationId xmlns:p14="http://schemas.microsoft.com/office/powerpoint/2010/main" val="173529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BEB096-8681-6F67-8908-BE35A2D45253}"/>
              </a:ext>
            </a:extLst>
          </p:cNvPr>
          <p:cNvSpPr txBox="1"/>
          <p:nvPr/>
        </p:nvSpPr>
        <p:spPr>
          <a:xfrm>
            <a:off x="0" y="0"/>
            <a:ext cx="12192000" cy="3416320"/>
          </a:xfrm>
          <a:prstGeom prst="rect">
            <a:avLst/>
          </a:prstGeom>
          <a:noFill/>
        </p:spPr>
        <p:txBody>
          <a:bodyPr wrap="square">
            <a:spAutoFit/>
          </a:bodyPr>
          <a:lstStyle/>
          <a:p>
            <a:r>
              <a:rPr lang="en-US" b="1" dirty="0"/>
              <a:t>Super POM:</a:t>
            </a:r>
          </a:p>
          <a:p>
            <a:endParaRPr lang="en-US" dirty="0"/>
          </a:p>
          <a:p>
            <a:r>
              <a:rPr lang="en-US" dirty="0"/>
              <a:t>The Super POM is Maven’s default POM. All POMs inherit from a parent or default. This base POM is known as the Super POM, and contains values inherited by default</a:t>
            </a:r>
          </a:p>
          <a:p>
            <a:endParaRPr lang="en-US" dirty="0"/>
          </a:p>
          <a:p>
            <a:r>
              <a:rPr lang="en-US" dirty="0" err="1"/>
              <a:t>mvn</a:t>
            </a:r>
            <a:r>
              <a:rPr lang="en-US" dirty="0"/>
              <a:t> </a:t>
            </a:r>
            <a:r>
              <a:rPr lang="en-US" dirty="0" err="1"/>
              <a:t>help:effective-pom</a:t>
            </a:r>
            <a:endParaRPr lang="en-US" dirty="0"/>
          </a:p>
          <a:p>
            <a:endParaRPr lang="en-US" dirty="0"/>
          </a:p>
          <a:p>
            <a:r>
              <a:rPr lang="en-IN" b="1" i="0" dirty="0">
                <a:solidFill>
                  <a:srgbClr val="000000"/>
                </a:solidFill>
                <a:effectLst/>
                <a:latin typeface="Heebo" panose="020F0502020204030204" pitchFamily="34" charset="0"/>
              </a:rPr>
              <a:t>What is Build Lifecycle?</a:t>
            </a:r>
          </a:p>
          <a:p>
            <a:r>
              <a:rPr lang="en-US" dirty="0"/>
              <a:t>A Build Lifecycle is a well-defined sequence of phases, which define the order in which the goals are to be executed.</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ABADD593-14E9-FFF4-5E5E-922F03A04E20}"/>
              </a:ext>
            </a:extLst>
          </p:cNvPr>
          <p:cNvPicPr>
            <a:picLocks noChangeAspect="1"/>
          </p:cNvPicPr>
          <p:nvPr/>
        </p:nvPicPr>
        <p:blipFill>
          <a:blip r:embed="rId2"/>
          <a:stretch>
            <a:fillRect/>
          </a:stretch>
        </p:blipFill>
        <p:spPr>
          <a:xfrm>
            <a:off x="1117478" y="2674821"/>
            <a:ext cx="9633650" cy="4183179"/>
          </a:xfrm>
          <a:prstGeom prst="rect">
            <a:avLst/>
          </a:prstGeom>
        </p:spPr>
      </p:pic>
    </p:spTree>
    <p:extLst>
      <p:ext uri="{BB962C8B-B14F-4D97-AF65-F5344CB8AC3E}">
        <p14:creationId xmlns:p14="http://schemas.microsoft.com/office/powerpoint/2010/main" val="1897809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B0B362-8514-FAEC-7195-4147748C86BD}"/>
              </a:ext>
            </a:extLst>
          </p:cNvPr>
          <p:cNvPicPr>
            <a:picLocks noChangeAspect="1"/>
          </p:cNvPicPr>
          <p:nvPr/>
        </p:nvPicPr>
        <p:blipFill>
          <a:blip r:embed="rId2"/>
          <a:stretch>
            <a:fillRect/>
          </a:stretch>
        </p:blipFill>
        <p:spPr>
          <a:xfrm>
            <a:off x="2209800" y="1299831"/>
            <a:ext cx="7772400" cy="5558169"/>
          </a:xfrm>
          <a:prstGeom prst="rect">
            <a:avLst/>
          </a:prstGeom>
        </p:spPr>
      </p:pic>
      <p:sp>
        <p:nvSpPr>
          <p:cNvPr id="6" name="TextBox 5">
            <a:extLst>
              <a:ext uri="{FF2B5EF4-FFF2-40B4-BE49-F238E27FC236}">
                <a16:creationId xmlns:a16="http://schemas.microsoft.com/office/drawing/2014/main" id="{7DE56A11-AC2A-07A0-895D-48212E1B153D}"/>
              </a:ext>
            </a:extLst>
          </p:cNvPr>
          <p:cNvSpPr txBox="1"/>
          <p:nvPr/>
        </p:nvSpPr>
        <p:spPr>
          <a:xfrm>
            <a:off x="0" y="-1"/>
            <a:ext cx="12095018" cy="646331"/>
          </a:xfrm>
          <a:prstGeom prst="rect">
            <a:avLst/>
          </a:prstGeom>
          <a:noFill/>
        </p:spPr>
        <p:txBody>
          <a:bodyPr wrap="square">
            <a:spAutoFit/>
          </a:bodyPr>
          <a:lstStyle/>
          <a:p>
            <a:r>
              <a:rPr lang="en-US" b="1" dirty="0"/>
              <a:t>Default (or Build) Lifecycle</a:t>
            </a:r>
          </a:p>
          <a:p>
            <a:r>
              <a:rPr lang="en-US" dirty="0"/>
              <a:t>This is the primary life cycle of Maven and is used to build the application. It has the following 21 phases.</a:t>
            </a:r>
          </a:p>
        </p:txBody>
      </p:sp>
    </p:spTree>
    <p:extLst>
      <p:ext uri="{BB962C8B-B14F-4D97-AF65-F5344CB8AC3E}">
        <p14:creationId xmlns:p14="http://schemas.microsoft.com/office/powerpoint/2010/main" val="215343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55FE1B-B136-7E95-35E9-849F8359A49C}"/>
              </a:ext>
            </a:extLst>
          </p:cNvPr>
          <p:cNvPicPr>
            <a:picLocks noChangeAspect="1"/>
          </p:cNvPicPr>
          <p:nvPr/>
        </p:nvPicPr>
        <p:blipFill>
          <a:blip r:embed="rId2"/>
          <a:stretch>
            <a:fillRect/>
          </a:stretch>
        </p:blipFill>
        <p:spPr>
          <a:xfrm>
            <a:off x="1780101" y="164939"/>
            <a:ext cx="8186057" cy="6528121"/>
          </a:xfrm>
          <a:prstGeom prst="rect">
            <a:avLst/>
          </a:prstGeom>
        </p:spPr>
      </p:pic>
    </p:spTree>
    <p:extLst>
      <p:ext uri="{BB962C8B-B14F-4D97-AF65-F5344CB8AC3E}">
        <p14:creationId xmlns:p14="http://schemas.microsoft.com/office/powerpoint/2010/main" val="184091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0F7E19-C0A8-147E-F372-6BD9D529E4F0}"/>
              </a:ext>
            </a:extLst>
          </p:cNvPr>
          <p:cNvPicPr>
            <a:picLocks noChangeAspect="1"/>
          </p:cNvPicPr>
          <p:nvPr/>
        </p:nvPicPr>
        <p:blipFill>
          <a:blip r:embed="rId2"/>
          <a:stretch>
            <a:fillRect/>
          </a:stretch>
        </p:blipFill>
        <p:spPr>
          <a:xfrm>
            <a:off x="2454443" y="21036"/>
            <a:ext cx="7700940" cy="6836964"/>
          </a:xfrm>
          <a:prstGeom prst="rect">
            <a:avLst/>
          </a:prstGeom>
        </p:spPr>
      </p:pic>
    </p:spTree>
    <p:extLst>
      <p:ext uri="{BB962C8B-B14F-4D97-AF65-F5344CB8AC3E}">
        <p14:creationId xmlns:p14="http://schemas.microsoft.com/office/powerpoint/2010/main" val="3602212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otalTime>204</TotalTime>
  <Words>442</Words>
  <Application>Microsoft Macintosh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Heebo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Hussain, Syed</dc:creator>
  <cp:lastModifiedBy>Hussain, Syed</cp:lastModifiedBy>
  <cp:revision>7</cp:revision>
  <dcterms:created xsi:type="dcterms:W3CDTF">2023-02-05T13:38:37Z</dcterms:created>
  <dcterms:modified xsi:type="dcterms:W3CDTF">2023-12-12T04:50:17Z</dcterms:modified>
</cp:coreProperties>
</file>