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4" r:id="rId9"/>
    <p:sldId id="265" r:id="rId10"/>
    <p:sldId id="266"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0"/>
    <p:restoredTop sz="95329"/>
  </p:normalViewPr>
  <p:slideViewPr>
    <p:cSldViewPr snapToGrid="0">
      <p:cViewPr varScale="1">
        <p:scale>
          <a:sx n="86" d="100"/>
          <a:sy n="86" d="100"/>
        </p:scale>
        <p:origin x="24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9251-EB9D-9536-A0FD-1745B02CB4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346336A-21CC-FCDA-DBD5-079E7AA0A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D0BCEE-398B-0668-3DE1-06B57B75DD7A}"/>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5" name="Footer Placeholder 4">
            <a:extLst>
              <a:ext uri="{FF2B5EF4-FFF2-40B4-BE49-F238E27FC236}">
                <a16:creationId xmlns:a16="http://schemas.microsoft.com/office/drawing/2014/main" id="{B7B62A1C-1EAE-38C8-A8B1-17E5CAAB8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97FE-A153-2E79-220B-0D99427223A3}"/>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185913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EDC4-AFA2-68F1-2C3D-69B1B7D7A16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900E3F-EC4F-E309-7DE1-1246772EA8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50B316-C8AF-DCBD-2E7D-D900A56E1A7D}"/>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5" name="Footer Placeholder 4">
            <a:extLst>
              <a:ext uri="{FF2B5EF4-FFF2-40B4-BE49-F238E27FC236}">
                <a16:creationId xmlns:a16="http://schemas.microsoft.com/office/drawing/2014/main" id="{CC7E2A98-94B6-A349-F523-29DEB2B20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08981-7EC4-9B50-DC81-BB9EDFF61307}"/>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230639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80FAB-1B47-8298-A7E0-DB9EC9DD2B2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1B53972-88F6-0D6E-D70F-9117F07548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036B47-790B-3DDB-182A-2099815E67D1}"/>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5" name="Footer Placeholder 4">
            <a:extLst>
              <a:ext uri="{FF2B5EF4-FFF2-40B4-BE49-F238E27FC236}">
                <a16:creationId xmlns:a16="http://schemas.microsoft.com/office/drawing/2014/main" id="{E6BB0CAF-8C50-20E8-5F70-ABCDC36C2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B2825-6AA4-D8CB-1790-DD5A7E0DC439}"/>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84854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3986-CE46-F8F7-333B-4D82A6CA57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7E9982-9CAC-666A-699D-104F74482A1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599BCA-CC34-A9CF-346D-92AEF35F753D}"/>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5" name="Footer Placeholder 4">
            <a:extLst>
              <a:ext uri="{FF2B5EF4-FFF2-40B4-BE49-F238E27FC236}">
                <a16:creationId xmlns:a16="http://schemas.microsoft.com/office/drawing/2014/main" id="{8A9A4FFB-08C6-D82E-489A-E71150CD0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7A5B4-6B29-BC33-6E84-B429482D4687}"/>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55797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25B1-F86F-A391-6699-977BCC1944D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D8C5036-FE9C-B9C1-4489-FC0C43CC3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46F232C-6A1B-1402-05A2-818366F6B762}"/>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5" name="Footer Placeholder 4">
            <a:extLst>
              <a:ext uri="{FF2B5EF4-FFF2-40B4-BE49-F238E27FC236}">
                <a16:creationId xmlns:a16="http://schemas.microsoft.com/office/drawing/2014/main" id="{83E8D676-6151-3094-D921-70A46312F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C047E-F440-CD5F-D7C6-BEBC318EE917}"/>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248145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846E-BFE2-E588-CFE3-4AEF558FEE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C5EDC-3BFA-E706-A52B-10FADBBF90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4358A51-81C9-C348-FC30-42467FEDEB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5116330-F8A2-B031-0C38-6528756B37D0}"/>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6" name="Footer Placeholder 5">
            <a:extLst>
              <a:ext uri="{FF2B5EF4-FFF2-40B4-BE49-F238E27FC236}">
                <a16:creationId xmlns:a16="http://schemas.microsoft.com/office/drawing/2014/main" id="{56B171DB-91B2-369A-C095-D6294C96D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608D0-F2DE-6CC3-9CBE-BF6D2885B710}"/>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167076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5177-AC69-FFEF-0FAA-4BF49ACA5A1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74670A-72E3-3367-5B6D-5CCDF11BC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4700F9-B3F2-9169-FDBA-8E83DBAB4A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73BC5D-01A9-117F-7C40-C272794AA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F3966C0-1C43-E71B-D9D8-F2B8905921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ACE74D-9882-BC69-2254-8C2082055BB3}"/>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8" name="Footer Placeholder 7">
            <a:extLst>
              <a:ext uri="{FF2B5EF4-FFF2-40B4-BE49-F238E27FC236}">
                <a16:creationId xmlns:a16="http://schemas.microsoft.com/office/drawing/2014/main" id="{D9470DFB-D3F8-3714-A007-BAADF8B999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DCF2D7-4CF2-79CB-F47A-C316823EA744}"/>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4332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D744-AD0E-3221-B0B2-E8D64A1EF0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942F65D-D3D2-A8FA-C874-27B5D1BE211B}"/>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4" name="Footer Placeholder 3">
            <a:extLst>
              <a:ext uri="{FF2B5EF4-FFF2-40B4-BE49-F238E27FC236}">
                <a16:creationId xmlns:a16="http://schemas.microsoft.com/office/drawing/2014/main" id="{08ACE44C-01B6-AE41-7E6D-B0E4410D1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22A985-A990-5BD3-1FD8-A7132CAB0B36}"/>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287991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AD7D40-1D60-D715-F887-FA91F918E86A}"/>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3" name="Footer Placeholder 2">
            <a:extLst>
              <a:ext uri="{FF2B5EF4-FFF2-40B4-BE49-F238E27FC236}">
                <a16:creationId xmlns:a16="http://schemas.microsoft.com/office/drawing/2014/main" id="{E624628C-F671-7934-7E8B-3B577DD2D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7A0BB2-CEC3-B09F-A846-544AB2E1DC73}"/>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35588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5FE8-FAC8-9E75-5110-97A9282B8E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EA984D-8671-D1C3-9AAC-BD5A637B8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4BEB388-2053-F2D8-F8D3-5C7C02B11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81F890-E972-5995-FC95-0067C6DFA0B7}"/>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6" name="Footer Placeholder 5">
            <a:extLst>
              <a:ext uri="{FF2B5EF4-FFF2-40B4-BE49-F238E27FC236}">
                <a16:creationId xmlns:a16="http://schemas.microsoft.com/office/drawing/2014/main" id="{8FE863C1-4DB9-180F-399A-6167A0230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3AEF9-28C0-B9D3-BC09-CCABC5BEDE59}"/>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239739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0731-09B4-5CCD-BE88-9B7BFAEC91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656BE86-DAAD-BF51-6DA6-A52757B0F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B39211-7249-DD75-68B9-9B974F84D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F2EB05-E3B3-EB50-AD24-12E3BADE6BB2}"/>
              </a:ext>
            </a:extLst>
          </p:cNvPr>
          <p:cNvSpPr>
            <a:spLocks noGrp="1"/>
          </p:cNvSpPr>
          <p:nvPr>
            <p:ph type="dt" sz="half" idx="10"/>
          </p:nvPr>
        </p:nvSpPr>
        <p:spPr/>
        <p:txBody>
          <a:bodyPr/>
          <a:lstStyle/>
          <a:p>
            <a:fld id="{29015414-21FE-044C-8EDC-B4B1C3DDE0A1}" type="datetimeFigureOut">
              <a:rPr lang="en-US" smtClean="0"/>
              <a:t>12/15/22</a:t>
            </a:fld>
            <a:endParaRPr lang="en-US"/>
          </a:p>
        </p:txBody>
      </p:sp>
      <p:sp>
        <p:nvSpPr>
          <p:cNvPr id="6" name="Footer Placeholder 5">
            <a:extLst>
              <a:ext uri="{FF2B5EF4-FFF2-40B4-BE49-F238E27FC236}">
                <a16:creationId xmlns:a16="http://schemas.microsoft.com/office/drawing/2014/main" id="{6E093A5B-5E0F-4A79-2ED1-4FB18FE9D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7A584-CDCE-461A-94A4-151ABB6EA804}"/>
              </a:ext>
            </a:extLst>
          </p:cNvPr>
          <p:cNvSpPr>
            <a:spLocks noGrp="1"/>
          </p:cNvSpPr>
          <p:nvPr>
            <p:ph type="sldNum" sz="quarter" idx="12"/>
          </p:nvPr>
        </p:nvSpPr>
        <p:spPr/>
        <p:txBody>
          <a:bodyPr/>
          <a:lstStyle/>
          <a:p>
            <a:fld id="{8C26186D-E013-744D-B2A5-F38F44BD0999}" type="slidenum">
              <a:rPr lang="en-US" smtClean="0"/>
              <a:t>‹#›</a:t>
            </a:fld>
            <a:endParaRPr lang="en-US"/>
          </a:p>
        </p:txBody>
      </p:sp>
    </p:spTree>
    <p:extLst>
      <p:ext uri="{BB962C8B-B14F-4D97-AF65-F5344CB8AC3E}">
        <p14:creationId xmlns:p14="http://schemas.microsoft.com/office/powerpoint/2010/main" val="402757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612B3-11FA-0749-8B08-B15077FAB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F67D7A-B8B0-CCBA-5BFF-4B4BF1502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43D9B5-2FC1-2452-C064-E215DBA3D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15414-21FE-044C-8EDC-B4B1C3DDE0A1}" type="datetimeFigureOut">
              <a:rPr lang="en-US" smtClean="0"/>
              <a:t>12/15/22</a:t>
            </a:fld>
            <a:endParaRPr lang="en-US"/>
          </a:p>
        </p:txBody>
      </p:sp>
      <p:sp>
        <p:nvSpPr>
          <p:cNvPr id="5" name="Footer Placeholder 4">
            <a:extLst>
              <a:ext uri="{FF2B5EF4-FFF2-40B4-BE49-F238E27FC236}">
                <a16:creationId xmlns:a16="http://schemas.microsoft.com/office/drawing/2014/main" id="{17A8236E-4FD6-31D2-72D3-A3E1E9E04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088B13-5EC0-F40D-EDF6-1C5077BE8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6186D-E013-744D-B2A5-F38F44BD0999}" type="slidenum">
              <a:rPr lang="en-US" smtClean="0"/>
              <a:t>‹#›</a:t>
            </a:fld>
            <a:endParaRPr lang="en-US"/>
          </a:p>
        </p:txBody>
      </p:sp>
    </p:spTree>
    <p:extLst>
      <p:ext uri="{BB962C8B-B14F-4D97-AF65-F5344CB8AC3E}">
        <p14:creationId xmlns:p14="http://schemas.microsoft.com/office/powerpoint/2010/main" val="2428363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9B76AB-D8A1-EC5E-7F44-ECF883AD37CF}"/>
              </a:ext>
            </a:extLst>
          </p:cNvPr>
          <p:cNvSpPr txBox="1"/>
          <p:nvPr/>
        </p:nvSpPr>
        <p:spPr>
          <a:xfrm>
            <a:off x="0" y="612845"/>
            <a:ext cx="12192000" cy="3139321"/>
          </a:xfrm>
          <a:prstGeom prst="rect">
            <a:avLst/>
          </a:prstGeom>
          <a:noFill/>
        </p:spPr>
        <p:txBody>
          <a:bodyPr wrap="square">
            <a:spAutoFit/>
          </a:bodyPr>
          <a:lstStyle/>
          <a:p>
            <a:r>
              <a:rPr lang="en-US" b="1" dirty="0"/>
              <a:t>What is TestNG</a:t>
            </a:r>
          </a:p>
          <a:p>
            <a:pPr marL="285750" indent="-285750">
              <a:buFont typeface="Arial" panose="020B0604020202020204" pitchFamily="34" charset="0"/>
              <a:buChar char="•"/>
            </a:pPr>
            <a:r>
              <a:rPr lang="en-US" dirty="0"/>
              <a:t>TestNG is a very important framework when you are actually developing the framework from scratch level.</a:t>
            </a:r>
          </a:p>
          <a:p>
            <a:pPr marL="285750" indent="-285750">
              <a:buFont typeface="Arial" panose="020B0604020202020204" pitchFamily="34" charset="0"/>
              <a:buChar char="•"/>
            </a:pPr>
            <a:r>
              <a:rPr lang="en-US" dirty="0"/>
              <a:t>TestNG provides you full control over the test cases and the execution of the test cases. Due to this reason, TestNG is also known as a testing framework.</a:t>
            </a:r>
          </a:p>
          <a:p>
            <a:pPr marL="285750" indent="-285750">
              <a:buFont typeface="Arial" panose="020B0604020202020204" pitchFamily="34" charset="0"/>
              <a:buChar char="•"/>
            </a:pPr>
            <a:r>
              <a:rPr lang="en-US" dirty="0"/>
              <a:t>If you want to run a test case A before that as a pre-requisite you need to run multiple test cases before you begin a test case A. You can set and map with the help of TestNG so that pre-request test cases run first and then only it will trigger a test case A. In such way, you can control the test cases.</a:t>
            </a:r>
          </a:p>
          <a:p>
            <a:pPr marL="285750" indent="-285750">
              <a:buFont typeface="Arial" panose="020B0604020202020204" pitchFamily="34" charset="0"/>
              <a:buChar char="•"/>
            </a:pPr>
            <a:r>
              <a:rPr lang="en-US" dirty="0"/>
              <a:t>TestNG framework came after Junit, and TestNG framework adds more powerful functionality and easier to use.</a:t>
            </a:r>
          </a:p>
          <a:p>
            <a:pPr marL="285750" indent="-285750">
              <a:buFont typeface="Arial" panose="020B0604020202020204" pitchFamily="34" charset="0"/>
              <a:buChar char="•"/>
            </a:pPr>
            <a:r>
              <a:rPr lang="en-US" dirty="0"/>
              <a:t>It is an open source automated TestNG framework. In TestNG, NG stands for "Next Generation".</a:t>
            </a:r>
          </a:p>
          <a:p>
            <a:pPr marL="285750" indent="-285750">
              <a:buFont typeface="Arial" panose="020B0604020202020204" pitchFamily="34" charset="0"/>
              <a:buChar char="•"/>
            </a:pPr>
            <a:r>
              <a:rPr lang="en-US" dirty="0"/>
              <a:t>TestNG framework eliminates the limitations of the older framework by providing more powerful and flexible test cases with help of easy annotations, grouping, sequencing and parametrizing.</a:t>
            </a:r>
          </a:p>
        </p:txBody>
      </p:sp>
      <p:sp>
        <p:nvSpPr>
          <p:cNvPr id="6" name="TextBox 5">
            <a:extLst>
              <a:ext uri="{FF2B5EF4-FFF2-40B4-BE49-F238E27FC236}">
                <a16:creationId xmlns:a16="http://schemas.microsoft.com/office/drawing/2014/main" id="{5717BCE7-E2F3-DC2E-C2E8-59B40A808CF8}"/>
              </a:ext>
            </a:extLst>
          </p:cNvPr>
          <p:cNvSpPr txBox="1"/>
          <p:nvPr/>
        </p:nvSpPr>
        <p:spPr>
          <a:xfrm>
            <a:off x="3840480" y="182880"/>
            <a:ext cx="1073948" cy="461665"/>
          </a:xfrm>
          <a:prstGeom prst="rect">
            <a:avLst/>
          </a:prstGeom>
          <a:noFill/>
        </p:spPr>
        <p:txBody>
          <a:bodyPr wrap="none" rtlCol="0">
            <a:spAutoFit/>
          </a:bodyPr>
          <a:lstStyle/>
          <a:p>
            <a:r>
              <a:rPr lang="en-US" sz="2400" dirty="0">
                <a:solidFill>
                  <a:srgbClr val="C00000"/>
                </a:solidFill>
              </a:rPr>
              <a:t>TestNG</a:t>
            </a:r>
          </a:p>
        </p:txBody>
      </p:sp>
      <p:pic>
        <p:nvPicPr>
          <p:cNvPr id="7" name="Picture 6">
            <a:extLst>
              <a:ext uri="{FF2B5EF4-FFF2-40B4-BE49-F238E27FC236}">
                <a16:creationId xmlns:a16="http://schemas.microsoft.com/office/drawing/2014/main" id="{630FD095-DC68-E8CF-0FF5-4BA0ADB7F6E8}"/>
              </a:ext>
            </a:extLst>
          </p:cNvPr>
          <p:cNvPicPr>
            <a:picLocks noChangeAspect="1"/>
          </p:cNvPicPr>
          <p:nvPr/>
        </p:nvPicPr>
        <p:blipFill>
          <a:blip r:embed="rId2"/>
          <a:stretch>
            <a:fillRect/>
          </a:stretch>
        </p:blipFill>
        <p:spPr>
          <a:xfrm>
            <a:off x="6324600" y="3752166"/>
            <a:ext cx="5825254" cy="3044874"/>
          </a:xfrm>
          <a:prstGeom prst="rect">
            <a:avLst/>
          </a:prstGeom>
        </p:spPr>
      </p:pic>
    </p:spTree>
    <p:extLst>
      <p:ext uri="{BB962C8B-B14F-4D97-AF65-F5344CB8AC3E}">
        <p14:creationId xmlns:p14="http://schemas.microsoft.com/office/powerpoint/2010/main" val="41619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B4421E-9973-E7E5-D3A4-E688C1A2BACA}"/>
              </a:ext>
            </a:extLst>
          </p:cNvPr>
          <p:cNvSpPr txBox="1"/>
          <p:nvPr/>
        </p:nvSpPr>
        <p:spPr>
          <a:xfrm>
            <a:off x="198620" y="145436"/>
            <a:ext cx="11993380" cy="646331"/>
          </a:xfrm>
          <a:prstGeom prst="rect">
            <a:avLst/>
          </a:prstGeom>
          <a:noFill/>
        </p:spPr>
        <p:txBody>
          <a:bodyPr wrap="square">
            <a:spAutoFit/>
          </a:bodyPr>
          <a:lstStyle/>
          <a:p>
            <a:pPr algn="l"/>
            <a:r>
              <a:rPr lang="en-IN" b="1" i="0" dirty="0">
                <a:solidFill>
                  <a:srgbClr val="4A4A4A"/>
                </a:solidFill>
                <a:effectLst/>
                <a:latin typeface="open sans" panose="020B0606030504020204" pitchFamily="34" charset="0"/>
              </a:rPr>
              <a:t>What are Assertions in TestNG?</a:t>
            </a:r>
          </a:p>
          <a:p>
            <a:pPr algn="l"/>
            <a:r>
              <a:rPr lang="en-IN" b="1" i="1" dirty="0">
                <a:solidFill>
                  <a:srgbClr val="212529"/>
                </a:solidFill>
                <a:effectLst/>
                <a:latin typeface="open sans" panose="020B0606030504020204" pitchFamily="34" charset="0"/>
              </a:rPr>
              <a:t>Assertions in TestNG are a way to verify that the expected result and the actual result matched or not</a:t>
            </a:r>
            <a:r>
              <a:rPr lang="en-IN" b="0" i="0" dirty="0">
                <a:solidFill>
                  <a:srgbClr val="212529"/>
                </a:solidFill>
                <a:effectLst/>
                <a:latin typeface="open sans" panose="020B0606030504020204" pitchFamily="34" charset="0"/>
              </a:rPr>
              <a:t>.</a:t>
            </a:r>
          </a:p>
        </p:txBody>
      </p:sp>
      <p:sp>
        <p:nvSpPr>
          <p:cNvPr id="7" name="TextBox 6">
            <a:extLst>
              <a:ext uri="{FF2B5EF4-FFF2-40B4-BE49-F238E27FC236}">
                <a16:creationId xmlns:a16="http://schemas.microsoft.com/office/drawing/2014/main" id="{41A01443-BC5F-9AEC-AD88-657A7D1E41CF}"/>
              </a:ext>
            </a:extLst>
          </p:cNvPr>
          <p:cNvSpPr txBox="1"/>
          <p:nvPr/>
        </p:nvSpPr>
        <p:spPr>
          <a:xfrm>
            <a:off x="259205" y="1139013"/>
            <a:ext cx="11673590" cy="1477328"/>
          </a:xfrm>
          <a:prstGeom prst="rect">
            <a:avLst/>
          </a:prstGeom>
          <a:noFill/>
        </p:spPr>
        <p:txBody>
          <a:bodyPr wrap="square">
            <a:spAutoFit/>
          </a:bodyPr>
          <a:lstStyle/>
          <a:p>
            <a:pPr algn="l"/>
            <a:r>
              <a:rPr lang="en-IN" b="1" i="1" dirty="0">
                <a:solidFill>
                  <a:srgbClr val="4A4A4A"/>
                </a:solidFill>
                <a:effectLst/>
                <a:latin typeface="open sans" panose="020B0606030504020204" pitchFamily="34" charset="0"/>
              </a:rPr>
              <a:t>Syntax for TestNG Assertions:</a:t>
            </a:r>
            <a:endParaRPr lang="en-IN" b="1" i="0" dirty="0">
              <a:solidFill>
                <a:srgbClr val="4A4A4A"/>
              </a:solidFill>
              <a:effectLst/>
              <a:latin typeface="open sans" panose="020B0606030504020204" pitchFamily="34" charset="0"/>
            </a:endParaRPr>
          </a:p>
          <a:p>
            <a:pPr algn="l"/>
            <a:endParaRPr lang="en-IN" b="0" i="0" dirty="0">
              <a:solidFill>
                <a:srgbClr val="212529"/>
              </a:solidFill>
              <a:effectLst/>
              <a:latin typeface="open sans" panose="020B0606030504020204" pitchFamily="34" charset="0"/>
            </a:endParaRPr>
          </a:p>
          <a:p>
            <a:pPr algn="l"/>
            <a:r>
              <a:rPr lang="en-IN" b="1" i="1" dirty="0" err="1">
                <a:solidFill>
                  <a:srgbClr val="212529"/>
                </a:solidFill>
                <a:effectLst/>
                <a:latin typeface="open sans" panose="020B0606030504020204" pitchFamily="34" charset="0"/>
              </a:rPr>
              <a:t>Assert.Method</a:t>
            </a:r>
            <a:r>
              <a:rPr lang="en-IN" b="1" i="1" dirty="0">
                <a:solidFill>
                  <a:srgbClr val="212529"/>
                </a:solidFill>
                <a:effectLst/>
                <a:latin typeface="open sans" panose="020B0606030504020204" pitchFamily="34" charset="0"/>
              </a:rPr>
              <a:t>(actual, expected)</a:t>
            </a:r>
            <a:endParaRPr lang="en-IN" b="0" i="0" dirty="0">
              <a:solidFill>
                <a:srgbClr val="212529"/>
              </a:solidFill>
              <a:effectLst/>
              <a:latin typeface="open sans" panose="020B0606030504020204" pitchFamily="34" charset="0"/>
            </a:endParaRPr>
          </a:p>
          <a:p>
            <a:br>
              <a:rPr lang="en-IN" dirty="0"/>
            </a:br>
            <a:endParaRPr lang="en-US" dirty="0"/>
          </a:p>
        </p:txBody>
      </p:sp>
      <p:pic>
        <p:nvPicPr>
          <p:cNvPr id="8" name="Picture 7">
            <a:extLst>
              <a:ext uri="{FF2B5EF4-FFF2-40B4-BE49-F238E27FC236}">
                <a16:creationId xmlns:a16="http://schemas.microsoft.com/office/drawing/2014/main" id="{EC804A64-2AE1-F9A4-50D3-1C1819B38CB1}"/>
              </a:ext>
            </a:extLst>
          </p:cNvPr>
          <p:cNvPicPr>
            <a:picLocks noChangeAspect="1"/>
          </p:cNvPicPr>
          <p:nvPr/>
        </p:nvPicPr>
        <p:blipFill>
          <a:blip r:embed="rId2"/>
          <a:stretch>
            <a:fillRect/>
          </a:stretch>
        </p:blipFill>
        <p:spPr>
          <a:xfrm>
            <a:off x="1909997" y="3166151"/>
            <a:ext cx="7772400" cy="2684282"/>
          </a:xfrm>
          <a:prstGeom prst="rect">
            <a:avLst/>
          </a:prstGeom>
        </p:spPr>
      </p:pic>
    </p:spTree>
    <p:extLst>
      <p:ext uri="{BB962C8B-B14F-4D97-AF65-F5344CB8AC3E}">
        <p14:creationId xmlns:p14="http://schemas.microsoft.com/office/powerpoint/2010/main" val="151645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26DEC6-EB9A-D949-A87F-63FBDF837D6D}"/>
              </a:ext>
            </a:extLst>
          </p:cNvPr>
          <p:cNvSpPr txBox="1"/>
          <p:nvPr/>
        </p:nvSpPr>
        <p:spPr>
          <a:xfrm>
            <a:off x="0" y="0"/>
            <a:ext cx="12191999" cy="6986528"/>
          </a:xfrm>
          <a:prstGeom prst="rect">
            <a:avLst/>
          </a:prstGeom>
          <a:noFill/>
        </p:spPr>
        <p:txBody>
          <a:bodyPr wrap="square">
            <a:spAutoFit/>
          </a:bodyPr>
          <a:lstStyle/>
          <a:p>
            <a:r>
              <a:rPr lang="en-US" sz="1600" b="1" dirty="0"/>
              <a:t>Commonly used TestNG Assert Methods</a:t>
            </a:r>
          </a:p>
          <a:p>
            <a:endParaRPr lang="en-US" sz="1600" dirty="0"/>
          </a:p>
          <a:p>
            <a:r>
              <a:rPr lang="en-US" sz="1600" dirty="0"/>
              <a:t>All the TestNG Assert statements work in the same vein when we talk about the basic structure of its execution. But, like any other method, it can take different parameters and perform various types of validations in the test case methods. </a:t>
            </a:r>
          </a:p>
          <a:p>
            <a:endParaRPr lang="en-US" sz="1600" dirty="0"/>
          </a:p>
          <a:p>
            <a:r>
              <a:rPr lang="en-US" sz="1600" dirty="0" err="1"/>
              <a:t>Assert.assertEqual</a:t>
            </a:r>
            <a:r>
              <a:rPr lang="en-US" sz="1600" dirty="0"/>
              <a:t>(String actual, String expected): Pass the actual string value and the expected string value as parameters. Validates if the actual and expected values are the same or not.</a:t>
            </a:r>
          </a:p>
          <a:p>
            <a:endParaRPr lang="en-US" sz="1600" dirty="0"/>
          </a:p>
          <a:p>
            <a:r>
              <a:rPr lang="en-US" sz="1600" dirty="0" err="1"/>
              <a:t>Assert.assertEqual</a:t>
            </a:r>
            <a:r>
              <a:rPr lang="en-US" sz="1600" dirty="0"/>
              <a:t>(String actual, String expected, String message): Similar to the previous method just that when the assertion fails, the message displays along with the exception thrown.</a:t>
            </a:r>
          </a:p>
          <a:p>
            <a:endParaRPr lang="en-US" sz="1600" dirty="0"/>
          </a:p>
          <a:p>
            <a:r>
              <a:rPr lang="en-US" sz="1600" dirty="0" err="1"/>
              <a:t>Assert.assertEquals</a:t>
            </a:r>
            <a:r>
              <a:rPr lang="en-US" sz="1600" dirty="0"/>
              <a:t>(</a:t>
            </a:r>
            <a:r>
              <a:rPr lang="en-US" sz="1600" dirty="0" err="1"/>
              <a:t>boolean</a:t>
            </a:r>
            <a:r>
              <a:rPr lang="en-US" sz="1600" dirty="0"/>
              <a:t> actual, </a:t>
            </a:r>
            <a:r>
              <a:rPr lang="en-US" sz="1600" dirty="0" err="1"/>
              <a:t>boolean</a:t>
            </a:r>
            <a:r>
              <a:rPr lang="en-US" sz="1600" dirty="0"/>
              <a:t> expected): Takes two </a:t>
            </a:r>
            <a:r>
              <a:rPr lang="en-US" sz="1600" dirty="0" err="1"/>
              <a:t>boolean</a:t>
            </a:r>
            <a:r>
              <a:rPr lang="en-US" sz="1600" dirty="0"/>
              <a:t> values as input and validates if they are equal or not.</a:t>
            </a:r>
          </a:p>
          <a:p>
            <a:endParaRPr lang="en-US" sz="1600" dirty="0"/>
          </a:p>
          <a:p>
            <a:r>
              <a:rPr lang="en-US" sz="1600" dirty="0" err="1"/>
              <a:t>Assert.assertTrue</a:t>
            </a:r>
            <a:r>
              <a:rPr lang="en-US" sz="1600" dirty="0"/>
              <a:t>(condition): This method asserts if the condition is true or not. If not, then the exception error is thrown.</a:t>
            </a:r>
          </a:p>
          <a:p>
            <a:endParaRPr lang="en-US" sz="1600" dirty="0"/>
          </a:p>
          <a:p>
            <a:r>
              <a:rPr lang="en-US" sz="1600" dirty="0" err="1"/>
              <a:t>Assert.assertTrue</a:t>
            </a:r>
            <a:r>
              <a:rPr lang="en-US" sz="1600" dirty="0"/>
              <a:t>(condition, message):  Similar to the previous method with an addition of message, which is shown on the console when the assertion fails along with the exception.</a:t>
            </a:r>
          </a:p>
          <a:p>
            <a:endParaRPr lang="en-US" sz="1600" dirty="0"/>
          </a:p>
          <a:p>
            <a:r>
              <a:rPr lang="en-US" sz="1600" dirty="0" err="1"/>
              <a:t>Assert.assertFalse</a:t>
            </a:r>
            <a:r>
              <a:rPr lang="en-US" sz="1600" dirty="0"/>
              <a:t>(condition): This method asserts if the condition is false or not. If not, then it throws an exception error.</a:t>
            </a:r>
          </a:p>
          <a:p>
            <a:endParaRPr lang="en-US" sz="1600" dirty="0"/>
          </a:p>
          <a:p>
            <a:r>
              <a:rPr lang="en-US" sz="1600" dirty="0" err="1"/>
              <a:t>Assert.assertFalse</a:t>
            </a:r>
            <a:r>
              <a:rPr lang="en-US" sz="1600" dirty="0"/>
              <a:t>(condition, message): Similar to the previous method but with an addition of a message string which is shown on the console when the assertion fails, i.e., the condition is true*.</a:t>
            </a:r>
          </a:p>
          <a:p>
            <a:endParaRPr lang="en-US" sz="1600" dirty="0"/>
          </a:p>
          <a:p>
            <a:r>
              <a:rPr lang="en-US" sz="1600" dirty="0"/>
              <a:t>public static void </a:t>
            </a:r>
            <a:r>
              <a:rPr lang="en-US" sz="1600" dirty="0" err="1"/>
              <a:t>assertEquals</a:t>
            </a:r>
            <a:r>
              <a:rPr lang="en-US" sz="1600" dirty="0"/>
              <a:t>(Object actual, Object expected, String message): Asserts whether the two objects passed are equal or not. If not, the message and the exception error appears. The message parameter is optional.</a:t>
            </a:r>
          </a:p>
          <a:p>
            <a:endParaRPr lang="en-US" sz="1600" dirty="0"/>
          </a:p>
          <a:p>
            <a:r>
              <a:rPr lang="en-US" sz="1600" dirty="0"/>
              <a:t>public static void </a:t>
            </a:r>
            <a:r>
              <a:rPr lang="en-US" sz="1600" dirty="0" err="1"/>
              <a:t>assertEquals</a:t>
            </a:r>
            <a:r>
              <a:rPr lang="en-US" sz="1600" dirty="0"/>
              <a:t>(String actual, String expected, String message): Asserts whether two strings are equal or not. If not, the message along with the exception error displays. The message parameter is optional.</a:t>
            </a:r>
          </a:p>
        </p:txBody>
      </p:sp>
    </p:spTree>
    <p:extLst>
      <p:ext uri="{BB962C8B-B14F-4D97-AF65-F5344CB8AC3E}">
        <p14:creationId xmlns:p14="http://schemas.microsoft.com/office/powerpoint/2010/main" val="174637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2D0D-6BA4-3AA1-B75B-4DE5F363C0F1}"/>
              </a:ext>
            </a:extLst>
          </p:cNvPr>
          <p:cNvSpPr>
            <a:spLocks noGrp="1"/>
          </p:cNvSpPr>
          <p:nvPr>
            <p:ph type="title"/>
          </p:nvPr>
        </p:nvSpPr>
        <p:spPr/>
        <p:txBody>
          <a:bodyPr/>
          <a:lstStyle/>
          <a:p>
            <a:r>
              <a:rPr lang="en-US" dirty="0"/>
              <a:t>Listeners</a:t>
            </a:r>
          </a:p>
        </p:txBody>
      </p:sp>
      <p:sp>
        <p:nvSpPr>
          <p:cNvPr id="3" name="Content Placeholder 2">
            <a:extLst>
              <a:ext uri="{FF2B5EF4-FFF2-40B4-BE49-F238E27FC236}">
                <a16:creationId xmlns:a16="http://schemas.microsoft.com/office/drawing/2014/main" id="{17682286-4101-B4F7-088D-1122F5FE47AE}"/>
              </a:ext>
            </a:extLst>
          </p:cNvPr>
          <p:cNvSpPr>
            <a:spLocks noGrp="1"/>
          </p:cNvSpPr>
          <p:nvPr>
            <p:ph idx="1"/>
          </p:nvPr>
        </p:nvSpPr>
        <p:spPr/>
        <p:txBody>
          <a:bodyPr/>
          <a:lstStyle/>
          <a:p>
            <a:r>
              <a:rPr lang="en-US"/>
              <a:t>https://www.guru99.com/listeners-selenium-</a:t>
            </a:r>
            <a:r>
              <a:rPr lang="en-US" dirty="0" err="1"/>
              <a:t>webdriver.html</a:t>
            </a:r>
            <a:endParaRPr lang="en-US" dirty="0"/>
          </a:p>
        </p:txBody>
      </p:sp>
    </p:spTree>
    <p:extLst>
      <p:ext uri="{BB962C8B-B14F-4D97-AF65-F5344CB8AC3E}">
        <p14:creationId xmlns:p14="http://schemas.microsoft.com/office/powerpoint/2010/main" val="264704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67BBF-406C-E904-AED7-B2C407FCD575}"/>
              </a:ext>
            </a:extLst>
          </p:cNvPr>
          <p:cNvSpPr txBox="1"/>
          <p:nvPr/>
        </p:nvSpPr>
        <p:spPr>
          <a:xfrm>
            <a:off x="0" y="197346"/>
            <a:ext cx="12192000" cy="6463308"/>
          </a:xfrm>
          <a:prstGeom prst="rect">
            <a:avLst/>
          </a:prstGeom>
          <a:noFill/>
        </p:spPr>
        <p:txBody>
          <a:bodyPr wrap="square">
            <a:spAutoFit/>
          </a:bodyPr>
          <a:lstStyle/>
          <a:p>
            <a:r>
              <a:rPr lang="en-US" b="1" dirty="0"/>
              <a:t>Why Use TestNG with Selenium?</a:t>
            </a:r>
          </a:p>
          <a:p>
            <a:endParaRPr lang="en-US" dirty="0"/>
          </a:p>
          <a:p>
            <a:pPr marL="285750" indent="-285750">
              <a:buFont typeface="Arial" panose="020B0604020202020204" pitchFamily="34" charset="0"/>
              <a:buChar char="•"/>
            </a:pPr>
            <a:r>
              <a:rPr lang="en-US" dirty="0"/>
              <a:t>Generate the report in a proper format including a number of test cases runs, the number of test cases passed, the number of test cases failed, and the number of test cases skipped.</a:t>
            </a:r>
          </a:p>
          <a:p>
            <a:endParaRPr lang="en-US" dirty="0"/>
          </a:p>
          <a:p>
            <a:pPr marL="285750" indent="-285750">
              <a:buFont typeface="Arial" panose="020B0604020202020204" pitchFamily="34" charset="0"/>
              <a:buChar char="•"/>
            </a:pPr>
            <a:r>
              <a:rPr lang="en-US" dirty="0"/>
              <a:t>Multiple test cases can be grouped more easily by converting them into </a:t>
            </a:r>
            <a:r>
              <a:rPr lang="en-US" dirty="0" err="1"/>
              <a:t>testng.xml</a:t>
            </a:r>
            <a:r>
              <a:rPr lang="en-US" dirty="0"/>
              <a:t> file. In which you can make priorities which test case should be executed first.</a:t>
            </a:r>
          </a:p>
          <a:p>
            <a:endParaRPr lang="en-US" dirty="0"/>
          </a:p>
          <a:p>
            <a:pPr marL="285750" indent="-285750">
              <a:buFont typeface="Arial" panose="020B0604020202020204" pitchFamily="34" charset="0"/>
              <a:buChar char="•"/>
            </a:pPr>
            <a:r>
              <a:rPr lang="en-US" dirty="0"/>
              <a:t>The same test case can be executed multiple times without loops just by using keyword called ‘invocation count.’</a:t>
            </a:r>
          </a:p>
          <a:p>
            <a:endParaRPr lang="en-US" dirty="0"/>
          </a:p>
          <a:p>
            <a:pPr marL="285750" indent="-285750">
              <a:buFont typeface="Arial" panose="020B0604020202020204" pitchFamily="34" charset="0"/>
              <a:buChar char="•"/>
            </a:pPr>
            <a:r>
              <a:rPr lang="en-US" dirty="0"/>
              <a:t>Using </a:t>
            </a:r>
            <a:r>
              <a:rPr lang="en-US" dirty="0" err="1"/>
              <a:t>testng</a:t>
            </a:r>
            <a:r>
              <a:rPr lang="en-US" dirty="0"/>
              <a:t>, you can execute multiple test cases on multiple browsers, i.e., cross browser testing.</a:t>
            </a:r>
          </a:p>
          <a:p>
            <a:endParaRPr lang="en-US" dirty="0"/>
          </a:p>
          <a:p>
            <a:pPr marL="285750" indent="-285750">
              <a:buFont typeface="Arial" panose="020B0604020202020204" pitchFamily="34" charset="0"/>
              <a:buChar char="•"/>
            </a:pPr>
            <a:r>
              <a:rPr lang="en-US" dirty="0"/>
              <a:t>The TestNG framework can be easily integrated with tools like TestNG Maven, Jenkins, etc.</a:t>
            </a:r>
          </a:p>
          <a:p>
            <a:r>
              <a:rPr lang="en-US" dirty="0"/>
              <a:t>Annotations used in the testing are very easy to understand ex: @</a:t>
            </a:r>
            <a:r>
              <a:rPr lang="en-US" dirty="0" err="1"/>
              <a:t>BeforeMethod</a:t>
            </a:r>
            <a:r>
              <a:rPr lang="en-US" dirty="0"/>
              <a:t>, @</a:t>
            </a:r>
            <a:r>
              <a:rPr lang="en-US" dirty="0" err="1"/>
              <a:t>AfterMethod</a:t>
            </a:r>
            <a:r>
              <a:rPr lang="en-US" dirty="0"/>
              <a:t>, @</a:t>
            </a:r>
            <a:r>
              <a:rPr lang="en-US" dirty="0" err="1"/>
              <a:t>BeforeTest</a:t>
            </a:r>
            <a:r>
              <a:rPr lang="en-US" dirty="0"/>
              <a:t>, @</a:t>
            </a:r>
            <a:r>
              <a:rPr lang="en-US" dirty="0" err="1"/>
              <a:t>AfterTest</a:t>
            </a:r>
            <a:endParaRPr lang="en-US" dirty="0"/>
          </a:p>
          <a:p>
            <a:endParaRPr lang="en-US" dirty="0"/>
          </a:p>
          <a:p>
            <a:pPr marL="285750" indent="-285750">
              <a:buFont typeface="Arial" panose="020B0604020202020204" pitchFamily="34" charset="0"/>
              <a:buChar char="•"/>
            </a:pPr>
            <a:r>
              <a:rPr lang="en-US" dirty="0"/>
              <a:t>WebDriver has no native mechanism for generating reports. TestNG can generate the report in a readable format like the one shown below.</a:t>
            </a:r>
          </a:p>
          <a:p>
            <a:endParaRPr lang="en-US" dirty="0"/>
          </a:p>
          <a:p>
            <a:pPr marL="285750" indent="-285750">
              <a:buFont typeface="Arial" panose="020B0604020202020204" pitchFamily="34" charset="0"/>
              <a:buChar char="•"/>
            </a:pPr>
            <a:r>
              <a:rPr lang="en-US" dirty="0"/>
              <a:t>TestNG simplifies the way the tests are coded. There is no more need for a static main method in our tests. The sequence of actions is regulated by easy-to-understand annotations that do not require methods to be static.</a:t>
            </a:r>
          </a:p>
          <a:p>
            <a:endParaRPr lang="en-US" dirty="0"/>
          </a:p>
          <a:p>
            <a:pPr marL="285750" indent="-285750">
              <a:buFont typeface="Arial" panose="020B0604020202020204" pitchFamily="34" charset="0"/>
              <a:buChar char="•"/>
            </a:pPr>
            <a:r>
              <a:rPr lang="en-US" dirty="0"/>
              <a:t>Uncaught exceptions are automatically handled by TestNG without terminating the test prematurely. These exceptions are reported as failed steps in the report.</a:t>
            </a:r>
          </a:p>
        </p:txBody>
      </p:sp>
    </p:spTree>
    <p:extLst>
      <p:ext uri="{BB962C8B-B14F-4D97-AF65-F5344CB8AC3E}">
        <p14:creationId xmlns:p14="http://schemas.microsoft.com/office/powerpoint/2010/main" val="205824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939E4C-6DC8-FD9E-086D-4FAF154D0BF8}"/>
              </a:ext>
            </a:extLst>
          </p:cNvPr>
          <p:cNvSpPr txBox="1"/>
          <p:nvPr/>
        </p:nvSpPr>
        <p:spPr>
          <a:xfrm>
            <a:off x="0" y="0"/>
            <a:ext cx="12192000" cy="1754326"/>
          </a:xfrm>
          <a:prstGeom prst="rect">
            <a:avLst/>
          </a:prstGeom>
          <a:noFill/>
        </p:spPr>
        <p:txBody>
          <a:bodyPr wrap="square">
            <a:spAutoFit/>
          </a:bodyPr>
          <a:lstStyle/>
          <a:p>
            <a:pPr algn="l"/>
            <a:r>
              <a:rPr lang="en-IN" b="1" i="0" dirty="0">
                <a:solidFill>
                  <a:srgbClr val="222222"/>
                </a:solidFill>
                <a:effectLst/>
                <a:latin typeface="Source Sans Pro" panose="020B0503030403020204" pitchFamily="34" charset="0"/>
              </a:rPr>
              <a:t>Parameters</a:t>
            </a:r>
          </a:p>
          <a:p>
            <a:pPr algn="l"/>
            <a:r>
              <a:rPr lang="en-IN" b="0" i="0" dirty="0">
                <a:solidFill>
                  <a:srgbClr val="222222"/>
                </a:solidFill>
                <a:effectLst/>
                <a:latin typeface="Source Sans Pro" panose="020B0503030403020204" pitchFamily="34" charset="0"/>
              </a:rPr>
              <a:t>If you want the methods to be executed in a different order, use the parameter “priority”. </a:t>
            </a:r>
            <a:r>
              <a:rPr lang="en-IN" b="1" i="0" dirty="0">
                <a:solidFill>
                  <a:srgbClr val="222222"/>
                </a:solidFill>
                <a:effectLst/>
                <a:latin typeface="Source Sans Pro" panose="020B0503030403020204" pitchFamily="34" charset="0"/>
              </a:rPr>
              <a:t>Parameters are keywords that modify the annotation’s function</a:t>
            </a:r>
            <a:r>
              <a:rPr lang="en-IN"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Parameters require you to assign a value to them. You </a:t>
            </a:r>
            <a:r>
              <a:rPr lang="en-IN" b="0" i="0" dirty="0" err="1">
                <a:solidFill>
                  <a:srgbClr val="222222"/>
                </a:solidFill>
                <a:effectLst/>
                <a:latin typeface="Source Sans Pro" panose="020B0503030403020204" pitchFamily="34" charset="0"/>
              </a:rPr>
              <a:t>do.this</a:t>
            </a:r>
            <a:r>
              <a:rPr lang="en-IN" b="0" i="0" dirty="0">
                <a:solidFill>
                  <a:srgbClr val="222222"/>
                </a:solidFill>
                <a:effectLst/>
                <a:latin typeface="Source Sans Pro" panose="020B0503030403020204" pitchFamily="34" charset="0"/>
              </a:rPr>
              <a:t> by placing a “=” next to them, and then followed by the value.</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Parameters are enclosed in a pair of parentheses which are placed right after the annotation like the code snippet shown below.</a:t>
            </a:r>
          </a:p>
        </p:txBody>
      </p:sp>
      <p:pic>
        <p:nvPicPr>
          <p:cNvPr id="6" name="Picture 5">
            <a:extLst>
              <a:ext uri="{FF2B5EF4-FFF2-40B4-BE49-F238E27FC236}">
                <a16:creationId xmlns:a16="http://schemas.microsoft.com/office/drawing/2014/main" id="{0A65218A-8D22-7AE6-CB60-405E7B8A9A9D}"/>
              </a:ext>
            </a:extLst>
          </p:cNvPr>
          <p:cNvPicPr>
            <a:picLocks noChangeAspect="1"/>
          </p:cNvPicPr>
          <p:nvPr/>
        </p:nvPicPr>
        <p:blipFill>
          <a:blip r:embed="rId2"/>
          <a:stretch>
            <a:fillRect/>
          </a:stretch>
        </p:blipFill>
        <p:spPr>
          <a:xfrm>
            <a:off x="1996440" y="2509520"/>
            <a:ext cx="7772400" cy="3454400"/>
          </a:xfrm>
          <a:prstGeom prst="rect">
            <a:avLst/>
          </a:prstGeom>
        </p:spPr>
      </p:pic>
    </p:spTree>
    <p:extLst>
      <p:ext uri="{BB962C8B-B14F-4D97-AF65-F5344CB8AC3E}">
        <p14:creationId xmlns:p14="http://schemas.microsoft.com/office/powerpoint/2010/main" val="345132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2A85D4-EB18-D397-239C-7E57DF1F2E0E}"/>
              </a:ext>
            </a:extLst>
          </p:cNvPr>
          <p:cNvSpPr txBox="1"/>
          <p:nvPr/>
        </p:nvSpPr>
        <p:spPr>
          <a:xfrm>
            <a:off x="259080" y="236696"/>
            <a:ext cx="11109960" cy="1477328"/>
          </a:xfrm>
          <a:prstGeom prst="rect">
            <a:avLst/>
          </a:prstGeom>
          <a:noFill/>
        </p:spPr>
        <p:txBody>
          <a:bodyPr wrap="square">
            <a:spAutoFit/>
          </a:bodyPr>
          <a:lstStyle/>
          <a:p>
            <a:r>
              <a:rPr lang="en-US" b="1" dirty="0"/>
              <a:t>@Test</a:t>
            </a:r>
          </a:p>
          <a:p>
            <a:r>
              <a:rPr lang="en-US" dirty="0"/>
              <a:t>TestNG code without Priority</a:t>
            </a:r>
          </a:p>
          <a:p>
            <a:r>
              <a:rPr lang="en-US" dirty="0"/>
              <a:t>TestNG code without Priority in Alphabetical Order</a:t>
            </a:r>
          </a:p>
          <a:p>
            <a:r>
              <a:rPr lang="en-US" dirty="0"/>
              <a:t>Methods with Same Priority</a:t>
            </a:r>
          </a:p>
          <a:p>
            <a:r>
              <a:rPr lang="en-US" dirty="0"/>
              <a:t>Combining both prioritized(having same priority) and non-prioritized methods</a:t>
            </a:r>
          </a:p>
        </p:txBody>
      </p:sp>
    </p:spTree>
    <p:extLst>
      <p:ext uri="{BB962C8B-B14F-4D97-AF65-F5344CB8AC3E}">
        <p14:creationId xmlns:p14="http://schemas.microsoft.com/office/powerpoint/2010/main" val="287084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C2E4B7-4BAB-6B36-6EFD-C0D65A7ED7B5}"/>
              </a:ext>
            </a:extLst>
          </p:cNvPr>
          <p:cNvSpPr txBox="1"/>
          <p:nvPr/>
        </p:nvSpPr>
        <p:spPr>
          <a:xfrm>
            <a:off x="137160" y="131862"/>
            <a:ext cx="12054840" cy="5078313"/>
          </a:xfrm>
          <a:prstGeom prst="rect">
            <a:avLst/>
          </a:prstGeom>
          <a:noFill/>
        </p:spPr>
        <p:txBody>
          <a:bodyPr wrap="square">
            <a:spAutoFit/>
          </a:bodyPr>
          <a:lstStyle/>
          <a:p>
            <a:r>
              <a:rPr lang="en-US" b="1" dirty="0"/>
              <a:t>What is Annotation in TestNG?</a:t>
            </a:r>
          </a:p>
          <a:p>
            <a:endParaRPr lang="en-US" b="1" dirty="0"/>
          </a:p>
          <a:p>
            <a:r>
              <a:rPr lang="en-US" dirty="0"/>
              <a:t>Annotations in TestNG are lines of code that can control how the method below them will be executed. They are always preceded by the @ symbol. </a:t>
            </a:r>
          </a:p>
          <a:p>
            <a:endParaRPr lang="en-US" dirty="0"/>
          </a:p>
          <a:p>
            <a:r>
              <a:rPr lang="en-US" dirty="0"/>
              <a:t>The ability to run tests in parallel is available in TestNG but not in JUnit, so the TestNG framework is more preferred for testers using Selenium.</a:t>
            </a:r>
          </a:p>
          <a:p>
            <a:endParaRPr lang="en-US" dirty="0"/>
          </a:p>
          <a:p>
            <a:r>
              <a:rPr lang="en-US" b="1" dirty="0"/>
              <a:t>@</a:t>
            </a:r>
            <a:r>
              <a:rPr lang="en-US" b="1" dirty="0" err="1"/>
              <a:t>BeforeTest</a:t>
            </a:r>
            <a:r>
              <a:rPr lang="en-US" b="1" dirty="0"/>
              <a:t> and @</a:t>
            </a:r>
            <a:r>
              <a:rPr lang="en-US" b="1" dirty="0" err="1"/>
              <a:t>AfterTest</a:t>
            </a:r>
            <a:endParaRPr lang="en-US" b="1" dirty="0"/>
          </a:p>
          <a:p>
            <a:endParaRPr lang="en-US" dirty="0"/>
          </a:p>
          <a:p>
            <a:r>
              <a:rPr lang="en-US" dirty="0"/>
              <a:t>@</a:t>
            </a:r>
            <a:r>
              <a:rPr lang="en-US" dirty="0" err="1"/>
              <a:t>BeforeTest</a:t>
            </a:r>
            <a:r>
              <a:rPr lang="en-US" dirty="0"/>
              <a:t>	methods under this annotation will be executed prior to the first test case in the TestNG file.</a:t>
            </a:r>
          </a:p>
          <a:p>
            <a:r>
              <a:rPr lang="en-US" dirty="0"/>
              <a:t>@</a:t>
            </a:r>
            <a:r>
              <a:rPr lang="en-US" dirty="0" err="1"/>
              <a:t>AfterTest</a:t>
            </a:r>
            <a:r>
              <a:rPr lang="en-US" dirty="0"/>
              <a:t>	methods under this annotation will be executed after all test cases in the TestNG file are executed.</a:t>
            </a:r>
          </a:p>
          <a:p>
            <a:endParaRPr lang="en-US" dirty="0"/>
          </a:p>
          <a:p>
            <a:r>
              <a:rPr lang="en-US" b="1" dirty="0"/>
              <a:t>@</a:t>
            </a:r>
            <a:r>
              <a:rPr lang="en-US" b="1" dirty="0" err="1"/>
              <a:t>BeforeMethod</a:t>
            </a:r>
            <a:r>
              <a:rPr lang="en-US" b="1" dirty="0"/>
              <a:t> and @</a:t>
            </a:r>
            <a:r>
              <a:rPr lang="en-US" b="1" dirty="0" err="1"/>
              <a:t>AfterMethod</a:t>
            </a:r>
            <a:endParaRPr lang="en-US" b="1" dirty="0"/>
          </a:p>
          <a:p>
            <a:endParaRPr lang="en-US" dirty="0"/>
          </a:p>
          <a:p>
            <a:r>
              <a:rPr lang="en-US" dirty="0"/>
              <a:t>@</a:t>
            </a:r>
            <a:r>
              <a:rPr lang="en-US" dirty="0" err="1"/>
              <a:t>BeforeMethod</a:t>
            </a:r>
            <a:r>
              <a:rPr lang="en-US" dirty="0"/>
              <a:t>	methods under this annotation will be executed prior to each method in each test case.</a:t>
            </a:r>
          </a:p>
          <a:p>
            <a:r>
              <a:rPr lang="en-US" dirty="0"/>
              <a:t>@</a:t>
            </a:r>
            <a:r>
              <a:rPr lang="en-US" dirty="0" err="1"/>
              <a:t>AfterMethod</a:t>
            </a:r>
            <a:r>
              <a:rPr lang="en-US" dirty="0"/>
              <a:t>	methods under this annotation will be executed after each method in each test case.</a:t>
            </a:r>
          </a:p>
          <a:p>
            <a:endParaRPr lang="en-US" dirty="0"/>
          </a:p>
        </p:txBody>
      </p:sp>
    </p:spTree>
    <p:extLst>
      <p:ext uri="{BB962C8B-B14F-4D97-AF65-F5344CB8AC3E}">
        <p14:creationId xmlns:p14="http://schemas.microsoft.com/office/powerpoint/2010/main" val="151347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9E54E-5D07-5A7A-D4C4-E9A8D35240D8}"/>
              </a:ext>
            </a:extLst>
          </p:cNvPr>
          <p:cNvSpPr txBox="1"/>
          <p:nvPr/>
        </p:nvSpPr>
        <p:spPr>
          <a:xfrm>
            <a:off x="0" y="117693"/>
            <a:ext cx="12192000" cy="6740307"/>
          </a:xfrm>
          <a:prstGeom prst="rect">
            <a:avLst/>
          </a:prstGeom>
          <a:noFill/>
        </p:spPr>
        <p:txBody>
          <a:bodyPr wrap="square">
            <a:spAutoFit/>
          </a:bodyPr>
          <a:lstStyle/>
          <a:p>
            <a:r>
              <a:rPr lang="en-US" dirty="0"/>
              <a:t>Summary of TestNG Annotations</a:t>
            </a:r>
          </a:p>
          <a:p>
            <a:r>
              <a:rPr lang="en-US" dirty="0"/>
              <a:t>@</a:t>
            </a:r>
            <a:r>
              <a:rPr lang="en-US" dirty="0" err="1"/>
              <a:t>BeforeSuite</a:t>
            </a:r>
            <a:r>
              <a:rPr lang="en-US" dirty="0"/>
              <a:t>: The annotated method will be run before all tests in this suite have run.</a:t>
            </a:r>
          </a:p>
          <a:p>
            <a:endParaRPr lang="en-US" dirty="0"/>
          </a:p>
          <a:p>
            <a:r>
              <a:rPr lang="en-US" dirty="0"/>
              <a:t>@</a:t>
            </a:r>
            <a:r>
              <a:rPr lang="en-US" dirty="0" err="1"/>
              <a:t>AfterSuite</a:t>
            </a:r>
            <a:r>
              <a:rPr lang="en-US" dirty="0"/>
              <a:t>: The annotated method will be run after all tests in this suite have run.</a:t>
            </a:r>
          </a:p>
          <a:p>
            <a:endParaRPr lang="en-US" dirty="0"/>
          </a:p>
          <a:p>
            <a:r>
              <a:rPr lang="en-US" dirty="0"/>
              <a:t>@</a:t>
            </a:r>
            <a:r>
              <a:rPr lang="en-US" dirty="0" err="1"/>
              <a:t>BeforeTest</a:t>
            </a:r>
            <a:r>
              <a:rPr lang="en-US" dirty="0"/>
              <a:t>: The annotated method will be run before any test method belonging to the classes inside the tag is run.</a:t>
            </a:r>
          </a:p>
          <a:p>
            <a:endParaRPr lang="en-US" dirty="0"/>
          </a:p>
          <a:p>
            <a:r>
              <a:rPr lang="en-US" dirty="0"/>
              <a:t>@</a:t>
            </a:r>
            <a:r>
              <a:rPr lang="en-US" dirty="0" err="1"/>
              <a:t>AfterTest</a:t>
            </a:r>
            <a:r>
              <a:rPr lang="en-US" dirty="0"/>
              <a:t>: The annotated method will be run after all the test methods belonging to the classes inside the tag have run.</a:t>
            </a:r>
          </a:p>
          <a:p>
            <a:endParaRPr lang="en-US" dirty="0"/>
          </a:p>
          <a:p>
            <a:r>
              <a:rPr lang="en-US" dirty="0"/>
              <a:t>@</a:t>
            </a:r>
            <a:r>
              <a:rPr lang="en-US" dirty="0" err="1"/>
              <a:t>BeforeGroups</a:t>
            </a:r>
            <a:r>
              <a:rPr lang="en-US" dirty="0"/>
              <a:t>: The list of groups that this configuration method will run before. This method is guaranteed to run shortly before the first test method that belongs to any of these groups is invoked.</a:t>
            </a:r>
          </a:p>
          <a:p>
            <a:endParaRPr lang="en-US" dirty="0"/>
          </a:p>
          <a:p>
            <a:r>
              <a:rPr lang="en-US" dirty="0"/>
              <a:t>@</a:t>
            </a:r>
            <a:r>
              <a:rPr lang="en-US" dirty="0" err="1"/>
              <a:t>AfterGroups</a:t>
            </a:r>
            <a:r>
              <a:rPr lang="en-US" dirty="0"/>
              <a:t>: The list of groups that this configuration method will run after. This method is guaranteed to run shortly after the last test method that belongs to any of these groups is invoked.</a:t>
            </a:r>
          </a:p>
          <a:p>
            <a:endParaRPr lang="en-US" dirty="0"/>
          </a:p>
          <a:p>
            <a:r>
              <a:rPr lang="en-US" dirty="0"/>
              <a:t>@</a:t>
            </a:r>
            <a:r>
              <a:rPr lang="en-US" dirty="0" err="1"/>
              <a:t>BeforeClass</a:t>
            </a:r>
            <a:r>
              <a:rPr lang="en-US" dirty="0"/>
              <a:t>: The annotated method will be run before the first test method in the current class is invoked.</a:t>
            </a:r>
          </a:p>
          <a:p>
            <a:endParaRPr lang="en-US" dirty="0"/>
          </a:p>
          <a:p>
            <a:r>
              <a:rPr lang="en-US" dirty="0"/>
              <a:t>@</a:t>
            </a:r>
            <a:r>
              <a:rPr lang="en-US" dirty="0" err="1"/>
              <a:t>AfterClass</a:t>
            </a:r>
            <a:r>
              <a:rPr lang="en-US" dirty="0"/>
              <a:t>: The annotated method will be run after all the test methods in the current class have been run.</a:t>
            </a:r>
          </a:p>
          <a:p>
            <a:endParaRPr lang="en-US" dirty="0"/>
          </a:p>
          <a:p>
            <a:r>
              <a:rPr lang="en-US" dirty="0"/>
              <a:t>@</a:t>
            </a:r>
            <a:r>
              <a:rPr lang="en-US" dirty="0" err="1"/>
              <a:t>BeforeMethod</a:t>
            </a:r>
            <a:r>
              <a:rPr lang="en-US" dirty="0"/>
              <a:t>: The annotated method will be run before each test method.</a:t>
            </a:r>
          </a:p>
          <a:p>
            <a:endParaRPr lang="en-US" dirty="0"/>
          </a:p>
          <a:p>
            <a:r>
              <a:rPr lang="en-US" dirty="0"/>
              <a:t>@</a:t>
            </a:r>
            <a:r>
              <a:rPr lang="en-US" dirty="0" err="1"/>
              <a:t>AfterMethod</a:t>
            </a:r>
            <a:r>
              <a:rPr lang="en-US" dirty="0"/>
              <a:t>: The annotated method will be run after each test method.</a:t>
            </a:r>
          </a:p>
          <a:p>
            <a:endParaRPr lang="en-US" dirty="0"/>
          </a:p>
          <a:p>
            <a:r>
              <a:rPr lang="en-US" dirty="0"/>
              <a:t>@Test: The annotated method is a part of a test case</a:t>
            </a:r>
          </a:p>
        </p:txBody>
      </p:sp>
    </p:spTree>
    <p:extLst>
      <p:ext uri="{BB962C8B-B14F-4D97-AF65-F5344CB8AC3E}">
        <p14:creationId xmlns:p14="http://schemas.microsoft.com/office/powerpoint/2010/main" val="179699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EE4C7C-9163-5F63-7077-E1B64B80C312}"/>
              </a:ext>
            </a:extLst>
          </p:cNvPr>
          <p:cNvSpPr txBox="1"/>
          <p:nvPr/>
        </p:nvSpPr>
        <p:spPr>
          <a:xfrm>
            <a:off x="0" y="0"/>
            <a:ext cx="12192000" cy="3139321"/>
          </a:xfrm>
          <a:prstGeom prst="rect">
            <a:avLst/>
          </a:prstGeom>
          <a:noFill/>
        </p:spPr>
        <p:txBody>
          <a:bodyPr wrap="square">
            <a:spAutoFit/>
          </a:bodyPr>
          <a:lstStyle/>
          <a:p>
            <a:r>
              <a:rPr lang="en-US" dirty="0"/>
              <a:t>Parallel execution in TestNG</a:t>
            </a:r>
          </a:p>
          <a:p>
            <a:r>
              <a:rPr lang="en-US" dirty="0"/>
              <a:t>TestNG: Execute multiple Test Suites</a:t>
            </a:r>
          </a:p>
          <a:p>
            <a:endParaRPr lang="en-US" dirty="0"/>
          </a:p>
          <a:p>
            <a:r>
              <a:rPr lang="en-US" dirty="0"/>
              <a:t>1) thread-count: This is used for parallel execution, based on the number script. It will execute in parallel or sequential order.</a:t>
            </a:r>
          </a:p>
          <a:p>
            <a:endParaRPr lang="en-US" dirty="0"/>
          </a:p>
          <a:p>
            <a:r>
              <a:rPr lang="en-US" dirty="0"/>
              <a:t>2) verbose: It is used to log the execution details in the console. The value should be 1-10. The log details in the console window will get more detailed and clearer as you increase the value of the verbose attribute in the </a:t>
            </a:r>
            <a:r>
              <a:rPr lang="en-US" dirty="0" err="1"/>
              <a:t>testng.xml</a:t>
            </a:r>
            <a:r>
              <a:rPr lang="en-US" dirty="0"/>
              <a:t> configuration file.</a:t>
            </a:r>
          </a:p>
          <a:p>
            <a:endParaRPr lang="en-US" dirty="0"/>
          </a:p>
          <a:p>
            <a:r>
              <a:rPr lang="en-US" dirty="0"/>
              <a:t>3) name: Name of the suite. Here it is “Gmail Suite”</a:t>
            </a:r>
          </a:p>
          <a:p>
            <a:endParaRPr lang="en-US" dirty="0"/>
          </a:p>
          <a:p>
            <a:r>
              <a:rPr lang="en-US" dirty="0"/>
              <a:t>4) Parallel: To run scripts parallel, value can be tests/classes/methods/suites. Default value is none</a:t>
            </a:r>
          </a:p>
        </p:txBody>
      </p:sp>
      <p:pic>
        <p:nvPicPr>
          <p:cNvPr id="6" name="Picture 5">
            <a:extLst>
              <a:ext uri="{FF2B5EF4-FFF2-40B4-BE49-F238E27FC236}">
                <a16:creationId xmlns:a16="http://schemas.microsoft.com/office/drawing/2014/main" id="{B46A7F7F-7FEF-80AA-7FEA-AF54DB563B42}"/>
              </a:ext>
            </a:extLst>
          </p:cNvPr>
          <p:cNvPicPr>
            <a:picLocks noChangeAspect="1"/>
          </p:cNvPicPr>
          <p:nvPr/>
        </p:nvPicPr>
        <p:blipFill>
          <a:blip r:embed="rId2"/>
          <a:stretch>
            <a:fillRect/>
          </a:stretch>
        </p:blipFill>
        <p:spPr>
          <a:xfrm>
            <a:off x="1630680" y="3139322"/>
            <a:ext cx="9433560" cy="3718678"/>
          </a:xfrm>
          <a:prstGeom prst="rect">
            <a:avLst/>
          </a:prstGeom>
        </p:spPr>
      </p:pic>
    </p:spTree>
    <p:extLst>
      <p:ext uri="{BB962C8B-B14F-4D97-AF65-F5344CB8AC3E}">
        <p14:creationId xmlns:p14="http://schemas.microsoft.com/office/powerpoint/2010/main" val="121088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FAE12-135F-409F-E8DA-10E17B5C9012}"/>
              </a:ext>
            </a:extLst>
          </p:cNvPr>
          <p:cNvSpPr txBox="1"/>
          <p:nvPr/>
        </p:nvSpPr>
        <p:spPr>
          <a:xfrm>
            <a:off x="0" y="0"/>
            <a:ext cx="11734800" cy="2031325"/>
          </a:xfrm>
          <a:prstGeom prst="rect">
            <a:avLst/>
          </a:prstGeom>
          <a:noFill/>
        </p:spPr>
        <p:txBody>
          <a:bodyPr wrap="square">
            <a:spAutoFit/>
          </a:bodyPr>
          <a:lstStyle/>
          <a:p>
            <a:pPr algn="l"/>
            <a:r>
              <a:rPr lang="en-IN" b="1" i="1" dirty="0">
                <a:solidFill>
                  <a:srgbClr val="212529"/>
                </a:solidFill>
                <a:effectLst/>
                <a:latin typeface="open sans" panose="020F0502020204030204" pitchFamily="34" charset="0"/>
              </a:rPr>
              <a:t>Parameters:</a:t>
            </a:r>
          </a:p>
          <a:p>
            <a:pPr algn="l"/>
            <a:r>
              <a:rPr lang="en-IN" b="1" i="1" dirty="0">
                <a:solidFill>
                  <a:srgbClr val="212529"/>
                </a:solidFill>
                <a:effectLst/>
                <a:latin typeface="open sans" panose="020F0502020204030204" pitchFamily="34" charset="0"/>
              </a:rPr>
              <a:t>they are declared to pass some values onto the function. A simple reason to use parameters is that they let us run a function many times with different values or to run different functions with the same values. Parameters pass the values in the runtime.</a:t>
            </a:r>
          </a:p>
          <a:p>
            <a:pPr algn="l"/>
            <a:endParaRPr lang="en-IN" b="1" i="1" dirty="0">
              <a:solidFill>
                <a:srgbClr val="212529"/>
              </a:solidFill>
              <a:latin typeface="open sans" panose="020F0502020204030204" pitchFamily="34" charset="0"/>
            </a:endParaRPr>
          </a:p>
          <a:p>
            <a:pPr algn="l"/>
            <a:r>
              <a:rPr lang="en-IN" b="1" i="1" dirty="0">
                <a:solidFill>
                  <a:srgbClr val="212529"/>
                </a:solidFill>
                <a:effectLst/>
                <a:latin typeface="open sans" panose="020F0502020204030204" pitchFamily="34" charset="0"/>
              </a:rPr>
              <a:t>Syntax</a:t>
            </a:r>
            <a:r>
              <a:rPr lang="en-IN" b="0" i="0" dirty="0">
                <a:solidFill>
                  <a:srgbClr val="212529"/>
                </a:solidFill>
                <a:effectLst/>
                <a:latin typeface="open sans" panose="020F0502020204030204" pitchFamily="34" charset="0"/>
              </a:rPr>
              <a:t>:</a:t>
            </a:r>
          </a:p>
          <a:p>
            <a:pPr algn="l"/>
            <a:r>
              <a:rPr lang="en-IN" b="1" i="1" dirty="0">
                <a:solidFill>
                  <a:srgbClr val="212529"/>
                </a:solidFill>
                <a:effectLst/>
                <a:latin typeface="open sans" panose="020B0606030504020204" pitchFamily="34" charset="0"/>
              </a:rPr>
              <a:t>@Parameters ({"a", "b"})</a:t>
            </a:r>
            <a:endParaRPr lang="en-IN" b="0" i="0" dirty="0">
              <a:solidFill>
                <a:srgbClr val="212529"/>
              </a:solidFill>
              <a:effectLst/>
              <a:latin typeface="open sans" panose="020B0606030504020204" pitchFamily="34" charset="0"/>
            </a:endParaRPr>
          </a:p>
        </p:txBody>
      </p:sp>
      <p:pic>
        <p:nvPicPr>
          <p:cNvPr id="6" name="Picture 5">
            <a:extLst>
              <a:ext uri="{FF2B5EF4-FFF2-40B4-BE49-F238E27FC236}">
                <a16:creationId xmlns:a16="http://schemas.microsoft.com/office/drawing/2014/main" id="{647AE62B-FE15-4B0F-ADBD-DB8565A6E102}"/>
              </a:ext>
            </a:extLst>
          </p:cNvPr>
          <p:cNvPicPr>
            <a:picLocks noChangeAspect="1"/>
          </p:cNvPicPr>
          <p:nvPr/>
        </p:nvPicPr>
        <p:blipFill>
          <a:blip r:embed="rId2"/>
          <a:stretch>
            <a:fillRect/>
          </a:stretch>
        </p:blipFill>
        <p:spPr>
          <a:xfrm>
            <a:off x="0" y="3009900"/>
            <a:ext cx="6096000" cy="3848100"/>
          </a:xfrm>
          <a:prstGeom prst="rect">
            <a:avLst/>
          </a:prstGeom>
        </p:spPr>
      </p:pic>
      <p:pic>
        <p:nvPicPr>
          <p:cNvPr id="7" name="Picture 6">
            <a:extLst>
              <a:ext uri="{FF2B5EF4-FFF2-40B4-BE49-F238E27FC236}">
                <a16:creationId xmlns:a16="http://schemas.microsoft.com/office/drawing/2014/main" id="{2B195C0D-9DF6-A3EE-3C08-EA06E0DA3475}"/>
              </a:ext>
            </a:extLst>
          </p:cNvPr>
          <p:cNvPicPr>
            <a:picLocks noChangeAspect="1"/>
          </p:cNvPicPr>
          <p:nvPr/>
        </p:nvPicPr>
        <p:blipFill>
          <a:blip r:embed="rId3"/>
          <a:stretch>
            <a:fillRect/>
          </a:stretch>
        </p:blipFill>
        <p:spPr>
          <a:xfrm>
            <a:off x="6096000" y="3009900"/>
            <a:ext cx="6096000" cy="3848100"/>
          </a:xfrm>
          <a:prstGeom prst="rect">
            <a:avLst/>
          </a:prstGeom>
        </p:spPr>
      </p:pic>
    </p:spTree>
    <p:extLst>
      <p:ext uri="{BB962C8B-B14F-4D97-AF65-F5344CB8AC3E}">
        <p14:creationId xmlns:p14="http://schemas.microsoft.com/office/powerpoint/2010/main" val="343835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648901-65DA-2F62-E4A5-5A1CB244B397}"/>
              </a:ext>
            </a:extLst>
          </p:cNvPr>
          <p:cNvSpPr txBox="1"/>
          <p:nvPr/>
        </p:nvSpPr>
        <p:spPr>
          <a:xfrm>
            <a:off x="108678" y="243191"/>
            <a:ext cx="12083321" cy="923330"/>
          </a:xfrm>
          <a:prstGeom prst="rect">
            <a:avLst/>
          </a:prstGeom>
          <a:noFill/>
        </p:spPr>
        <p:txBody>
          <a:bodyPr wrap="square">
            <a:spAutoFit/>
          </a:bodyPr>
          <a:lstStyle/>
          <a:p>
            <a:r>
              <a:rPr lang="en-US" b="1" dirty="0"/>
              <a:t>What is Cross-Browser Testing?</a:t>
            </a:r>
          </a:p>
          <a:p>
            <a:r>
              <a:rPr lang="en-US" dirty="0"/>
              <a:t>Cross-browser testing is the process of testing our website on different browsers and operating systems. With cross-browser testing, we make sure that the site is rendered the same in every browser.</a:t>
            </a:r>
          </a:p>
        </p:txBody>
      </p:sp>
      <p:pic>
        <p:nvPicPr>
          <p:cNvPr id="6" name="Picture 5">
            <a:extLst>
              <a:ext uri="{FF2B5EF4-FFF2-40B4-BE49-F238E27FC236}">
                <a16:creationId xmlns:a16="http://schemas.microsoft.com/office/drawing/2014/main" id="{EE3EC9B4-FE40-F853-2C90-274A0DEF8566}"/>
              </a:ext>
            </a:extLst>
          </p:cNvPr>
          <p:cNvPicPr>
            <a:picLocks noChangeAspect="1"/>
          </p:cNvPicPr>
          <p:nvPr/>
        </p:nvPicPr>
        <p:blipFill>
          <a:blip r:embed="rId2"/>
          <a:stretch>
            <a:fillRect/>
          </a:stretch>
        </p:blipFill>
        <p:spPr>
          <a:xfrm>
            <a:off x="2563318" y="1166522"/>
            <a:ext cx="8109679" cy="5691478"/>
          </a:xfrm>
          <a:prstGeom prst="rect">
            <a:avLst/>
          </a:prstGeom>
        </p:spPr>
      </p:pic>
    </p:spTree>
    <p:extLst>
      <p:ext uri="{BB962C8B-B14F-4D97-AF65-F5344CB8AC3E}">
        <p14:creationId xmlns:p14="http://schemas.microsoft.com/office/powerpoint/2010/main" val="410789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otalTime>1154</TotalTime>
  <Words>1570</Words>
  <Application>Microsoft Macintosh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Listeners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Hussain, Syed</dc:creator>
  <cp:lastModifiedBy>Hussain, Syed</cp:lastModifiedBy>
  <cp:revision>3</cp:revision>
  <dcterms:created xsi:type="dcterms:W3CDTF">2022-12-12T07:44:43Z</dcterms:created>
  <dcterms:modified xsi:type="dcterms:W3CDTF">2022-12-15T08:21:33Z</dcterms:modified>
</cp:coreProperties>
</file>