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22" r:id="rId1"/>
  </p:sldMasterIdLst>
  <p:sldIdLst>
    <p:sldId id="256" r:id="rId2"/>
    <p:sldId id="257" r:id="rId3"/>
    <p:sldId id="258" r:id="rId4"/>
    <p:sldId id="270" r:id="rId5"/>
    <p:sldId id="259" r:id="rId6"/>
    <p:sldId id="269" r:id="rId7"/>
    <p:sldId id="260" r:id="rId8"/>
    <p:sldId id="261" r:id="rId9"/>
    <p:sldId id="262" r:id="rId10"/>
    <p:sldId id="263" r:id="rId11"/>
    <p:sldId id="264" r:id="rId12"/>
    <p:sldId id="265"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3"/>
    <p:restoredTop sz="96327"/>
  </p:normalViewPr>
  <p:slideViewPr>
    <p:cSldViewPr snapToGrid="0">
      <p:cViewPr varScale="1">
        <p:scale>
          <a:sx n="160" d="100"/>
          <a:sy n="160" d="100"/>
        </p:scale>
        <p:origin x="5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5B02136-C3F9-D945-9E08-893F3DD8BAFA}" type="datetimeFigureOut">
              <a:rPr lang="en-US" smtClean="0"/>
              <a:t>9/14/22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37C1E-9F18-884F-A520-76C6421538FB}" type="slidenum">
              <a:rPr lang="en-US" smtClean="0"/>
              <a:t>‹#›</a:t>
            </a:fld>
            <a:endParaRPr lang="en-US"/>
          </a:p>
        </p:txBody>
      </p:sp>
    </p:spTree>
    <p:extLst>
      <p:ext uri="{BB962C8B-B14F-4D97-AF65-F5344CB8AC3E}">
        <p14:creationId xmlns:p14="http://schemas.microsoft.com/office/powerpoint/2010/main" val="1302103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5B02136-C3F9-D945-9E08-893F3DD8BAFA}" type="datetimeFigureOut">
              <a:rPr lang="en-US" smtClean="0"/>
              <a:t>9/14/22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37C1E-9F18-884F-A520-76C6421538FB}" type="slidenum">
              <a:rPr lang="en-US" smtClean="0"/>
              <a:t>‹#›</a:t>
            </a:fld>
            <a:endParaRPr lang="en-US"/>
          </a:p>
        </p:txBody>
      </p:sp>
    </p:spTree>
    <p:extLst>
      <p:ext uri="{BB962C8B-B14F-4D97-AF65-F5344CB8AC3E}">
        <p14:creationId xmlns:p14="http://schemas.microsoft.com/office/powerpoint/2010/main" val="264756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5B02136-C3F9-D945-9E08-893F3DD8BAFA}" type="datetimeFigureOut">
              <a:rPr lang="en-US" smtClean="0"/>
              <a:t>9/14/22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37C1E-9F18-884F-A520-76C6421538FB}" type="slidenum">
              <a:rPr lang="en-US" smtClean="0"/>
              <a:t>‹#›</a:t>
            </a:fld>
            <a:endParaRPr lang="en-US"/>
          </a:p>
        </p:txBody>
      </p:sp>
    </p:spTree>
    <p:extLst>
      <p:ext uri="{BB962C8B-B14F-4D97-AF65-F5344CB8AC3E}">
        <p14:creationId xmlns:p14="http://schemas.microsoft.com/office/powerpoint/2010/main" val="3239621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5B02136-C3F9-D945-9E08-893F3DD8BAFA}" type="datetimeFigureOut">
              <a:rPr lang="en-US" smtClean="0"/>
              <a:t>9/14/22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37C1E-9F18-884F-A520-76C6421538FB}" type="slidenum">
              <a:rPr lang="en-US" smtClean="0"/>
              <a:t>‹#›</a:t>
            </a:fld>
            <a:endParaRPr lang="en-US"/>
          </a:p>
        </p:txBody>
      </p:sp>
    </p:spTree>
    <p:extLst>
      <p:ext uri="{BB962C8B-B14F-4D97-AF65-F5344CB8AC3E}">
        <p14:creationId xmlns:p14="http://schemas.microsoft.com/office/powerpoint/2010/main" val="2506198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5B02136-C3F9-D945-9E08-893F3DD8BAFA}" type="datetimeFigureOut">
              <a:rPr lang="en-US" smtClean="0"/>
              <a:t>9/14/22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37C1E-9F18-884F-A520-76C6421538FB}" type="slidenum">
              <a:rPr lang="en-US" smtClean="0"/>
              <a:t>‹#›</a:t>
            </a:fld>
            <a:endParaRPr lang="en-US"/>
          </a:p>
        </p:txBody>
      </p:sp>
    </p:spTree>
    <p:extLst>
      <p:ext uri="{BB962C8B-B14F-4D97-AF65-F5344CB8AC3E}">
        <p14:creationId xmlns:p14="http://schemas.microsoft.com/office/powerpoint/2010/main" val="2709832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5B02136-C3F9-D945-9E08-893F3DD8BAFA}" type="datetimeFigureOut">
              <a:rPr lang="en-US" smtClean="0"/>
              <a:t>9/14/22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37C1E-9F18-884F-A520-76C6421538FB}" type="slidenum">
              <a:rPr lang="en-US" smtClean="0"/>
              <a:t>‹#›</a:t>
            </a:fld>
            <a:endParaRPr lang="en-US"/>
          </a:p>
        </p:txBody>
      </p:sp>
    </p:spTree>
    <p:extLst>
      <p:ext uri="{BB962C8B-B14F-4D97-AF65-F5344CB8AC3E}">
        <p14:creationId xmlns:p14="http://schemas.microsoft.com/office/powerpoint/2010/main" val="503876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5B02136-C3F9-D945-9E08-893F3DD8BAFA}" type="datetimeFigureOut">
              <a:rPr lang="en-US" smtClean="0"/>
              <a:t>9/14/22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837C1E-9F18-884F-A520-76C6421538FB}" type="slidenum">
              <a:rPr lang="en-US" smtClean="0"/>
              <a:t>‹#›</a:t>
            </a:fld>
            <a:endParaRPr lang="en-US"/>
          </a:p>
        </p:txBody>
      </p:sp>
    </p:spTree>
    <p:extLst>
      <p:ext uri="{BB962C8B-B14F-4D97-AF65-F5344CB8AC3E}">
        <p14:creationId xmlns:p14="http://schemas.microsoft.com/office/powerpoint/2010/main" val="4076884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5B02136-C3F9-D945-9E08-893F3DD8BAFA}" type="datetimeFigureOut">
              <a:rPr lang="en-US" smtClean="0"/>
              <a:t>9/14/22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837C1E-9F18-884F-A520-76C6421538FB}" type="slidenum">
              <a:rPr lang="en-US" smtClean="0"/>
              <a:t>‹#›</a:t>
            </a:fld>
            <a:endParaRPr lang="en-US"/>
          </a:p>
        </p:txBody>
      </p:sp>
    </p:spTree>
    <p:extLst>
      <p:ext uri="{BB962C8B-B14F-4D97-AF65-F5344CB8AC3E}">
        <p14:creationId xmlns:p14="http://schemas.microsoft.com/office/powerpoint/2010/main" val="3206282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B02136-C3F9-D945-9E08-893F3DD8BAFA}" type="datetimeFigureOut">
              <a:rPr lang="en-US" smtClean="0"/>
              <a:t>9/14/22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837C1E-9F18-884F-A520-76C6421538FB}" type="slidenum">
              <a:rPr lang="en-US" smtClean="0"/>
              <a:t>‹#›</a:t>
            </a:fld>
            <a:endParaRPr lang="en-US"/>
          </a:p>
        </p:txBody>
      </p:sp>
    </p:spTree>
    <p:extLst>
      <p:ext uri="{BB962C8B-B14F-4D97-AF65-F5344CB8AC3E}">
        <p14:creationId xmlns:p14="http://schemas.microsoft.com/office/powerpoint/2010/main" val="1014263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5B02136-C3F9-D945-9E08-893F3DD8BAFA}" type="datetimeFigureOut">
              <a:rPr lang="en-US" smtClean="0"/>
              <a:t>9/14/22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37C1E-9F18-884F-A520-76C6421538FB}" type="slidenum">
              <a:rPr lang="en-US" smtClean="0"/>
              <a:t>‹#›</a:t>
            </a:fld>
            <a:endParaRPr lang="en-US"/>
          </a:p>
        </p:txBody>
      </p:sp>
    </p:spTree>
    <p:extLst>
      <p:ext uri="{BB962C8B-B14F-4D97-AF65-F5344CB8AC3E}">
        <p14:creationId xmlns:p14="http://schemas.microsoft.com/office/powerpoint/2010/main" val="2391612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5B02136-C3F9-D945-9E08-893F3DD8BAFA}" type="datetimeFigureOut">
              <a:rPr lang="en-US" smtClean="0"/>
              <a:t>9/14/22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37C1E-9F18-884F-A520-76C6421538FB}" type="slidenum">
              <a:rPr lang="en-US" smtClean="0"/>
              <a:t>‹#›</a:t>
            </a:fld>
            <a:endParaRPr lang="en-US"/>
          </a:p>
        </p:txBody>
      </p:sp>
    </p:spTree>
    <p:extLst>
      <p:ext uri="{BB962C8B-B14F-4D97-AF65-F5344CB8AC3E}">
        <p14:creationId xmlns:p14="http://schemas.microsoft.com/office/powerpoint/2010/main" val="2724218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40">
          <a:fgClr>
            <a:schemeClr val="accent2">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B02136-C3F9-D945-9E08-893F3DD8BAFA}" type="datetimeFigureOut">
              <a:rPr lang="en-US" smtClean="0"/>
              <a:t>9/14/22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837C1E-9F18-884F-A520-76C6421538FB}" type="slidenum">
              <a:rPr lang="en-US" smtClean="0"/>
              <a:t>‹#›</a:t>
            </a:fld>
            <a:endParaRPr lang="en-US"/>
          </a:p>
        </p:txBody>
      </p:sp>
    </p:spTree>
    <p:extLst>
      <p:ext uri="{BB962C8B-B14F-4D97-AF65-F5344CB8AC3E}">
        <p14:creationId xmlns:p14="http://schemas.microsoft.com/office/powerpoint/2010/main" val="2308446821"/>
      </p:ext>
    </p:extLst>
  </p:cSld>
  <p:clrMap bg1="lt1" tx1="dk1" bg2="lt2" tx2="dk2" accent1="accent1" accent2="accent2" accent3="accent3" accent4="accent4" accent5="accent5" accent6="accent6" hlink="hlink" folHlink="folHlink"/>
  <p:sldLayoutIdLst>
    <p:sldLayoutId id="2147484023" r:id="rId1"/>
    <p:sldLayoutId id="2147484024" r:id="rId2"/>
    <p:sldLayoutId id="2147484025" r:id="rId3"/>
    <p:sldLayoutId id="2147484026" r:id="rId4"/>
    <p:sldLayoutId id="2147484027" r:id="rId5"/>
    <p:sldLayoutId id="2147484028" r:id="rId6"/>
    <p:sldLayoutId id="2147484029" r:id="rId7"/>
    <p:sldLayoutId id="2147484030" r:id="rId8"/>
    <p:sldLayoutId id="2147484031" r:id="rId9"/>
    <p:sldLayoutId id="2147484032" r:id="rId10"/>
    <p:sldLayoutId id="21474840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2D5103-A043-2433-A88F-892D93A7514E}"/>
              </a:ext>
            </a:extLst>
          </p:cNvPr>
          <p:cNvSpPr txBox="1"/>
          <p:nvPr/>
        </p:nvSpPr>
        <p:spPr>
          <a:xfrm>
            <a:off x="337930" y="89451"/>
            <a:ext cx="1753429" cy="584775"/>
          </a:xfrm>
          <a:prstGeom prst="rect">
            <a:avLst/>
          </a:prstGeom>
          <a:noFill/>
        </p:spPr>
        <p:txBody>
          <a:bodyPr wrap="none" rtlCol="0">
            <a:spAutoFit/>
          </a:bodyPr>
          <a:lstStyle/>
          <a:p>
            <a:r>
              <a:rPr lang="en-US" sz="3200" dirty="0"/>
              <a:t>Core Java</a:t>
            </a:r>
          </a:p>
        </p:txBody>
      </p:sp>
      <p:sp>
        <p:nvSpPr>
          <p:cNvPr id="6" name="TextBox 5">
            <a:extLst>
              <a:ext uri="{FF2B5EF4-FFF2-40B4-BE49-F238E27FC236}">
                <a16:creationId xmlns:a16="http://schemas.microsoft.com/office/drawing/2014/main" id="{F3503EF7-18DF-EB19-2D3F-C86FDCD35A71}"/>
              </a:ext>
            </a:extLst>
          </p:cNvPr>
          <p:cNvSpPr txBox="1"/>
          <p:nvPr/>
        </p:nvSpPr>
        <p:spPr>
          <a:xfrm>
            <a:off x="1073426" y="785191"/>
            <a:ext cx="3896836" cy="5355312"/>
          </a:xfrm>
          <a:prstGeom prst="rect">
            <a:avLst/>
          </a:prstGeom>
          <a:noFill/>
        </p:spPr>
        <p:txBody>
          <a:bodyPr wrap="none" rtlCol="0">
            <a:spAutoFit/>
          </a:bodyPr>
          <a:lstStyle/>
          <a:p>
            <a:pPr marL="285750" indent="-285750">
              <a:buFont typeface="Arial" panose="020B0604020202020204" pitchFamily="34" charset="0"/>
              <a:buChar char="•"/>
            </a:pPr>
            <a:r>
              <a:rPr lang="en-US" dirty="0"/>
              <a:t>Introduction to Java</a:t>
            </a:r>
          </a:p>
          <a:p>
            <a:pPr marL="285750" indent="-285750">
              <a:buFont typeface="Arial" panose="020B0604020202020204" pitchFamily="34" charset="0"/>
              <a:buChar char="•"/>
            </a:pPr>
            <a:r>
              <a:rPr lang="en-US" dirty="0"/>
              <a:t>Sample Code(Hello World)</a:t>
            </a:r>
          </a:p>
          <a:p>
            <a:pPr marL="285750" indent="-285750">
              <a:buFont typeface="Arial" panose="020B0604020202020204" pitchFamily="34" charset="0"/>
              <a:buChar char="•"/>
            </a:pPr>
            <a:r>
              <a:rPr lang="en-US" dirty="0"/>
              <a:t>Comments</a:t>
            </a:r>
          </a:p>
          <a:p>
            <a:pPr marL="285750" indent="-285750">
              <a:buFont typeface="Arial" panose="020B0604020202020204" pitchFamily="34" charset="0"/>
              <a:buChar char="•"/>
            </a:pPr>
            <a:r>
              <a:rPr lang="en-US" dirty="0"/>
              <a:t>Variables</a:t>
            </a:r>
          </a:p>
          <a:p>
            <a:pPr marL="285750" indent="-285750">
              <a:buFont typeface="Arial" panose="020B0604020202020204" pitchFamily="34" charset="0"/>
              <a:buChar char="•"/>
            </a:pPr>
            <a:r>
              <a:rPr lang="en-US" dirty="0"/>
              <a:t>Data Types</a:t>
            </a:r>
          </a:p>
          <a:p>
            <a:pPr marL="285750" indent="-285750">
              <a:buFont typeface="Arial" panose="020B0604020202020204" pitchFamily="34" charset="0"/>
              <a:buChar char="•"/>
            </a:pPr>
            <a:r>
              <a:rPr lang="en-US" dirty="0"/>
              <a:t>Strings</a:t>
            </a:r>
          </a:p>
          <a:p>
            <a:pPr marL="285750" indent="-285750">
              <a:buFont typeface="Arial" panose="020B0604020202020204" pitchFamily="34" charset="0"/>
              <a:buChar char="•"/>
            </a:pPr>
            <a:r>
              <a:rPr lang="en-US" dirty="0"/>
              <a:t>Arrays</a:t>
            </a:r>
          </a:p>
          <a:p>
            <a:pPr marL="285750" indent="-285750">
              <a:buFont typeface="Arial" panose="020B0604020202020204" pitchFamily="34" charset="0"/>
              <a:buChar char="•"/>
            </a:pPr>
            <a:r>
              <a:rPr lang="en-US" dirty="0"/>
              <a:t>Casting</a:t>
            </a:r>
          </a:p>
          <a:p>
            <a:pPr marL="285750" indent="-285750">
              <a:buFont typeface="Arial" panose="020B0604020202020204" pitchFamily="34" charset="0"/>
              <a:buChar char="•"/>
            </a:pPr>
            <a:r>
              <a:rPr lang="en-US" dirty="0"/>
              <a:t>Constants</a:t>
            </a:r>
          </a:p>
          <a:p>
            <a:pPr marL="285750" indent="-285750">
              <a:buFont typeface="Arial" panose="020B0604020202020204" pitchFamily="34" charset="0"/>
              <a:buChar char="•"/>
            </a:pPr>
            <a:r>
              <a:rPr lang="en-IN" dirty="0"/>
              <a:t>Operators(Arithmetic &amp; Assignment)</a:t>
            </a:r>
          </a:p>
          <a:p>
            <a:pPr marL="285750" indent="-285750">
              <a:buFont typeface="Arial" panose="020B0604020202020204" pitchFamily="34" charset="0"/>
              <a:buChar char="•"/>
            </a:pPr>
            <a:r>
              <a:rPr lang="en-IN" dirty="0"/>
              <a:t>Math class</a:t>
            </a:r>
          </a:p>
          <a:p>
            <a:pPr marL="285750" indent="-285750">
              <a:buFont typeface="Arial" panose="020B0604020202020204" pitchFamily="34" charset="0"/>
              <a:buChar char="•"/>
            </a:pPr>
            <a:r>
              <a:rPr lang="en-US" dirty="0"/>
              <a:t>Scanner class</a:t>
            </a:r>
          </a:p>
          <a:p>
            <a:pPr marL="285750" indent="-285750">
              <a:buFont typeface="Arial" panose="020B0604020202020204" pitchFamily="34" charset="0"/>
              <a:buChar char="•"/>
            </a:pPr>
            <a:r>
              <a:rPr lang="en-US" dirty="0"/>
              <a:t>Conditional statements</a:t>
            </a:r>
          </a:p>
          <a:p>
            <a:pPr marL="285750" indent="-285750">
              <a:buFont typeface="Arial" panose="020B0604020202020204" pitchFamily="34" charset="0"/>
              <a:buChar char="•"/>
            </a:pPr>
            <a:r>
              <a:rPr lang="en-US" dirty="0"/>
              <a:t>Loops</a:t>
            </a:r>
          </a:p>
          <a:p>
            <a:pPr marL="285750" indent="-285750">
              <a:buFont typeface="Arial" panose="020B0604020202020204" pitchFamily="34" charset="0"/>
              <a:buChar char="•"/>
            </a:pPr>
            <a:r>
              <a:rPr lang="en-US" dirty="0"/>
              <a:t>Break &amp; Continue</a:t>
            </a:r>
          </a:p>
          <a:p>
            <a:pPr marL="285750" indent="-285750">
              <a:buFont typeface="Arial" panose="020B0604020202020204" pitchFamily="34" charset="0"/>
              <a:buChar char="•"/>
            </a:pPr>
            <a:r>
              <a:rPr lang="en-US" dirty="0"/>
              <a:t>Exception Handling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100194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83C416D-8600-F7B3-64ED-2CDD998AE003}"/>
              </a:ext>
            </a:extLst>
          </p:cNvPr>
          <p:cNvSpPr txBox="1"/>
          <p:nvPr/>
        </p:nvSpPr>
        <p:spPr>
          <a:xfrm>
            <a:off x="0" y="598367"/>
            <a:ext cx="8927823" cy="3693319"/>
          </a:xfrm>
          <a:prstGeom prst="rect">
            <a:avLst/>
          </a:prstGeom>
          <a:noFill/>
        </p:spPr>
        <p:txBody>
          <a:bodyPr wrap="square">
            <a:spAutoFit/>
          </a:bodyPr>
          <a:lstStyle/>
          <a:p>
            <a:r>
              <a:rPr lang="en-US" b="1" dirty="0"/>
              <a:t>Constants</a:t>
            </a:r>
          </a:p>
          <a:p>
            <a:r>
              <a:rPr lang="en-US" dirty="0"/>
              <a:t>A constant is a variable in Java which has a fixed value i.e., it cannot be assigned a different value once assigned.</a:t>
            </a:r>
          </a:p>
          <a:p>
            <a:endParaRPr lang="en-US" dirty="0"/>
          </a:p>
          <a:p>
            <a:r>
              <a:rPr lang="en-US" dirty="0"/>
              <a:t>package com.microcare;</a:t>
            </a:r>
          </a:p>
          <a:p>
            <a:endParaRPr lang="en-US" dirty="0"/>
          </a:p>
          <a:p>
            <a:r>
              <a:rPr lang="en-US" dirty="0"/>
              <a:t>public class Main {</a:t>
            </a:r>
          </a:p>
          <a:p>
            <a:endParaRPr lang="en-US" dirty="0"/>
          </a:p>
          <a:p>
            <a:r>
              <a:rPr lang="en-US" dirty="0"/>
              <a:t>   public static void main(String[] args) {</a:t>
            </a:r>
          </a:p>
          <a:p>
            <a:r>
              <a:rPr lang="en-US" dirty="0"/>
              <a:t>  // Constants</a:t>
            </a:r>
          </a:p>
          <a:p>
            <a:r>
              <a:rPr lang="en-US" dirty="0"/>
              <a:t>       final float PI = 3.14F;</a:t>
            </a:r>
          </a:p>
          <a:p>
            <a:r>
              <a:rPr lang="en-US" dirty="0"/>
              <a:t>   }</a:t>
            </a:r>
          </a:p>
          <a:p>
            <a:r>
              <a:rPr lang="en-US" dirty="0"/>
              <a:t>}</a:t>
            </a:r>
          </a:p>
        </p:txBody>
      </p:sp>
      <p:sp>
        <p:nvSpPr>
          <p:cNvPr id="9" name="TextBox 8">
            <a:extLst>
              <a:ext uri="{FF2B5EF4-FFF2-40B4-BE49-F238E27FC236}">
                <a16:creationId xmlns:a16="http://schemas.microsoft.com/office/drawing/2014/main" id="{100E54CC-C510-ABE6-9B3D-8790789ACDF5}"/>
              </a:ext>
            </a:extLst>
          </p:cNvPr>
          <p:cNvSpPr txBox="1"/>
          <p:nvPr/>
        </p:nvSpPr>
        <p:spPr>
          <a:xfrm>
            <a:off x="129208" y="4421690"/>
            <a:ext cx="8577470" cy="2031325"/>
          </a:xfrm>
          <a:prstGeom prst="rect">
            <a:avLst/>
          </a:prstGeom>
          <a:noFill/>
        </p:spPr>
        <p:txBody>
          <a:bodyPr wrap="square">
            <a:spAutoFit/>
          </a:bodyPr>
          <a:lstStyle/>
          <a:p>
            <a:r>
              <a:rPr lang="en-US" b="1" dirty="0"/>
              <a:t>Order of Operations:</a:t>
            </a:r>
          </a:p>
          <a:p>
            <a:r>
              <a:rPr lang="en-US" dirty="0"/>
              <a:t>Multiplication and division operators have a higher order than addition and</a:t>
            </a:r>
          </a:p>
          <a:p>
            <a:r>
              <a:rPr lang="en-US" dirty="0"/>
              <a:t>subtraction. They get applied first. We can always change the order using</a:t>
            </a:r>
          </a:p>
          <a:p>
            <a:r>
              <a:rPr lang="en-US" dirty="0"/>
              <a:t>parentheses.</a:t>
            </a:r>
          </a:p>
          <a:p>
            <a:r>
              <a:rPr lang="en-US" b="1" dirty="0"/>
              <a:t>DMAS</a:t>
            </a:r>
          </a:p>
          <a:p>
            <a:r>
              <a:rPr lang="en-US" dirty="0"/>
              <a:t>int x = 10 + 3 * 2;    // 16</a:t>
            </a:r>
          </a:p>
          <a:p>
            <a:r>
              <a:rPr lang="en-US" dirty="0"/>
              <a:t>int x = (10 + 3) * 2;     // 26</a:t>
            </a:r>
          </a:p>
        </p:txBody>
      </p:sp>
    </p:spTree>
    <p:extLst>
      <p:ext uri="{BB962C8B-B14F-4D97-AF65-F5344CB8AC3E}">
        <p14:creationId xmlns:p14="http://schemas.microsoft.com/office/powerpoint/2010/main" val="221777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F95E69-E08C-9DBC-E6A7-A06D59FA5363}"/>
              </a:ext>
            </a:extLst>
          </p:cNvPr>
          <p:cNvSpPr txBox="1"/>
          <p:nvPr/>
        </p:nvSpPr>
        <p:spPr>
          <a:xfrm>
            <a:off x="69574" y="114164"/>
            <a:ext cx="12192000" cy="6740307"/>
          </a:xfrm>
          <a:prstGeom prst="rect">
            <a:avLst/>
          </a:prstGeom>
          <a:noFill/>
        </p:spPr>
        <p:txBody>
          <a:bodyPr wrap="square">
            <a:spAutoFit/>
          </a:bodyPr>
          <a:lstStyle/>
          <a:p>
            <a:r>
              <a:rPr lang="en-US" b="1" dirty="0"/>
              <a:t>Operators</a:t>
            </a:r>
          </a:p>
          <a:p>
            <a:r>
              <a:rPr lang="en-US" dirty="0"/>
              <a:t>There are 4 types of operators in Java : </a:t>
            </a:r>
          </a:p>
          <a:p>
            <a:pPr marL="285750" indent="-285750">
              <a:buFont typeface="Arial" panose="020B0604020202020204" pitchFamily="34" charset="0"/>
              <a:buChar char="•"/>
            </a:pPr>
            <a:r>
              <a:rPr lang="en-US" dirty="0"/>
              <a:t>Arithmetic Operators </a:t>
            </a:r>
          </a:p>
          <a:p>
            <a:pPr marL="285750" indent="-285750">
              <a:buFont typeface="Arial" panose="020B0604020202020204" pitchFamily="34" charset="0"/>
              <a:buChar char="•"/>
            </a:pPr>
            <a:r>
              <a:rPr lang="en-US" dirty="0"/>
              <a:t>Assignment Operators</a:t>
            </a:r>
          </a:p>
          <a:p>
            <a:pPr marL="285750" indent="-285750">
              <a:buFont typeface="Arial" panose="020B0604020202020204" pitchFamily="34" charset="0"/>
              <a:buChar char="•"/>
            </a:pPr>
            <a:r>
              <a:rPr lang="en-US" dirty="0"/>
              <a:t>Comparison/Relational Operators</a:t>
            </a:r>
          </a:p>
          <a:p>
            <a:pPr marL="285750" indent="-285750">
              <a:buFont typeface="Arial" panose="020B0604020202020204" pitchFamily="34" charset="0"/>
              <a:buChar char="•"/>
            </a:pPr>
            <a:r>
              <a:rPr lang="en-US" dirty="0"/>
              <a:t>Logical Operators</a:t>
            </a:r>
          </a:p>
          <a:p>
            <a:endParaRPr lang="en-US" dirty="0"/>
          </a:p>
          <a:p>
            <a:r>
              <a:rPr lang="en-US" dirty="0"/>
              <a:t>Arithmetic operators are just like operators we used in Math. These include:</a:t>
            </a:r>
          </a:p>
          <a:p>
            <a:r>
              <a:rPr lang="en-US" dirty="0"/>
              <a:t>‘+’ Add</a:t>
            </a:r>
          </a:p>
          <a:p>
            <a:r>
              <a:rPr lang="en-US" dirty="0"/>
              <a:t>int a = 30;</a:t>
            </a:r>
          </a:p>
          <a:p>
            <a:r>
              <a:rPr lang="en-US" dirty="0"/>
              <a:t>int b = 40;</a:t>
            </a:r>
          </a:p>
          <a:p>
            <a:r>
              <a:rPr lang="en-US" dirty="0"/>
              <a:t>int sum = a + b;</a:t>
            </a:r>
          </a:p>
          <a:p>
            <a:endParaRPr lang="en-US" dirty="0"/>
          </a:p>
          <a:p>
            <a:r>
              <a:rPr lang="en-US" dirty="0"/>
              <a:t>‘-’ Subtract</a:t>
            </a:r>
          </a:p>
          <a:p>
            <a:r>
              <a:rPr lang="en-US" dirty="0"/>
              <a:t>int a = 30;</a:t>
            </a:r>
          </a:p>
          <a:p>
            <a:r>
              <a:rPr lang="en-US" dirty="0"/>
              <a:t>int b = 40;</a:t>
            </a:r>
          </a:p>
          <a:p>
            <a:r>
              <a:rPr lang="en-US" dirty="0"/>
              <a:t>int diff = a - b;</a:t>
            </a:r>
          </a:p>
          <a:p>
            <a:endParaRPr lang="en-US" dirty="0"/>
          </a:p>
          <a:p>
            <a:r>
              <a:rPr lang="en-US" dirty="0"/>
              <a:t>‘*’ Multiply</a:t>
            </a:r>
          </a:p>
          <a:p>
            <a:r>
              <a:rPr lang="en-US" dirty="0"/>
              <a:t>int a = 30;</a:t>
            </a:r>
          </a:p>
          <a:p>
            <a:r>
              <a:rPr lang="en-US" dirty="0"/>
              <a:t>int b = 40;</a:t>
            </a:r>
          </a:p>
          <a:p>
            <a:r>
              <a:rPr lang="en-US" dirty="0"/>
              <a:t>int </a:t>
            </a:r>
            <a:r>
              <a:rPr lang="en-US" dirty="0" err="1"/>
              <a:t>mul</a:t>
            </a:r>
            <a:r>
              <a:rPr lang="en-US" dirty="0"/>
              <a:t> = a * b;</a:t>
            </a:r>
          </a:p>
          <a:p>
            <a:endParaRPr lang="en-US" dirty="0"/>
          </a:p>
          <a:p>
            <a:endParaRPr lang="en-US" dirty="0"/>
          </a:p>
        </p:txBody>
      </p:sp>
    </p:spTree>
    <p:extLst>
      <p:ext uri="{BB962C8B-B14F-4D97-AF65-F5344CB8AC3E}">
        <p14:creationId xmlns:p14="http://schemas.microsoft.com/office/powerpoint/2010/main" val="1091854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3F613F-9FD4-85D1-EBDC-1E4586170EB3}"/>
              </a:ext>
            </a:extLst>
          </p:cNvPr>
          <p:cNvSpPr txBox="1"/>
          <p:nvPr/>
        </p:nvSpPr>
        <p:spPr>
          <a:xfrm>
            <a:off x="89452" y="111349"/>
            <a:ext cx="11976652" cy="6740307"/>
          </a:xfrm>
          <a:prstGeom prst="rect">
            <a:avLst/>
          </a:prstGeom>
          <a:noFill/>
        </p:spPr>
        <p:txBody>
          <a:bodyPr wrap="square">
            <a:spAutoFit/>
          </a:bodyPr>
          <a:lstStyle/>
          <a:p>
            <a:pPr fontAlgn="base"/>
            <a:r>
              <a:rPr lang="en-IN" dirty="0"/>
              <a:t>‘/’ Divide</a:t>
            </a:r>
          </a:p>
          <a:p>
            <a:r>
              <a:rPr lang="en-IN" dirty="0"/>
              <a:t>int a = 30;</a:t>
            </a:r>
          </a:p>
          <a:p>
            <a:r>
              <a:rPr lang="en-IN" dirty="0"/>
              <a:t>int b = 40;</a:t>
            </a:r>
          </a:p>
          <a:p>
            <a:r>
              <a:rPr lang="en-IN" dirty="0"/>
              <a:t>int div = a / b;</a:t>
            </a:r>
          </a:p>
          <a:p>
            <a:pPr fontAlgn="base"/>
            <a:br>
              <a:rPr lang="en-IN" dirty="0"/>
            </a:br>
            <a:r>
              <a:rPr lang="en-IN" dirty="0"/>
              <a:t>‘%’ Modulo - Remainder of a/b</a:t>
            </a:r>
          </a:p>
          <a:p>
            <a:r>
              <a:rPr lang="en-IN" dirty="0"/>
              <a:t>int a = 30;</a:t>
            </a:r>
          </a:p>
          <a:p>
            <a:r>
              <a:rPr lang="en-IN" dirty="0"/>
              <a:t>int b = 40;</a:t>
            </a:r>
          </a:p>
          <a:p>
            <a:r>
              <a:rPr lang="en-IN" dirty="0"/>
              <a:t>int modulo = a % b;</a:t>
            </a:r>
          </a:p>
          <a:p>
            <a:pPr fontAlgn="base"/>
            <a:br>
              <a:rPr lang="en-IN" dirty="0"/>
            </a:br>
            <a:r>
              <a:rPr lang="en-IN" dirty="0"/>
              <a:t>Unary Operators</a:t>
            </a:r>
          </a:p>
          <a:p>
            <a:r>
              <a:rPr lang="en-IN" dirty="0"/>
              <a:t>int a = 30;</a:t>
            </a:r>
          </a:p>
          <a:p>
            <a:r>
              <a:rPr lang="en-IN" dirty="0"/>
              <a:t>a++;</a:t>
            </a:r>
          </a:p>
          <a:p>
            <a:r>
              <a:rPr lang="en-IN" dirty="0"/>
              <a:t>a--;</a:t>
            </a:r>
          </a:p>
          <a:p>
            <a:endParaRPr lang="en-US" dirty="0"/>
          </a:p>
          <a:p>
            <a:r>
              <a:rPr lang="en-US" dirty="0"/>
              <a:t>Pre-</a:t>
            </a:r>
            <a:r>
              <a:rPr lang="en-US" dirty="0" err="1"/>
              <a:t>incrementer</a:t>
            </a:r>
            <a:r>
              <a:rPr lang="en-US" dirty="0"/>
              <a:t> : It increments the value of the operand instantly. </a:t>
            </a:r>
          </a:p>
          <a:p>
            <a:endParaRPr lang="en-US" dirty="0"/>
          </a:p>
          <a:p>
            <a:r>
              <a:rPr lang="en-US" dirty="0"/>
              <a:t>Post-</a:t>
            </a:r>
            <a:r>
              <a:rPr lang="en-US" dirty="0" err="1"/>
              <a:t>incrementer</a:t>
            </a:r>
            <a:r>
              <a:rPr lang="en-US" dirty="0"/>
              <a:t> : It stores the current value of the operand temporarily  and only after that statement is completed, the value of the operand is  incremented. </a:t>
            </a:r>
          </a:p>
          <a:p>
            <a:endParaRPr lang="en-US" dirty="0"/>
          </a:p>
          <a:p>
            <a:r>
              <a:rPr lang="en-US" dirty="0"/>
              <a:t>Pre-</a:t>
            </a:r>
            <a:r>
              <a:rPr lang="en-US" dirty="0" err="1"/>
              <a:t>decrementer</a:t>
            </a:r>
            <a:r>
              <a:rPr lang="en-US" dirty="0"/>
              <a:t> : It decrements the value of the operand instantly. </a:t>
            </a:r>
          </a:p>
          <a:p>
            <a:endParaRPr lang="en-US" dirty="0"/>
          </a:p>
          <a:p>
            <a:r>
              <a:rPr lang="en-US" dirty="0"/>
              <a:t>Post-</a:t>
            </a:r>
            <a:r>
              <a:rPr lang="en-US" dirty="0" err="1"/>
              <a:t>decrementer</a:t>
            </a:r>
            <a:r>
              <a:rPr lang="en-US" dirty="0"/>
              <a:t> : It stores the current value of the operand temporarily  and only after that statement is completed, the value of the operand is  decremented.</a:t>
            </a:r>
          </a:p>
        </p:txBody>
      </p:sp>
    </p:spTree>
    <p:extLst>
      <p:ext uri="{BB962C8B-B14F-4D97-AF65-F5344CB8AC3E}">
        <p14:creationId xmlns:p14="http://schemas.microsoft.com/office/powerpoint/2010/main" val="2732127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E24A86C-79C0-E2C7-2BD6-F91058EFC7D6}"/>
              </a:ext>
            </a:extLst>
          </p:cNvPr>
          <p:cNvGraphicFramePr>
            <a:graphicFrameLocks noGrp="1"/>
          </p:cNvGraphicFramePr>
          <p:nvPr>
            <p:extLst>
              <p:ext uri="{D42A27DB-BD31-4B8C-83A1-F6EECF244321}">
                <p14:modId xmlns:p14="http://schemas.microsoft.com/office/powerpoint/2010/main" val="3043197795"/>
              </p:ext>
            </p:extLst>
          </p:nvPr>
        </p:nvGraphicFramePr>
        <p:xfrm>
          <a:off x="480391" y="1826406"/>
          <a:ext cx="10243930" cy="4147333"/>
        </p:xfrm>
        <a:graphic>
          <a:graphicData uri="http://schemas.openxmlformats.org/drawingml/2006/table">
            <a:tbl>
              <a:tblPr/>
              <a:tblGrid>
                <a:gridCol w="1493906">
                  <a:extLst>
                    <a:ext uri="{9D8B030D-6E8A-4147-A177-3AD203B41FA5}">
                      <a16:colId xmlns:a16="http://schemas.microsoft.com/office/drawing/2014/main" val="2232599242"/>
                    </a:ext>
                  </a:extLst>
                </a:gridCol>
                <a:gridCol w="6057709">
                  <a:extLst>
                    <a:ext uri="{9D8B030D-6E8A-4147-A177-3AD203B41FA5}">
                      <a16:colId xmlns:a16="http://schemas.microsoft.com/office/drawing/2014/main" val="4257943708"/>
                    </a:ext>
                  </a:extLst>
                </a:gridCol>
                <a:gridCol w="2692315">
                  <a:extLst>
                    <a:ext uri="{9D8B030D-6E8A-4147-A177-3AD203B41FA5}">
                      <a16:colId xmlns:a16="http://schemas.microsoft.com/office/drawing/2014/main" val="627104228"/>
                    </a:ext>
                  </a:extLst>
                </a:gridCol>
              </a:tblGrid>
              <a:tr h="456792">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rPr>
                        <a:t>Operator </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rPr>
                        <a:t>Operation </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rPr>
                        <a:t>Example</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8613432"/>
                  </a:ext>
                </a:extLst>
              </a:tr>
              <a:tr h="738518">
                <a:tc>
                  <a:txBody>
                    <a:bodyPr/>
                    <a:lstStyle/>
                    <a:p>
                      <a:pPr marL="78550" rtl="0" fontAlgn="t">
                        <a:spcBef>
                          <a:spcPts val="0"/>
                        </a:spcBef>
                        <a:spcAft>
                          <a:spcPts val="0"/>
                        </a:spcAft>
                      </a:pPr>
                      <a:r>
                        <a:rPr lang="en-IN" sz="2000" b="0" i="0" u="none" strike="noStrike">
                          <a:solidFill>
                            <a:srgbClr val="000000"/>
                          </a:solidFill>
                          <a:effectLst/>
                          <a:latin typeface="Calibri" panose="020F0502020204030204" pitchFamily="34" charset="0"/>
                        </a:rPr>
                        <a:t>= </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393" rtl="0" fontAlgn="t">
                        <a:spcBef>
                          <a:spcPts val="0"/>
                        </a:spcBef>
                        <a:spcAft>
                          <a:spcPts val="0"/>
                        </a:spcAft>
                      </a:pPr>
                      <a:r>
                        <a:rPr lang="en-IN" sz="2000" b="0" i="0" u="none" strike="noStrike">
                          <a:solidFill>
                            <a:srgbClr val="000000"/>
                          </a:solidFill>
                          <a:effectLst/>
                          <a:latin typeface="Calibri" panose="020F0502020204030204" pitchFamily="34" charset="0"/>
                        </a:rPr>
                        <a:t>Assigns value of right operand to left operand </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279" marR="180010" indent="-5156" rtl="0" fontAlgn="t">
                        <a:spcBef>
                          <a:spcPts val="0"/>
                        </a:spcBef>
                        <a:spcAft>
                          <a:spcPts val="0"/>
                        </a:spcAft>
                      </a:pPr>
                      <a:r>
                        <a:rPr lang="en-IN" sz="2000" b="0" i="0" u="none" strike="noStrike">
                          <a:solidFill>
                            <a:srgbClr val="000000"/>
                          </a:solidFill>
                          <a:effectLst/>
                          <a:latin typeface="Calibri" panose="020F0502020204030204" pitchFamily="34" charset="0"/>
                        </a:rPr>
                        <a:t>A=B will put value  of B in A</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1351349"/>
                  </a:ext>
                </a:extLst>
              </a:tr>
              <a:tr h="738208">
                <a:tc>
                  <a:txBody>
                    <a:bodyPr/>
                    <a:lstStyle/>
                    <a:p>
                      <a:pPr marL="76772" rtl="0" fontAlgn="t">
                        <a:spcBef>
                          <a:spcPts val="0"/>
                        </a:spcBef>
                        <a:spcAft>
                          <a:spcPts val="0"/>
                        </a:spcAft>
                      </a:pPr>
                      <a:r>
                        <a:rPr lang="en-IN" sz="2000" b="0" i="0" u="none" strike="noStrike">
                          <a:solidFill>
                            <a:srgbClr val="000000"/>
                          </a:solidFill>
                          <a:effectLst/>
                          <a:latin typeface="Calibri" panose="020F0502020204030204" pitchFamily="34" charset="0"/>
                        </a:rPr>
                        <a:t>+= </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393" marR="418300" indent="-5512" rtl="0" fontAlgn="t">
                        <a:spcBef>
                          <a:spcPts val="0"/>
                        </a:spcBef>
                        <a:spcAft>
                          <a:spcPts val="0"/>
                        </a:spcAft>
                      </a:pPr>
                      <a:r>
                        <a:rPr lang="en-IN" sz="2000" b="0" i="0" u="none" strike="noStrike">
                          <a:solidFill>
                            <a:srgbClr val="000000"/>
                          </a:solidFill>
                          <a:effectLst/>
                          <a:latin typeface="Calibri" panose="020F0502020204030204" pitchFamily="34" charset="0"/>
                        </a:rPr>
                        <a:t>Adds right operand to the left operand and  assigns the result to left operand.</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279" marR="295364" rtl="0" fontAlgn="t">
                        <a:spcBef>
                          <a:spcPts val="0"/>
                        </a:spcBef>
                        <a:spcAft>
                          <a:spcPts val="0"/>
                        </a:spcAft>
                      </a:pPr>
                      <a:r>
                        <a:rPr lang="en-IN" sz="2000" b="0" i="0" u="none" strike="noStrike">
                          <a:solidFill>
                            <a:srgbClr val="000000"/>
                          </a:solidFill>
                          <a:effectLst/>
                          <a:latin typeface="Calibri" panose="020F0502020204030204" pitchFamily="34" charset="0"/>
                        </a:rPr>
                        <a:t>A+=B means A =  A+B</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6742837"/>
                  </a:ext>
                </a:extLst>
              </a:tr>
              <a:tr h="738681">
                <a:tc>
                  <a:txBody>
                    <a:bodyPr/>
                    <a:lstStyle/>
                    <a:p>
                      <a:pPr marL="76238" rtl="0" fontAlgn="t">
                        <a:spcBef>
                          <a:spcPts val="0"/>
                        </a:spcBef>
                        <a:spcAft>
                          <a:spcPts val="0"/>
                        </a:spcAft>
                      </a:pPr>
                      <a:r>
                        <a:rPr lang="en-IN" sz="2000" b="0" i="0" u="none" strike="noStrike">
                          <a:solidFill>
                            <a:srgbClr val="000000"/>
                          </a:solidFill>
                          <a:effectLst/>
                          <a:latin typeface="Calibri" panose="020F0502020204030204" pitchFamily="34" charset="0"/>
                        </a:rPr>
                        <a:t>-= </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429" marR="212242" indent="-2477" rtl="0" fontAlgn="t">
                        <a:spcBef>
                          <a:spcPts val="0"/>
                        </a:spcBef>
                        <a:spcAft>
                          <a:spcPts val="0"/>
                        </a:spcAft>
                      </a:pPr>
                      <a:r>
                        <a:rPr lang="en-IN" sz="2000" b="0" i="0" u="none" strike="noStrike">
                          <a:solidFill>
                            <a:srgbClr val="000000"/>
                          </a:solidFill>
                          <a:effectLst/>
                          <a:latin typeface="Calibri" panose="020F0502020204030204" pitchFamily="34" charset="0"/>
                        </a:rPr>
                        <a:t>Subtracts right operand from the left operand  and assigns the result to left operand.</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279" rtl="0" fontAlgn="t">
                        <a:spcBef>
                          <a:spcPts val="0"/>
                        </a:spcBef>
                        <a:spcAft>
                          <a:spcPts val="0"/>
                        </a:spcAft>
                      </a:pPr>
                      <a:r>
                        <a:rPr lang="en-IN" sz="2000" b="0" i="0" u="none" strike="noStrike">
                          <a:solidFill>
                            <a:srgbClr val="000000"/>
                          </a:solidFill>
                          <a:effectLst/>
                          <a:latin typeface="Calibri" panose="020F0502020204030204" pitchFamily="34" charset="0"/>
                        </a:rPr>
                        <a:t>A-=B means A=A-B</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8080108"/>
                  </a:ext>
                </a:extLst>
              </a:tr>
              <a:tr h="734130">
                <a:tc>
                  <a:txBody>
                    <a:bodyPr/>
                    <a:lstStyle/>
                    <a:p>
                      <a:pPr marL="84607" rtl="0" fontAlgn="t">
                        <a:spcBef>
                          <a:spcPts val="0"/>
                        </a:spcBef>
                        <a:spcAft>
                          <a:spcPts val="0"/>
                        </a:spcAft>
                      </a:pPr>
                      <a:r>
                        <a:rPr lang="en-IN" sz="2000" b="0" i="0" u="none" strike="noStrike">
                          <a:solidFill>
                            <a:srgbClr val="000000"/>
                          </a:solidFill>
                          <a:effectLst/>
                          <a:latin typeface="Calibri" panose="020F0502020204030204" pitchFamily="34" charset="0"/>
                        </a:rPr>
                        <a:t>*= </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8918" marR="209207" indent="7277" rtl="0" fontAlgn="t">
                        <a:spcBef>
                          <a:spcPts val="0"/>
                        </a:spcBef>
                        <a:spcAft>
                          <a:spcPts val="0"/>
                        </a:spcAft>
                      </a:pPr>
                      <a:r>
                        <a:rPr lang="en-IN" sz="2000" b="0" i="0" u="none" strike="noStrike">
                          <a:solidFill>
                            <a:srgbClr val="000000"/>
                          </a:solidFill>
                          <a:effectLst/>
                          <a:latin typeface="Calibri" panose="020F0502020204030204" pitchFamily="34" charset="0"/>
                        </a:rPr>
                        <a:t>Multiplies the right operand with the left operand  and assigns the result to the left operand.</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rPr>
                        <a:t>A*=B means A=A*B</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376053"/>
                  </a:ext>
                </a:extLst>
              </a:tr>
              <a:tr h="738534">
                <a:tc>
                  <a:txBody>
                    <a:bodyPr/>
                    <a:lstStyle/>
                    <a:p>
                      <a:pPr marL="69850" rtl="0" fontAlgn="t">
                        <a:spcBef>
                          <a:spcPts val="0"/>
                        </a:spcBef>
                        <a:spcAft>
                          <a:spcPts val="0"/>
                        </a:spcAft>
                      </a:pPr>
                      <a:r>
                        <a:rPr lang="en-IN" sz="2000" b="0" i="0" u="none" strike="noStrike">
                          <a:solidFill>
                            <a:srgbClr val="000000"/>
                          </a:solidFill>
                          <a:effectLst/>
                          <a:latin typeface="Calibri" panose="020F0502020204030204" pitchFamily="34" charset="0"/>
                        </a:rPr>
                        <a:t>/= </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8918" marR="95237" indent="7277" rtl="0" fontAlgn="t">
                        <a:spcBef>
                          <a:spcPts val="0"/>
                        </a:spcBef>
                        <a:spcAft>
                          <a:spcPts val="0"/>
                        </a:spcAft>
                      </a:pPr>
                      <a:r>
                        <a:rPr lang="en-IN" sz="2000" b="0" i="0" u="none" strike="noStrike">
                          <a:solidFill>
                            <a:srgbClr val="000000"/>
                          </a:solidFill>
                          <a:effectLst/>
                          <a:latin typeface="Calibri" panose="020F0502020204030204" pitchFamily="34" charset="0"/>
                        </a:rPr>
                        <a:t>Divides left operand with the right operand and  assigns the result to left operand.</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279" rtl="0" fontAlgn="t">
                        <a:spcBef>
                          <a:spcPts val="0"/>
                        </a:spcBef>
                        <a:spcAft>
                          <a:spcPts val="0"/>
                        </a:spcAft>
                      </a:pPr>
                      <a:r>
                        <a:rPr lang="en-IN" sz="2000" b="0" i="0" u="none" strike="noStrike" dirty="0">
                          <a:solidFill>
                            <a:srgbClr val="000000"/>
                          </a:solidFill>
                          <a:effectLst/>
                          <a:latin typeface="Calibri" panose="020F0502020204030204" pitchFamily="34" charset="0"/>
                        </a:rPr>
                        <a:t>A/=B means A=A/B</a:t>
                      </a:r>
                      <a:endParaRPr lang="en-IN" sz="2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9796532"/>
                  </a:ext>
                </a:extLst>
              </a:tr>
            </a:tbl>
          </a:graphicData>
        </a:graphic>
      </p:graphicFrame>
      <p:sp>
        <p:nvSpPr>
          <p:cNvPr id="5" name="Rectangle 1">
            <a:extLst>
              <a:ext uri="{FF2B5EF4-FFF2-40B4-BE49-F238E27FC236}">
                <a16:creationId xmlns:a16="http://schemas.microsoft.com/office/drawing/2014/main" id="{6DCACB25-7617-1720-BA4E-8F5D390C7530}"/>
              </a:ext>
            </a:extLst>
          </p:cNvPr>
          <p:cNvSpPr>
            <a:spLocks noChangeArrowheads="1"/>
          </p:cNvSpPr>
          <p:nvPr/>
        </p:nvSpPr>
        <p:spPr bwMode="auto">
          <a:xfrm>
            <a:off x="3124200" y="21939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075E1BB4-FAF7-B2B2-9352-E1DCC2E1A6D6}"/>
              </a:ext>
            </a:extLst>
          </p:cNvPr>
          <p:cNvSpPr txBox="1"/>
          <p:nvPr/>
        </p:nvSpPr>
        <p:spPr>
          <a:xfrm>
            <a:off x="480391" y="769491"/>
            <a:ext cx="7658100" cy="369332"/>
          </a:xfrm>
          <a:prstGeom prst="rect">
            <a:avLst/>
          </a:prstGeom>
          <a:noFill/>
        </p:spPr>
        <p:txBody>
          <a:bodyPr wrap="square">
            <a:spAutoFit/>
          </a:bodyPr>
          <a:lstStyle/>
          <a:p>
            <a:r>
              <a:rPr lang="en-IN" sz="1800" b="1" i="0" u="none" strike="noStrike" dirty="0">
                <a:solidFill>
                  <a:srgbClr val="000000"/>
                </a:solidFill>
                <a:effectLst/>
                <a:latin typeface="IBM Plex Sans" panose="020B0503050203000203" pitchFamily="34" charset="0"/>
              </a:rPr>
              <a:t>Assignment Operators</a:t>
            </a:r>
            <a:endParaRPr lang="en-US" dirty="0"/>
          </a:p>
        </p:txBody>
      </p:sp>
    </p:spTree>
    <p:extLst>
      <p:ext uri="{BB962C8B-B14F-4D97-AF65-F5344CB8AC3E}">
        <p14:creationId xmlns:p14="http://schemas.microsoft.com/office/powerpoint/2010/main" val="1299323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0D3413-EF92-7477-FD3C-141F9E1CAE06}"/>
              </a:ext>
            </a:extLst>
          </p:cNvPr>
          <p:cNvSpPr txBox="1"/>
          <p:nvPr/>
        </p:nvSpPr>
        <p:spPr>
          <a:xfrm>
            <a:off x="-100510" y="251822"/>
            <a:ext cx="10745856" cy="2213426"/>
          </a:xfrm>
          <a:prstGeom prst="rect">
            <a:avLst/>
          </a:prstGeom>
          <a:noFill/>
        </p:spPr>
        <p:txBody>
          <a:bodyPr wrap="square">
            <a:spAutoFit/>
          </a:bodyPr>
          <a:lstStyle/>
          <a:p>
            <a:pPr marL="457200" rtl="0" fontAlgn="base">
              <a:spcBef>
                <a:spcPts val="0"/>
              </a:spcBef>
              <a:spcAft>
                <a:spcPts val="0"/>
              </a:spcAft>
            </a:pPr>
            <a:r>
              <a:rPr lang="en-IN" sz="1600" b="1" i="0" u="none" strike="noStrike" dirty="0">
                <a:solidFill>
                  <a:srgbClr val="000000"/>
                </a:solidFill>
                <a:effectLst/>
                <a:latin typeface="IBM Plex Sans" panose="020B0503050203000203" pitchFamily="34" charset="0"/>
              </a:rPr>
              <a:t>Comparison/Relational Operators</a:t>
            </a:r>
          </a:p>
          <a:p>
            <a:pPr marL="457200" rtl="0" fontAlgn="base">
              <a:spcBef>
                <a:spcPts val="0"/>
              </a:spcBef>
              <a:spcAft>
                <a:spcPts val="0"/>
              </a:spcAft>
            </a:pPr>
            <a:endParaRPr lang="en-IN" sz="1600" b="1" i="0" u="none" strike="noStrike" dirty="0">
              <a:solidFill>
                <a:srgbClr val="000000"/>
              </a:solidFill>
              <a:effectLst/>
              <a:latin typeface="IBM Plex Sans" panose="020B0503050203000203" pitchFamily="34" charset="0"/>
            </a:endParaRPr>
          </a:p>
          <a:p>
            <a:pPr rtl="0">
              <a:spcBef>
                <a:spcPts val="0"/>
              </a:spcBef>
              <a:spcAft>
                <a:spcPts val="0"/>
              </a:spcAft>
            </a:pPr>
            <a:r>
              <a:rPr lang="en-IN" sz="1800" b="0" i="0" u="none" strike="noStrike" dirty="0">
                <a:solidFill>
                  <a:srgbClr val="000000"/>
                </a:solidFill>
                <a:effectLst/>
                <a:latin typeface="Calibri" panose="020F0502020204030204" pitchFamily="34" charset="0"/>
              </a:rPr>
              <a:t>           Relational operators define the relation between 2 entities. </a:t>
            </a:r>
            <a:endParaRPr lang="en-IN" b="0" dirty="0">
              <a:effectLst/>
            </a:endParaRPr>
          </a:p>
          <a:p>
            <a:pPr marL="576415" indent="337972" rtl="0">
              <a:spcBef>
                <a:spcPts val="66"/>
              </a:spcBef>
              <a:spcAft>
                <a:spcPts val="0"/>
              </a:spcAft>
            </a:pPr>
            <a:r>
              <a:rPr lang="en-IN" sz="1800" b="0" i="0" u="none" strike="noStrike" dirty="0">
                <a:solidFill>
                  <a:srgbClr val="000000"/>
                </a:solidFill>
                <a:effectLst/>
                <a:latin typeface="Calibri" panose="020F0502020204030204" pitchFamily="34" charset="0"/>
              </a:rPr>
              <a:t>They give a Boolean value as result i.e., true or false. </a:t>
            </a:r>
            <a:endParaRPr lang="en-IN" b="0" dirty="0">
              <a:effectLst/>
            </a:endParaRPr>
          </a:p>
          <a:p>
            <a:pPr marL="581558" indent="332829" rtl="0">
              <a:spcBef>
                <a:spcPts val="1794"/>
              </a:spcBef>
              <a:spcAft>
                <a:spcPts val="0"/>
              </a:spcAft>
            </a:pPr>
            <a:r>
              <a:rPr lang="en-IN" sz="1800" b="0" i="0" u="none" strike="noStrike" dirty="0">
                <a:solidFill>
                  <a:srgbClr val="000000"/>
                </a:solidFill>
                <a:effectLst/>
                <a:latin typeface="Calibri" panose="020F0502020204030204" pitchFamily="34" charset="0"/>
              </a:rPr>
              <a:t>Suppose : A=5 and B=10</a:t>
            </a:r>
            <a:endParaRPr lang="en-IN" b="0" dirty="0">
              <a:effectLst/>
            </a:endParaRPr>
          </a:p>
          <a:p>
            <a:br>
              <a:rPr lang="en-IN" dirty="0"/>
            </a:br>
            <a:endParaRPr lang="en-US" dirty="0"/>
          </a:p>
        </p:txBody>
      </p:sp>
      <p:graphicFrame>
        <p:nvGraphicFramePr>
          <p:cNvPr id="6" name="Table 5">
            <a:extLst>
              <a:ext uri="{FF2B5EF4-FFF2-40B4-BE49-F238E27FC236}">
                <a16:creationId xmlns:a16="http://schemas.microsoft.com/office/drawing/2014/main" id="{F272DCB2-A4F1-39B1-FB03-0B9AA6FF4692}"/>
              </a:ext>
            </a:extLst>
          </p:cNvPr>
          <p:cNvGraphicFramePr>
            <a:graphicFrameLocks noGrp="1"/>
          </p:cNvGraphicFramePr>
          <p:nvPr>
            <p:extLst>
              <p:ext uri="{D42A27DB-BD31-4B8C-83A1-F6EECF244321}">
                <p14:modId xmlns:p14="http://schemas.microsoft.com/office/powerpoint/2010/main" val="2620473339"/>
              </p:ext>
            </p:extLst>
          </p:nvPr>
        </p:nvGraphicFramePr>
        <p:xfrm>
          <a:off x="333632" y="2219027"/>
          <a:ext cx="10410568" cy="4359641"/>
        </p:xfrm>
        <a:graphic>
          <a:graphicData uri="http://schemas.openxmlformats.org/drawingml/2006/table">
            <a:tbl>
              <a:tblPr/>
              <a:tblGrid>
                <a:gridCol w="1760992">
                  <a:extLst>
                    <a:ext uri="{9D8B030D-6E8A-4147-A177-3AD203B41FA5}">
                      <a16:colId xmlns:a16="http://schemas.microsoft.com/office/drawing/2014/main" val="255824277"/>
                    </a:ext>
                  </a:extLst>
                </a:gridCol>
                <a:gridCol w="6595086">
                  <a:extLst>
                    <a:ext uri="{9D8B030D-6E8A-4147-A177-3AD203B41FA5}">
                      <a16:colId xmlns:a16="http://schemas.microsoft.com/office/drawing/2014/main" val="3329805648"/>
                    </a:ext>
                  </a:extLst>
                </a:gridCol>
                <a:gridCol w="2054490">
                  <a:extLst>
                    <a:ext uri="{9D8B030D-6E8A-4147-A177-3AD203B41FA5}">
                      <a16:colId xmlns:a16="http://schemas.microsoft.com/office/drawing/2014/main" val="2400211585"/>
                    </a:ext>
                  </a:extLst>
                </a:gridCol>
              </a:tblGrid>
              <a:tr h="457391">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rPr>
                        <a:t>Operator </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rPr>
                        <a:t>Operation </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rPr>
                        <a:t>Example</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6465163"/>
                  </a:ext>
                </a:extLst>
              </a:tr>
              <a:tr h="739486">
                <a:tc>
                  <a:txBody>
                    <a:bodyPr/>
                    <a:lstStyle/>
                    <a:p>
                      <a:pPr marL="78550" rtl="0" fontAlgn="t">
                        <a:spcBef>
                          <a:spcPts val="0"/>
                        </a:spcBef>
                        <a:spcAft>
                          <a:spcPts val="0"/>
                        </a:spcAft>
                      </a:pPr>
                      <a:r>
                        <a:rPr lang="en-IN" sz="2000" b="0" i="0" u="none" strike="noStrike">
                          <a:solidFill>
                            <a:srgbClr val="000000"/>
                          </a:solidFill>
                          <a:effectLst/>
                          <a:latin typeface="Calibri" panose="020F0502020204030204" pitchFamily="34" charset="0"/>
                        </a:rPr>
                        <a:t>== </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8562" rtl="0" fontAlgn="t">
                        <a:spcBef>
                          <a:spcPts val="0"/>
                        </a:spcBef>
                        <a:spcAft>
                          <a:spcPts val="0"/>
                        </a:spcAft>
                      </a:pPr>
                      <a:r>
                        <a:rPr lang="en-IN" sz="2000" b="0" i="0" u="none" strike="noStrike" dirty="0">
                          <a:solidFill>
                            <a:srgbClr val="000000"/>
                          </a:solidFill>
                          <a:effectLst/>
                          <a:latin typeface="Calibri" panose="020F0502020204030204" pitchFamily="34" charset="0"/>
                        </a:rPr>
                        <a:t>Gives true if two operands are equal </a:t>
                      </a:r>
                      <a:endParaRPr lang="en-IN" sz="2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393" rtl="0" fontAlgn="t">
                        <a:spcBef>
                          <a:spcPts val="0"/>
                        </a:spcBef>
                        <a:spcAft>
                          <a:spcPts val="0"/>
                        </a:spcAft>
                      </a:pPr>
                      <a:r>
                        <a:rPr lang="en-IN" sz="2000" b="0" i="0" u="none" strike="noStrike">
                          <a:solidFill>
                            <a:srgbClr val="000000"/>
                          </a:solidFill>
                          <a:effectLst/>
                          <a:latin typeface="Calibri" panose="020F0502020204030204" pitchFamily="34" charset="0"/>
                        </a:rPr>
                        <a:t>A==B is not  </a:t>
                      </a:r>
                      <a:endParaRPr lang="en-IN" sz="2000">
                        <a:effectLst/>
                      </a:endParaRPr>
                    </a:p>
                    <a:p>
                      <a:pPr marL="73216" rtl="0" fontAlgn="t">
                        <a:spcBef>
                          <a:spcPts val="93"/>
                        </a:spcBef>
                        <a:spcAft>
                          <a:spcPts val="0"/>
                        </a:spcAft>
                      </a:pPr>
                      <a:r>
                        <a:rPr lang="en-IN" sz="2000" b="0" i="0" u="none" strike="noStrike">
                          <a:solidFill>
                            <a:srgbClr val="000000"/>
                          </a:solidFill>
                          <a:effectLst/>
                          <a:latin typeface="Calibri" panose="020F0502020204030204" pitchFamily="34" charset="0"/>
                        </a:rPr>
                        <a:t>true</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1682949"/>
                  </a:ext>
                </a:extLst>
              </a:tr>
              <a:tr h="457374">
                <a:tc>
                  <a:txBody>
                    <a:bodyPr/>
                    <a:lstStyle/>
                    <a:p>
                      <a:pPr marL="94729" rtl="0" fontAlgn="t">
                        <a:spcBef>
                          <a:spcPts val="0"/>
                        </a:spcBef>
                        <a:spcAft>
                          <a:spcPts val="0"/>
                        </a:spcAft>
                      </a:pPr>
                      <a:r>
                        <a:rPr lang="en-IN" sz="2000" b="0" i="0" u="none" strike="noStrike">
                          <a:solidFill>
                            <a:srgbClr val="000000"/>
                          </a:solidFill>
                          <a:effectLst/>
                          <a:latin typeface="Calibri" panose="020F0502020204030204" pitchFamily="34" charset="0"/>
                        </a:rPr>
                        <a:t>!= </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8562" rtl="0" fontAlgn="t">
                        <a:spcBef>
                          <a:spcPts val="0"/>
                        </a:spcBef>
                        <a:spcAft>
                          <a:spcPts val="0"/>
                        </a:spcAft>
                      </a:pPr>
                      <a:r>
                        <a:rPr lang="en-IN" sz="2000" b="0" i="0" u="none" strike="noStrike">
                          <a:solidFill>
                            <a:srgbClr val="000000"/>
                          </a:solidFill>
                          <a:effectLst/>
                          <a:latin typeface="Calibri" panose="020F0502020204030204" pitchFamily="34" charset="0"/>
                        </a:rPr>
                        <a:t>Gives true if two operands are not equal </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393" rtl="0" fontAlgn="t">
                        <a:spcBef>
                          <a:spcPts val="0"/>
                        </a:spcBef>
                        <a:spcAft>
                          <a:spcPts val="0"/>
                        </a:spcAft>
                      </a:pPr>
                      <a:r>
                        <a:rPr lang="en-IN" sz="2000" b="0" i="0" u="none" strike="noStrike">
                          <a:solidFill>
                            <a:srgbClr val="000000"/>
                          </a:solidFill>
                          <a:effectLst/>
                          <a:latin typeface="Calibri" panose="020F0502020204030204" pitchFamily="34" charset="0"/>
                        </a:rPr>
                        <a:t>A!=B is true</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2889027"/>
                  </a:ext>
                </a:extLst>
              </a:tr>
              <a:tr h="739650">
                <a:tc>
                  <a:txBody>
                    <a:bodyPr/>
                    <a:lstStyle/>
                    <a:p>
                      <a:pPr marL="78550" rtl="0" fontAlgn="t">
                        <a:spcBef>
                          <a:spcPts val="0"/>
                        </a:spcBef>
                        <a:spcAft>
                          <a:spcPts val="0"/>
                        </a:spcAft>
                      </a:pPr>
                      <a:r>
                        <a:rPr lang="en-IN" sz="2000" b="0" i="0" u="none" strike="noStrike">
                          <a:solidFill>
                            <a:srgbClr val="000000"/>
                          </a:solidFill>
                          <a:effectLst/>
                          <a:latin typeface="Calibri" panose="020F0502020204030204" pitchFamily="34" charset="0"/>
                        </a:rPr>
                        <a:t>&gt; </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8562" marR="638340" rtl="0" fontAlgn="t">
                        <a:spcBef>
                          <a:spcPts val="0"/>
                        </a:spcBef>
                        <a:spcAft>
                          <a:spcPts val="0"/>
                        </a:spcAft>
                      </a:pPr>
                      <a:r>
                        <a:rPr lang="en-IN" sz="2000" b="0" i="0" u="none" strike="noStrike">
                          <a:solidFill>
                            <a:srgbClr val="000000"/>
                          </a:solidFill>
                          <a:effectLst/>
                          <a:latin typeface="Calibri" panose="020F0502020204030204" pitchFamily="34" charset="0"/>
                        </a:rPr>
                        <a:t>Gives true if left operand is more than right  operand</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393" rtl="0" fontAlgn="t">
                        <a:spcBef>
                          <a:spcPts val="0"/>
                        </a:spcBef>
                        <a:spcAft>
                          <a:spcPts val="0"/>
                        </a:spcAft>
                      </a:pPr>
                      <a:r>
                        <a:rPr lang="en-IN" sz="2000" b="0" i="0" u="none" strike="noStrike">
                          <a:solidFill>
                            <a:srgbClr val="000000"/>
                          </a:solidFill>
                          <a:effectLst/>
                          <a:latin typeface="Calibri" panose="020F0502020204030204" pitchFamily="34" charset="0"/>
                        </a:rPr>
                        <a:t>A&gt;B is not  </a:t>
                      </a:r>
                      <a:endParaRPr lang="en-IN" sz="2000">
                        <a:effectLst/>
                      </a:endParaRPr>
                    </a:p>
                    <a:p>
                      <a:pPr marL="73216" rtl="0" fontAlgn="t">
                        <a:spcBef>
                          <a:spcPts val="94"/>
                        </a:spcBef>
                        <a:spcAft>
                          <a:spcPts val="0"/>
                        </a:spcAft>
                      </a:pPr>
                      <a:r>
                        <a:rPr lang="en-IN" sz="2000" b="0" i="0" u="none" strike="noStrike">
                          <a:solidFill>
                            <a:srgbClr val="000000"/>
                          </a:solidFill>
                          <a:effectLst/>
                          <a:latin typeface="Calibri" panose="020F0502020204030204" pitchFamily="34" charset="0"/>
                        </a:rPr>
                        <a:t>true</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9427779"/>
                  </a:ext>
                </a:extLst>
              </a:tr>
              <a:tr h="457391">
                <a:tc>
                  <a:txBody>
                    <a:bodyPr/>
                    <a:lstStyle/>
                    <a:p>
                      <a:pPr marL="75883" rtl="0" fontAlgn="t">
                        <a:spcBef>
                          <a:spcPts val="0"/>
                        </a:spcBef>
                        <a:spcAft>
                          <a:spcPts val="0"/>
                        </a:spcAft>
                      </a:pPr>
                      <a:r>
                        <a:rPr lang="en-IN" sz="2000" b="0" i="0" u="none" strike="noStrike">
                          <a:solidFill>
                            <a:srgbClr val="000000"/>
                          </a:solidFill>
                          <a:effectLst/>
                          <a:latin typeface="Calibri" panose="020F0502020204030204" pitchFamily="34" charset="0"/>
                        </a:rPr>
                        <a:t>&lt; </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8562" rtl="0" fontAlgn="t">
                        <a:spcBef>
                          <a:spcPts val="0"/>
                        </a:spcBef>
                        <a:spcAft>
                          <a:spcPts val="0"/>
                        </a:spcAft>
                      </a:pPr>
                      <a:r>
                        <a:rPr lang="en-IN" sz="2000" b="0" i="0" u="none" strike="noStrike">
                          <a:solidFill>
                            <a:srgbClr val="000000"/>
                          </a:solidFill>
                          <a:effectLst/>
                          <a:latin typeface="Calibri" panose="020F0502020204030204" pitchFamily="34" charset="0"/>
                        </a:rPr>
                        <a:t>Gives true if left operand is less than right operand </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393" rtl="0" fontAlgn="t">
                        <a:spcBef>
                          <a:spcPts val="0"/>
                        </a:spcBef>
                        <a:spcAft>
                          <a:spcPts val="0"/>
                        </a:spcAft>
                      </a:pPr>
                      <a:r>
                        <a:rPr lang="en-IN" sz="2000" b="0" i="0" u="none" strike="noStrike">
                          <a:solidFill>
                            <a:srgbClr val="000000"/>
                          </a:solidFill>
                          <a:effectLst/>
                          <a:latin typeface="Calibri" panose="020F0502020204030204" pitchFamily="34" charset="0"/>
                        </a:rPr>
                        <a:t>A&lt;B is true</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7104001"/>
                  </a:ext>
                </a:extLst>
              </a:tr>
              <a:tr h="739176">
                <a:tc>
                  <a:txBody>
                    <a:bodyPr/>
                    <a:lstStyle/>
                    <a:p>
                      <a:pPr marL="78550" rtl="0" fontAlgn="t">
                        <a:spcBef>
                          <a:spcPts val="0"/>
                        </a:spcBef>
                        <a:spcAft>
                          <a:spcPts val="0"/>
                        </a:spcAft>
                      </a:pPr>
                      <a:r>
                        <a:rPr lang="en-IN" sz="2000" b="0" i="0" u="none" strike="noStrike">
                          <a:solidFill>
                            <a:srgbClr val="000000"/>
                          </a:solidFill>
                          <a:effectLst/>
                          <a:latin typeface="Calibri" panose="020F0502020204030204" pitchFamily="34" charset="0"/>
                        </a:rPr>
                        <a:t>&gt;= </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8562" marR="638340" rtl="0" fontAlgn="t">
                        <a:spcBef>
                          <a:spcPts val="0"/>
                        </a:spcBef>
                        <a:spcAft>
                          <a:spcPts val="0"/>
                        </a:spcAft>
                      </a:pPr>
                      <a:r>
                        <a:rPr lang="en-IN" sz="2000" b="0" i="0" u="none" strike="noStrike">
                          <a:solidFill>
                            <a:srgbClr val="000000"/>
                          </a:solidFill>
                          <a:effectLst/>
                          <a:latin typeface="Calibri" panose="020F0502020204030204" pitchFamily="34" charset="0"/>
                        </a:rPr>
                        <a:t>Gives true if left operand is more than right  operand or equal to it</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393" rtl="0" fontAlgn="t">
                        <a:spcBef>
                          <a:spcPts val="0"/>
                        </a:spcBef>
                        <a:spcAft>
                          <a:spcPts val="0"/>
                        </a:spcAft>
                      </a:pPr>
                      <a:r>
                        <a:rPr lang="en-IN" sz="2000" b="0" i="0" u="none" strike="noStrike">
                          <a:solidFill>
                            <a:srgbClr val="000000"/>
                          </a:solidFill>
                          <a:effectLst/>
                          <a:latin typeface="Calibri" panose="020F0502020204030204" pitchFamily="34" charset="0"/>
                        </a:rPr>
                        <a:t>A&gt;=B is not  </a:t>
                      </a:r>
                      <a:endParaRPr lang="en-IN" sz="2000">
                        <a:effectLst/>
                      </a:endParaRPr>
                    </a:p>
                    <a:p>
                      <a:pPr marL="73216" rtl="0" fontAlgn="t">
                        <a:spcBef>
                          <a:spcPts val="91"/>
                        </a:spcBef>
                        <a:spcAft>
                          <a:spcPts val="0"/>
                        </a:spcAft>
                      </a:pPr>
                      <a:r>
                        <a:rPr lang="en-IN" sz="2000" b="0" i="0" u="none" strike="noStrike">
                          <a:solidFill>
                            <a:srgbClr val="000000"/>
                          </a:solidFill>
                          <a:effectLst/>
                          <a:latin typeface="Calibri" panose="020F0502020204030204" pitchFamily="34" charset="0"/>
                        </a:rPr>
                        <a:t>true</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1151330"/>
                  </a:ext>
                </a:extLst>
              </a:tr>
              <a:tr h="739585">
                <a:tc>
                  <a:txBody>
                    <a:bodyPr/>
                    <a:lstStyle/>
                    <a:p>
                      <a:pPr marL="75883" rtl="0" fontAlgn="t">
                        <a:spcBef>
                          <a:spcPts val="0"/>
                        </a:spcBef>
                        <a:spcAft>
                          <a:spcPts val="0"/>
                        </a:spcAft>
                      </a:pPr>
                      <a:r>
                        <a:rPr lang="en-IN" sz="2000" b="0" i="0" u="none" strike="noStrike">
                          <a:solidFill>
                            <a:srgbClr val="000000"/>
                          </a:solidFill>
                          <a:effectLst/>
                          <a:latin typeface="Calibri" panose="020F0502020204030204" pitchFamily="34" charset="0"/>
                        </a:rPr>
                        <a:t>&lt;= </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8562" marR="638340" rtl="0" fontAlgn="t">
                        <a:spcBef>
                          <a:spcPts val="0"/>
                        </a:spcBef>
                        <a:spcAft>
                          <a:spcPts val="0"/>
                        </a:spcAft>
                      </a:pPr>
                      <a:r>
                        <a:rPr lang="en-IN" sz="2000" b="0" i="0" u="none" strike="noStrike">
                          <a:solidFill>
                            <a:srgbClr val="000000"/>
                          </a:solidFill>
                          <a:effectLst/>
                          <a:latin typeface="Calibri" panose="020F0502020204030204" pitchFamily="34" charset="0"/>
                        </a:rPr>
                        <a:t>Gives true if left operand is more than right  operand or equal to it</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393" rtl="0" fontAlgn="t">
                        <a:spcBef>
                          <a:spcPts val="0"/>
                        </a:spcBef>
                        <a:spcAft>
                          <a:spcPts val="0"/>
                        </a:spcAft>
                      </a:pPr>
                      <a:r>
                        <a:rPr lang="en-IN" sz="2000" b="0" i="0" u="none" strike="noStrike" dirty="0">
                          <a:solidFill>
                            <a:srgbClr val="000000"/>
                          </a:solidFill>
                          <a:effectLst/>
                          <a:latin typeface="Calibri" panose="020F0502020204030204" pitchFamily="34" charset="0"/>
                        </a:rPr>
                        <a:t>A&lt;=B is true</a:t>
                      </a:r>
                      <a:endParaRPr lang="en-IN" sz="2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240118"/>
                  </a:ext>
                </a:extLst>
              </a:tr>
            </a:tbl>
          </a:graphicData>
        </a:graphic>
      </p:graphicFrame>
      <p:sp>
        <p:nvSpPr>
          <p:cNvPr id="7" name="Rectangle 1">
            <a:extLst>
              <a:ext uri="{FF2B5EF4-FFF2-40B4-BE49-F238E27FC236}">
                <a16:creationId xmlns:a16="http://schemas.microsoft.com/office/drawing/2014/main" id="{58AC2382-8D49-35C1-20D8-A38350E8735D}"/>
              </a:ext>
            </a:extLst>
          </p:cNvPr>
          <p:cNvSpPr>
            <a:spLocks noChangeArrowheads="1"/>
          </p:cNvSpPr>
          <p:nvPr/>
        </p:nvSpPr>
        <p:spPr bwMode="auto">
          <a:xfrm>
            <a:off x="-2911678" y="2219325"/>
            <a:ext cx="2209871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925881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645D051-5098-A5DD-4315-9CE5FFE18430}"/>
              </a:ext>
            </a:extLst>
          </p:cNvPr>
          <p:cNvGraphicFramePr>
            <a:graphicFrameLocks noGrp="1"/>
          </p:cNvGraphicFramePr>
          <p:nvPr>
            <p:extLst>
              <p:ext uri="{D42A27DB-BD31-4B8C-83A1-F6EECF244321}">
                <p14:modId xmlns:p14="http://schemas.microsoft.com/office/powerpoint/2010/main" val="1619583986"/>
              </p:ext>
            </p:extLst>
          </p:nvPr>
        </p:nvGraphicFramePr>
        <p:xfrm>
          <a:off x="263807" y="2405228"/>
          <a:ext cx="8290354" cy="2996660"/>
        </p:xfrm>
        <a:graphic>
          <a:graphicData uri="http://schemas.openxmlformats.org/drawingml/2006/table">
            <a:tbl>
              <a:tblPr/>
              <a:tblGrid>
                <a:gridCol w="1298822">
                  <a:extLst>
                    <a:ext uri="{9D8B030D-6E8A-4147-A177-3AD203B41FA5}">
                      <a16:colId xmlns:a16="http://schemas.microsoft.com/office/drawing/2014/main" val="114011352"/>
                    </a:ext>
                  </a:extLst>
                </a:gridCol>
                <a:gridCol w="5374913">
                  <a:extLst>
                    <a:ext uri="{9D8B030D-6E8A-4147-A177-3AD203B41FA5}">
                      <a16:colId xmlns:a16="http://schemas.microsoft.com/office/drawing/2014/main" val="713804341"/>
                    </a:ext>
                  </a:extLst>
                </a:gridCol>
                <a:gridCol w="1616619">
                  <a:extLst>
                    <a:ext uri="{9D8B030D-6E8A-4147-A177-3AD203B41FA5}">
                      <a16:colId xmlns:a16="http://schemas.microsoft.com/office/drawing/2014/main" val="2604331865"/>
                    </a:ext>
                  </a:extLst>
                </a:gridCol>
              </a:tblGrid>
              <a:tr h="517838">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rPr>
                        <a:t>Operator </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2000" b="0" i="0" u="none" strike="noStrike" dirty="0">
                          <a:solidFill>
                            <a:srgbClr val="000000"/>
                          </a:solidFill>
                          <a:effectLst/>
                          <a:latin typeface="Calibri" panose="020F0502020204030204" pitchFamily="34" charset="0"/>
                        </a:rPr>
                        <a:t>Operation </a:t>
                      </a:r>
                      <a:endParaRPr lang="en-IN" sz="2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rPr>
                        <a:t>Example</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9163629"/>
                  </a:ext>
                </a:extLst>
              </a:tr>
              <a:tr h="836247">
                <a:tc>
                  <a:txBody>
                    <a:bodyPr/>
                    <a:lstStyle/>
                    <a:p>
                      <a:pPr marL="69850" rtl="0" fontAlgn="t">
                        <a:spcBef>
                          <a:spcPts val="0"/>
                        </a:spcBef>
                        <a:spcAft>
                          <a:spcPts val="0"/>
                        </a:spcAft>
                      </a:pPr>
                      <a:r>
                        <a:rPr lang="en-IN" sz="2000" b="0" i="0" u="none" strike="noStrike">
                          <a:solidFill>
                            <a:srgbClr val="000000"/>
                          </a:solidFill>
                          <a:effectLst/>
                          <a:latin typeface="Calibri" panose="020F0502020204030204" pitchFamily="34" charset="0"/>
                        </a:rPr>
                        <a:t>&amp;&amp; </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393" marR="92075" indent="-5156" rtl="0" fontAlgn="t">
                        <a:spcBef>
                          <a:spcPts val="0"/>
                        </a:spcBef>
                        <a:spcAft>
                          <a:spcPts val="0"/>
                        </a:spcAft>
                      </a:pPr>
                      <a:r>
                        <a:rPr lang="en-IN" sz="2000" b="0" i="0" u="none" strike="noStrike">
                          <a:solidFill>
                            <a:srgbClr val="000000"/>
                          </a:solidFill>
                          <a:effectLst/>
                          <a:latin typeface="Calibri" panose="020F0502020204030204" pitchFamily="34" charset="0"/>
                        </a:rPr>
                        <a:t>AND operator. Gives true if both operands are non zero</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2639" rtl="0" fontAlgn="t">
                        <a:spcBef>
                          <a:spcPts val="0"/>
                        </a:spcBef>
                        <a:spcAft>
                          <a:spcPts val="0"/>
                        </a:spcAft>
                      </a:pPr>
                      <a:r>
                        <a:rPr lang="en-IN" sz="2000" b="0" i="0" u="none" strike="noStrike">
                          <a:solidFill>
                            <a:srgbClr val="000000"/>
                          </a:solidFill>
                          <a:effectLst/>
                          <a:latin typeface="Calibri" panose="020F0502020204030204" pitchFamily="34" charset="0"/>
                        </a:rPr>
                        <a:t>(A &amp;&amp; B) is  </a:t>
                      </a:r>
                      <a:endParaRPr lang="en-IN" sz="2000">
                        <a:effectLst/>
                      </a:endParaRPr>
                    </a:p>
                    <a:p>
                      <a:pPr marL="73584" rtl="0" fontAlgn="t">
                        <a:spcBef>
                          <a:spcPts val="65"/>
                        </a:spcBef>
                        <a:spcAft>
                          <a:spcPts val="0"/>
                        </a:spcAft>
                      </a:pPr>
                      <a:r>
                        <a:rPr lang="en-IN" sz="2000" b="0" i="0" u="none" strike="noStrike">
                          <a:solidFill>
                            <a:srgbClr val="000000"/>
                          </a:solidFill>
                          <a:effectLst/>
                          <a:latin typeface="Calibri" panose="020F0502020204030204" pitchFamily="34" charset="0"/>
                        </a:rPr>
                        <a:t>false</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7936024"/>
                  </a:ext>
                </a:extLst>
              </a:tr>
              <a:tr h="836802">
                <a:tc>
                  <a:txBody>
                    <a:bodyPr/>
                    <a:lstStyle/>
                    <a:p>
                      <a:pPr marL="105232" rtl="0" fontAlgn="t">
                        <a:spcBef>
                          <a:spcPts val="0"/>
                        </a:spcBef>
                        <a:spcAft>
                          <a:spcPts val="0"/>
                        </a:spcAft>
                      </a:pPr>
                      <a:r>
                        <a:rPr lang="en-IN" sz="2000" b="0" i="0" u="none" strike="noStrike" dirty="0">
                          <a:solidFill>
                            <a:srgbClr val="000000"/>
                          </a:solidFill>
                          <a:effectLst/>
                          <a:latin typeface="Calibri" panose="020F0502020204030204" pitchFamily="34" charset="0"/>
                        </a:rPr>
                        <a:t>|| </a:t>
                      </a:r>
                      <a:endParaRPr lang="en-IN" sz="2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8562" marR="278968" indent="876" rtl="0" fontAlgn="t">
                        <a:spcBef>
                          <a:spcPts val="0"/>
                        </a:spcBef>
                        <a:spcAft>
                          <a:spcPts val="0"/>
                        </a:spcAft>
                      </a:pPr>
                      <a:r>
                        <a:rPr lang="en-IN" sz="2000" b="0" i="0" u="none" strike="noStrike">
                          <a:solidFill>
                            <a:srgbClr val="000000"/>
                          </a:solidFill>
                          <a:effectLst/>
                          <a:latin typeface="Calibri" panose="020F0502020204030204" pitchFamily="34" charset="0"/>
                        </a:rPr>
                        <a:t>OR operator. Gives true if atleast one of the two  operands are non-zero.</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2639" rtl="0" fontAlgn="t">
                        <a:spcBef>
                          <a:spcPts val="0"/>
                        </a:spcBef>
                        <a:spcAft>
                          <a:spcPts val="0"/>
                        </a:spcAft>
                      </a:pPr>
                      <a:r>
                        <a:rPr lang="en-IN" sz="2000" b="0" i="0" u="none" strike="noStrike">
                          <a:solidFill>
                            <a:srgbClr val="000000"/>
                          </a:solidFill>
                          <a:effectLst/>
                          <a:latin typeface="Calibri" panose="020F0502020204030204" pitchFamily="34" charset="0"/>
                        </a:rPr>
                        <a:t>(A || B) is  </a:t>
                      </a:r>
                      <a:endParaRPr lang="en-IN" sz="2000">
                        <a:effectLst/>
                      </a:endParaRPr>
                    </a:p>
                    <a:p>
                      <a:pPr marL="73216" rtl="0" fontAlgn="t">
                        <a:spcBef>
                          <a:spcPts val="68"/>
                        </a:spcBef>
                        <a:spcAft>
                          <a:spcPts val="0"/>
                        </a:spcAft>
                      </a:pPr>
                      <a:r>
                        <a:rPr lang="en-IN" sz="2000" b="0" i="0" u="none" strike="noStrike">
                          <a:solidFill>
                            <a:srgbClr val="000000"/>
                          </a:solidFill>
                          <a:effectLst/>
                          <a:latin typeface="Calibri" panose="020F0502020204030204" pitchFamily="34" charset="0"/>
                        </a:rPr>
                        <a:t>true</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8859548"/>
                  </a:ext>
                </a:extLst>
              </a:tr>
              <a:tr h="805773">
                <a:tc>
                  <a:txBody>
                    <a:bodyPr/>
                    <a:lstStyle/>
                    <a:p>
                      <a:pPr marL="94729" rtl="0" fontAlgn="t">
                        <a:spcBef>
                          <a:spcPts val="0"/>
                        </a:spcBef>
                        <a:spcAft>
                          <a:spcPts val="0"/>
                        </a:spcAft>
                      </a:pPr>
                      <a:r>
                        <a:rPr lang="en-IN" sz="2000" b="0" i="0" u="none" strike="noStrike">
                          <a:solidFill>
                            <a:srgbClr val="000000"/>
                          </a:solidFill>
                          <a:effectLst/>
                          <a:latin typeface="Calibri" panose="020F0502020204030204" pitchFamily="34" charset="0"/>
                        </a:rPr>
                        <a:t>! </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6195" rtl="0" fontAlgn="t">
                        <a:spcBef>
                          <a:spcPts val="0"/>
                        </a:spcBef>
                        <a:spcAft>
                          <a:spcPts val="0"/>
                        </a:spcAft>
                      </a:pPr>
                      <a:r>
                        <a:rPr lang="en-IN" sz="2000" b="0" i="0" u="none" strike="noStrike">
                          <a:solidFill>
                            <a:srgbClr val="000000"/>
                          </a:solidFill>
                          <a:effectLst/>
                          <a:latin typeface="Calibri" panose="020F0502020204030204" pitchFamily="34" charset="0"/>
                        </a:rPr>
                        <a:t>NOT operator. Reverse the logical state of operand </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4729" rtl="0" fontAlgn="t">
                        <a:spcBef>
                          <a:spcPts val="0"/>
                        </a:spcBef>
                        <a:spcAft>
                          <a:spcPts val="0"/>
                        </a:spcAft>
                      </a:pPr>
                      <a:r>
                        <a:rPr lang="en-IN" sz="2000" b="0" i="0" u="none" strike="noStrike" dirty="0">
                          <a:solidFill>
                            <a:srgbClr val="000000"/>
                          </a:solidFill>
                          <a:effectLst/>
                          <a:latin typeface="Calibri" panose="020F0502020204030204" pitchFamily="34" charset="0"/>
                        </a:rPr>
                        <a:t>!A is true</a:t>
                      </a:r>
                      <a:endParaRPr lang="en-IN" sz="2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2878305"/>
                  </a:ext>
                </a:extLst>
              </a:tr>
            </a:tbl>
          </a:graphicData>
        </a:graphic>
      </p:graphicFrame>
      <p:sp>
        <p:nvSpPr>
          <p:cNvPr id="5" name="Rectangle 1">
            <a:extLst>
              <a:ext uri="{FF2B5EF4-FFF2-40B4-BE49-F238E27FC236}">
                <a16:creationId xmlns:a16="http://schemas.microsoft.com/office/drawing/2014/main" id="{CD2D6885-71D2-F9ED-6CE6-9CAD378CC752}"/>
              </a:ext>
            </a:extLst>
          </p:cNvPr>
          <p:cNvSpPr>
            <a:spLocks noChangeArrowheads="1"/>
          </p:cNvSpPr>
          <p:nvPr/>
        </p:nvSpPr>
        <p:spPr bwMode="auto">
          <a:xfrm>
            <a:off x="263807" y="66126"/>
            <a:ext cx="7832914"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indent="1588"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588"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000000"/>
                </a:solidFill>
                <a:effectLst/>
                <a:latin typeface="IBM Plex Sans" panose="020B0503050203000203" pitchFamily="34" charset="0"/>
              </a:rPr>
              <a:t>Logical Operators:</a:t>
            </a:r>
          </a:p>
          <a:p>
            <a:pPr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endParaRPr>
          </a:p>
          <a:p>
            <a:pPr marL="0" marR="0" lvl="0" indent="1588"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IBM Plex Sans" panose="020B0503050203000203" pitchFamily="34" charset="0"/>
              </a:rPr>
              <a:t>Logical operators are used to connect multiple expressions or conditions  together. </a:t>
            </a:r>
            <a:endParaRPr kumimoji="0" lang="en-US" altLang="en-US" sz="1600" b="0" i="0" u="none" strike="noStrike" cap="none" normalizeH="0" baseline="0" dirty="0">
              <a:ln>
                <a:noFill/>
              </a:ln>
              <a:solidFill>
                <a:schemeClr val="tx1"/>
              </a:solidFill>
              <a:effectLst/>
            </a:endParaRPr>
          </a:p>
          <a:p>
            <a:pPr marL="0" marR="0" lvl="0" indent="1588"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IBM Plex Sans" panose="020B0503050203000203" pitchFamily="34" charset="0"/>
              </a:rPr>
              <a:t>We have 3 basic logical operators. </a:t>
            </a:r>
            <a:endParaRPr kumimoji="0" lang="en-US" altLang="en-US" sz="1600" b="0" i="0" u="none" strike="noStrike" cap="none" normalizeH="0" baseline="0" dirty="0">
              <a:ln>
                <a:noFill/>
              </a:ln>
              <a:solidFill>
                <a:schemeClr val="tx1"/>
              </a:solidFill>
              <a:effectLst/>
            </a:endParaRPr>
          </a:p>
          <a:p>
            <a:pPr marL="0" marR="0" lvl="0" indent="1588"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IBM Plex Sans" panose="020B0503050203000203" pitchFamily="34" charset="0"/>
              </a:rPr>
              <a:t>Suppose : A=0 and B=1</a:t>
            </a:r>
            <a:endParaRPr kumimoji="0" lang="en-US" altLang="en-US" sz="1600" b="0" i="0" u="none" strike="noStrike" cap="none" normalizeH="0" baseline="0" dirty="0">
              <a:ln>
                <a:noFill/>
              </a:ln>
              <a:solidFill>
                <a:schemeClr val="tx1"/>
              </a:solidFill>
              <a:effectLst/>
            </a:endParaRPr>
          </a:p>
          <a:p>
            <a:pPr marL="0" marR="0" lvl="0" indent="1588"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1588"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3352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0D044F7-1D36-212F-2E48-26E3E6AED744}"/>
              </a:ext>
            </a:extLst>
          </p:cNvPr>
          <p:cNvPicPr>
            <a:picLocks noChangeAspect="1"/>
          </p:cNvPicPr>
          <p:nvPr/>
        </p:nvPicPr>
        <p:blipFill>
          <a:blip r:embed="rId2"/>
          <a:stretch>
            <a:fillRect/>
          </a:stretch>
        </p:blipFill>
        <p:spPr>
          <a:xfrm>
            <a:off x="164756" y="1149801"/>
            <a:ext cx="4845908" cy="2960632"/>
          </a:xfrm>
          <a:prstGeom prst="rect">
            <a:avLst/>
          </a:prstGeom>
        </p:spPr>
      </p:pic>
      <p:pic>
        <p:nvPicPr>
          <p:cNvPr id="9" name="Picture 8">
            <a:extLst>
              <a:ext uri="{FF2B5EF4-FFF2-40B4-BE49-F238E27FC236}">
                <a16:creationId xmlns:a16="http://schemas.microsoft.com/office/drawing/2014/main" id="{3300E2DA-E9D5-6EA7-4A23-8554A95F9239}"/>
              </a:ext>
            </a:extLst>
          </p:cNvPr>
          <p:cNvPicPr>
            <a:picLocks noChangeAspect="1"/>
          </p:cNvPicPr>
          <p:nvPr/>
        </p:nvPicPr>
        <p:blipFill>
          <a:blip r:embed="rId3"/>
          <a:stretch>
            <a:fillRect/>
          </a:stretch>
        </p:blipFill>
        <p:spPr>
          <a:xfrm>
            <a:off x="5430079" y="1149801"/>
            <a:ext cx="5931244" cy="2714866"/>
          </a:xfrm>
          <a:prstGeom prst="rect">
            <a:avLst/>
          </a:prstGeom>
        </p:spPr>
      </p:pic>
      <p:sp>
        <p:nvSpPr>
          <p:cNvPr id="12" name="TextBox 11">
            <a:extLst>
              <a:ext uri="{FF2B5EF4-FFF2-40B4-BE49-F238E27FC236}">
                <a16:creationId xmlns:a16="http://schemas.microsoft.com/office/drawing/2014/main" id="{83D78CB2-9F7E-3A6A-73BB-108938ECF35F}"/>
              </a:ext>
            </a:extLst>
          </p:cNvPr>
          <p:cNvSpPr txBox="1"/>
          <p:nvPr/>
        </p:nvSpPr>
        <p:spPr>
          <a:xfrm>
            <a:off x="164756" y="4417117"/>
            <a:ext cx="11063149" cy="2308324"/>
          </a:xfrm>
          <a:prstGeom prst="rect">
            <a:avLst/>
          </a:prstGeom>
          <a:noFill/>
        </p:spPr>
        <p:txBody>
          <a:bodyPr wrap="square" rtlCol="0">
            <a:spAutoFit/>
          </a:bodyPr>
          <a:lstStyle/>
          <a:p>
            <a:r>
              <a:rPr lang="en-US" dirty="0"/>
              <a:t>Compiler:</a:t>
            </a:r>
          </a:p>
          <a:p>
            <a:r>
              <a:rPr lang="en-US" dirty="0"/>
              <a:t>A program written in a high-level language cannot be run directly on any computer. </a:t>
            </a:r>
            <a:br>
              <a:rPr lang="en-US" dirty="0"/>
            </a:br>
            <a:r>
              <a:rPr lang="en-US" dirty="0"/>
              <a:t>First, it must be translated into machine language. This translation can be done by a program called a compiler.</a:t>
            </a:r>
          </a:p>
          <a:p>
            <a:endParaRPr lang="en-US" dirty="0"/>
          </a:p>
          <a:p>
            <a:r>
              <a:rPr lang="en-US" dirty="0"/>
              <a:t>Java Virtual Machine(JVM) :</a:t>
            </a:r>
          </a:p>
          <a:p>
            <a:r>
              <a:rPr lang="en-US" dirty="0"/>
              <a:t>The designers of Java chose to use a combination of compilation and interpretation. Programs written in Java are compiled into machine language, This machine language compiled by java for a computer is called Java byte-code. This so-called “virtual” computer is known as the Java virtual machine.</a:t>
            </a:r>
          </a:p>
        </p:txBody>
      </p:sp>
      <p:sp>
        <p:nvSpPr>
          <p:cNvPr id="13" name="TextBox 12">
            <a:extLst>
              <a:ext uri="{FF2B5EF4-FFF2-40B4-BE49-F238E27FC236}">
                <a16:creationId xmlns:a16="http://schemas.microsoft.com/office/drawing/2014/main" id="{B8C78F5C-13E1-6567-EBB6-A90E600262E8}"/>
              </a:ext>
            </a:extLst>
          </p:cNvPr>
          <p:cNvSpPr txBox="1"/>
          <p:nvPr/>
        </p:nvSpPr>
        <p:spPr>
          <a:xfrm>
            <a:off x="636104" y="397565"/>
            <a:ext cx="2262992" cy="584775"/>
          </a:xfrm>
          <a:prstGeom prst="rect">
            <a:avLst/>
          </a:prstGeom>
          <a:noFill/>
        </p:spPr>
        <p:txBody>
          <a:bodyPr wrap="none" rtlCol="0">
            <a:spAutoFit/>
          </a:bodyPr>
          <a:lstStyle/>
          <a:p>
            <a:r>
              <a:rPr lang="en-US" sz="3200" dirty="0"/>
              <a:t>Introduction</a:t>
            </a:r>
          </a:p>
        </p:txBody>
      </p:sp>
    </p:spTree>
    <p:extLst>
      <p:ext uri="{BB962C8B-B14F-4D97-AF65-F5344CB8AC3E}">
        <p14:creationId xmlns:p14="http://schemas.microsoft.com/office/powerpoint/2010/main" val="911694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845A8A-72FF-A3F5-06B5-51951DC857F5}"/>
              </a:ext>
            </a:extLst>
          </p:cNvPr>
          <p:cNvSpPr txBox="1"/>
          <p:nvPr/>
        </p:nvSpPr>
        <p:spPr>
          <a:xfrm>
            <a:off x="516835" y="687384"/>
            <a:ext cx="1426994" cy="369332"/>
          </a:xfrm>
          <a:prstGeom prst="rect">
            <a:avLst/>
          </a:prstGeom>
          <a:noFill/>
        </p:spPr>
        <p:txBody>
          <a:bodyPr wrap="none" rtlCol="0">
            <a:spAutoFit/>
          </a:bodyPr>
          <a:lstStyle/>
          <a:p>
            <a:r>
              <a:rPr lang="en-US" b="1" dirty="0"/>
              <a:t>Sample Code</a:t>
            </a:r>
          </a:p>
        </p:txBody>
      </p:sp>
      <p:sp>
        <p:nvSpPr>
          <p:cNvPr id="5" name="TextBox 4">
            <a:extLst>
              <a:ext uri="{FF2B5EF4-FFF2-40B4-BE49-F238E27FC236}">
                <a16:creationId xmlns:a16="http://schemas.microsoft.com/office/drawing/2014/main" id="{F9A014F7-573C-2057-D0CE-CE2DB504C584}"/>
              </a:ext>
            </a:extLst>
          </p:cNvPr>
          <p:cNvSpPr txBox="1"/>
          <p:nvPr/>
        </p:nvSpPr>
        <p:spPr>
          <a:xfrm>
            <a:off x="606287" y="1600200"/>
            <a:ext cx="3915944" cy="3139321"/>
          </a:xfrm>
          <a:prstGeom prst="rect">
            <a:avLst/>
          </a:prstGeom>
          <a:noFill/>
        </p:spPr>
        <p:txBody>
          <a:bodyPr wrap="none" rtlCol="0">
            <a:spAutoFit/>
          </a:bodyPr>
          <a:lstStyle/>
          <a:p>
            <a:r>
              <a:rPr lang="en-IN" b="1" dirty="0"/>
              <a:t>package com.microcare;</a:t>
            </a:r>
            <a:endParaRPr lang="en-IN" dirty="0"/>
          </a:p>
          <a:p>
            <a:br>
              <a:rPr lang="en-IN" dirty="0"/>
            </a:br>
            <a:r>
              <a:rPr lang="en-IN" b="1" dirty="0"/>
              <a:t>public class Main {</a:t>
            </a:r>
            <a:endParaRPr lang="en-IN" dirty="0"/>
          </a:p>
          <a:p>
            <a:br>
              <a:rPr lang="en-IN" dirty="0"/>
            </a:br>
            <a:r>
              <a:rPr lang="en-IN" b="1" dirty="0"/>
              <a:t>   public static void main(String[] args) {</a:t>
            </a:r>
            <a:endParaRPr lang="en-IN" dirty="0"/>
          </a:p>
          <a:p>
            <a:r>
              <a:rPr lang="en-IN" b="1" dirty="0"/>
              <a:t>  // Our 1st Program</a:t>
            </a:r>
            <a:endParaRPr lang="en-IN" dirty="0"/>
          </a:p>
          <a:p>
            <a:r>
              <a:rPr lang="en-IN" b="1" dirty="0"/>
              <a:t>       System.</a:t>
            </a:r>
            <a:r>
              <a:rPr lang="en-IN" b="1" i="1" dirty="0"/>
              <a:t>out</a:t>
            </a:r>
            <a:r>
              <a:rPr lang="en-IN" b="1" dirty="0"/>
              <a:t>.println("Hello World");</a:t>
            </a:r>
            <a:endParaRPr lang="en-IN" dirty="0"/>
          </a:p>
          <a:p>
            <a:r>
              <a:rPr lang="en-IN" b="1" dirty="0"/>
              <a:t>   }</a:t>
            </a:r>
            <a:endParaRPr lang="en-IN" dirty="0"/>
          </a:p>
          <a:p>
            <a:r>
              <a:rPr lang="en-IN" b="1" dirty="0"/>
              <a:t>}</a:t>
            </a:r>
            <a:endParaRPr lang="en-IN" dirty="0"/>
          </a:p>
          <a:p>
            <a:br>
              <a:rPr lang="en-IN" dirty="0"/>
            </a:br>
            <a:endParaRPr lang="en-US" dirty="0"/>
          </a:p>
        </p:txBody>
      </p:sp>
      <p:sp>
        <p:nvSpPr>
          <p:cNvPr id="7" name="TextBox 6">
            <a:extLst>
              <a:ext uri="{FF2B5EF4-FFF2-40B4-BE49-F238E27FC236}">
                <a16:creationId xmlns:a16="http://schemas.microsoft.com/office/drawing/2014/main" id="{E6F7272E-1666-D576-AED8-CE94FFD42721}"/>
              </a:ext>
            </a:extLst>
          </p:cNvPr>
          <p:cNvSpPr txBox="1"/>
          <p:nvPr/>
        </p:nvSpPr>
        <p:spPr>
          <a:xfrm>
            <a:off x="7401411" y="687384"/>
            <a:ext cx="3915945" cy="5909310"/>
          </a:xfrm>
          <a:prstGeom prst="rect">
            <a:avLst/>
          </a:prstGeom>
          <a:noFill/>
        </p:spPr>
        <p:txBody>
          <a:bodyPr wrap="square" rtlCol="0">
            <a:spAutoFit/>
          </a:bodyPr>
          <a:lstStyle/>
          <a:p>
            <a:pPr fontAlgn="base"/>
            <a:r>
              <a:rPr lang="en-IN" b="1" dirty="0"/>
              <a:t>Variables:</a:t>
            </a:r>
          </a:p>
          <a:p>
            <a:r>
              <a:rPr lang="en-IN" dirty="0"/>
              <a:t>A variable is a container (storage area) used to hold data.  </a:t>
            </a:r>
          </a:p>
          <a:p>
            <a:r>
              <a:rPr lang="en-IN" dirty="0"/>
              <a:t>Each variable should be given a unique name (identifier).  </a:t>
            </a:r>
          </a:p>
          <a:p>
            <a:br>
              <a:rPr lang="en-IN" dirty="0"/>
            </a:br>
            <a:r>
              <a:rPr lang="en-IN" dirty="0"/>
              <a:t>package com.microcare;</a:t>
            </a:r>
          </a:p>
          <a:p>
            <a:br>
              <a:rPr lang="en-IN" dirty="0"/>
            </a:br>
            <a:r>
              <a:rPr lang="en-IN" dirty="0"/>
              <a:t>public class Main {</a:t>
            </a:r>
          </a:p>
          <a:p>
            <a:br>
              <a:rPr lang="en-IN" dirty="0"/>
            </a:br>
            <a:r>
              <a:rPr lang="en-IN" dirty="0"/>
              <a:t>   public static void main(String[] args) {</a:t>
            </a:r>
          </a:p>
          <a:p>
            <a:r>
              <a:rPr lang="en-IN" dirty="0"/>
              <a:t>      // Variables</a:t>
            </a:r>
          </a:p>
          <a:p>
            <a:r>
              <a:rPr lang="en-IN" dirty="0"/>
              <a:t>       String name = "Aman";</a:t>
            </a:r>
          </a:p>
          <a:p>
            <a:r>
              <a:rPr lang="en-IN" dirty="0"/>
              <a:t>       int age = 30;</a:t>
            </a:r>
          </a:p>
          <a:p>
            <a:br>
              <a:rPr lang="en-IN" dirty="0"/>
            </a:br>
            <a:r>
              <a:rPr lang="en-IN" dirty="0"/>
              <a:t>       String neighbour = "</a:t>
            </a:r>
            <a:r>
              <a:rPr lang="en-IN" dirty="0" err="1"/>
              <a:t>Akku</a:t>
            </a:r>
            <a:r>
              <a:rPr lang="en-IN" dirty="0"/>
              <a:t>";</a:t>
            </a:r>
          </a:p>
          <a:p>
            <a:r>
              <a:rPr lang="en-IN" dirty="0"/>
              <a:t>       String friend = neighbour;</a:t>
            </a:r>
          </a:p>
          <a:p>
            <a:r>
              <a:rPr lang="en-IN" dirty="0"/>
              <a:t>   }</a:t>
            </a:r>
          </a:p>
          <a:p>
            <a:r>
              <a:rPr lang="en-IN" dirty="0"/>
              <a:t>}</a:t>
            </a:r>
          </a:p>
          <a:p>
            <a:br>
              <a:rPr lang="en-IN" dirty="0"/>
            </a:br>
            <a:endParaRPr lang="en-US" dirty="0"/>
          </a:p>
        </p:txBody>
      </p:sp>
    </p:spTree>
    <p:extLst>
      <p:ext uri="{BB962C8B-B14F-4D97-AF65-F5344CB8AC3E}">
        <p14:creationId xmlns:p14="http://schemas.microsoft.com/office/powerpoint/2010/main" val="1217255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4390C3-C109-1239-98E7-AC34891C8714}"/>
              </a:ext>
            </a:extLst>
          </p:cNvPr>
          <p:cNvSpPr txBox="1"/>
          <p:nvPr/>
        </p:nvSpPr>
        <p:spPr>
          <a:xfrm>
            <a:off x="196298" y="571357"/>
            <a:ext cx="6097656" cy="2862322"/>
          </a:xfrm>
          <a:prstGeom prst="rect">
            <a:avLst/>
          </a:prstGeom>
          <a:noFill/>
        </p:spPr>
        <p:txBody>
          <a:bodyPr wrap="square">
            <a:spAutoFit/>
          </a:bodyPr>
          <a:lstStyle/>
          <a:p>
            <a:r>
              <a:rPr lang="en-IN" b="1" dirty="0"/>
              <a:t>Comments</a:t>
            </a:r>
          </a:p>
          <a:p>
            <a:endParaRPr lang="en-IN" dirty="0"/>
          </a:p>
          <a:p>
            <a:r>
              <a:rPr lang="en-IN" dirty="0"/>
              <a:t> We use comments to add notes to our code. </a:t>
            </a:r>
          </a:p>
          <a:p>
            <a:endParaRPr lang="en-IN" dirty="0"/>
          </a:p>
          <a:p>
            <a:r>
              <a:rPr lang="en-IN" dirty="0"/>
              <a:t>// This is a comment, and it won’t get executed.</a:t>
            </a:r>
          </a:p>
          <a:p>
            <a:endParaRPr lang="en-IN" dirty="0"/>
          </a:p>
          <a:p>
            <a:r>
              <a:rPr lang="en-IN" dirty="0"/>
              <a:t>/**</a:t>
            </a:r>
          </a:p>
          <a:p>
            <a:r>
              <a:rPr lang="en-IN" dirty="0"/>
              <a:t>*This is also a comment</a:t>
            </a:r>
          </a:p>
          <a:p>
            <a:r>
              <a:rPr lang="en-IN" dirty="0"/>
              <a:t>*</a:t>
            </a:r>
          </a:p>
          <a:p>
            <a:r>
              <a:rPr lang="en-IN" dirty="0"/>
              <a:t>*/</a:t>
            </a:r>
            <a:endParaRPr lang="en-US" dirty="0"/>
          </a:p>
        </p:txBody>
      </p:sp>
    </p:spTree>
    <p:extLst>
      <p:ext uri="{BB962C8B-B14F-4D97-AF65-F5344CB8AC3E}">
        <p14:creationId xmlns:p14="http://schemas.microsoft.com/office/powerpoint/2010/main" val="3549853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440258-69EA-7EA9-EBBE-AF0E0389C171}"/>
              </a:ext>
            </a:extLst>
          </p:cNvPr>
          <p:cNvSpPr txBox="1"/>
          <p:nvPr/>
        </p:nvSpPr>
        <p:spPr>
          <a:xfrm>
            <a:off x="0" y="347870"/>
            <a:ext cx="6096000" cy="5386090"/>
          </a:xfrm>
          <a:prstGeom prst="rect">
            <a:avLst/>
          </a:prstGeom>
          <a:noFill/>
        </p:spPr>
        <p:txBody>
          <a:bodyPr wrap="square">
            <a:spAutoFit/>
          </a:bodyPr>
          <a:lstStyle/>
          <a:p>
            <a:pPr rtl="0" fontAlgn="base">
              <a:spcBef>
                <a:spcPts val="0"/>
              </a:spcBef>
              <a:spcAft>
                <a:spcPts val="0"/>
              </a:spcAft>
            </a:pPr>
            <a:r>
              <a:rPr lang="en-IN" sz="2000" b="1" i="0" u="none" strike="noStrike" dirty="0">
                <a:solidFill>
                  <a:srgbClr val="000000"/>
                </a:solidFill>
                <a:effectLst/>
                <a:latin typeface="Oswald" pitchFamily="2" charset="77"/>
              </a:rPr>
              <a:t>Data Types</a:t>
            </a:r>
          </a:p>
          <a:p>
            <a:pPr marL="457200" rtl="0">
              <a:spcBef>
                <a:spcPts val="0"/>
              </a:spcBef>
              <a:spcAft>
                <a:spcPts val="0"/>
              </a:spcAft>
            </a:pPr>
            <a:r>
              <a:rPr lang="en-IN" sz="1800" b="0" i="0" u="none" strike="noStrike" dirty="0">
                <a:solidFill>
                  <a:srgbClr val="000000"/>
                </a:solidFill>
                <a:effectLst/>
                <a:latin typeface="IBM Plex Sans" panose="020B0503050203000203" pitchFamily="34" charset="0"/>
              </a:rPr>
              <a:t>Data types are declarations for variables. This determines the type and size of  data associated with variables which is essential to know since different data  types occupy different sizes of memory.</a:t>
            </a:r>
            <a:endParaRPr lang="en-IN" b="0" dirty="0">
              <a:effectLst/>
            </a:endParaRPr>
          </a:p>
          <a:p>
            <a:pPr marL="457200" rtl="0">
              <a:spcBef>
                <a:spcPts val="0"/>
              </a:spcBef>
              <a:spcAft>
                <a:spcPts val="0"/>
              </a:spcAft>
            </a:pPr>
            <a:br>
              <a:rPr lang="en-IN" b="0" dirty="0">
                <a:effectLst/>
              </a:rPr>
            </a:br>
            <a:r>
              <a:rPr lang="en-IN" sz="1800" b="0" i="0" u="none" strike="noStrike" dirty="0">
                <a:solidFill>
                  <a:srgbClr val="000000"/>
                </a:solidFill>
                <a:effectLst/>
                <a:latin typeface="IBM Plex Sans" panose="020B0503050203000203" pitchFamily="34" charset="0"/>
              </a:rPr>
              <a:t>There are 2 types of Data Types :</a:t>
            </a:r>
            <a:endParaRPr lang="en-IN" b="0" dirty="0">
              <a:effectLst/>
            </a:endParaRPr>
          </a:p>
          <a:p>
            <a:pPr marL="457200"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IBM Plex Sans" panose="020B0503050203000203" pitchFamily="34" charset="0"/>
              </a:rPr>
              <a:t>Primitive Data types : to store simple values</a:t>
            </a:r>
          </a:p>
          <a:p>
            <a:pPr marL="457200"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IBM Plex Sans" panose="020B0503050203000203" pitchFamily="34" charset="0"/>
              </a:rPr>
              <a:t>Non-Primitive Data types : to store complex values</a:t>
            </a:r>
          </a:p>
          <a:p>
            <a:pPr rtl="0">
              <a:spcBef>
                <a:spcPts val="0"/>
              </a:spcBef>
              <a:spcAft>
                <a:spcPts val="0"/>
              </a:spcAft>
            </a:pPr>
            <a:br>
              <a:rPr lang="en-IN" b="0" dirty="0">
                <a:effectLst/>
              </a:rPr>
            </a:br>
            <a:r>
              <a:rPr lang="en-IN" sz="1800" b="1" i="0" u="none" strike="noStrike" dirty="0">
                <a:solidFill>
                  <a:srgbClr val="000000"/>
                </a:solidFill>
                <a:effectLst/>
                <a:latin typeface="IBM Plex Sans" panose="020B0503050203000203" pitchFamily="34" charset="0"/>
              </a:rPr>
              <a:t>Primitive Data Types</a:t>
            </a:r>
            <a:endParaRPr lang="en-IN" b="0" dirty="0">
              <a:effectLst/>
            </a:endParaRPr>
          </a:p>
          <a:p>
            <a:r>
              <a:rPr lang="en-IN" sz="1800" b="0" i="0" u="none" strike="noStrike" dirty="0">
                <a:solidFill>
                  <a:srgbClr val="000000"/>
                </a:solidFill>
                <a:effectLst/>
                <a:latin typeface="IBM Plex Sans" panose="020B0503050203000203" pitchFamily="34" charset="0"/>
              </a:rPr>
              <a:t>These are the data types of fixed size.</a:t>
            </a:r>
          </a:p>
          <a:p>
            <a:endParaRPr lang="en-IN" sz="1800" b="0" i="0" u="none" strike="noStrike" dirty="0">
              <a:solidFill>
                <a:srgbClr val="000000"/>
              </a:solidFill>
              <a:effectLst/>
              <a:latin typeface="IBM Plex Sans" panose="020B0503050203000203" pitchFamily="34" charset="0"/>
            </a:endParaRPr>
          </a:p>
          <a:p>
            <a:r>
              <a:rPr lang="en-IN" dirty="0"/>
              <a:t>byte age = 30;</a:t>
            </a:r>
          </a:p>
          <a:p>
            <a:r>
              <a:rPr lang="en-IN" dirty="0"/>
              <a:t> long viewsCount = 361238456L; </a:t>
            </a:r>
          </a:p>
          <a:p>
            <a:r>
              <a:rPr lang="en-IN" dirty="0"/>
              <a:t>float price = 10.99F; </a:t>
            </a:r>
          </a:p>
          <a:p>
            <a:r>
              <a:rPr lang="en-IN" dirty="0"/>
              <a:t>char letter = ‘A’; </a:t>
            </a:r>
          </a:p>
          <a:p>
            <a:r>
              <a:rPr lang="en-IN" dirty="0"/>
              <a:t>boolean isEligible = true;</a:t>
            </a:r>
            <a:endParaRPr lang="en-IN" dirty="0">
              <a:solidFill>
                <a:srgbClr val="000000"/>
              </a:solidFill>
              <a:latin typeface="IBM Plex Sans" panose="020B0503050203000203" pitchFamily="34" charset="0"/>
            </a:endParaRPr>
          </a:p>
          <a:p>
            <a:endParaRPr lang="en-US" dirty="0"/>
          </a:p>
        </p:txBody>
      </p:sp>
      <p:graphicFrame>
        <p:nvGraphicFramePr>
          <p:cNvPr id="6" name="Table 5">
            <a:extLst>
              <a:ext uri="{FF2B5EF4-FFF2-40B4-BE49-F238E27FC236}">
                <a16:creationId xmlns:a16="http://schemas.microsoft.com/office/drawing/2014/main" id="{FEE74CBC-9DC1-7A46-BE13-471D60DA2D70}"/>
              </a:ext>
            </a:extLst>
          </p:cNvPr>
          <p:cNvGraphicFramePr>
            <a:graphicFrameLocks noGrp="1"/>
          </p:cNvGraphicFramePr>
          <p:nvPr>
            <p:extLst>
              <p:ext uri="{D42A27DB-BD31-4B8C-83A1-F6EECF244321}">
                <p14:modId xmlns:p14="http://schemas.microsoft.com/office/powerpoint/2010/main" val="1840296387"/>
              </p:ext>
            </p:extLst>
          </p:nvPr>
        </p:nvGraphicFramePr>
        <p:xfrm>
          <a:off x="6096000" y="347871"/>
          <a:ext cx="5976552" cy="6286296"/>
        </p:xfrm>
        <a:graphic>
          <a:graphicData uri="http://schemas.openxmlformats.org/drawingml/2006/table">
            <a:tbl>
              <a:tblPr/>
              <a:tblGrid>
                <a:gridCol w="1532449">
                  <a:extLst>
                    <a:ext uri="{9D8B030D-6E8A-4147-A177-3AD203B41FA5}">
                      <a16:colId xmlns:a16="http://schemas.microsoft.com/office/drawing/2014/main" val="2153786887"/>
                    </a:ext>
                  </a:extLst>
                </a:gridCol>
                <a:gridCol w="2164585">
                  <a:extLst>
                    <a:ext uri="{9D8B030D-6E8A-4147-A177-3AD203B41FA5}">
                      <a16:colId xmlns:a16="http://schemas.microsoft.com/office/drawing/2014/main" val="3553862736"/>
                    </a:ext>
                  </a:extLst>
                </a:gridCol>
                <a:gridCol w="1034402">
                  <a:extLst>
                    <a:ext uri="{9D8B030D-6E8A-4147-A177-3AD203B41FA5}">
                      <a16:colId xmlns:a16="http://schemas.microsoft.com/office/drawing/2014/main" val="182295115"/>
                    </a:ext>
                  </a:extLst>
                </a:gridCol>
                <a:gridCol w="1245116">
                  <a:extLst>
                    <a:ext uri="{9D8B030D-6E8A-4147-A177-3AD203B41FA5}">
                      <a16:colId xmlns:a16="http://schemas.microsoft.com/office/drawing/2014/main" val="2379579071"/>
                    </a:ext>
                  </a:extLst>
                </a:gridCol>
              </a:tblGrid>
              <a:tr h="646680">
                <a:tc>
                  <a:txBody>
                    <a:bodyPr/>
                    <a:lstStyle/>
                    <a:p>
                      <a:pPr marR="344335" algn="ctr" rtl="0" fontAlgn="t">
                        <a:spcBef>
                          <a:spcPts val="0"/>
                        </a:spcBef>
                        <a:spcAft>
                          <a:spcPts val="0"/>
                        </a:spcAft>
                      </a:pPr>
                      <a:r>
                        <a:rPr lang="en-IN" sz="1100" b="1" i="0" u="none" strike="noStrike">
                          <a:solidFill>
                            <a:srgbClr val="000000"/>
                          </a:solidFill>
                          <a:effectLst/>
                          <a:latin typeface="Calibri" panose="020F0502020204030204" pitchFamily="34" charset="0"/>
                        </a:rPr>
                        <a:t>Data Type </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1" i="0" u="none" strike="noStrike">
                          <a:solidFill>
                            <a:srgbClr val="000000"/>
                          </a:solidFill>
                          <a:effectLst/>
                          <a:latin typeface="Calibri" panose="020F0502020204030204" pitchFamily="34" charset="0"/>
                        </a:rPr>
                        <a:t>Meaning</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06604" algn="ctr" rtl="0" fontAlgn="t">
                        <a:spcBef>
                          <a:spcPts val="0"/>
                        </a:spcBef>
                        <a:spcAft>
                          <a:spcPts val="0"/>
                        </a:spcAft>
                      </a:pPr>
                      <a:r>
                        <a:rPr lang="en-IN" sz="1100" b="1" i="0" u="none" strike="noStrike">
                          <a:solidFill>
                            <a:srgbClr val="000000"/>
                          </a:solidFill>
                          <a:effectLst/>
                          <a:latin typeface="Calibri" panose="020F0502020204030204" pitchFamily="34" charset="0"/>
                        </a:rPr>
                        <a:t>Size </a:t>
                      </a:r>
                      <a:endParaRPr lang="en-IN" sz="1500">
                        <a:effectLst/>
                      </a:endParaRPr>
                    </a:p>
                    <a:p>
                      <a:pPr indent="-263754" algn="ctr" rtl="0" fontAlgn="t">
                        <a:spcBef>
                          <a:spcPts val="0"/>
                        </a:spcBef>
                        <a:spcAft>
                          <a:spcPts val="0"/>
                        </a:spcAft>
                      </a:pPr>
                      <a:r>
                        <a:rPr lang="en-IN" sz="1100" b="1" i="0" u="none" strike="noStrike">
                          <a:solidFill>
                            <a:srgbClr val="000000"/>
                          </a:solidFill>
                          <a:effectLst/>
                          <a:latin typeface="Calibri" panose="020F0502020204030204" pitchFamily="34" charset="0"/>
                        </a:rPr>
                        <a:t>(in Bytes)</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3754" algn="ctr" rtl="0" fontAlgn="t">
                        <a:spcBef>
                          <a:spcPts val="0"/>
                        </a:spcBef>
                        <a:spcAft>
                          <a:spcPts val="0"/>
                        </a:spcAft>
                      </a:pPr>
                      <a:r>
                        <a:rPr lang="en-IN" sz="1100" b="1" i="0" u="none" strike="noStrike">
                          <a:solidFill>
                            <a:srgbClr val="000000"/>
                          </a:solidFill>
                          <a:effectLst/>
                          <a:latin typeface="Calibri" panose="020F0502020204030204" pitchFamily="34" charset="0"/>
                        </a:rPr>
                        <a:t>Range</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4231620"/>
                  </a:ext>
                </a:extLst>
              </a:tr>
              <a:tr h="552497">
                <a:tc>
                  <a:txBody>
                    <a:bodyPr/>
                    <a:lstStyle/>
                    <a:p>
                      <a:pPr algn="ctr" rtl="0" fontAlgn="t">
                        <a:spcBef>
                          <a:spcPts val="0"/>
                        </a:spcBef>
                        <a:spcAft>
                          <a:spcPts val="0"/>
                        </a:spcAft>
                      </a:pPr>
                      <a:r>
                        <a:rPr lang="en-IN" sz="1100" b="0" i="0" u="none" strike="noStrike">
                          <a:solidFill>
                            <a:srgbClr val="000000"/>
                          </a:solidFill>
                          <a:effectLst/>
                          <a:latin typeface="Calibri" panose="020F0502020204030204" pitchFamily="34" charset="0"/>
                        </a:rPr>
                        <a:t>byte</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29424" algn="ctr" rtl="0" fontAlgn="t">
                        <a:spcBef>
                          <a:spcPts val="0"/>
                        </a:spcBef>
                        <a:spcAft>
                          <a:spcPts val="0"/>
                        </a:spcAft>
                      </a:pPr>
                      <a:r>
                        <a:rPr lang="en-IN" sz="1100" b="0" i="0" u="none" strike="noStrike">
                          <a:solidFill>
                            <a:srgbClr val="000000"/>
                          </a:solidFill>
                          <a:effectLst/>
                          <a:latin typeface="Calibri" panose="020F0502020204030204" pitchFamily="34" charset="0"/>
                        </a:rPr>
                        <a:t>2’s complement integer</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Calibri" panose="020F0502020204030204" pitchFamily="34" charset="0"/>
                        </a:rPr>
                        <a:t>1</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Calibri" panose="020F0502020204030204" pitchFamily="34" charset="0"/>
                        </a:rPr>
                        <a:t>-128 to 127</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2534730"/>
                  </a:ext>
                </a:extLst>
              </a:tr>
              <a:tr h="552497">
                <a:tc>
                  <a:txBody>
                    <a:bodyPr/>
                    <a:lstStyle/>
                    <a:p>
                      <a:pPr algn="ctr" rtl="0" fontAlgn="t">
                        <a:spcBef>
                          <a:spcPts val="0"/>
                        </a:spcBef>
                        <a:spcAft>
                          <a:spcPts val="0"/>
                        </a:spcAft>
                      </a:pPr>
                      <a:r>
                        <a:rPr lang="en-IN" sz="1100" b="0" i="0" u="none" strike="noStrike">
                          <a:solidFill>
                            <a:srgbClr val="000000"/>
                          </a:solidFill>
                          <a:effectLst/>
                          <a:latin typeface="Calibri" panose="020F0502020204030204" pitchFamily="34" charset="0"/>
                        </a:rPr>
                        <a:t>short</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29424" algn="ctr" rtl="0" fontAlgn="t">
                        <a:spcBef>
                          <a:spcPts val="0"/>
                        </a:spcBef>
                        <a:spcAft>
                          <a:spcPts val="0"/>
                        </a:spcAft>
                      </a:pPr>
                      <a:r>
                        <a:rPr lang="en-IN" sz="1100" b="0" i="0" u="none" strike="noStrike">
                          <a:solidFill>
                            <a:srgbClr val="000000"/>
                          </a:solidFill>
                          <a:effectLst/>
                          <a:latin typeface="Calibri" panose="020F0502020204030204" pitchFamily="34" charset="0"/>
                        </a:rPr>
                        <a:t>2’s complement integer</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Calibri" panose="020F0502020204030204" pitchFamily="34" charset="0"/>
                        </a:rPr>
                        <a:t>2</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Calibri" panose="020F0502020204030204" pitchFamily="34" charset="0"/>
                        </a:rPr>
                        <a:t>-32K to 32K</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9354768"/>
                  </a:ext>
                </a:extLst>
              </a:tr>
              <a:tr h="552497">
                <a:tc>
                  <a:txBody>
                    <a:bodyPr/>
                    <a:lstStyle/>
                    <a:p>
                      <a:pPr algn="ctr" rtl="0" fontAlgn="t">
                        <a:spcBef>
                          <a:spcPts val="0"/>
                        </a:spcBef>
                        <a:spcAft>
                          <a:spcPts val="0"/>
                        </a:spcAft>
                      </a:pPr>
                      <a:r>
                        <a:rPr lang="en-IN" sz="1100" b="0" i="0" u="none" strike="noStrike">
                          <a:solidFill>
                            <a:srgbClr val="000000"/>
                          </a:solidFill>
                          <a:effectLst/>
                          <a:latin typeface="Calibri" panose="020F0502020204030204" pitchFamily="34" charset="0"/>
                        </a:rPr>
                        <a:t>int </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29424" algn="ctr" rtl="0" fontAlgn="t">
                        <a:spcBef>
                          <a:spcPts val="0"/>
                        </a:spcBef>
                        <a:spcAft>
                          <a:spcPts val="0"/>
                        </a:spcAft>
                      </a:pPr>
                      <a:r>
                        <a:rPr lang="en-IN" sz="1100" b="0" i="0" u="none" strike="noStrike">
                          <a:solidFill>
                            <a:srgbClr val="000000"/>
                          </a:solidFill>
                          <a:effectLst/>
                          <a:latin typeface="Calibri" panose="020F0502020204030204" pitchFamily="34" charset="0"/>
                        </a:rPr>
                        <a:t>Integer numbers</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Calibri" panose="020F0502020204030204" pitchFamily="34" charset="0"/>
                        </a:rPr>
                        <a:t>4</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Calibri" panose="020F0502020204030204" pitchFamily="34" charset="0"/>
                        </a:rPr>
                        <a:t>-2B to 2B</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0945361"/>
                  </a:ext>
                </a:extLst>
              </a:tr>
              <a:tr h="1269628">
                <a:tc>
                  <a:txBody>
                    <a:bodyPr/>
                    <a:lstStyle/>
                    <a:p>
                      <a:pPr algn="ctr" rtl="0" fontAlgn="t">
                        <a:spcBef>
                          <a:spcPts val="0"/>
                        </a:spcBef>
                        <a:spcAft>
                          <a:spcPts val="0"/>
                        </a:spcAft>
                      </a:pPr>
                      <a:r>
                        <a:rPr lang="en-IN" sz="1100" b="0" i="0" u="none" strike="noStrike">
                          <a:solidFill>
                            <a:srgbClr val="000000"/>
                          </a:solidFill>
                          <a:effectLst/>
                          <a:latin typeface="Calibri" panose="020F0502020204030204" pitchFamily="34" charset="0"/>
                        </a:rPr>
                        <a:t>long</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29424" algn="ctr" rtl="0" fontAlgn="t">
                        <a:spcBef>
                          <a:spcPts val="0"/>
                        </a:spcBef>
                        <a:spcAft>
                          <a:spcPts val="0"/>
                        </a:spcAft>
                      </a:pPr>
                      <a:r>
                        <a:rPr lang="en-IN" sz="1100" b="0" i="0" u="none" strike="noStrike">
                          <a:solidFill>
                            <a:srgbClr val="000000"/>
                          </a:solidFill>
                          <a:effectLst/>
                          <a:latin typeface="Calibri" panose="020F0502020204030204" pitchFamily="34" charset="0"/>
                        </a:rPr>
                        <a:t>2’s complement integer</a:t>
                      </a:r>
                      <a:endParaRPr lang="en-IN" sz="1500">
                        <a:effectLst/>
                      </a:endParaRPr>
                    </a:p>
                    <a:p>
                      <a:pPr indent="-1029424" algn="ctr" rtl="0" fontAlgn="t">
                        <a:spcBef>
                          <a:spcPts val="0"/>
                        </a:spcBef>
                        <a:spcAft>
                          <a:spcPts val="0"/>
                        </a:spcAft>
                      </a:pPr>
                      <a:r>
                        <a:rPr lang="en-IN" sz="1100" b="0" i="0" u="none" strike="noStrike">
                          <a:solidFill>
                            <a:srgbClr val="000000"/>
                          </a:solidFill>
                          <a:effectLst/>
                          <a:latin typeface="Calibri" panose="020F0502020204030204" pitchFamily="34" charset="0"/>
                        </a:rPr>
                        <a:t>(larger values)</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Calibri" panose="020F0502020204030204" pitchFamily="34" charset="0"/>
                        </a:rPr>
                        <a:t>8</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800" b="0" i="0" u="none" strike="noStrike">
                          <a:solidFill>
                            <a:srgbClr val="202124"/>
                          </a:solidFill>
                          <a:effectLst/>
                          <a:latin typeface="Arial" panose="020B0604020202020204" pitchFamily="34" charset="0"/>
                        </a:rPr>
                        <a:t>-9,223,372,036,854,775,808 </a:t>
                      </a:r>
                      <a:endParaRPr lang="en-IN" sz="1500">
                        <a:effectLst/>
                      </a:endParaRPr>
                    </a:p>
                    <a:p>
                      <a:pPr algn="ctr" rtl="0" fontAlgn="t">
                        <a:spcBef>
                          <a:spcPts val="0"/>
                        </a:spcBef>
                        <a:spcAft>
                          <a:spcPts val="0"/>
                        </a:spcAft>
                      </a:pPr>
                      <a:r>
                        <a:rPr lang="en-IN" sz="800" b="0" i="0" u="none" strike="noStrike">
                          <a:solidFill>
                            <a:srgbClr val="202124"/>
                          </a:solidFill>
                          <a:effectLst/>
                          <a:latin typeface="Arial" panose="020B0604020202020204" pitchFamily="34" charset="0"/>
                        </a:rPr>
                        <a:t>to 9,223,372,036,854,775,807</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1449887"/>
                  </a:ext>
                </a:extLst>
              </a:tr>
              <a:tr h="646680">
                <a:tc>
                  <a:txBody>
                    <a:bodyPr/>
                    <a:lstStyle/>
                    <a:p>
                      <a:pPr indent="-537451" algn="ctr" rtl="0" fontAlgn="t">
                        <a:spcBef>
                          <a:spcPts val="0"/>
                        </a:spcBef>
                        <a:spcAft>
                          <a:spcPts val="0"/>
                        </a:spcAft>
                      </a:pPr>
                      <a:r>
                        <a:rPr lang="en-IN" sz="1100" b="0" i="0" u="none" strike="noStrike">
                          <a:solidFill>
                            <a:srgbClr val="000000"/>
                          </a:solidFill>
                          <a:effectLst/>
                          <a:latin typeface="Calibri" panose="020F0502020204030204" pitchFamily="34" charset="0"/>
                        </a:rPr>
                        <a:t>float </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Calibri" panose="020F0502020204030204" pitchFamily="34" charset="0"/>
                        </a:rPr>
                        <a:t>Floating-point </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dirty="0">
                          <a:solidFill>
                            <a:srgbClr val="000000"/>
                          </a:solidFill>
                          <a:effectLst/>
                          <a:latin typeface="Calibri" panose="020F0502020204030204" pitchFamily="34" charset="0"/>
                        </a:rPr>
                        <a:t>4</a:t>
                      </a:r>
                      <a:endParaRPr lang="en-IN" sz="1500" dirty="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Calibri" panose="020F0502020204030204" pitchFamily="34" charset="0"/>
                        </a:rPr>
                        <a:t>Upto 7 decimal digits</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2206761"/>
                  </a:ext>
                </a:extLst>
              </a:tr>
              <a:tr h="646680">
                <a:tc>
                  <a:txBody>
                    <a:bodyPr/>
                    <a:lstStyle/>
                    <a:p>
                      <a:pPr indent="-542963" algn="ctr" rtl="0" fontAlgn="t">
                        <a:spcBef>
                          <a:spcPts val="0"/>
                        </a:spcBef>
                        <a:spcAft>
                          <a:spcPts val="0"/>
                        </a:spcAft>
                      </a:pPr>
                      <a:r>
                        <a:rPr lang="en-IN" sz="1100" b="0" i="0" u="none" strike="noStrike">
                          <a:solidFill>
                            <a:srgbClr val="000000"/>
                          </a:solidFill>
                          <a:effectLst/>
                          <a:latin typeface="Calibri" panose="020F0502020204030204" pitchFamily="34" charset="0"/>
                        </a:rPr>
                        <a:t>double </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Calibri" panose="020F0502020204030204" pitchFamily="34" charset="0"/>
                        </a:rPr>
                        <a:t>Double Floating-point </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dirty="0">
                          <a:solidFill>
                            <a:srgbClr val="000000"/>
                          </a:solidFill>
                          <a:effectLst/>
                          <a:latin typeface="Calibri" panose="020F0502020204030204" pitchFamily="34" charset="0"/>
                        </a:rPr>
                        <a:t>8</a:t>
                      </a:r>
                      <a:endParaRPr lang="en-IN" sz="1500" dirty="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Calibri" panose="020F0502020204030204" pitchFamily="34" charset="0"/>
                        </a:rPr>
                        <a:t>Upto 16 decimal digits</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9795313"/>
                  </a:ext>
                </a:extLst>
              </a:tr>
              <a:tr h="895860">
                <a:tc>
                  <a:txBody>
                    <a:bodyPr/>
                    <a:lstStyle/>
                    <a:p>
                      <a:pPr indent="-542430" algn="ctr" rtl="0" fontAlgn="t">
                        <a:spcBef>
                          <a:spcPts val="0"/>
                        </a:spcBef>
                        <a:spcAft>
                          <a:spcPts val="0"/>
                        </a:spcAft>
                      </a:pPr>
                      <a:r>
                        <a:rPr lang="en-IN" sz="1100" b="0" i="0" u="none" strike="noStrike">
                          <a:solidFill>
                            <a:srgbClr val="000000"/>
                          </a:solidFill>
                          <a:effectLst/>
                          <a:latin typeface="Calibri" panose="020F0502020204030204" pitchFamily="34" charset="0"/>
                        </a:rPr>
                        <a:t>char </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Calibri" panose="020F0502020204030204" pitchFamily="34" charset="0"/>
                        </a:rPr>
                        <a:t>Character </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dirty="0">
                          <a:solidFill>
                            <a:srgbClr val="000000"/>
                          </a:solidFill>
                          <a:effectLst/>
                          <a:latin typeface="Calibri" panose="020F0502020204030204" pitchFamily="34" charset="0"/>
                        </a:rPr>
                        <a:t>2</a:t>
                      </a:r>
                      <a:endParaRPr lang="en-IN" sz="1500" dirty="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Calibri" panose="020F0502020204030204" pitchFamily="34" charset="0"/>
                        </a:rPr>
                        <a:t>a, b, c ..</a:t>
                      </a:r>
                      <a:br>
                        <a:rPr lang="en-IN" sz="1100" b="0" i="0" u="none" strike="noStrike">
                          <a:solidFill>
                            <a:srgbClr val="000000"/>
                          </a:solidFill>
                          <a:effectLst/>
                          <a:latin typeface="Calibri" panose="020F0502020204030204" pitchFamily="34" charset="0"/>
                        </a:rPr>
                      </a:br>
                      <a:r>
                        <a:rPr lang="en-IN" sz="1100" b="0" i="0" u="none" strike="noStrike">
                          <a:solidFill>
                            <a:srgbClr val="000000"/>
                          </a:solidFill>
                          <a:effectLst/>
                          <a:latin typeface="Calibri" panose="020F0502020204030204" pitchFamily="34" charset="0"/>
                        </a:rPr>
                        <a:t>A, B, C ..</a:t>
                      </a:r>
                      <a:endParaRPr lang="en-IN" sz="1500">
                        <a:effectLst/>
                      </a:endParaRPr>
                    </a:p>
                    <a:p>
                      <a:pPr algn="ctr" rtl="0" fontAlgn="t">
                        <a:spcBef>
                          <a:spcPts val="0"/>
                        </a:spcBef>
                        <a:spcAft>
                          <a:spcPts val="0"/>
                        </a:spcAft>
                      </a:pPr>
                      <a:r>
                        <a:rPr lang="en-IN" sz="1100" b="0" i="0" u="none" strike="noStrike">
                          <a:solidFill>
                            <a:srgbClr val="000000"/>
                          </a:solidFill>
                          <a:effectLst/>
                          <a:latin typeface="Calibri" panose="020F0502020204030204" pitchFamily="34" charset="0"/>
                        </a:rPr>
                        <a:t>@, #, $ ..</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0384909"/>
                  </a:ext>
                </a:extLst>
              </a:tr>
              <a:tr h="523277">
                <a:tc>
                  <a:txBody>
                    <a:bodyPr/>
                    <a:lstStyle/>
                    <a:p>
                      <a:pPr indent="-548297" algn="ctr" rtl="0" fontAlgn="t">
                        <a:spcBef>
                          <a:spcPts val="0"/>
                        </a:spcBef>
                        <a:spcAft>
                          <a:spcPts val="0"/>
                        </a:spcAft>
                      </a:pPr>
                      <a:r>
                        <a:rPr lang="en-IN" sz="1100" b="0" i="0" u="none" strike="noStrike">
                          <a:solidFill>
                            <a:srgbClr val="000000"/>
                          </a:solidFill>
                          <a:effectLst/>
                          <a:latin typeface="Calibri" panose="020F0502020204030204" pitchFamily="34" charset="0"/>
                        </a:rPr>
                        <a:t>bool </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dirty="0">
                          <a:solidFill>
                            <a:srgbClr val="000000"/>
                          </a:solidFill>
                          <a:effectLst/>
                          <a:latin typeface="Calibri" panose="020F0502020204030204" pitchFamily="34" charset="0"/>
                        </a:rPr>
                        <a:t>Boolean </a:t>
                      </a:r>
                      <a:endParaRPr lang="en-IN" sz="1500" dirty="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Calibri" panose="020F0502020204030204" pitchFamily="34" charset="0"/>
                        </a:rPr>
                        <a:t>1</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dirty="0">
                          <a:solidFill>
                            <a:srgbClr val="000000"/>
                          </a:solidFill>
                          <a:effectLst/>
                          <a:latin typeface="Calibri" panose="020F0502020204030204" pitchFamily="34" charset="0"/>
                        </a:rPr>
                        <a:t>True, false</a:t>
                      </a:r>
                      <a:endParaRPr lang="en-IN" sz="1500" dirty="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8868825"/>
                  </a:ext>
                </a:extLst>
              </a:tr>
            </a:tbl>
          </a:graphicData>
        </a:graphic>
      </p:graphicFrame>
      <p:sp>
        <p:nvSpPr>
          <p:cNvPr id="7" name="Rectangle 1">
            <a:extLst>
              <a:ext uri="{FF2B5EF4-FFF2-40B4-BE49-F238E27FC236}">
                <a16:creationId xmlns:a16="http://schemas.microsoft.com/office/drawing/2014/main" id="{14EA27D9-848B-A8B2-14C3-92DF55ACE490}"/>
              </a:ext>
            </a:extLst>
          </p:cNvPr>
          <p:cNvSpPr>
            <a:spLocks noChangeArrowheads="1"/>
          </p:cNvSpPr>
          <p:nvPr/>
        </p:nvSpPr>
        <p:spPr bwMode="auto">
          <a:xfrm>
            <a:off x="3694113" y="1825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54638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9134CF-3457-B4BE-D033-9112C661426E}"/>
              </a:ext>
            </a:extLst>
          </p:cNvPr>
          <p:cNvSpPr txBox="1"/>
          <p:nvPr/>
        </p:nvSpPr>
        <p:spPr>
          <a:xfrm>
            <a:off x="139148" y="94065"/>
            <a:ext cx="10893286" cy="6740307"/>
          </a:xfrm>
          <a:prstGeom prst="rect">
            <a:avLst/>
          </a:prstGeom>
          <a:noFill/>
        </p:spPr>
        <p:txBody>
          <a:bodyPr wrap="square">
            <a:spAutoFit/>
          </a:bodyPr>
          <a:lstStyle/>
          <a:p>
            <a:r>
              <a:rPr lang="en-US" b="1" dirty="0"/>
              <a:t>Non-Primitive Data Types</a:t>
            </a:r>
          </a:p>
          <a:p>
            <a:pPr marL="285750" indent="-285750">
              <a:buFont typeface="Arial" panose="020B0604020202020204" pitchFamily="34" charset="0"/>
              <a:buChar char="•"/>
            </a:pPr>
            <a:r>
              <a:rPr lang="en-US" dirty="0"/>
              <a:t>These are of variable size &amp; are usually declared with a ‘new’ keyword.</a:t>
            </a:r>
          </a:p>
          <a:p>
            <a:br>
              <a:rPr lang="en-US" dirty="0"/>
            </a:br>
            <a:r>
              <a:rPr lang="en-US" dirty="0" err="1"/>
              <a:t>Eg</a:t>
            </a:r>
            <a:r>
              <a:rPr lang="en-US" dirty="0"/>
              <a:t> : String, Arrays</a:t>
            </a:r>
            <a:br>
              <a:rPr lang="en-US" dirty="0"/>
            </a:br>
            <a:r>
              <a:rPr lang="en-US" dirty="0"/>
              <a:t>String name = new String("Aman");</a:t>
            </a:r>
          </a:p>
          <a:p>
            <a:pPr marL="285750" indent="-285750">
              <a:buFont typeface="Arial" panose="020B0604020202020204" pitchFamily="34" charset="0"/>
              <a:buChar char="•"/>
            </a:pPr>
            <a:r>
              <a:rPr lang="en-US" dirty="0"/>
              <a:t>int[] marks = new int[3];</a:t>
            </a:r>
          </a:p>
          <a:p>
            <a:pPr marL="285750" indent="-285750">
              <a:buFont typeface="Arial" panose="020B0604020202020204" pitchFamily="34" charset="0"/>
              <a:buChar char="•"/>
            </a:pPr>
            <a:r>
              <a:rPr lang="en-US" dirty="0"/>
              <a:t>marks[0] = 97;</a:t>
            </a:r>
          </a:p>
          <a:p>
            <a:pPr marL="285750" indent="-285750">
              <a:buFont typeface="Arial" panose="020B0604020202020204" pitchFamily="34" charset="0"/>
              <a:buChar char="•"/>
            </a:pPr>
            <a:r>
              <a:rPr lang="en-US" dirty="0"/>
              <a:t>marks[1] = 98;</a:t>
            </a:r>
          </a:p>
          <a:p>
            <a:pPr marL="285750" indent="-285750">
              <a:buFont typeface="Arial" panose="020B0604020202020204" pitchFamily="34" charset="0"/>
              <a:buChar char="•"/>
            </a:pPr>
            <a:r>
              <a:rPr lang="en-US" dirty="0"/>
              <a:t>marks[2] = 95;</a:t>
            </a:r>
          </a:p>
          <a:p>
            <a:endParaRPr lang="en-US" dirty="0"/>
          </a:p>
          <a:p>
            <a:r>
              <a:rPr lang="en-US" dirty="0"/>
              <a:t>syntax:</a:t>
            </a:r>
          </a:p>
          <a:p>
            <a:pPr marL="285750" indent="-285750">
              <a:buFont typeface="Arial" panose="020B0604020202020204" pitchFamily="34" charset="0"/>
              <a:buChar char="•"/>
            </a:pPr>
            <a:r>
              <a:rPr lang="en-US" dirty="0"/>
              <a:t>In Java, we terminate statements with a semicolon.</a:t>
            </a:r>
          </a:p>
          <a:p>
            <a:pPr marL="285750" indent="-285750">
              <a:buFont typeface="Arial" panose="020B0604020202020204" pitchFamily="34" charset="0"/>
              <a:buChar char="•"/>
            </a:pPr>
            <a:r>
              <a:rPr lang="en-US" dirty="0"/>
              <a:t> We enclose characters with single quotes and strings (series of characters) with</a:t>
            </a:r>
          </a:p>
          <a:p>
            <a:r>
              <a:rPr lang="en-US" dirty="0"/>
              <a:t>double quotes.</a:t>
            </a:r>
          </a:p>
          <a:p>
            <a:pPr marL="285750" indent="-285750">
              <a:buFont typeface="Arial" panose="020B0604020202020204" pitchFamily="34" charset="0"/>
              <a:buChar char="•"/>
            </a:pPr>
            <a:r>
              <a:rPr lang="en-US" dirty="0"/>
              <a:t>The default integer type in Java is int. To represent a long value, we should add L</a:t>
            </a:r>
          </a:p>
          <a:p>
            <a:r>
              <a:rPr lang="en-US" dirty="0"/>
              <a:t>to it as a postfix.</a:t>
            </a:r>
          </a:p>
          <a:p>
            <a:r>
              <a:rPr lang="en-US" dirty="0"/>
              <a:t>The default floating-point ty</a:t>
            </a:r>
            <a:r>
              <a:rPr lang="en-IN" dirty="0"/>
              <a:t>pe in Java is double. To represent a float, we should append F to it as a postfix.</a:t>
            </a:r>
            <a:br>
              <a:rPr lang="en-IN" dirty="0"/>
            </a:br>
            <a:br>
              <a:rPr lang="en-IN" dirty="0"/>
            </a:br>
            <a:r>
              <a:rPr lang="en-IN" b="1" dirty="0"/>
              <a:t>Reference Types:</a:t>
            </a:r>
            <a:endParaRPr lang="en-IN" dirty="0"/>
          </a:p>
          <a:p>
            <a:r>
              <a:rPr lang="en-IN" dirty="0"/>
              <a:t> In Java we have 8 primitive types. All the other types are reference types. These types don’t store the actual objects in memory. They store the reference (or the address of) an object in memory. To use reference types, we need to allocate memory using the new operator. The memory gets automatically released when no longer used.</a:t>
            </a:r>
          </a:p>
          <a:p>
            <a:endParaRPr lang="en-IN" dirty="0"/>
          </a:p>
          <a:p>
            <a:r>
              <a:rPr lang="en-IN" dirty="0"/>
              <a:t> Date now = new Date(); </a:t>
            </a:r>
            <a:endParaRPr lang="en-US" dirty="0"/>
          </a:p>
        </p:txBody>
      </p:sp>
    </p:spTree>
    <p:extLst>
      <p:ext uri="{BB962C8B-B14F-4D97-AF65-F5344CB8AC3E}">
        <p14:creationId xmlns:p14="http://schemas.microsoft.com/office/powerpoint/2010/main" val="1528634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6B5D308-C290-1C4E-DE30-DEDC0CA4B303}"/>
              </a:ext>
            </a:extLst>
          </p:cNvPr>
          <p:cNvSpPr txBox="1"/>
          <p:nvPr/>
        </p:nvSpPr>
        <p:spPr>
          <a:xfrm>
            <a:off x="0" y="181957"/>
            <a:ext cx="12192000" cy="6740307"/>
          </a:xfrm>
          <a:prstGeom prst="rect">
            <a:avLst/>
          </a:prstGeom>
          <a:noFill/>
        </p:spPr>
        <p:txBody>
          <a:bodyPr wrap="square">
            <a:spAutoFit/>
          </a:bodyPr>
          <a:lstStyle/>
          <a:p>
            <a:r>
              <a:rPr lang="en-US" sz="1600" b="1" dirty="0"/>
              <a:t>String Class</a:t>
            </a:r>
          </a:p>
          <a:p>
            <a:r>
              <a:rPr lang="en-US" sz="1600" dirty="0"/>
              <a:t>Strings are non-primitive data types in Java. </a:t>
            </a:r>
          </a:p>
          <a:p>
            <a:endParaRPr lang="en-US" sz="1600" dirty="0"/>
          </a:p>
          <a:p>
            <a:r>
              <a:rPr lang="en-US" sz="1600" dirty="0"/>
              <a:t>This class in java has various important methods that can be used for Java objects. These include:</a:t>
            </a:r>
          </a:p>
          <a:p>
            <a:endParaRPr lang="en-US" sz="1600" dirty="0"/>
          </a:p>
          <a:p>
            <a:pPr marL="285750" indent="-285750">
              <a:buFont typeface="Arial" panose="020B0604020202020204" pitchFamily="34" charset="0"/>
              <a:buChar char="•"/>
            </a:pPr>
            <a:r>
              <a:rPr lang="en-US" sz="1600" dirty="0"/>
              <a:t>Concatenation</a:t>
            </a:r>
          </a:p>
          <a:p>
            <a:r>
              <a:rPr lang="en-US" sz="1600" dirty="0"/>
              <a:t>String name1 = new String("Aman");</a:t>
            </a:r>
          </a:p>
          <a:p>
            <a:r>
              <a:rPr lang="en-US" sz="1600" dirty="0"/>
              <a:t>String description = new String("is a good boy.");</a:t>
            </a:r>
          </a:p>
          <a:p>
            <a:endParaRPr lang="en-US" sz="1600" dirty="0"/>
          </a:p>
          <a:p>
            <a:r>
              <a:rPr lang="en-US" sz="1600" dirty="0"/>
              <a:t>String sentence = name1 + description;</a:t>
            </a:r>
          </a:p>
          <a:p>
            <a:r>
              <a:rPr lang="en-US" sz="1600" dirty="0" err="1"/>
              <a:t>System.out.println</a:t>
            </a:r>
            <a:r>
              <a:rPr lang="en-US" sz="1600" dirty="0"/>
              <a:t>(sentence);</a:t>
            </a:r>
          </a:p>
          <a:p>
            <a:endParaRPr lang="en-US" sz="1600" dirty="0"/>
          </a:p>
          <a:p>
            <a:pPr marL="285750" indent="-285750">
              <a:buFont typeface="Arial" panose="020B0604020202020204" pitchFamily="34" charset="0"/>
              <a:buChar char="•"/>
            </a:pPr>
            <a:r>
              <a:rPr lang="en-US" sz="1600" dirty="0"/>
              <a:t>CharAt</a:t>
            </a:r>
          </a:p>
          <a:p>
            <a:r>
              <a:rPr lang="en-US" sz="1600" dirty="0"/>
              <a:t>String name = new String("Aman");</a:t>
            </a:r>
          </a:p>
          <a:p>
            <a:r>
              <a:rPr lang="en-US" sz="1600" dirty="0"/>
              <a:t>System.out.println(</a:t>
            </a:r>
            <a:r>
              <a:rPr lang="en-US" sz="1600" dirty="0" err="1"/>
              <a:t>name.charAt</a:t>
            </a:r>
            <a:r>
              <a:rPr lang="en-US" sz="1600" dirty="0"/>
              <a:t>(0));</a:t>
            </a:r>
          </a:p>
          <a:p>
            <a:endParaRPr lang="en-US" sz="1600" dirty="0"/>
          </a:p>
          <a:p>
            <a:pPr marL="285750" indent="-285750">
              <a:buFont typeface="Arial" panose="020B0604020202020204" pitchFamily="34" charset="0"/>
              <a:buChar char="•"/>
            </a:pPr>
            <a:r>
              <a:rPr lang="en-US" sz="1600" dirty="0"/>
              <a:t>Length</a:t>
            </a:r>
          </a:p>
          <a:p>
            <a:r>
              <a:rPr lang="en-US" sz="1600" dirty="0"/>
              <a:t>String name = new String("Aman");</a:t>
            </a:r>
          </a:p>
          <a:p>
            <a:r>
              <a:rPr lang="en-US" sz="1600" dirty="0" err="1"/>
              <a:t>System.out.println</a:t>
            </a:r>
            <a:r>
              <a:rPr lang="en-US" sz="1600" dirty="0"/>
              <a:t>(</a:t>
            </a:r>
            <a:r>
              <a:rPr lang="en-US" sz="1600" dirty="0" err="1"/>
              <a:t>name.length</a:t>
            </a:r>
            <a:r>
              <a:rPr lang="en-US" sz="1600" dirty="0"/>
              <a:t>());</a:t>
            </a:r>
          </a:p>
          <a:p>
            <a:endParaRPr lang="en-US" sz="1600" dirty="0"/>
          </a:p>
          <a:p>
            <a:pPr marL="285750" indent="-285750">
              <a:buFont typeface="Arial" panose="020B0604020202020204" pitchFamily="34" charset="0"/>
              <a:buChar char="•"/>
            </a:pPr>
            <a:r>
              <a:rPr lang="en-US" sz="1600" dirty="0"/>
              <a:t>Replace</a:t>
            </a:r>
          </a:p>
          <a:p>
            <a:r>
              <a:rPr lang="en-US" sz="1600" dirty="0"/>
              <a:t>String name = new String("Aman");</a:t>
            </a:r>
          </a:p>
          <a:p>
            <a:r>
              <a:rPr lang="en-US" sz="1600" dirty="0"/>
              <a:t>System.out.println(</a:t>
            </a:r>
            <a:r>
              <a:rPr lang="en-US" sz="1600" dirty="0" err="1"/>
              <a:t>name.replace</a:t>
            </a:r>
            <a:r>
              <a:rPr lang="en-US" sz="1600" dirty="0"/>
              <a:t>('a', 'b'));</a:t>
            </a:r>
          </a:p>
          <a:p>
            <a:endParaRPr lang="en-US" sz="1600" dirty="0"/>
          </a:p>
          <a:p>
            <a:pPr marL="285750" indent="-285750">
              <a:buFont typeface="Arial" panose="020B0604020202020204" pitchFamily="34" charset="0"/>
              <a:buChar char="•"/>
            </a:pPr>
            <a:r>
              <a:rPr lang="en-US" sz="1600" dirty="0"/>
              <a:t>Substring</a:t>
            </a:r>
          </a:p>
          <a:p>
            <a:r>
              <a:rPr lang="en-US" sz="1600" dirty="0"/>
              <a:t>String name = new String("AmanAndAkku");</a:t>
            </a:r>
          </a:p>
          <a:p>
            <a:r>
              <a:rPr lang="en-US" sz="1600" dirty="0"/>
              <a:t>System.out.println(</a:t>
            </a:r>
            <a:r>
              <a:rPr lang="en-US" sz="1600" dirty="0" err="1"/>
              <a:t>name.substring</a:t>
            </a:r>
            <a:r>
              <a:rPr lang="en-US" sz="1600" dirty="0"/>
              <a:t>(0, 4));</a:t>
            </a:r>
          </a:p>
        </p:txBody>
      </p:sp>
    </p:spTree>
    <p:extLst>
      <p:ext uri="{BB962C8B-B14F-4D97-AF65-F5344CB8AC3E}">
        <p14:creationId xmlns:p14="http://schemas.microsoft.com/office/powerpoint/2010/main" val="3201918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9D07C05-AA42-A378-5A8F-1EE0FD49B1D6}"/>
              </a:ext>
            </a:extLst>
          </p:cNvPr>
          <p:cNvSpPr txBox="1"/>
          <p:nvPr/>
        </p:nvSpPr>
        <p:spPr>
          <a:xfrm>
            <a:off x="0" y="106672"/>
            <a:ext cx="11728174" cy="6740307"/>
          </a:xfrm>
          <a:prstGeom prst="rect">
            <a:avLst/>
          </a:prstGeom>
          <a:noFill/>
        </p:spPr>
        <p:txBody>
          <a:bodyPr wrap="square">
            <a:spAutoFit/>
          </a:bodyPr>
          <a:lstStyle/>
          <a:p>
            <a:r>
              <a:rPr lang="en-US" dirty="0"/>
              <a:t>• </a:t>
            </a:r>
            <a:r>
              <a:rPr lang="en-US" dirty="0" err="1"/>
              <a:t>startsWith</a:t>
            </a:r>
            <a:r>
              <a:rPr lang="en-US" dirty="0"/>
              <a:t>(“a”)</a:t>
            </a:r>
          </a:p>
          <a:p>
            <a:r>
              <a:rPr lang="en-US" dirty="0"/>
              <a:t>• </a:t>
            </a:r>
            <a:r>
              <a:rPr lang="en-US" dirty="0" err="1"/>
              <a:t>endsWith</a:t>
            </a:r>
            <a:r>
              <a:rPr lang="en-US" dirty="0"/>
              <a:t>(“a”)</a:t>
            </a:r>
          </a:p>
          <a:p>
            <a:r>
              <a:rPr lang="en-US" dirty="0"/>
              <a:t>• </a:t>
            </a:r>
            <a:r>
              <a:rPr lang="en-US" dirty="0" err="1"/>
              <a:t>indexOf</a:t>
            </a:r>
            <a:r>
              <a:rPr lang="en-US" dirty="0"/>
              <a:t>(“a”)</a:t>
            </a:r>
          </a:p>
          <a:p>
            <a:r>
              <a:rPr lang="en-US" dirty="0"/>
              <a:t>• </a:t>
            </a:r>
            <a:r>
              <a:rPr lang="en-US" dirty="0" err="1"/>
              <a:t>toUpperCase</a:t>
            </a:r>
            <a:r>
              <a:rPr lang="en-US" dirty="0"/>
              <a:t>()</a:t>
            </a:r>
          </a:p>
          <a:p>
            <a:r>
              <a:rPr lang="en-US" dirty="0"/>
              <a:t>• </a:t>
            </a:r>
            <a:r>
              <a:rPr lang="en-US" dirty="0" err="1"/>
              <a:t>toLowerCase</a:t>
            </a:r>
            <a:r>
              <a:rPr lang="en-US" dirty="0"/>
              <a:t>()</a:t>
            </a:r>
          </a:p>
          <a:p>
            <a:endParaRPr lang="en-US" b="1" dirty="0"/>
          </a:p>
          <a:p>
            <a:r>
              <a:rPr lang="en-US" b="1" dirty="0"/>
              <a:t>Arrays:</a:t>
            </a:r>
          </a:p>
          <a:p>
            <a:r>
              <a:rPr lang="en-US" dirty="0"/>
              <a:t>Arrays in Java are like a list of elements of the same type i.e., a list of integers, a list of Booleans etc.</a:t>
            </a:r>
          </a:p>
          <a:p>
            <a:pPr marL="285750" indent="-285750">
              <a:buFont typeface="Arial" panose="020B0604020202020204" pitchFamily="34" charset="0"/>
              <a:buChar char="•"/>
            </a:pPr>
            <a:r>
              <a:rPr lang="en-US" dirty="0"/>
              <a:t>Creating an Array (method 1) - with new keyword</a:t>
            </a:r>
          </a:p>
          <a:p>
            <a:r>
              <a:rPr lang="en-US" dirty="0"/>
              <a:t>int[] marks = new int[3];</a:t>
            </a:r>
          </a:p>
          <a:p>
            <a:r>
              <a:rPr lang="en-US" dirty="0"/>
              <a:t>marks[0] = 97;                                      </a:t>
            </a:r>
          </a:p>
          <a:p>
            <a:r>
              <a:rPr lang="en-US" dirty="0"/>
              <a:t>marks[1] = 98;</a:t>
            </a:r>
          </a:p>
          <a:p>
            <a:r>
              <a:rPr lang="en-US" dirty="0"/>
              <a:t>marks[2] = 95;</a:t>
            </a:r>
          </a:p>
          <a:p>
            <a:endParaRPr lang="en-US" dirty="0"/>
          </a:p>
          <a:p>
            <a:pPr marL="285750" indent="-285750" fontAlgn="base">
              <a:buFont typeface="Arial" panose="020B0604020202020204" pitchFamily="34" charset="0"/>
              <a:buChar char="•"/>
            </a:pPr>
            <a:r>
              <a:rPr lang="en-IN" dirty="0"/>
              <a:t>Creating an Array (method 2)</a:t>
            </a:r>
          </a:p>
          <a:p>
            <a:r>
              <a:rPr lang="en-IN" dirty="0"/>
              <a:t>int[] marks = {98, 97, 95};</a:t>
            </a:r>
          </a:p>
          <a:p>
            <a:endParaRPr lang="en-IN" dirty="0"/>
          </a:p>
          <a:p>
            <a:r>
              <a:rPr lang="en-IN" dirty="0"/>
              <a:t>Multi-dimensional Arrays</a:t>
            </a:r>
          </a:p>
          <a:p>
            <a:r>
              <a:rPr lang="en-IN" dirty="0"/>
              <a:t>// Creating a 2x3 array (two rows, three columns)</a:t>
            </a:r>
          </a:p>
          <a:p>
            <a:r>
              <a:rPr lang="en-IN" dirty="0"/>
              <a:t>int[2][3] matrix = new int[2][3];</a:t>
            </a:r>
          </a:p>
          <a:p>
            <a:r>
              <a:rPr lang="en-IN" dirty="0"/>
              <a:t>matrix[0][0] = 10;</a:t>
            </a:r>
          </a:p>
          <a:p>
            <a:r>
              <a:rPr lang="en-IN" dirty="0"/>
              <a:t>// Shortcut </a:t>
            </a:r>
          </a:p>
          <a:p>
            <a:r>
              <a:rPr lang="en-IN" dirty="0"/>
              <a:t>int[2][3] matrix = { { 1, 2, 3 },{ 4, 5, 6 }};</a:t>
            </a:r>
            <a:endParaRPr lang="en-US" dirty="0"/>
          </a:p>
          <a:p>
            <a:endParaRPr lang="en-US" dirty="0"/>
          </a:p>
        </p:txBody>
      </p:sp>
    </p:spTree>
    <p:extLst>
      <p:ext uri="{BB962C8B-B14F-4D97-AF65-F5344CB8AC3E}">
        <p14:creationId xmlns:p14="http://schemas.microsoft.com/office/powerpoint/2010/main" val="1088690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808DF0-C4FD-B09C-A5DD-29D6E61444C2}"/>
              </a:ext>
            </a:extLst>
          </p:cNvPr>
          <p:cNvSpPr txBox="1"/>
          <p:nvPr/>
        </p:nvSpPr>
        <p:spPr>
          <a:xfrm>
            <a:off x="218661" y="1089923"/>
            <a:ext cx="12192000" cy="5078313"/>
          </a:xfrm>
          <a:prstGeom prst="rect">
            <a:avLst/>
          </a:prstGeom>
          <a:noFill/>
        </p:spPr>
        <p:txBody>
          <a:bodyPr wrap="square">
            <a:spAutoFit/>
          </a:bodyPr>
          <a:lstStyle/>
          <a:p>
            <a:r>
              <a:rPr lang="en-US" b="1" dirty="0"/>
              <a:t>Casting :</a:t>
            </a:r>
          </a:p>
          <a:p>
            <a:r>
              <a:rPr lang="en-US" dirty="0"/>
              <a:t>Casting in java is the assigning values of one type to another. The types being considered here are compatible i.e., we can only assign values of a number type to another type storing numbers (vice-versa is not allowed i.e., floating values cannot be assigned to boolean data types).</a:t>
            </a:r>
          </a:p>
          <a:p>
            <a:endParaRPr lang="en-US" dirty="0"/>
          </a:p>
          <a:p>
            <a:r>
              <a:rPr lang="en-US" dirty="0"/>
              <a:t>Casting in Java is of 2 types:</a:t>
            </a:r>
          </a:p>
          <a:p>
            <a:endParaRPr lang="en-US" dirty="0"/>
          </a:p>
          <a:p>
            <a:r>
              <a:rPr lang="en-US" b="1" dirty="0"/>
              <a:t>Implicit casting</a:t>
            </a:r>
          </a:p>
          <a:p>
            <a:r>
              <a:rPr lang="en-US" dirty="0"/>
              <a:t>This casting is done by java implicitly i.e., on its own. It is assigning smaller values to larger data types.</a:t>
            </a:r>
          </a:p>
          <a:p>
            <a:r>
              <a:rPr lang="en-US" dirty="0"/>
              <a:t>float price = 100.00F;</a:t>
            </a:r>
          </a:p>
          <a:p>
            <a:r>
              <a:rPr lang="en-US" dirty="0"/>
              <a:t>int gst = 18;</a:t>
            </a:r>
          </a:p>
          <a:p>
            <a:r>
              <a:rPr lang="en-US" dirty="0"/>
              <a:t>float finalPrice = price + gst;</a:t>
            </a:r>
          </a:p>
          <a:p>
            <a:endParaRPr lang="en-US" dirty="0"/>
          </a:p>
          <a:p>
            <a:r>
              <a:rPr lang="en-US" b="1" dirty="0"/>
              <a:t>Explicit casting</a:t>
            </a:r>
          </a:p>
          <a:p>
            <a:r>
              <a:rPr lang="en-US" dirty="0"/>
              <a:t>This casting is done by the programmer. It is assigning larger values to smaller data types.</a:t>
            </a:r>
          </a:p>
          <a:p>
            <a:r>
              <a:rPr lang="en-US" dirty="0"/>
              <a:t>int price = 100;</a:t>
            </a:r>
          </a:p>
          <a:p>
            <a:r>
              <a:rPr lang="en-US" dirty="0"/>
              <a:t>float gst </a:t>
            </a:r>
            <a:r>
              <a:rPr lang="en-US"/>
              <a:t>= 18.06F</a:t>
            </a:r>
            <a:r>
              <a:rPr lang="en-US" dirty="0"/>
              <a:t>;</a:t>
            </a:r>
          </a:p>
          <a:p>
            <a:r>
              <a:rPr lang="en-US" dirty="0"/>
              <a:t>int finalPrice = price + (int)gst;</a:t>
            </a:r>
          </a:p>
        </p:txBody>
      </p:sp>
    </p:spTree>
    <p:extLst>
      <p:ext uri="{BB962C8B-B14F-4D97-AF65-F5344CB8AC3E}">
        <p14:creationId xmlns:p14="http://schemas.microsoft.com/office/powerpoint/2010/main" val="22463099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Metadata/LabelInfo.xml><?xml version="1.0" encoding="utf-8"?>
<clbl:labelList xmlns:clbl="http://schemas.microsoft.com/office/2020/mipLabelMetadata">
  <clbl:label id="{b1851626-05c4-426e-b768-1c35733f6fea}" enabled="1" method="Standard" siteId="{fbc493a8-0d24-4454-a815-f4ca58e8c09d}" contentBits="0" removed="0"/>
</clbl:labelList>
</file>

<file path=docProps/app.xml><?xml version="1.0" encoding="utf-8"?>
<Properties xmlns="http://schemas.openxmlformats.org/officeDocument/2006/extended-properties" xmlns:vt="http://schemas.openxmlformats.org/officeDocument/2006/docPropsVTypes">
  <Template>Office Theme</Template>
  <TotalTime>398</TotalTime>
  <Words>1881</Words>
  <Application>Microsoft Macintosh PowerPoint</Application>
  <PresentationFormat>Widescreen</PresentationFormat>
  <Paragraphs>325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IBM Plex Sans</vt:lpstr>
      <vt:lpstr>Oswald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Hussain, Syed</dc:creator>
  <cp:lastModifiedBy>Hussain, Syed</cp:lastModifiedBy>
  <cp:revision>8</cp:revision>
  <dcterms:created xsi:type="dcterms:W3CDTF">2022-09-11T12:06:32Z</dcterms:created>
  <dcterms:modified xsi:type="dcterms:W3CDTF">2022-09-14T03:00:30Z</dcterms:modified>
</cp:coreProperties>
</file>