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5"/>
    <p:restoredTop sz="95329"/>
  </p:normalViewPr>
  <p:slideViewPr>
    <p:cSldViewPr snapToGrid="0">
      <p:cViewPr varScale="1">
        <p:scale>
          <a:sx n="75" d="100"/>
          <a:sy n="75" d="100"/>
        </p:scale>
        <p:origin x="192"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0C94-016B-404A-438F-87480B21FC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ABD5B0A-3AC5-23E2-7A1E-2AFA4F59D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0D98BC-5E87-9B7B-FCB9-7E9D12566E87}"/>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E3655104-0156-F424-EDAE-138DC482B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050BB-C81B-0F2F-F79D-65C381BFE002}"/>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393200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9F33-3EE9-D03E-3081-27CCED00DC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1AC551F-F0E5-7653-2157-31BAF8229A8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66ACC0-06AA-54AE-E73F-61A96BCB487A}"/>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94F93244-0787-8299-9226-7BCC5E8F5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BCD53-90CE-4B91-D533-5098A07B2D25}"/>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49598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9BFF6-6225-7A07-411E-7DA5FAE330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0F20F5-873D-E504-81C6-F711B92A9C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745927-9B5C-BD8C-03C6-88982F8325D6}"/>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5C7BEC79-D035-2302-642B-387C1841A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BF32B-5BE9-312C-6AFC-DAB34DC9A9D7}"/>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9159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A3FB-A249-9563-8D44-D88187C70A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46CF3D-24B3-7F7A-C346-29AA160C98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C882CE-EED2-2648-82FA-A001DF833D88}"/>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18ED4A1A-0C3D-C77B-DD38-F0B81330D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48F0F-5A6D-3EE9-4656-6EA3ABC5E0FE}"/>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380896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26D4-F686-1BAB-4C15-3908E001CA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1A1C28-23EA-E24A-011F-E37746C13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C73E4A-7359-468A-7E2C-F3CB2FF04701}"/>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F48E565E-9058-BDBA-52DE-F40D5199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D391D-0EF8-E29A-4AD1-89121B4A9D41}"/>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162034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EBEE-1FC2-0201-9087-C1EA55F4B5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7EA023-F045-512B-2369-99A21217C7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B1818B8-1681-6497-5753-89E2791412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D5ACE84-BA8B-F875-1CB4-806B10A3B4A0}"/>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6" name="Footer Placeholder 5">
            <a:extLst>
              <a:ext uri="{FF2B5EF4-FFF2-40B4-BE49-F238E27FC236}">
                <a16:creationId xmlns:a16="http://schemas.microsoft.com/office/drawing/2014/main" id="{DDC76AD6-C03F-D8B6-1F4A-6D43A6320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5CA60-2B59-935C-515D-0079217BBB27}"/>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244094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B5C-05D7-7ADF-6C9A-BB2436B3EE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E5A788-5A06-BBA4-A2E0-BC77042D4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7F3A84-B11B-2F59-96FF-947F0F2C02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735BAC-2879-49E1-5FAC-9F066E414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7D74F7-9B7F-F961-2107-A131DFB9AB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90ADF95-B08F-9180-008F-35811095BAAF}"/>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8" name="Footer Placeholder 7">
            <a:extLst>
              <a:ext uri="{FF2B5EF4-FFF2-40B4-BE49-F238E27FC236}">
                <a16:creationId xmlns:a16="http://schemas.microsoft.com/office/drawing/2014/main" id="{061BF135-F2B0-C340-DE4A-DE1013E798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F9711-778D-86EF-381F-5DE5AC0472DD}"/>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271107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D20B-805B-41EA-C1FC-52F53B8806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805568B-1FFA-C6DD-F108-447687E9D4F0}"/>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4" name="Footer Placeholder 3">
            <a:extLst>
              <a:ext uri="{FF2B5EF4-FFF2-40B4-BE49-F238E27FC236}">
                <a16:creationId xmlns:a16="http://schemas.microsoft.com/office/drawing/2014/main" id="{A4973E84-BEE2-0E5D-EB71-5F000261A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7A1C5D-00CA-22CF-293A-51289FAE26FE}"/>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377901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EA276-21E0-F07F-3131-673C00276C0F}"/>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3" name="Footer Placeholder 2">
            <a:extLst>
              <a:ext uri="{FF2B5EF4-FFF2-40B4-BE49-F238E27FC236}">
                <a16:creationId xmlns:a16="http://schemas.microsoft.com/office/drawing/2014/main" id="{E4A346A2-A4D1-5FAD-EFBE-A8475DE65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CF5163-5B9A-9579-8795-631B56B2BD0D}"/>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425334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510B-8FC8-79C9-CCAA-A6D347C601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E5DB84-5519-D87E-DA8B-A5400602B7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F0CF50B-0709-ED09-F7D6-7B8EC4918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278817-682C-BCA1-BE8D-8A736D7F4BBA}"/>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6" name="Footer Placeholder 5">
            <a:extLst>
              <a:ext uri="{FF2B5EF4-FFF2-40B4-BE49-F238E27FC236}">
                <a16:creationId xmlns:a16="http://schemas.microsoft.com/office/drawing/2014/main" id="{1D107F0F-7385-9293-31FB-C02D3D06F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98B9-4601-FDFC-36D1-E3D4BF2695EE}"/>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292917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2A6F-F697-5DAC-94E1-E5BCDDA70B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09B7244-1C25-260D-7555-8EA5A11ED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A547B1-EA77-994A-5DE4-7DB84F769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2F790B-7B3E-4299-A200-A6A24D9C1472}"/>
              </a:ext>
            </a:extLst>
          </p:cNvPr>
          <p:cNvSpPr>
            <a:spLocks noGrp="1"/>
          </p:cNvSpPr>
          <p:nvPr>
            <p:ph type="dt" sz="half" idx="10"/>
          </p:nvPr>
        </p:nvSpPr>
        <p:spPr/>
        <p:txBody>
          <a:bodyPr/>
          <a:lstStyle/>
          <a:p>
            <a:fld id="{59610E70-15FF-4746-A9E1-E1ED57718558}" type="datetimeFigureOut">
              <a:rPr lang="en-US" smtClean="0"/>
              <a:t>12/13/22</a:t>
            </a:fld>
            <a:endParaRPr lang="en-US"/>
          </a:p>
        </p:txBody>
      </p:sp>
      <p:sp>
        <p:nvSpPr>
          <p:cNvPr id="6" name="Footer Placeholder 5">
            <a:extLst>
              <a:ext uri="{FF2B5EF4-FFF2-40B4-BE49-F238E27FC236}">
                <a16:creationId xmlns:a16="http://schemas.microsoft.com/office/drawing/2014/main" id="{C32D46C9-DBAD-DEAF-96CA-AEFB31F59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51DA7A-1F38-629C-3202-7A07CE017733}"/>
              </a:ext>
            </a:extLst>
          </p:cNvPr>
          <p:cNvSpPr>
            <a:spLocks noGrp="1"/>
          </p:cNvSpPr>
          <p:nvPr>
            <p:ph type="sldNum" sz="quarter" idx="12"/>
          </p:nvPr>
        </p:nvSpPr>
        <p:spPr/>
        <p:txBody>
          <a:bodyPr/>
          <a:lstStyle/>
          <a:p>
            <a:fld id="{6DBB25FB-9CA0-164B-A74E-1951AD5BCC7F}" type="slidenum">
              <a:rPr lang="en-US" smtClean="0"/>
              <a:t>‹#›</a:t>
            </a:fld>
            <a:endParaRPr lang="en-US"/>
          </a:p>
        </p:txBody>
      </p:sp>
    </p:spTree>
    <p:extLst>
      <p:ext uri="{BB962C8B-B14F-4D97-AF65-F5344CB8AC3E}">
        <p14:creationId xmlns:p14="http://schemas.microsoft.com/office/powerpoint/2010/main" val="252075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70">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35AD3E-56E9-AFD3-770F-E2EDC8A38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1C11CC-F8B3-D6F6-7241-92529FDA0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44C42D-19B1-20AC-EB20-5EB3EC6E5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10E70-15FF-4746-A9E1-E1ED57718558}" type="datetimeFigureOut">
              <a:rPr lang="en-US" smtClean="0"/>
              <a:t>12/13/22</a:t>
            </a:fld>
            <a:endParaRPr lang="en-US"/>
          </a:p>
        </p:txBody>
      </p:sp>
      <p:sp>
        <p:nvSpPr>
          <p:cNvPr id="5" name="Footer Placeholder 4">
            <a:extLst>
              <a:ext uri="{FF2B5EF4-FFF2-40B4-BE49-F238E27FC236}">
                <a16:creationId xmlns:a16="http://schemas.microsoft.com/office/drawing/2014/main" id="{BBA1AB36-FE4D-3E25-FB38-466B9564D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00360-8101-CA6E-4405-383750BE7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B25FB-9CA0-164B-A74E-1951AD5BCC7F}" type="slidenum">
              <a:rPr lang="en-US" smtClean="0"/>
              <a:t>‹#›</a:t>
            </a:fld>
            <a:endParaRPr lang="en-US"/>
          </a:p>
        </p:txBody>
      </p:sp>
    </p:spTree>
    <p:extLst>
      <p:ext uri="{BB962C8B-B14F-4D97-AF65-F5344CB8AC3E}">
        <p14:creationId xmlns:p14="http://schemas.microsoft.com/office/powerpoint/2010/main" val="192940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CBC78-685D-3216-8EA5-9CF1478A5E53}"/>
              </a:ext>
            </a:extLst>
          </p:cNvPr>
          <p:cNvSpPr txBox="1"/>
          <p:nvPr/>
        </p:nvSpPr>
        <p:spPr>
          <a:xfrm>
            <a:off x="121920" y="242054"/>
            <a:ext cx="6096000" cy="461665"/>
          </a:xfrm>
          <a:prstGeom prst="rect">
            <a:avLst/>
          </a:prstGeom>
          <a:noFill/>
        </p:spPr>
        <p:txBody>
          <a:bodyPr wrap="square">
            <a:spAutoFit/>
          </a:bodyPr>
          <a:lstStyle/>
          <a:p>
            <a:pPr algn="just"/>
            <a:r>
              <a:rPr lang="en-IN" sz="2400" b="0" i="0" dirty="0">
                <a:solidFill>
                  <a:srgbClr val="610B38"/>
                </a:solidFill>
                <a:effectLst/>
                <a:latin typeface="erdana"/>
              </a:rPr>
              <a:t>Constructors in Java</a:t>
            </a:r>
          </a:p>
        </p:txBody>
      </p:sp>
      <p:sp>
        <p:nvSpPr>
          <p:cNvPr id="9" name="TextBox 8">
            <a:extLst>
              <a:ext uri="{FF2B5EF4-FFF2-40B4-BE49-F238E27FC236}">
                <a16:creationId xmlns:a16="http://schemas.microsoft.com/office/drawing/2014/main" id="{6BE8A013-CAC9-ECF2-D20E-C51BF7A6C100}"/>
              </a:ext>
            </a:extLst>
          </p:cNvPr>
          <p:cNvSpPr txBox="1"/>
          <p:nvPr/>
        </p:nvSpPr>
        <p:spPr>
          <a:xfrm>
            <a:off x="228600" y="1030517"/>
            <a:ext cx="11673840" cy="5078313"/>
          </a:xfrm>
          <a:prstGeom prst="rect">
            <a:avLst/>
          </a:prstGeom>
          <a:noFill/>
        </p:spPr>
        <p:txBody>
          <a:bodyPr wrap="square">
            <a:spAutoFit/>
          </a:bodyPr>
          <a:lstStyle/>
          <a:p>
            <a:r>
              <a:rPr lang="en-US" dirty="0"/>
              <a:t>In Java, a constructor is a block of codes similar to the method. It is called when an instance of the class is created. At the time of calling constructor, memory for the object is allocated in the memory.</a:t>
            </a:r>
          </a:p>
          <a:p>
            <a:endParaRPr lang="en-US" dirty="0"/>
          </a:p>
          <a:p>
            <a:r>
              <a:rPr lang="en-IN" b="0" i="0" dirty="0">
                <a:solidFill>
                  <a:srgbClr val="333333"/>
                </a:solidFill>
                <a:effectLst/>
              </a:rPr>
              <a:t>Every time an object is created using the new keyword, at least one constructor is called.</a:t>
            </a:r>
          </a:p>
          <a:p>
            <a:endParaRPr lang="en-IN" dirty="0">
              <a:solidFill>
                <a:srgbClr val="333333"/>
              </a:solidFill>
            </a:endParaRPr>
          </a:p>
          <a:p>
            <a:r>
              <a:rPr lang="en-IN" b="0" i="0" dirty="0">
                <a:solidFill>
                  <a:srgbClr val="333333"/>
                </a:solidFill>
                <a:effectLst/>
                <a:latin typeface="inter-regular"/>
              </a:rPr>
              <a:t>It calls a default constructor if there is no constructor available in the class. In such case, Java compiler provides a default constructor by default.</a:t>
            </a:r>
          </a:p>
          <a:p>
            <a:endParaRPr lang="en-IN" dirty="0">
              <a:solidFill>
                <a:srgbClr val="333333"/>
              </a:solidFill>
              <a:latin typeface="inter-regular"/>
            </a:endParaRPr>
          </a:p>
          <a:p>
            <a:r>
              <a:rPr lang="en-IN" b="0" i="0" dirty="0">
                <a:solidFill>
                  <a:srgbClr val="333333"/>
                </a:solidFill>
                <a:effectLst/>
                <a:latin typeface="inter-regular"/>
              </a:rPr>
              <a:t>There are two types of constructors in Java: no-</a:t>
            </a:r>
            <a:r>
              <a:rPr lang="en-IN" b="0" i="0" dirty="0" err="1">
                <a:solidFill>
                  <a:srgbClr val="333333"/>
                </a:solidFill>
                <a:effectLst/>
                <a:latin typeface="inter-regular"/>
              </a:rPr>
              <a:t>arg</a:t>
            </a:r>
            <a:r>
              <a:rPr lang="en-IN" b="0" i="0" dirty="0">
                <a:solidFill>
                  <a:srgbClr val="333333"/>
                </a:solidFill>
                <a:effectLst/>
                <a:latin typeface="inter-regular"/>
              </a:rPr>
              <a:t> constructor, and parameterized constructor.</a:t>
            </a:r>
          </a:p>
          <a:p>
            <a:endParaRPr lang="en-IN" dirty="0">
              <a:solidFill>
                <a:srgbClr val="333333"/>
              </a:solidFill>
              <a:latin typeface="inter-regular"/>
            </a:endParaRPr>
          </a:p>
          <a:p>
            <a:endParaRPr lang="en-IN" dirty="0">
              <a:solidFill>
                <a:srgbClr val="333333"/>
              </a:solidFill>
              <a:latin typeface="inter-regular"/>
            </a:endParaRPr>
          </a:p>
          <a:p>
            <a:pPr algn="just"/>
            <a:r>
              <a:rPr lang="en-IN" b="0" i="0" dirty="0">
                <a:solidFill>
                  <a:srgbClr val="333333"/>
                </a:solidFill>
                <a:effectLst/>
                <a:latin typeface="inter-regular"/>
              </a:rPr>
              <a:t>There are two rules defined for the constructor.</a:t>
            </a:r>
          </a:p>
          <a:p>
            <a:pPr algn="just">
              <a:buFont typeface="+mj-lt"/>
              <a:buAutoNum type="arabicPeriod"/>
            </a:pPr>
            <a:r>
              <a:rPr lang="en-IN" b="0" i="0" dirty="0">
                <a:solidFill>
                  <a:srgbClr val="000000"/>
                </a:solidFill>
                <a:effectLst/>
                <a:latin typeface="inter-regular"/>
              </a:rPr>
              <a:t>Constructor name must be the same as its class name</a:t>
            </a:r>
          </a:p>
          <a:p>
            <a:pPr algn="just">
              <a:buFont typeface="+mj-lt"/>
              <a:buAutoNum type="arabicPeriod"/>
            </a:pPr>
            <a:r>
              <a:rPr lang="en-IN" b="0" i="0" dirty="0">
                <a:solidFill>
                  <a:srgbClr val="000000"/>
                </a:solidFill>
                <a:effectLst/>
                <a:latin typeface="inter-regular"/>
              </a:rPr>
              <a:t>Constructor must have no explicit return type</a:t>
            </a:r>
          </a:p>
          <a:p>
            <a:pPr algn="just">
              <a:buFont typeface="+mj-lt"/>
              <a:buAutoNum type="arabicPeriod"/>
            </a:pPr>
            <a:r>
              <a:rPr lang="en-IN" b="0" i="0" dirty="0">
                <a:solidFill>
                  <a:srgbClr val="000000"/>
                </a:solidFill>
                <a:effectLst/>
                <a:latin typeface="inter-regular"/>
              </a:rPr>
              <a:t>Java constructor cannot be abstract, static, final, and synchronized</a:t>
            </a:r>
          </a:p>
          <a:p>
            <a:pPr algn="just"/>
            <a:endParaRPr lang="en-IN" dirty="0">
              <a:solidFill>
                <a:srgbClr val="000000"/>
              </a:solidFill>
              <a:latin typeface="inter-regular"/>
            </a:endParaRPr>
          </a:p>
          <a:p>
            <a:pPr algn="just"/>
            <a:r>
              <a:rPr lang="en-IN" b="0" i="0" dirty="0">
                <a:solidFill>
                  <a:srgbClr val="000000"/>
                </a:solidFill>
                <a:effectLst/>
                <a:latin typeface="inter-regular"/>
              </a:rPr>
              <a:t>Copy Constructor</a:t>
            </a:r>
          </a:p>
          <a:p>
            <a:endParaRPr lang="en-US" dirty="0"/>
          </a:p>
        </p:txBody>
      </p:sp>
    </p:spTree>
    <p:extLst>
      <p:ext uri="{BB962C8B-B14F-4D97-AF65-F5344CB8AC3E}">
        <p14:creationId xmlns:p14="http://schemas.microsoft.com/office/powerpoint/2010/main" val="228190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E6CC81-E255-2A32-0043-9B81D30B221F}"/>
              </a:ext>
            </a:extLst>
          </p:cNvPr>
          <p:cNvSpPr txBox="1"/>
          <p:nvPr/>
        </p:nvSpPr>
        <p:spPr>
          <a:xfrm>
            <a:off x="151326" y="143744"/>
            <a:ext cx="6098146" cy="461665"/>
          </a:xfrm>
          <a:prstGeom prst="rect">
            <a:avLst/>
          </a:prstGeom>
          <a:noFill/>
        </p:spPr>
        <p:txBody>
          <a:bodyPr wrap="square">
            <a:spAutoFit/>
          </a:bodyPr>
          <a:lstStyle/>
          <a:p>
            <a:pPr algn="just"/>
            <a:r>
              <a:rPr lang="en-IN" sz="2400" b="0" i="0" dirty="0">
                <a:solidFill>
                  <a:srgbClr val="610B38"/>
                </a:solidFill>
                <a:effectLst/>
                <a:latin typeface="erdana"/>
              </a:rPr>
              <a:t>Java static keyword</a:t>
            </a:r>
          </a:p>
        </p:txBody>
      </p:sp>
      <p:sp>
        <p:nvSpPr>
          <p:cNvPr id="7" name="TextBox 6">
            <a:extLst>
              <a:ext uri="{FF2B5EF4-FFF2-40B4-BE49-F238E27FC236}">
                <a16:creationId xmlns:a16="http://schemas.microsoft.com/office/drawing/2014/main" id="{10D6635D-AC34-9B9D-4886-3EF30447D748}"/>
              </a:ext>
            </a:extLst>
          </p:cNvPr>
          <p:cNvSpPr txBox="1"/>
          <p:nvPr/>
        </p:nvSpPr>
        <p:spPr>
          <a:xfrm>
            <a:off x="396024" y="742097"/>
            <a:ext cx="11555569" cy="2308324"/>
          </a:xfrm>
          <a:prstGeom prst="rect">
            <a:avLst/>
          </a:prstGeom>
          <a:noFill/>
        </p:spPr>
        <p:txBody>
          <a:bodyPr wrap="square">
            <a:spAutoFit/>
          </a:bodyPr>
          <a:lstStyle/>
          <a:p>
            <a:r>
              <a:rPr lang="en-US" dirty="0"/>
              <a:t>The static keyword in Java is used for memory management mainly. We can apply static keyword with variables, methods, blocks and nested classes. The static keyword belongs to the class than an instance of the class.</a:t>
            </a:r>
          </a:p>
          <a:p>
            <a:endParaRPr lang="en-US" dirty="0"/>
          </a:p>
          <a:p>
            <a:r>
              <a:rPr lang="en-US" dirty="0"/>
              <a:t>The static can be:</a:t>
            </a:r>
          </a:p>
          <a:p>
            <a:r>
              <a:rPr lang="en-US" dirty="0"/>
              <a:t>Variable (also known as a class variable)</a:t>
            </a:r>
          </a:p>
          <a:p>
            <a:r>
              <a:rPr lang="en-US" dirty="0"/>
              <a:t>Method (also known as a class method)</a:t>
            </a:r>
          </a:p>
          <a:p>
            <a:r>
              <a:rPr lang="en-US" dirty="0"/>
              <a:t>Block</a:t>
            </a:r>
          </a:p>
          <a:p>
            <a:r>
              <a:rPr lang="en-US" dirty="0"/>
              <a:t>Nested class</a:t>
            </a:r>
          </a:p>
        </p:txBody>
      </p:sp>
      <p:pic>
        <p:nvPicPr>
          <p:cNvPr id="8" name="Picture 7">
            <a:extLst>
              <a:ext uri="{FF2B5EF4-FFF2-40B4-BE49-F238E27FC236}">
                <a16:creationId xmlns:a16="http://schemas.microsoft.com/office/drawing/2014/main" id="{3161C05D-C2E0-D9FC-6D7C-F0BBE5327A36}"/>
              </a:ext>
            </a:extLst>
          </p:cNvPr>
          <p:cNvPicPr>
            <a:picLocks noChangeAspect="1"/>
          </p:cNvPicPr>
          <p:nvPr/>
        </p:nvPicPr>
        <p:blipFill>
          <a:blip r:embed="rId2"/>
          <a:stretch>
            <a:fillRect/>
          </a:stretch>
        </p:blipFill>
        <p:spPr>
          <a:xfrm>
            <a:off x="4968240" y="1798320"/>
            <a:ext cx="6983353" cy="4744303"/>
          </a:xfrm>
          <a:prstGeom prst="rect">
            <a:avLst/>
          </a:prstGeom>
        </p:spPr>
      </p:pic>
    </p:spTree>
    <p:extLst>
      <p:ext uri="{BB962C8B-B14F-4D97-AF65-F5344CB8AC3E}">
        <p14:creationId xmlns:p14="http://schemas.microsoft.com/office/powerpoint/2010/main" val="131948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D3D33-6DAA-15E8-E9D8-B0BCF3EEE487}"/>
              </a:ext>
            </a:extLst>
          </p:cNvPr>
          <p:cNvSpPr txBox="1"/>
          <p:nvPr/>
        </p:nvSpPr>
        <p:spPr>
          <a:xfrm>
            <a:off x="589208" y="4934479"/>
            <a:ext cx="11310870" cy="923330"/>
          </a:xfrm>
          <a:prstGeom prst="rect">
            <a:avLst/>
          </a:prstGeom>
          <a:noFill/>
        </p:spPr>
        <p:txBody>
          <a:bodyPr wrap="square">
            <a:spAutoFit/>
          </a:bodyPr>
          <a:lstStyle/>
          <a:p>
            <a:pPr algn="l" fontAlgn="base"/>
            <a:r>
              <a:rPr lang="en-IN" b="1" i="0" dirty="0">
                <a:solidFill>
                  <a:srgbClr val="273239"/>
                </a:solidFill>
                <a:effectLst/>
                <a:latin typeface="urw-din"/>
              </a:rPr>
              <a:t>When to use static variables and methods?</a:t>
            </a:r>
          </a:p>
          <a:p>
            <a:pPr algn="l" fontAlgn="base"/>
            <a:r>
              <a:rPr lang="en-IN" b="0" i="0" dirty="0">
                <a:solidFill>
                  <a:srgbClr val="273239"/>
                </a:solidFill>
                <a:effectLst/>
                <a:latin typeface="urw-din"/>
              </a:rPr>
              <a:t>Use the static variable for the property that is common to all objects. For example, in class Student, all students share the same college name. Use static methods for changing static variables.</a:t>
            </a:r>
          </a:p>
        </p:txBody>
      </p:sp>
      <p:sp>
        <p:nvSpPr>
          <p:cNvPr id="6" name="TextBox 5">
            <a:extLst>
              <a:ext uri="{FF2B5EF4-FFF2-40B4-BE49-F238E27FC236}">
                <a16:creationId xmlns:a16="http://schemas.microsoft.com/office/drawing/2014/main" id="{8DB8BB10-6880-7F0C-24D8-C03084F1399B}"/>
              </a:ext>
            </a:extLst>
          </p:cNvPr>
          <p:cNvSpPr txBox="1"/>
          <p:nvPr/>
        </p:nvSpPr>
        <p:spPr>
          <a:xfrm>
            <a:off x="988454" y="257276"/>
            <a:ext cx="4537655" cy="3693319"/>
          </a:xfrm>
          <a:prstGeom prst="rect">
            <a:avLst/>
          </a:prstGeom>
          <a:noFill/>
        </p:spPr>
        <p:txBody>
          <a:bodyPr wrap="square">
            <a:spAutoFit/>
          </a:bodyPr>
          <a:lstStyle/>
          <a:p>
            <a:r>
              <a:rPr lang="en-US" dirty="0"/>
              <a:t>There are two main restrictions for the static method. They are:</a:t>
            </a:r>
          </a:p>
          <a:p>
            <a:endParaRPr lang="en-US" dirty="0"/>
          </a:p>
          <a:p>
            <a:pPr marL="342900" indent="-342900">
              <a:buFont typeface="+mj-lt"/>
              <a:buAutoNum type="arabicPeriod"/>
            </a:pPr>
            <a:r>
              <a:rPr lang="en-US" dirty="0"/>
              <a:t>The static method can not use non static data member or call non-static method directly.</a:t>
            </a:r>
          </a:p>
          <a:p>
            <a:pPr marL="342900" indent="-342900">
              <a:buFont typeface="+mj-lt"/>
              <a:buAutoNum type="arabicPeriod"/>
            </a:pPr>
            <a:r>
              <a:rPr lang="en-US" dirty="0">
                <a:solidFill>
                  <a:srgbClr val="C00000"/>
                </a:solidFill>
              </a:rPr>
              <a:t>this</a:t>
            </a:r>
            <a:r>
              <a:rPr lang="en-US" dirty="0"/>
              <a:t> and </a:t>
            </a:r>
            <a:r>
              <a:rPr lang="en-US" dirty="0">
                <a:solidFill>
                  <a:srgbClr val="C00000"/>
                </a:solidFill>
              </a:rPr>
              <a:t>super</a:t>
            </a:r>
            <a:r>
              <a:rPr lang="en-US" dirty="0"/>
              <a:t> cannot be used in static context.</a:t>
            </a:r>
          </a:p>
          <a:p>
            <a:pPr marL="342900" indent="-342900">
              <a:buFont typeface="+mj-lt"/>
              <a:buAutoNum type="arabicPeriod"/>
            </a:pPr>
            <a:r>
              <a:rPr lang="en-IN" b="0" i="0" dirty="0">
                <a:solidFill>
                  <a:srgbClr val="273239"/>
                </a:solidFill>
                <a:effectLst/>
                <a:latin typeface="urw-din"/>
              </a:rPr>
              <a:t>We can create static variables at the class level only.</a:t>
            </a:r>
            <a:endParaRPr lang="en-US" b="0" i="0" dirty="0">
              <a:solidFill>
                <a:srgbClr val="273239"/>
              </a:solidFill>
              <a:effectLst/>
              <a:latin typeface="urw-din"/>
            </a:endParaRPr>
          </a:p>
          <a:p>
            <a:pPr marL="342900" indent="-342900">
              <a:buFont typeface="+mj-lt"/>
              <a:buAutoNum type="arabicPeriod"/>
            </a:pPr>
            <a:r>
              <a:rPr lang="en-US" dirty="0"/>
              <a:t>static block and static variables are executed in the order they are present in a program.</a:t>
            </a:r>
          </a:p>
        </p:txBody>
      </p:sp>
    </p:spTree>
    <p:extLst>
      <p:ext uri="{BB962C8B-B14F-4D97-AF65-F5344CB8AC3E}">
        <p14:creationId xmlns:p14="http://schemas.microsoft.com/office/powerpoint/2010/main" val="35369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92BEDD-CA61-E0A1-E7E7-860A291662E9}"/>
              </a:ext>
            </a:extLst>
          </p:cNvPr>
          <p:cNvSpPr txBox="1"/>
          <p:nvPr/>
        </p:nvSpPr>
        <p:spPr>
          <a:xfrm>
            <a:off x="125568" y="289679"/>
            <a:ext cx="9069947" cy="2862322"/>
          </a:xfrm>
          <a:prstGeom prst="rect">
            <a:avLst/>
          </a:prstGeom>
          <a:noFill/>
        </p:spPr>
        <p:txBody>
          <a:bodyPr wrap="square">
            <a:spAutoFit/>
          </a:bodyPr>
          <a:lstStyle/>
          <a:p>
            <a:r>
              <a:rPr lang="en-IN" b="0" i="0" dirty="0">
                <a:solidFill>
                  <a:srgbClr val="610B38"/>
                </a:solidFill>
                <a:effectLst/>
                <a:latin typeface="erdana"/>
              </a:rPr>
              <a:t>this keyword in Java</a:t>
            </a:r>
          </a:p>
          <a:p>
            <a:endParaRPr lang="en-IN" b="0" i="0" dirty="0">
              <a:solidFill>
                <a:srgbClr val="610B38"/>
              </a:solidFill>
              <a:effectLst/>
              <a:latin typeface="erdana"/>
            </a:endParaRPr>
          </a:p>
          <a:p>
            <a:r>
              <a:rPr lang="en-US" dirty="0"/>
              <a:t>Usage of java this keyword.</a:t>
            </a:r>
          </a:p>
          <a:p>
            <a:endParaRPr lang="en-US" dirty="0"/>
          </a:p>
          <a:p>
            <a:pPr marL="342900" indent="-342900">
              <a:buFont typeface="+mj-lt"/>
              <a:buAutoNum type="arabicPeriod"/>
            </a:pPr>
            <a:r>
              <a:rPr lang="en-US" dirty="0"/>
              <a:t>this can be used to refer current class instance variable.</a:t>
            </a:r>
          </a:p>
          <a:p>
            <a:pPr marL="342900" indent="-342900">
              <a:buFont typeface="+mj-lt"/>
              <a:buAutoNum type="arabicPeriod"/>
            </a:pPr>
            <a:r>
              <a:rPr lang="en-US" dirty="0"/>
              <a:t>this can be used to invoke current class method (implicitly)</a:t>
            </a:r>
          </a:p>
          <a:p>
            <a:pPr marL="342900" indent="-342900">
              <a:buFont typeface="+mj-lt"/>
              <a:buAutoNum type="arabicPeriod"/>
            </a:pPr>
            <a:r>
              <a:rPr lang="en-US" dirty="0"/>
              <a:t>this() can be used to invoke current class constructor.</a:t>
            </a:r>
          </a:p>
          <a:p>
            <a:pPr marL="342900" indent="-342900">
              <a:buFont typeface="+mj-lt"/>
              <a:buAutoNum type="arabicPeriod"/>
            </a:pPr>
            <a:r>
              <a:rPr lang="en-US" dirty="0"/>
              <a:t>this can be passed as an argument in the method call.</a:t>
            </a:r>
          </a:p>
          <a:p>
            <a:pPr marL="342900" indent="-342900">
              <a:buFont typeface="+mj-lt"/>
              <a:buAutoNum type="arabicPeriod"/>
            </a:pPr>
            <a:r>
              <a:rPr lang="en-US" dirty="0"/>
              <a:t>this can be passed as argument in the constructor call.</a:t>
            </a:r>
          </a:p>
          <a:p>
            <a:pPr marL="342900" indent="-342900">
              <a:buFont typeface="+mj-lt"/>
              <a:buAutoNum type="arabicPeriod"/>
            </a:pPr>
            <a:r>
              <a:rPr lang="en-US" dirty="0"/>
              <a:t>this can be used to return the current class instance from the method.</a:t>
            </a:r>
          </a:p>
        </p:txBody>
      </p:sp>
    </p:spTree>
    <p:extLst>
      <p:ext uri="{BB962C8B-B14F-4D97-AF65-F5344CB8AC3E}">
        <p14:creationId xmlns:p14="http://schemas.microsoft.com/office/powerpoint/2010/main" val="298927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D35D-6822-71BF-09C6-696093FD12A4}"/>
              </a:ext>
            </a:extLst>
          </p:cNvPr>
          <p:cNvSpPr txBox="1"/>
          <p:nvPr/>
        </p:nvSpPr>
        <p:spPr>
          <a:xfrm>
            <a:off x="437882" y="257578"/>
            <a:ext cx="2264659" cy="461665"/>
          </a:xfrm>
          <a:prstGeom prst="rect">
            <a:avLst/>
          </a:prstGeom>
          <a:noFill/>
        </p:spPr>
        <p:txBody>
          <a:bodyPr wrap="none" rtlCol="0">
            <a:spAutoFit/>
          </a:bodyPr>
          <a:lstStyle/>
          <a:p>
            <a:r>
              <a:rPr lang="en-US" sz="2400" dirty="0"/>
              <a:t>OOPS concepts()</a:t>
            </a:r>
          </a:p>
        </p:txBody>
      </p:sp>
      <p:sp>
        <p:nvSpPr>
          <p:cNvPr id="3" name="TextBox 2">
            <a:extLst>
              <a:ext uri="{FF2B5EF4-FFF2-40B4-BE49-F238E27FC236}">
                <a16:creationId xmlns:a16="http://schemas.microsoft.com/office/drawing/2014/main" id="{AE880D4C-7999-15D3-03B6-4F105A39BB9F}"/>
              </a:ext>
            </a:extLst>
          </p:cNvPr>
          <p:cNvSpPr txBox="1"/>
          <p:nvPr/>
        </p:nvSpPr>
        <p:spPr>
          <a:xfrm>
            <a:off x="553791" y="1017431"/>
            <a:ext cx="115265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Inheritance</a:t>
            </a:r>
          </a:p>
          <a:p>
            <a:pPr marL="285750" indent="-285750">
              <a:buFont typeface="Arial" panose="020B0604020202020204" pitchFamily="34" charset="0"/>
              <a:buChar char="•"/>
            </a:pPr>
            <a:r>
              <a:rPr lang="en-US" dirty="0"/>
              <a:t>Polymorphism</a:t>
            </a:r>
          </a:p>
          <a:p>
            <a:pPr marL="285750" indent="-285750">
              <a:buFont typeface="Arial" panose="020B0604020202020204" pitchFamily="34" charset="0"/>
              <a:buChar char="•"/>
            </a:pPr>
            <a:r>
              <a:rPr lang="en-US" dirty="0"/>
              <a:t>Abstraction</a:t>
            </a:r>
          </a:p>
          <a:p>
            <a:pPr marL="285750" indent="-285750">
              <a:buFont typeface="Arial" panose="020B0604020202020204" pitchFamily="34" charset="0"/>
              <a:buChar char="•"/>
            </a:pPr>
            <a:r>
              <a:rPr lang="en-US" dirty="0"/>
              <a:t>Encapsulation</a:t>
            </a:r>
          </a:p>
        </p:txBody>
      </p:sp>
      <p:pic>
        <p:nvPicPr>
          <p:cNvPr id="4" name="Picture 3">
            <a:extLst>
              <a:ext uri="{FF2B5EF4-FFF2-40B4-BE49-F238E27FC236}">
                <a16:creationId xmlns:a16="http://schemas.microsoft.com/office/drawing/2014/main" id="{3297B4F7-F026-E7C7-8FDA-22807E7094B9}"/>
              </a:ext>
            </a:extLst>
          </p:cNvPr>
          <p:cNvPicPr>
            <a:picLocks noChangeAspect="1"/>
          </p:cNvPicPr>
          <p:nvPr/>
        </p:nvPicPr>
        <p:blipFill>
          <a:blip r:embed="rId2"/>
          <a:stretch>
            <a:fillRect/>
          </a:stretch>
        </p:blipFill>
        <p:spPr>
          <a:xfrm>
            <a:off x="7025640" y="4206032"/>
            <a:ext cx="5440680" cy="2651968"/>
          </a:xfrm>
          <a:prstGeom prst="rect">
            <a:avLst/>
          </a:prstGeom>
        </p:spPr>
      </p:pic>
      <p:sp>
        <p:nvSpPr>
          <p:cNvPr id="7" name="TextBox 6">
            <a:extLst>
              <a:ext uri="{FF2B5EF4-FFF2-40B4-BE49-F238E27FC236}">
                <a16:creationId xmlns:a16="http://schemas.microsoft.com/office/drawing/2014/main" id="{BD6E07F7-B512-5450-0893-45F789BB85AC}"/>
              </a:ext>
            </a:extLst>
          </p:cNvPr>
          <p:cNvSpPr txBox="1"/>
          <p:nvPr/>
        </p:nvSpPr>
        <p:spPr>
          <a:xfrm>
            <a:off x="221086" y="2819193"/>
            <a:ext cx="11859296" cy="2123658"/>
          </a:xfrm>
          <a:prstGeom prst="rect">
            <a:avLst/>
          </a:prstGeom>
          <a:noFill/>
        </p:spPr>
        <p:txBody>
          <a:bodyPr wrap="square">
            <a:spAutoFit/>
          </a:bodyPr>
          <a:lstStyle/>
          <a:p>
            <a:pPr marL="285750" indent="-285750">
              <a:buFont typeface="Arial" panose="020B0604020202020204" pitchFamily="34" charset="0"/>
              <a:buChar char="•"/>
            </a:pPr>
            <a:r>
              <a:rPr lang="en-US" sz="2400" dirty="0"/>
              <a:t>Inheritance(extends)</a:t>
            </a:r>
          </a:p>
          <a:p>
            <a:r>
              <a:rPr lang="en-US" dirty="0"/>
              <a:t>         Inheritance in Java is a mechanism in which one object acquires all the properties and behaviors of a parent object.</a:t>
            </a:r>
          </a:p>
          <a:p>
            <a:endParaRPr lang="en-US" dirty="0"/>
          </a:p>
          <a:p>
            <a:endParaRPr lang="en-US" dirty="0"/>
          </a:p>
          <a:p>
            <a:r>
              <a:rPr lang="en-IN" b="0" i="0" dirty="0">
                <a:solidFill>
                  <a:srgbClr val="000000"/>
                </a:solidFill>
                <a:effectLst/>
                <a:latin typeface="inter-regular"/>
              </a:rPr>
              <a:t>         adv: Code Reusability.</a:t>
            </a:r>
          </a:p>
          <a:p>
            <a:endParaRPr lang="en-IN" b="0" i="0" dirty="0">
              <a:solidFill>
                <a:srgbClr val="000000"/>
              </a:solidFill>
              <a:effectLst/>
              <a:latin typeface="inter-regular"/>
            </a:endParaRPr>
          </a:p>
          <a:p>
            <a:r>
              <a:rPr lang="en-IN" dirty="0">
                <a:solidFill>
                  <a:srgbClr val="000000"/>
                </a:solidFill>
                <a:latin typeface="inter-regular"/>
              </a:rPr>
              <a:t>         disadv: Multiple inheritance not supported</a:t>
            </a:r>
            <a:endParaRPr lang="en-US" dirty="0"/>
          </a:p>
        </p:txBody>
      </p:sp>
    </p:spTree>
    <p:extLst>
      <p:ext uri="{BB962C8B-B14F-4D97-AF65-F5344CB8AC3E}">
        <p14:creationId xmlns:p14="http://schemas.microsoft.com/office/powerpoint/2010/main" val="384113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49ADFA-2B23-67D1-CFE3-3D87F9C15E74}"/>
              </a:ext>
            </a:extLst>
          </p:cNvPr>
          <p:cNvSpPr txBox="1"/>
          <p:nvPr/>
        </p:nvSpPr>
        <p:spPr>
          <a:xfrm>
            <a:off x="198120" y="167640"/>
            <a:ext cx="1983492" cy="461665"/>
          </a:xfrm>
          <a:prstGeom prst="rect">
            <a:avLst/>
          </a:prstGeom>
          <a:noFill/>
        </p:spPr>
        <p:txBody>
          <a:bodyPr wrap="none" rtlCol="0">
            <a:spAutoFit/>
          </a:bodyPr>
          <a:lstStyle/>
          <a:p>
            <a:r>
              <a:rPr lang="en-US" sz="2400" dirty="0"/>
              <a:t>Polymorphism</a:t>
            </a:r>
          </a:p>
        </p:txBody>
      </p:sp>
      <p:sp>
        <p:nvSpPr>
          <p:cNvPr id="5" name="TextBox 4">
            <a:extLst>
              <a:ext uri="{FF2B5EF4-FFF2-40B4-BE49-F238E27FC236}">
                <a16:creationId xmlns:a16="http://schemas.microsoft.com/office/drawing/2014/main" id="{1F41A151-57DA-909D-CD93-9E7613ACAB0A}"/>
              </a:ext>
            </a:extLst>
          </p:cNvPr>
          <p:cNvSpPr txBox="1"/>
          <p:nvPr/>
        </p:nvSpPr>
        <p:spPr>
          <a:xfrm>
            <a:off x="396240" y="629305"/>
            <a:ext cx="11597640" cy="5632311"/>
          </a:xfrm>
          <a:prstGeom prst="rect">
            <a:avLst/>
          </a:prstGeom>
          <a:noFill/>
        </p:spPr>
        <p:txBody>
          <a:bodyPr wrap="square" rtlCol="0">
            <a:spAutoFit/>
          </a:bodyPr>
          <a:lstStyle/>
          <a:p>
            <a:r>
              <a:rPr lang="en-US" b="1" dirty="0"/>
              <a:t>Method overloading</a:t>
            </a:r>
          </a:p>
          <a:p>
            <a:r>
              <a:rPr lang="en-US" dirty="0"/>
              <a:t>          If a class has multiple methods having same name but different in parameters, it is known as Method Overloading.</a:t>
            </a:r>
          </a:p>
          <a:p>
            <a:endParaRPr lang="en-US" b="1" dirty="0"/>
          </a:p>
          <a:p>
            <a:r>
              <a:rPr lang="en-US" b="1" dirty="0"/>
              <a:t>There are two ways to overload the method in java</a:t>
            </a:r>
          </a:p>
          <a:p>
            <a:endParaRPr lang="en-US" dirty="0"/>
          </a:p>
          <a:p>
            <a:pPr marL="285750" indent="-285750">
              <a:buFont typeface="Arial" panose="020B0604020202020204" pitchFamily="34" charset="0"/>
              <a:buChar char="•"/>
            </a:pPr>
            <a:r>
              <a:rPr lang="en-US" dirty="0"/>
              <a:t>By changing number of arguments</a:t>
            </a:r>
          </a:p>
          <a:p>
            <a:pPr marL="285750" indent="-285750">
              <a:buFont typeface="Arial" panose="020B0604020202020204" pitchFamily="34" charset="0"/>
              <a:buChar char="•"/>
            </a:pPr>
            <a:r>
              <a:rPr lang="en-US" dirty="0"/>
              <a:t>By changing the data type</a:t>
            </a:r>
          </a:p>
          <a:p>
            <a:endParaRPr lang="en-US" dirty="0"/>
          </a:p>
          <a:p>
            <a:r>
              <a:rPr lang="en-US" b="1" dirty="0"/>
              <a:t>Method Overriding</a:t>
            </a:r>
          </a:p>
          <a:p>
            <a:r>
              <a:rPr lang="en-US" dirty="0"/>
              <a:t>         If subclass (child class) has the same method as declared in the parent class, it is known as method overriding in Java.</a:t>
            </a:r>
          </a:p>
          <a:p>
            <a:endParaRPr lang="en-US" dirty="0"/>
          </a:p>
          <a:p>
            <a:r>
              <a:rPr lang="en-US" b="1" dirty="0"/>
              <a:t>Usage of Java Method Overriding</a:t>
            </a:r>
          </a:p>
          <a:p>
            <a:pPr marL="342900" indent="-342900">
              <a:buFont typeface="Arial" panose="020B0604020202020204" pitchFamily="34" charset="0"/>
              <a:buChar char="•"/>
            </a:pPr>
            <a:r>
              <a:rPr lang="en-US" dirty="0"/>
              <a:t>Method overriding is used to provide the specific implementation of a method which is already provided by its superclass.</a:t>
            </a:r>
          </a:p>
          <a:p>
            <a:pPr marL="342900" indent="-342900">
              <a:buFont typeface="Arial" panose="020B0604020202020204" pitchFamily="34" charset="0"/>
              <a:buChar char="•"/>
            </a:pPr>
            <a:r>
              <a:rPr lang="en-US" dirty="0"/>
              <a:t>Method overriding is used for runtime polymorphism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r>
              <a:rPr lang="en-US" b="1" dirty="0"/>
              <a:t>Rules for Java Method Overriding</a:t>
            </a:r>
          </a:p>
          <a:p>
            <a:pPr marL="342900" indent="-342900">
              <a:buFont typeface="Arial" panose="020B0604020202020204" pitchFamily="34" charset="0"/>
              <a:buChar char="•"/>
            </a:pPr>
            <a:r>
              <a:rPr lang="en-US" dirty="0"/>
              <a:t>The method must have the same name as in the parent class</a:t>
            </a:r>
          </a:p>
          <a:p>
            <a:pPr marL="342900" indent="-342900">
              <a:buFont typeface="Arial" panose="020B0604020202020204" pitchFamily="34" charset="0"/>
              <a:buChar char="•"/>
            </a:pPr>
            <a:r>
              <a:rPr lang="en-US" dirty="0"/>
              <a:t>The method must have the same parameter as in the parent class.</a:t>
            </a:r>
          </a:p>
        </p:txBody>
      </p:sp>
    </p:spTree>
    <p:extLst>
      <p:ext uri="{BB962C8B-B14F-4D97-AF65-F5344CB8AC3E}">
        <p14:creationId xmlns:p14="http://schemas.microsoft.com/office/powerpoint/2010/main" val="173128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F73999-E842-07AC-F546-D6A020705B2C}"/>
              </a:ext>
            </a:extLst>
          </p:cNvPr>
          <p:cNvSpPr txBox="1"/>
          <p:nvPr/>
        </p:nvSpPr>
        <p:spPr>
          <a:xfrm>
            <a:off x="537692" y="304627"/>
            <a:ext cx="11555569" cy="2308324"/>
          </a:xfrm>
          <a:prstGeom prst="rect">
            <a:avLst/>
          </a:prstGeom>
          <a:noFill/>
        </p:spPr>
        <p:txBody>
          <a:bodyPr wrap="square">
            <a:spAutoFit/>
          </a:bodyPr>
          <a:lstStyle/>
          <a:p>
            <a:r>
              <a:rPr lang="en-US" dirty="0"/>
              <a:t>Abstraction in Java</a:t>
            </a:r>
          </a:p>
          <a:p>
            <a:r>
              <a:rPr lang="en-US" dirty="0"/>
              <a:t>Abstraction is a process of hiding the implementation details and showing only functionality to the user.</a:t>
            </a:r>
          </a:p>
          <a:p>
            <a:endParaRPr lang="en-US" dirty="0"/>
          </a:p>
          <a:p>
            <a:pPr algn="just"/>
            <a:r>
              <a:rPr lang="en-IN" b="0" i="0" dirty="0">
                <a:solidFill>
                  <a:srgbClr val="333333"/>
                </a:solidFill>
                <a:effectLst/>
                <a:latin typeface="inter-regular"/>
              </a:rPr>
              <a:t>There are two ways to achieve abstraction in java</a:t>
            </a:r>
          </a:p>
          <a:p>
            <a:pPr algn="just">
              <a:buFont typeface="+mj-lt"/>
              <a:buAutoNum type="arabicPeriod"/>
            </a:pPr>
            <a:r>
              <a:rPr lang="en-IN" b="0" i="0" dirty="0">
                <a:solidFill>
                  <a:srgbClr val="000000"/>
                </a:solidFill>
                <a:effectLst/>
                <a:latin typeface="inter-regular"/>
              </a:rPr>
              <a:t>Abstract class (0 to 100%)</a:t>
            </a:r>
          </a:p>
          <a:p>
            <a:pPr algn="just">
              <a:buFont typeface="+mj-lt"/>
              <a:buAutoNum type="arabicPeriod"/>
            </a:pPr>
            <a:r>
              <a:rPr lang="en-IN" b="0" i="0" dirty="0">
                <a:solidFill>
                  <a:srgbClr val="000000"/>
                </a:solidFill>
                <a:effectLst/>
                <a:latin typeface="inter-regular"/>
              </a:rPr>
              <a:t>Interface (100%)</a:t>
            </a:r>
          </a:p>
          <a:p>
            <a:pPr algn="just">
              <a:buFont typeface="+mj-lt"/>
              <a:buAutoNum type="arabicPeriod"/>
            </a:pPr>
            <a:endParaRPr lang="en-IN" dirty="0">
              <a:solidFill>
                <a:srgbClr val="000000"/>
              </a:solidFill>
              <a:latin typeface="inter-regular"/>
            </a:endParaRPr>
          </a:p>
          <a:p>
            <a:endParaRPr lang="en-US" dirty="0"/>
          </a:p>
        </p:txBody>
      </p:sp>
      <p:pic>
        <p:nvPicPr>
          <p:cNvPr id="6" name="Picture 5">
            <a:extLst>
              <a:ext uri="{FF2B5EF4-FFF2-40B4-BE49-F238E27FC236}">
                <a16:creationId xmlns:a16="http://schemas.microsoft.com/office/drawing/2014/main" id="{F098F04D-5C16-B176-D95E-36D05D3D6811}"/>
              </a:ext>
            </a:extLst>
          </p:cNvPr>
          <p:cNvPicPr>
            <a:picLocks noChangeAspect="1"/>
          </p:cNvPicPr>
          <p:nvPr/>
        </p:nvPicPr>
        <p:blipFill>
          <a:blip r:embed="rId2"/>
          <a:stretch>
            <a:fillRect/>
          </a:stretch>
        </p:blipFill>
        <p:spPr>
          <a:xfrm>
            <a:off x="3771132" y="590532"/>
            <a:ext cx="8674687" cy="6186940"/>
          </a:xfrm>
          <a:prstGeom prst="rect">
            <a:avLst/>
          </a:prstGeom>
        </p:spPr>
      </p:pic>
      <p:sp>
        <p:nvSpPr>
          <p:cNvPr id="8" name="TextBox 7">
            <a:extLst>
              <a:ext uri="{FF2B5EF4-FFF2-40B4-BE49-F238E27FC236}">
                <a16:creationId xmlns:a16="http://schemas.microsoft.com/office/drawing/2014/main" id="{EC491C77-55C7-0B3C-2EB4-256CE721D53C}"/>
              </a:ext>
            </a:extLst>
          </p:cNvPr>
          <p:cNvSpPr txBox="1"/>
          <p:nvPr/>
        </p:nvSpPr>
        <p:spPr>
          <a:xfrm>
            <a:off x="185134" y="2529840"/>
            <a:ext cx="6130342" cy="2308324"/>
          </a:xfrm>
          <a:prstGeom prst="rect">
            <a:avLst/>
          </a:prstGeom>
          <a:noFill/>
        </p:spPr>
        <p:txBody>
          <a:bodyPr wrap="square">
            <a:spAutoFit/>
          </a:bodyPr>
          <a:lstStyle/>
          <a:p>
            <a:pPr algn="just"/>
            <a:r>
              <a:rPr lang="en-IN" b="0" i="0" dirty="0">
                <a:solidFill>
                  <a:srgbClr val="000000"/>
                </a:solidFill>
                <a:effectLst/>
                <a:latin typeface="inter-regular"/>
              </a:rPr>
              <a:t>Abstract class in Java</a:t>
            </a:r>
          </a:p>
          <a:p>
            <a:pPr algn="just"/>
            <a:r>
              <a:rPr lang="en-IN" b="0" i="0" dirty="0">
                <a:solidFill>
                  <a:srgbClr val="000000"/>
                </a:solidFill>
                <a:effectLst/>
                <a:latin typeface="inter-regular"/>
              </a:rPr>
              <a:t>A class which is declared as abstract is known as an abstract class. It can have abstract and non-abstract methods. It needs to be extended and its method implemented. It cannot be instantiated.</a:t>
            </a:r>
          </a:p>
          <a:p>
            <a:pPr algn="just"/>
            <a:endParaRPr lang="en-IN" dirty="0">
              <a:solidFill>
                <a:srgbClr val="000000"/>
              </a:solidFill>
              <a:latin typeface="inter-regular"/>
            </a:endParaRPr>
          </a:p>
          <a:p>
            <a:pPr algn="just"/>
            <a:endParaRPr lang="en-IN" b="0" i="0" dirty="0">
              <a:solidFill>
                <a:srgbClr val="000000"/>
              </a:solidFill>
              <a:effectLst/>
              <a:latin typeface="inter-regular"/>
            </a:endParaRPr>
          </a:p>
          <a:p>
            <a:pPr algn="just"/>
            <a:r>
              <a:rPr lang="en-IN" dirty="0">
                <a:solidFill>
                  <a:srgbClr val="000000"/>
                </a:solidFill>
                <a:latin typeface="inter-regular"/>
              </a:rPr>
              <a:t>Boolean login(String </a:t>
            </a:r>
            <a:r>
              <a:rPr lang="en-IN" dirty="0" err="1">
                <a:solidFill>
                  <a:srgbClr val="000000"/>
                </a:solidFill>
                <a:latin typeface="inter-regular"/>
              </a:rPr>
              <a:t>username,String</a:t>
            </a:r>
            <a:r>
              <a:rPr lang="en-IN" dirty="0">
                <a:solidFill>
                  <a:srgbClr val="000000"/>
                </a:solidFill>
                <a:latin typeface="inter-regular"/>
              </a:rPr>
              <a:t> password);</a:t>
            </a:r>
          </a:p>
        </p:txBody>
      </p:sp>
    </p:spTree>
    <p:extLst>
      <p:ext uri="{BB962C8B-B14F-4D97-AF65-F5344CB8AC3E}">
        <p14:creationId xmlns:p14="http://schemas.microsoft.com/office/powerpoint/2010/main" val="194931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A245E-9B8B-9EEB-46A1-F0937462BFD7}"/>
              </a:ext>
            </a:extLst>
          </p:cNvPr>
          <p:cNvSpPr txBox="1"/>
          <p:nvPr/>
        </p:nvSpPr>
        <p:spPr>
          <a:xfrm>
            <a:off x="408904" y="207727"/>
            <a:ext cx="11478296" cy="3970318"/>
          </a:xfrm>
          <a:prstGeom prst="rect">
            <a:avLst/>
          </a:prstGeom>
          <a:noFill/>
        </p:spPr>
        <p:txBody>
          <a:bodyPr wrap="square">
            <a:spAutoFit/>
          </a:bodyPr>
          <a:lstStyle/>
          <a:p>
            <a:r>
              <a:rPr lang="en-US" dirty="0"/>
              <a:t>Interface in Java</a:t>
            </a:r>
          </a:p>
          <a:p>
            <a:endParaRPr lang="en-US" dirty="0"/>
          </a:p>
          <a:p>
            <a:r>
              <a:rPr lang="en-US" dirty="0"/>
              <a:t>An interface in Java is a blueprint of a class. It has static constants and abstract methods.</a:t>
            </a:r>
          </a:p>
          <a:p>
            <a:endParaRPr lang="en-US" dirty="0"/>
          </a:p>
          <a:p>
            <a:r>
              <a:rPr lang="en-US" dirty="0"/>
              <a:t>The interface in Java is a mechanism to achieve abstraction. There can be only abstract methods in the Java interface, not method body. It is used to achieve abstraction and multiple inheritance in Java.</a:t>
            </a:r>
          </a:p>
          <a:p>
            <a:endParaRPr lang="en-US" dirty="0"/>
          </a:p>
          <a:p>
            <a:pPr marL="285750" indent="-285750" algn="just">
              <a:buFont typeface="Arial" panose="020B0604020202020204" pitchFamily="34" charset="0"/>
              <a:buChar char="•"/>
            </a:pPr>
            <a:r>
              <a:rPr lang="en-IN" b="0" i="0" dirty="0">
                <a:solidFill>
                  <a:srgbClr val="333333"/>
                </a:solidFill>
                <a:effectLst/>
                <a:latin typeface="inter-regular"/>
              </a:rPr>
              <a:t>It cannot be instantiated just like the abstract class.</a:t>
            </a:r>
          </a:p>
          <a:p>
            <a:pPr marL="285750" indent="-285750" algn="just">
              <a:buFont typeface="Arial" panose="020B0604020202020204" pitchFamily="34" charset="0"/>
              <a:buChar char="•"/>
            </a:pPr>
            <a:r>
              <a:rPr lang="en-IN" b="0" i="0" dirty="0">
                <a:solidFill>
                  <a:srgbClr val="333333"/>
                </a:solidFill>
                <a:effectLst/>
                <a:latin typeface="inter-regular"/>
              </a:rPr>
              <a:t>Since Java 8, we can have </a:t>
            </a:r>
            <a:r>
              <a:rPr lang="en-IN" b="1" i="0" dirty="0">
                <a:solidFill>
                  <a:srgbClr val="333333"/>
                </a:solidFill>
                <a:effectLst/>
                <a:latin typeface="inter-bold"/>
              </a:rPr>
              <a:t>default and static methods</a:t>
            </a:r>
            <a:r>
              <a:rPr lang="en-IN" b="0" i="0" dirty="0">
                <a:solidFill>
                  <a:srgbClr val="333333"/>
                </a:solidFill>
                <a:effectLst/>
                <a:latin typeface="inter-regular"/>
              </a:rPr>
              <a:t> in an interface.</a:t>
            </a:r>
          </a:p>
          <a:p>
            <a:pPr marL="285750" indent="-285750" algn="just">
              <a:buFont typeface="Arial" panose="020B0604020202020204" pitchFamily="34" charset="0"/>
              <a:buChar char="•"/>
            </a:pPr>
            <a:r>
              <a:rPr lang="en-IN" b="0" i="0" dirty="0">
                <a:solidFill>
                  <a:srgbClr val="333333"/>
                </a:solidFill>
                <a:effectLst/>
                <a:latin typeface="inter-regular"/>
              </a:rPr>
              <a:t>Since Java 9, we can have </a:t>
            </a:r>
            <a:r>
              <a:rPr lang="en-IN" b="1" i="0" dirty="0">
                <a:solidFill>
                  <a:srgbClr val="333333"/>
                </a:solidFill>
                <a:effectLst/>
                <a:latin typeface="inter-bold"/>
              </a:rPr>
              <a:t>private methods</a:t>
            </a:r>
            <a:r>
              <a:rPr lang="en-IN" b="0" i="0" dirty="0">
                <a:solidFill>
                  <a:srgbClr val="333333"/>
                </a:solidFill>
                <a:effectLst/>
                <a:latin typeface="inter-regular"/>
              </a:rPr>
              <a:t> in an interface.</a:t>
            </a:r>
          </a:p>
          <a:p>
            <a:pPr marL="285750" indent="-285750" algn="just">
              <a:buFont typeface="Arial" panose="020B0604020202020204" pitchFamily="34" charset="0"/>
              <a:buChar char="•"/>
            </a:pPr>
            <a:r>
              <a:rPr lang="en-IN" dirty="0">
                <a:solidFill>
                  <a:srgbClr val="333333"/>
                </a:solidFill>
                <a:latin typeface="inter-regular"/>
              </a:rPr>
              <a:t>Implements keyword is used</a:t>
            </a:r>
          </a:p>
          <a:p>
            <a:pPr marL="285750" indent="-285750" algn="just">
              <a:buFont typeface="Arial" panose="020B0604020202020204" pitchFamily="34" charset="0"/>
              <a:buChar char="•"/>
            </a:pPr>
            <a:r>
              <a:rPr lang="en-IN" dirty="0">
                <a:solidFill>
                  <a:srgbClr val="333333"/>
                </a:solidFill>
                <a:latin typeface="inter-regular"/>
              </a:rPr>
              <a:t>Multiple inheritance</a:t>
            </a:r>
          </a:p>
          <a:p>
            <a:pPr marL="285750" indent="-285750" algn="just">
              <a:buFont typeface="Arial" panose="020B0604020202020204" pitchFamily="34" charset="0"/>
              <a:buChar char="•"/>
            </a:pPr>
            <a:endParaRPr lang="en-IN" b="0" i="0" dirty="0">
              <a:solidFill>
                <a:srgbClr val="333333"/>
              </a:solidFill>
              <a:effectLst/>
              <a:latin typeface="inter-regular"/>
            </a:endParaRPr>
          </a:p>
          <a:p>
            <a:endParaRPr lang="en-US" dirty="0"/>
          </a:p>
        </p:txBody>
      </p:sp>
      <p:pic>
        <p:nvPicPr>
          <p:cNvPr id="6" name="Picture 5">
            <a:extLst>
              <a:ext uri="{FF2B5EF4-FFF2-40B4-BE49-F238E27FC236}">
                <a16:creationId xmlns:a16="http://schemas.microsoft.com/office/drawing/2014/main" id="{A8C6A5D9-0AB2-59BF-41D9-70D3FD50B86C}"/>
              </a:ext>
            </a:extLst>
          </p:cNvPr>
          <p:cNvPicPr>
            <a:picLocks noChangeAspect="1"/>
          </p:cNvPicPr>
          <p:nvPr/>
        </p:nvPicPr>
        <p:blipFill>
          <a:blip r:embed="rId2"/>
          <a:stretch>
            <a:fillRect/>
          </a:stretch>
        </p:blipFill>
        <p:spPr>
          <a:xfrm>
            <a:off x="4783893" y="3970573"/>
            <a:ext cx="7289800" cy="2679700"/>
          </a:xfrm>
          <a:prstGeom prst="rect">
            <a:avLst/>
          </a:prstGeom>
        </p:spPr>
      </p:pic>
    </p:spTree>
    <p:extLst>
      <p:ext uri="{BB962C8B-B14F-4D97-AF65-F5344CB8AC3E}">
        <p14:creationId xmlns:p14="http://schemas.microsoft.com/office/powerpoint/2010/main" val="348417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2D3795-E14D-7407-11B1-800A70D6A524}"/>
              </a:ext>
            </a:extLst>
          </p:cNvPr>
          <p:cNvSpPr txBox="1"/>
          <p:nvPr/>
        </p:nvSpPr>
        <p:spPr>
          <a:xfrm>
            <a:off x="206061" y="197346"/>
            <a:ext cx="11874321" cy="3970318"/>
          </a:xfrm>
          <a:prstGeom prst="rect">
            <a:avLst/>
          </a:prstGeom>
          <a:noFill/>
        </p:spPr>
        <p:txBody>
          <a:bodyPr wrap="square">
            <a:spAutoFit/>
          </a:bodyPr>
          <a:lstStyle/>
          <a:p>
            <a:r>
              <a:rPr lang="en-US" b="1" dirty="0"/>
              <a:t>Encapsulation in Java</a:t>
            </a:r>
          </a:p>
          <a:p>
            <a:r>
              <a:rPr lang="en-US" dirty="0"/>
              <a:t>Encapsulation in Java is a process of wrapping code and data together into a single unit.</a:t>
            </a:r>
          </a:p>
          <a:p>
            <a:endParaRPr lang="en-US" dirty="0"/>
          </a:p>
          <a:p>
            <a:r>
              <a:rPr lang="en-US" b="1" dirty="0"/>
              <a:t>Advantage of Encapsulation in Java</a:t>
            </a:r>
          </a:p>
          <a:p>
            <a:pPr marL="285750" indent="-285750">
              <a:buFont typeface="Arial" panose="020B0604020202020204" pitchFamily="34" charset="0"/>
              <a:buChar char="•"/>
            </a:pPr>
            <a:r>
              <a:rPr lang="en-US" dirty="0"/>
              <a:t>By providing only a setter or getter method, you can make the class read-only or write-only. In other words, you can skip the getter or setter methods.</a:t>
            </a:r>
          </a:p>
          <a:p>
            <a:pPr marL="285750" indent="-285750">
              <a:buFont typeface="Arial" panose="020B0604020202020204" pitchFamily="34" charset="0"/>
              <a:buChar char="•"/>
            </a:pPr>
            <a:r>
              <a:rPr lang="en-US" dirty="0"/>
              <a:t>It provides you the control over the data. Suppose you want to set the value of id which should be greater than 100 only, you can write the logic inside the setter method. You can write the logic not to store the negative numbers in the setter methods.</a:t>
            </a:r>
          </a:p>
          <a:p>
            <a:pPr marL="285750" indent="-285750">
              <a:buFont typeface="Arial" panose="020B0604020202020204" pitchFamily="34" charset="0"/>
              <a:buChar char="•"/>
            </a:pPr>
            <a:r>
              <a:rPr lang="en-US" dirty="0"/>
              <a:t>It is a way to achieve data hiding in Java because other class will not be able to access the data through the private data members.</a:t>
            </a:r>
          </a:p>
          <a:p>
            <a:endParaRPr lang="en-US" dirty="0"/>
          </a:p>
          <a:p>
            <a:r>
              <a:rPr lang="en-US" dirty="0"/>
              <a:t>The standard IDEs are providing the facility to generate the getters and setters. So, it is easy and fast to create an encapsulated class in Java.</a:t>
            </a:r>
          </a:p>
        </p:txBody>
      </p:sp>
    </p:spTree>
    <p:extLst>
      <p:ext uri="{BB962C8B-B14F-4D97-AF65-F5344CB8AC3E}">
        <p14:creationId xmlns:p14="http://schemas.microsoft.com/office/powerpoint/2010/main" val="253930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851626-05c4-426e-b768-1c35733f6fea}" enabled="1" method="Standard" siteId="{fbc493a8-0d24-4454-a815-f4ca58e8c09d}" contentBits="0" removed="0"/>
</clbl:labelList>
</file>

<file path=docProps/app.xml><?xml version="1.0" encoding="utf-8"?>
<Properties xmlns="http://schemas.openxmlformats.org/officeDocument/2006/extended-properties" xmlns:vt="http://schemas.openxmlformats.org/officeDocument/2006/docPropsVTypes">
  <TotalTime>190</TotalTime>
  <Words>952</Words>
  <Application>Microsoft Macintosh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erdana</vt:lpstr>
      <vt:lpstr>inter-bold</vt:lpstr>
      <vt:lpstr>inter-regular</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Hussain, Syed</dc:creator>
  <cp:lastModifiedBy>Hussain, Syed</cp:lastModifiedBy>
  <cp:revision>5</cp:revision>
  <dcterms:created xsi:type="dcterms:W3CDTF">2022-12-11T16:17:58Z</dcterms:created>
  <dcterms:modified xsi:type="dcterms:W3CDTF">2022-12-13T07:15:40Z</dcterms:modified>
</cp:coreProperties>
</file>