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9"/>
  </p:handoutMasterIdLst>
  <p:sldIdLst>
    <p:sldId id="277" r:id="rId4"/>
    <p:sldId id="257" r:id="rId6"/>
    <p:sldId id="296" r:id="rId7"/>
    <p:sldId id="295" r:id="rId8"/>
    <p:sldId id="297" r:id="rId9"/>
    <p:sldId id="298" r:id="rId10"/>
    <p:sldId id="299" r:id="rId11"/>
    <p:sldId id="258" r:id="rId12"/>
    <p:sldId id="259" r:id="rId13"/>
    <p:sldId id="260" r:id="rId14"/>
    <p:sldId id="279" r:id="rId15"/>
    <p:sldId id="283" r:id="rId16"/>
    <p:sldId id="302" r:id="rId17"/>
    <p:sldId id="303" r:id="rId18"/>
    <p:sldId id="300" r:id="rId19"/>
    <p:sldId id="301" r:id="rId20"/>
    <p:sldId id="275" r:id="rId21"/>
    <p:sldId id="276" r:id="rId22"/>
    <p:sldId id="267" r:id="rId23"/>
    <p:sldId id="284" r:id="rId24"/>
    <p:sldId id="268" r:id="rId25"/>
    <p:sldId id="269" r:id="rId26"/>
    <p:sldId id="285" r:id="rId27"/>
    <p:sldId id="282" r:id="rId28"/>
    <p:sldId id="270" r:id="rId29"/>
    <p:sldId id="271" r:id="rId30"/>
    <p:sldId id="272" r:id="rId31"/>
    <p:sldId id="273" r:id="rId32"/>
    <p:sldId id="286" r:id="rId33"/>
    <p:sldId id="287" r:id="rId34"/>
    <p:sldId id="288" r:id="rId35"/>
    <p:sldId id="289" r:id="rId36"/>
    <p:sldId id="290" r:id="rId37"/>
    <p:sldId id="293" r:id="rId38"/>
  </p:sldIdLst>
  <p:sldSz cx="9144000" cy="5143500" type="screen16x9"/>
  <p:notesSz cx="6858000" cy="9144000"/>
  <p:embeddedFontLst>
    <p:embeddedFont>
      <p:font typeface="Lato Light" panose="020F0302020204030203"/>
      <p:regular r:id="rId43"/>
      <p: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font" Target="fonts/font8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3368a463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3368a463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4ddfd9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4ddfd9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efficient is this algorithm? </a:t>
            </a:r>
            <a:r>
              <a:rPr lang="en-GB" sz="21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How many single-digit operations are required? First we will multiply 3 with n digits</a:t>
            </a:r>
            <a:endParaRPr lang="en-GB" sz="21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4ddfd9f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4ddfd9f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dce02c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dce02c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dce02c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dce02c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dce02c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dce02c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a5c76648_0_2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a5c76648_0_2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a5c76648_0_2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a5c76648_0_2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a5c76648_0_2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a5c76648_0_2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a5c76648_0_2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a5c76648_0_2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a5c76648_0_2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a5c76648_0_2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a5c76648_0_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a5c76648_0_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a5c76648_0_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a5c76648_0_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1a5c76648_0_2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1a5c76648_0_2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1100" dirty="0" smtClean="0">
                <a:latin typeface="NewCenturySchlbk-Roman~14"/>
              </a:rPr>
              <a:t>which values of n f</a:t>
            </a:r>
            <a:r>
              <a:rPr lang="en-US" sz="1100" baseline="-25000" dirty="0" smtClean="0">
                <a:latin typeface="NewCenturySchlbk-Roman~14"/>
              </a:rPr>
              <a:t>1</a:t>
            </a:r>
            <a:r>
              <a:rPr lang="en-US" sz="1100" dirty="0" smtClean="0">
                <a:latin typeface="NewCenturySchlbk-Roman~14"/>
              </a:rPr>
              <a:t> (n) is better than f2(n) and</a:t>
            </a:r>
            <a:endParaRPr lang="en-US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1a5c76648_0_2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1a5c76648_0_2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1a5c76648_0_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1a5c76648_0_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graph is for input size in 100</a:t>
            </a:r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1a5c76648_0_3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1a5c76648_0_3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1a5c76648_0_3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1a5c76648_0_3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51b357b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b51b357b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51b357b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51b357b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8f18380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8f18380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8f183807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8f183807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8f18380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8f18380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4ddfd9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b4ddfd9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4ddfd9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4ddfd9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1142835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9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CS </a:t>
            </a:r>
            <a:r>
              <a:rPr lang="en-GB" sz="49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2009</a:t>
            </a:r>
            <a:br>
              <a:rPr lang="en-GB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r>
              <a:rPr lang="en-GB" sz="40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Design and Analysis of Algorithms</a:t>
            </a:r>
            <a:endParaRPr sz="4000" dirty="0">
              <a:solidFill>
                <a:srgbClr val="4C1130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044710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Waheed Ahmed</a:t>
            </a:r>
            <a:endParaRPr lang="en-GB"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Email : waheedahmed@nu.edu.pk</a:t>
            </a:r>
            <a:endParaRPr lang="en-GB"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MULTIPLICATION PROBLEM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644252" y="1303400"/>
            <a:ext cx="78555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12345678998765432101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</a:t>
            </a: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98765432112345678901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 sz="3800" b="1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32" name="Google Shape;132;p29"/>
          <p:cNvCxnSpPr/>
          <p:nvPr/>
        </p:nvCxnSpPr>
        <p:spPr>
          <a:xfrm>
            <a:off x="3466725" y="2603000"/>
            <a:ext cx="5032800" cy="39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9"/>
          <p:cNvSpPr/>
          <p:nvPr/>
        </p:nvSpPr>
        <p:spPr>
          <a:xfrm rot="5400000">
            <a:off x="5721100" y="-1114350"/>
            <a:ext cx="303600" cy="49539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9"/>
          <p:cNvSpPr txBox="1"/>
          <p:nvPr/>
        </p:nvSpPr>
        <p:spPr>
          <a:xfrm>
            <a:off x="4797375" y="789738"/>
            <a:ext cx="2371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</a:t>
            </a:r>
            <a:r>
              <a:rPr lang="en-GB" sz="18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digits</a:t>
            </a:r>
            <a:endParaRPr sz="1800"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415575" y="3268325"/>
            <a:ext cx="4197300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 efficient is this algorithm?</a:t>
            </a:r>
            <a:endParaRPr sz="23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(How many single-digit operations are required?)</a:t>
            </a:r>
            <a:endParaRPr sz="21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MULTIPLICATION PROBLEM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644252" y="1303400"/>
            <a:ext cx="78555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12345678998765432101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</a:t>
            </a: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98765432112345678901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 sz="3800" b="1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55" name="Google Shape;155;p31"/>
          <p:cNvCxnSpPr/>
          <p:nvPr/>
        </p:nvCxnSpPr>
        <p:spPr>
          <a:xfrm>
            <a:off x="3466725" y="2603000"/>
            <a:ext cx="5032800" cy="39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31"/>
          <p:cNvSpPr/>
          <p:nvPr/>
        </p:nvSpPr>
        <p:spPr>
          <a:xfrm rot="5400000">
            <a:off x="5721100" y="-1114350"/>
            <a:ext cx="303600" cy="49539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/>
        </p:nvSpPr>
        <p:spPr>
          <a:xfrm>
            <a:off x="4797375" y="789738"/>
            <a:ext cx="2371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</a:t>
            </a:r>
            <a:r>
              <a:rPr lang="en-GB" sz="18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digits</a:t>
            </a:r>
            <a:endParaRPr sz="1800"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415575" y="3268325"/>
            <a:ext cx="4197300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 efficient is this algorithm?</a:t>
            </a:r>
            <a:endParaRPr sz="23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(How many single-digit operations are required?)</a:t>
            </a:r>
            <a:endParaRPr sz="21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0" name="Google Shape;160;p31"/>
          <p:cNvSpPr/>
          <p:nvPr/>
        </p:nvSpPr>
        <p:spPr>
          <a:xfrm>
            <a:off x="4391950" y="2889125"/>
            <a:ext cx="4834800" cy="1786800"/>
          </a:xfrm>
          <a:prstGeom prst="roundRect">
            <a:avLst>
              <a:gd name="adj" fmla="val 3432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partial products: ~</a:t>
            </a:r>
            <a:r>
              <a:rPr lang="en-GB" sz="17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2n</a:t>
            </a:r>
            <a:r>
              <a:rPr lang="en-GB" sz="1700" b="1" baseline="3000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7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ops </a:t>
            </a:r>
            <a:r>
              <a:rPr lang="en-GB" sz="17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(at most n multiplications &amp; n additions per partial product)</a:t>
            </a:r>
            <a:endParaRPr sz="17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adding n partial products: ~</a:t>
            </a:r>
            <a:r>
              <a:rPr lang="en-GB" sz="17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2n</a:t>
            </a:r>
            <a:r>
              <a:rPr lang="en-GB" sz="1700" b="1" baseline="3000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7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ops </a:t>
            </a:r>
            <a:br>
              <a:rPr lang="en-GB" sz="17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(a bunch of additions &amp; “carries”) </a:t>
            </a:r>
            <a:endParaRPr sz="17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1776000" y="4424775"/>
            <a:ext cx="5592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~ 4n</a:t>
            </a:r>
            <a:r>
              <a:rPr lang="en-GB" sz="2700" b="1" baseline="30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7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operations in the worst case</a:t>
            </a:r>
            <a:endParaRPr sz="27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GB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36" y="1851660"/>
            <a:ext cx="6924726" cy="3291840"/>
          </a:xfrm>
          <a:prstGeom prst="rect">
            <a:avLst/>
          </a:prstGeom>
        </p:spPr>
      </p:pic>
      <p:sp>
        <p:nvSpPr>
          <p:cNvPr id="6" name="Google Shape;158;p31"/>
          <p:cNvSpPr/>
          <p:nvPr/>
        </p:nvSpPr>
        <p:spPr>
          <a:xfrm>
            <a:off x="506317" y="636725"/>
            <a:ext cx="6995919" cy="1028400"/>
          </a:xfrm>
          <a:prstGeom prst="roundRect">
            <a:avLst>
              <a:gd name="adj" fmla="val 343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Growth </a:t>
            </a:r>
            <a:r>
              <a:rPr lang="en-US" sz="21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functions are used to estimate the number of steps an algorithm uses as its input grows.</a:t>
            </a:r>
            <a:endParaRPr sz="21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GB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</a:t>
            </a:r>
            <a:endParaRPr dirty="0"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311700" y="636724"/>
          <a:ext cx="8275446" cy="4369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5412"/>
                <a:gridCol w="1582965"/>
                <a:gridCol w="1989023"/>
                <a:gridCol w="1989023"/>
                <a:gridCol w="1989023"/>
              </a:tblGrid>
              <a:tr h="5132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smtClean="0"/>
                        <a:t>n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log2n</a:t>
                      </a:r>
                      <a:endParaRPr lang="en-US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</a:t>
                      </a:r>
                      <a:r>
                        <a:rPr lang="en-US" sz="2000" baseline="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log2n</a:t>
                      </a:r>
                      <a:endParaRPr lang="en-US" sz="2000" dirty="0" smtClean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</a:t>
                      </a:r>
                      <a:r>
                        <a:rPr lang="en-GB" sz="2800" baseline="300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2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GB" sz="2000" b="1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2</a:t>
                      </a:r>
                      <a:r>
                        <a:rPr lang="en-GB" sz="2000" b="1" baseline="30000" dirty="0" smtClean="0">
                          <a:solidFill>
                            <a:srgbClr val="CC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</a:t>
                      </a:r>
                      <a:endParaRPr lang="en-US" sz="2000" dirty="0" smtClean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5409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latin typeface="+mj-lt"/>
                        </a:rPr>
                        <a:t>1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0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0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1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2</a:t>
                      </a:r>
                      <a:endParaRPr lang="en-US" sz="2000" b="0" dirty="0" smtClean="0">
                        <a:latin typeface="+mj-l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</a:tr>
              <a:tr h="288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latin typeface="+mj-lt"/>
                        </a:rPr>
                        <a:t>2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1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2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4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4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</a:tr>
              <a:tr h="471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latin typeface="+mj-lt"/>
                        </a:rPr>
                        <a:t>4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2</a:t>
                      </a:r>
                      <a:endParaRPr lang="en-US" sz="2000" b="0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8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16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16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471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latin typeface="+mj-lt"/>
                        </a:rPr>
                        <a:t>8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3</a:t>
                      </a:r>
                      <a:endParaRPr lang="en-US" sz="2000" b="0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24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64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256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</a:tr>
              <a:tr h="503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latin typeface="+mj-lt"/>
                        </a:rPr>
                        <a:t>16</a:t>
                      </a:r>
                      <a:endParaRPr sz="2000" b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4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64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256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65536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7654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32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5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160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1024</a:t>
                      </a:r>
                      <a:endParaRPr sz="2000" b="0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baseline="0" dirty="0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4294967296</a:t>
                      </a:r>
                      <a:endParaRPr lang="en-US" sz="1800" b="0" i="0" u="none" strike="noStrike" cap="none" baseline="0" dirty="0" smtClean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71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64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dirty="0" smtClean="0">
                          <a:latin typeface="+mj-lt"/>
                        </a:rPr>
                        <a:t>6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latin typeface="+mj-lt"/>
                        </a:rPr>
                        <a:t>384</a:t>
                      </a:r>
                      <a:endParaRPr sz="2000" b="0" dirty="0"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4096</a:t>
                      </a:r>
                      <a:endParaRPr sz="2000" b="0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baseline="0" dirty="0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1.84467E+19</a:t>
                      </a:r>
                      <a:endParaRPr sz="1800" b="0" i="0" u="none" strike="noStrike" cap="none" baseline="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GB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697489"/>
            <a:ext cx="8648700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34189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28" y="1161617"/>
            <a:ext cx="6273511" cy="330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34189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604" y="906889"/>
            <a:ext cx="4035520" cy="374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</a:t>
            </a:r>
            <a:r>
              <a:rPr lang="en-GB" sz="36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rowth Rate Ranking of Function?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9" y="1097282"/>
            <a:ext cx="6138509" cy="382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</a:t>
            </a:r>
            <a:r>
              <a:rPr lang="en-GB" sz="36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rowth Rate Ranking of Function?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837" y="1917201"/>
            <a:ext cx="6076950" cy="3028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7686" y="954743"/>
            <a:ext cx="809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Comparison of running times</a:t>
            </a:r>
            <a:endParaRPr lang="en-US" u="sng" dirty="0"/>
          </a:p>
          <a:p>
            <a:r>
              <a:rPr lang="en-US" dirty="0"/>
              <a:t>For each function f (n) and time t in the following </a:t>
            </a:r>
            <a:r>
              <a:rPr lang="en-US" dirty="0" smtClean="0"/>
              <a:t>table, determine </a:t>
            </a:r>
            <a:r>
              <a:rPr lang="en-US" dirty="0"/>
              <a:t>the largest size n of a problem that can be solved in time t, assuming that the algorithm to solve the problem takes f(n) microseconds</a:t>
            </a:r>
            <a:r>
              <a:rPr lang="en-US" dirty="0" smtClean="0"/>
              <a:t>. (10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Efficiency of Algorithm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1863000" y="1247272"/>
            <a:ext cx="54180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INTRODUCING...</a:t>
            </a:r>
            <a:endParaRPr sz="1800" i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ASYMPTOTIC ANALYSIS</a:t>
            </a:r>
            <a:endParaRPr sz="3400" b="1">
              <a:solidFill>
                <a:srgbClr val="CC0000"/>
              </a:solidFill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141500" y="169590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Lecture 2:</a:t>
            </a:r>
            <a:r>
              <a:rPr lang="en-GB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</a:t>
            </a:r>
            <a:r>
              <a:rPr lang="en-US" sz="5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</a:t>
            </a:r>
            <a:br>
              <a:rPr lang="en-US" sz="5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r>
              <a:rPr lang="en-US" sz="5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Growth of Functions</a:t>
            </a:r>
            <a:br>
              <a:rPr lang="en-US" sz="5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br>
              <a:rPr lang="en-US" sz="5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r>
              <a:rPr lang="en-US" sz="20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Thomas H. </a:t>
            </a:r>
            <a:r>
              <a:rPr lang="en-US" sz="2000" b="1" dirty="0" err="1" smtClean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Coreman</a:t>
            </a:r>
            <a:r>
              <a:rPr lang="en-US" sz="2000" b="1" dirty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 </a:t>
            </a:r>
            <a:r>
              <a:rPr lang="en-US" sz="20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(CLRS), </a:t>
            </a:r>
            <a:r>
              <a:rPr lang="en-US" sz="2000" b="1" dirty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Chapter 3.</a:t>
            </a:r>
            <a:endParaRPr sz="40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Efficiency of Algorithm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1863000" y="1247272"/>
            <a:ext cx="54180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INTRODUCING...</a:t>
            </a:r>
            <a:endParaRPr sz="1800" i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ASYMPTOTIC ANALYSIS</a:t>
            </a:r>
            <a:endParaRPr sz="3400" b="1">
              <a:solidFill>
                <a:srgbClr val="CC0000"/>
              </a:solidFill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24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GB" sz="19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Some guiding principles: 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care about how the running time/number of operations </a:t>
            </a:r>
            <a:r>
              <a:rPr lang="en-GB" sz="19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scales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with the size of the input (i.e. the runtime’s </a:t>
            </a:r>
            <a:r>
              <a:rPr lang="en-GB" sz="19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rate of growth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), </a:t>
            </a:r>
            <a:endParaRPr lang="en-US" sz="2000" dirty="0" smtClean="0"/>
          </a:p>
          <a:p>
            <a:r>
              <a:rPr lang="en-US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 concerned with small values of n, Concerned with VERY LARGE values of n.</a:t>
            </a:r>
            <a:endParaRPr lang="en-GB" sz="1900" dirty="0" smtClean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Asymptotic –refers to study of function f as n approaches infinity</a:t>
            </a:r>
            <a:endParaRPr lang="en-US" sz="1900" dirty="0" smtClean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1594800" y="1236450"/>
            <a:ext cx="595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We’ll express the asymptotic runtime of an algorithm using</a:t>
            </a:r>
            <a:endParaRPr sz="1800" i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BIG-O NOTATION</a:t>
            </a:r>
            <a:endParaRPr sz="3400" b="1">
              <a:solidFill>
                <a:srgbClr val="CC0000"/>
              </a:solidFill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 charset="0"/>
              <a:buChar char="●"/>
            </a:pPr>
            <a:r>
              <a:rPr lang="en-GB" sz="2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would say Multiplication</a:t>
            </a:r>
            <a:r>
              <a:rPr lang="en-GB" sz="20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“runs in time O(n</a:t>
            </a:r>
            <a:r>
              <a:rPr lang="en-GB" sz="2000" b="1" baseline="30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)”</a:t>
            </a:r>
            <a:endParaRPr sz="20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charset="0"/>
              <a:buChar char="○"/>
            </a:pPr>
            <a:r>
              <a:rPr lang="en-GB" sz="18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Informally, this means that the runtime “scales like” n</a:t>
            </a:r>
            <a:r>
              <a:rPr lang="en-GB" sz="1800" baseline="30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800" baseline="-25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594800" y="1236450"/>
            <a:ext cx="595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We’ll express the asymptotic runtime of an algorithm using</a:t>
            </a:r>
            <a:endParaRPr sz="1800" i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BIG-O NOTATION</a:t>
            </a:r>
            <a:endParaRPr sz="3400" b="1">
              <a:solidFill>
                <a:srgbClr val="CC0000"/>
              </a:solidFill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 charset="0"/>
              <a:buChar char="●"/>
            </a:pP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would say </a:t>
            </a:r>
            <a:r>
              <a:rPr lang="en-GB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Multiplication</a:t>
            </a:r>
            <a:r>
              <a:rPr lang="en-GB" sz="2000" b="1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“runs in time O(n</a:t>
            </a:r>
            <a:r>
              <a:rPr lang="en-GB" sz="2000" b="1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)”</a:t>
            </a:r>
            <a:endParaRPr sz="20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charset="0"/>
              <a:buChar char="○"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Informally, this means that the runtime “scales like” n</a:t>
            </a:r>
            <a:r>
              <a:rPr lang="en-GB" sz="18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800" baseline="-25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220" name="Google Shape;220;p38"/>
          <p:cNvGrpSpPr/>
          <p:nvPr/>
        </p:nvGrpSpPr>
        <p:grpSpPr>
          <a:xfrm>
            <a:off x="677550" y="3484575"/>
            <a:ext cx="7729200" cy="1346400"/>
            <a:chOff x="707400" y="3267725"/>
            <a:chExt cx="7729200" cy="1346400"/>
          </a:xfrm>
        </p:grpSpPr>
        <p:sp>
          <p:nvSpPr>
            <p:cNvPr id="221" name="Google Shape;221;p38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2" name="Google Shape;222;p38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3" name="Google Shape;223;p38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8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594800" y="963190"/>
            <a:ext cx="595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BIG-O </a:t>
            </a:r>
            <a:r>
              <a:rPr lang="en-GB" sz="38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NOTATION</a:t>
            </a:r>
            <a:endParaRPr sz="3400" b="1">
              <a:solidFill>
                <a:srgbClr val="CC0000"/>
              </a:solidFill>
            </a:endParaRPr>
          </a:p>
        </p:txBody>
      </p:sp>
      <p:grpSp>
        <p:nvGrpSpPr>
          <p:cNvPr id="2" name="Google Shape;220;p38"/>
          <p:cNvGrpSpPr/>
          <p:nvPr/>
        </p:nvGrpSpPr>
        <p:grpSpPr>
          <a:xfrm>
            <a:off x="456833" y="1908032"/>
            <a:ext cx="7729200" cy="1346400"/>
            <a:chOff x="707400" y="3267725"/>
            <a:chExt cx="7729200" cy="1346400"/>
          </a:xfrm>
        </p:grpSpPr>
        <p:sp>
          <p:nvSpPr>
            <p:cNvPr id="221" name="Google Shape;221;p38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 dirty="0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2" name="Google Shape;222;p38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3" name="Google Shape;223;p38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8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15020" y="3390686"/>
            <a:ext cx="62061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</a:t>
            </a:r>
            <a:r>
              <a:rPr lang="en-GB" sz="2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xample  f(n) = 2n</a:t>
            </a:r>
            <a:r>
              <a:rPr lang="en-GB" sz="2400" b="1" baseline="30000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 + 1</a:t>
            </a:r>
            <a:endParaRPr lang="en-GB" sz="2400" b="1" dirty="0" smtClean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GB" sz="2400" b="1" dirty="0" smtClean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400" b="1" dirty="0" smtClean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n</a:t>
            </a:r>
            <a:r>
              <a:rPr lang="en-GB" sz="2400" b="1" baseline="30000" dirty="0" smtClean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 smtClean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US" sz="1900" b="1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is the dominant term and the term 4n + 1 becomes insignificant as n grows larger.</a:t>
            </a:r>
            <a:endParaRPr lang="en-US" sz="1900" b="1" dirty="0" smtClean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US" sz="2400" dirty="0" smtClean="0">
              <a:latin typeface="Calibri" panose="020F050202020403020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grpSp>
        <p:nvGrpSpPr>
          <p:cNvPr id="232" name="Google Shape;232;p39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233" name="Google Shape;233;p39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4" name="Google Shape;234;p39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5" name="Google Shape;235;p39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9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9" name="Google Shape;2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054" y="2611529"/>
            <a:ext cx="3056097" cy="25058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021" y="3064876"/>
            <a:ext cx="23920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charset="0"/>
              </a:rPr>
              <a:t>f</a:t>
            </a:r>
            <a:r>
              <a:rPr lang="en-US" sz="2400" baseline="-25000" dirty="0" smtClean="0">
                <a:latin typeface="Calibri" panose="020F0502020204030204" charset="0"/>
              </a:rPr>
              <a:t>1</a:t>
            </a:r>
            <a:r>
              <a:rPr lang="en-US" sz="2400" dirty="0" smtClean="0">
                <a:latin typeface="Calibri" panose="020F0502020204030204" charset="0"/>
              </a:rPr>
              <a:t> (n) = n</a:t>
            </a:r>
            <a:r>
              <a:rPr lang="en-US" sz="2400" baseline="30000" dirty="0" smtClean="0">
                <a:latin typeface="Calibri" panose="020F0502020204030204" charset="0"/>
              </a:rPr>
              <a:t>2</a:t>
            </a:r>
            <a:endParaRPr lang="en-US" sz="2400" baseline="30000" dirty="0" smtClean="0">
              <a:latin typeface="Calibri" panose="020F0502020204030204" charset="0"/>
            </a:endParaRPr>
          </a:p>
          <a:p>
            <a:r>
              <a:rPr lang="en-US" sz="2400" dirty="0" smtClean="0">
                <a:latin typeface="Calibri" panose="020F0502020204030204" charset="0"/>
              </a:rPr>
              <a:t>f</a:t>
            </a:r>
            <a:r>
              <a:rPr lang="en-US" sz="2400" baseline="-25000" dirty="0" smtClean="0">
                <a:latin typeface="Calibri" panose="020F0502020204030204" charset="0"/>
              </a:rPr>
              <a:t>2</a:t>
            </a:r>
            <a:r>
              <a:rPr lang="en-US" sz="2400" dirty="0" smtClean="0">
                <a:latin typeface="Calibri" panose="020F0502020204030204" charset="0"/>
              </a:rPr>
              <a:t> (n) = 2n + 20</a:t>
            </a:r>
            <a:endParaRPr lang="en-US" sz="2400" dirty="0" smtClean="0">
              <a:latin typeface="Calibri" panose="020F0502020204030204" charset="0"/>
            </a:endParaRPr>
          </a:p>
          <a:p>
            <a:endParaRPr lang="en-US" sz="2400" dirty="0" smtClean="0">
              <a:latin typeface="Calibri" panose="020F0502020204030204" charset="0"/>
            </a:endParaRPr>
          </a:p>
          <a:p>
            <a:r>
              <a:rPr lang="en-US" sz="2400" dirty="0" smtClean="0">
                <a:latin typeface="Calibri" panose="020F0502020204030204" charset="0"/>
              </a:rPr>
              <a:t>Which </a:t>
            </a:r>
            <a:r>
              <a:rPr lang="en-US" sz="2400" dirty="0">
                <a:latin typeface="Calibri" panose="020F0502020204030204" charset="0"/>
              </a:rPr>
              <a:t>is better</a:t>
            </a:r>
            <a:r>
              <a:rPr lang="en-US" sz="2400" dirty="0" smtClean="0">
                <a:latin typeface="Calibri" panose="020F0502020204030204" charset="0"/>
              </a:rPr>
              <a:t>?</a:t>
            </a:r>
            <a:endParaRPr lang="en-US" sz="2400" dirty="0" smtClean="0">
              <a:latin typeface="Calibri" panose="020F050202020403020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grpSp>
        <p:nvGrpSpPr>
          <p:cNvPr id="232" name="Google Shape;232;p39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233" name="Google Shape;233;p39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4" name="Google Shape;234;p39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5" name="Google Shape;235;p39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9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8" name="Google Shape;238;p39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39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600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0.008n</a:t>
            </a:r>
            <a:r>
              <a:rPr lang="en-GB" sz="1800" b="1" baseline="30000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800" b="1" dirty="0">
              <a:solidFill>
                <a:srgbClr val="8E7CC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is small...</a:t>
            </a:r>
            <a:endParaRPr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55" name="Google Shape;255;p39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6" name="Google Shape;256;p39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257;p39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rgbClr val="8E7CC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9" name="Google Shape;2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0" name="Google Shape;260;p39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9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0.1n</a:t>
            </a:r>
            <a:r>
              <a:rPr lang="en-GB" sz="1800" b="1" baseline="30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1.6 </a:t>
            </a:r>
            <a:r>
              <a:rPr lang="en-GB" sz="18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+ 300</a:t>
            </a:r>
            <a:endParaRPr sz="1800" b="1" dirty="0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grpSp>
        <p:nvGrpSpPr>
          <p:cNvPr id="267" name="Google Shape;267;p40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268" name="Google Shape;268;p40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69" name="Google Shape;269;p40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70" name="Google Shape;270;p40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0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3" name="Google Shape;273;p40"/>
          <p:cNvSpPr/>
          <p:nvPr/>
        </p:nvSpPr>
        <p:spPr>
          <a:xfrm>
            <a:off x="5982900" y="2966938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40"/>
          <p:cNvSpPr txBox="1"/>
          <p:nvPr/>
        </p:nvSpPr>
        <p:spPr>
          <a:xfrm rot="-5400000">
            <a:off x="4846500" y="3573863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5596508" y="43985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5520312" y="410695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5413632" y="3817755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5305206" y="3528559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305206" y="3209751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305206" y="2920555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57489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61737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65985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70233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74481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7147075" y="4090250"/>
            <a:ext cx="1635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gets bigger!</a:t>
            </a:r>
            <a:endParaRPr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6796107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78649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82897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6000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6025875" y="2868925"/>
            <a:ext cx="957775" cy="1716750"/>
          </a:xfrm>
          <a:custGeom>
            <a:avLst/>
            <a:gdLst/>
            <a:ahLst/>
            <a:cxnLst/>
            <a:rect l="l" t="t" r="r" b="b"/>
            <a:pathLst>
              <a:path w="38311" h="68670" extrusionOk="0">
                <a:moveTo>
                  <a:pt x="0" y="68670"/>
                </a:moveTo>
                <a:cubicBezTo>
                  <a:pt x="2651" y="67586"/>
                  <a:pt x="10783" y="67827"/>
                  <a:pt x="15903" y="62165"/>
                </a:cubicBezTo>
                <a:cubicBezTo>
                  <a:pt x="21023" y="56503"/>
                  <a:pt x="26986" y="45057"/>
                  <a:pt x="30721" y="34696"/>
                </a:cubicBezTo>
                <a:cubicBezTo>
                  <a:pt x="34456" y="24335"/>
                  <a:pt x="37046" y="5783"/>
                  <a:pt x="38311" y="0"/>
                </a:cubicBezTo>
              </a:path>
            </a:pathLst>
          </a:custGeom>
          <a:noFill/>
          <a:ln w="19050" cap="flat" cmpd="sng">
            <a:solidFill>
              <a:srgbClr val="8E7CC3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291" name="Google Shape;291;p40"/>
          <p:cNvCxnSpPr/>
          <p:nvPr/>
        </p:nvCxnSpPr>
        <p:spPr>
          <a:xfrm rot="10800000" flipH="1">
            <a:off x="5041000" y="3031625"/>
            <a:ext cx="25029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2" name="Google Shape;292;p40"/>
          <p:cNvCxnSpPr/>
          <p:nvPr/>
        </p:nvCxnSpPr>
        <p:spPr>
          <a:xfrm rot="10800000" flipH="1">
            <a:off x="5013900" y="4016350"/>
            <a:ext cx="16266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4" name="Google Shape;294;p40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40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600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0.008n</a:t>
            </a:r>
            <a:r>
              <a:rPr lang="en-GB" sz="1800" b="1" baseline="3000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800" b="1">
              <a:solidFill>
                <a:srgbClr val="8E7CC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is small...</a:t>
            </a:r>
            <a:endParaRPr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311" name="Google Shape;311;p40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2" name="Google Shape;312;p40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3" name="Google Shape;313;p40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rgbClr val="8E7CC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5" name="Google Shape;315;p40"/>
          <p:cNvSpPr/>
          <p:nvPr/>
        </p:nvSpPr>
        <p:spPr>
          <a:xfrm>
            <a:off x="6016850" y="2850850"/>
            <a:ext cx="1635425" cy="1707725"/>
          </a:xfrm>
          <a:custGeom>
            <a:avLst/>
            <a:gdLst/>
            <a:ahLst/>
            <a:cxnLst/>
            <a:rect l="l" t="t" r="r" b="b"/>
            <a:pathLst>
              <a:path w="65417" h="68309" extrusionOk="0">
                <a:moveTo>
                  <a:pt x="0" y="68309"/>
                </a:moveTo>
                <a:cubicBezTo>
                  <a:pt x="3132" y="67285"/>
                  <a:pt x="12650" y="65297"/>
                  <a:pt x="18794" y="62165"/>
                </a:cubicBezTo>
                <a:cubicBezTo>
                  <a:pt x="24938" y="59033"/>
                  <a:pt x="31143" y="55659"/>
                  <a:pt x="36865" y="49515"/>
                </a:cubicBezTo>
                <a:cubicBezTo>
                  <a:pt x="42588" y="43371"/>
                  <a:pt x="48370" y="33553"/>
                  <a:pt x="53129" y="25300"/>
                </a:cubicBezTo>
                <a:cubicBezTo>
                  <a:pt x="57888" y="17048"/>
                  <a:pt x="63369" y="4217"/>
                  <a:pt x="65417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Google Shape;316;p40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Google Shape;317;p40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0.1n</a:t>
            </a:r>
            <a:r>
              <a:rPr lang="en-GB" sz="1800" b="1" baseline="30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1.6 </a:t>
            </a:r>
            <a:r>
              <a:rPr lang="en-GB" sz="18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+ 300</a:t>
            </a:r>
            <a:endParaRPr sz="1800" b="1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grpSp>
        <p:nvGrpSpPr>
          <p:cNvPr id="323" name="Google Shape;323;p41"/>
          <p:cNvGrpSpPr/>
          <p:nvPr/>
        </p:nvGrpSpPr>
        <p:grpSpPr>
          <a:xfrm>
            <a:off x="707400" y="1238625"/>
            <a:ext cx="7729200" cy="1346400"/>
            <a:chOff x="707400" y="3267725"/>
            <a:chExt cx="7729200" cy="1346400"/>
          </a:xfrm>
        </p:grpSpPr>
        <p:sp>
          <p:nvSpPr>
            <p:cNvPr id="324" name="Google Shape;324;p41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325" name="Google Shape;325;p41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326" name="Google Shape;326;p41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327" name="Google Shape;327;p41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1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41"/>
          <p:cNvSpPr txBox="1"/>
          <p:nvPr/>
        </p:nvSpPr>
        <p:spPr>
          <a:xfrm>
            <a:off x="4053213" y="2870785"/>
            <a:ext cx="1018200" cy="44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O(n</a:t>
            </a:r>
            <a:r>
              <a:rPr lang="en-GB" sz="2100" b="1" baseline="30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1.6</a:t>
            </a:r>
            <a:r>
              <a:rPr lang="en-GB" sz="21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2100" b="1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4072600" y="4286285"/>
            <a:ext cx="1018200" cy="44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O(n</a:t>
            </a:r>
            <a:r>
              <a:rPr lang="en-GB" sz="2100" b="1" baseline="3000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100" b="1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2100" b="1">
              <a:solidFill>
                <a:srgbClr val="8E7CC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5982900" y="2966938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41"/>
          <p:cNvSpPr txBox="1"/>
          <p:nvPr/>
        </p:nvSpPr>
        <p:spPr>
          <a:xfrm rot="-5400000">
            <a:off x="4846500" y="3573863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5596508" y="43985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5520312" y="410695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5413632" y="3817755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5305206" y="3528559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5305206" y="3209751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5305206" y="2920555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50000</a:t>
            </a:r>
            <a:endParaRPr sz="8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57489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61737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65985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70233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7448108" y="4550905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7147075" y="4090250"/>
            <a:ext cx="1635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gets bigger!</a:t>
            </a:r>
            <a:endParaRPr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796107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7864983" y="45508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6025875" y="2868925"/>
            <a:ext cx="957775" cy="1716750"/>
          </a:xfrm>
          <a:custGeom>
            <a:avLst/>
            <a:gdLst/>
            <a:ahLst/>
            <a:cxnLst/>
            <a:rect l="l" t="t" r="r" b="b"/>
            <a:pathLst>
              <a:path w="38311" h="68670" extrusionOk="0">
                <a:moveTo>
                  <a:pt x="0" y="68670"/>
                </a:moveTo>
                <a:cubicBezTo>
                  <a:pt x="2651" y="67586"/>
                  <a:pt x="10783" y="67827"/>
                  <a:pt x="15903" y="62165"/>
                </a:cubicBezTo>
                <a:cubicBezTo>
                  <a:pt x="21023" y="56503"/>
                  <a:pt x="26986" y="45057"/>
                  <a:pt x="30721" y="34696"/>
                </a:cubicBezTo>
                <a:cubicBezTo>
                  <a:pt x="34456" y="24335"/>
                  <a:pt x="37046" y="5783"/>
                  <a:pt x="38311" y="0"/>
                </a:cubicBezTo>
              </a:path>
            </a:pathLst>
          </a:custGeom>
          <a:noFill/>
          <a:ln w="19050" cap="flat" cmpd="sng">
            <a:solidFill>
              <a:srgbClr val="8E7CC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48" name="Google Shape;348;p41"/>
          <p:cNvSpPr/>
          <p:nvPr/>
        </p:nvSpPr>
        <p:spPr>
          <a:xfrm>
            <a:off x="6016850" y="2850850"/>
            <a:ext cx="1635425" cy="1707725"/>
          </a:xfrm>
          <a:custGeom>
            <a:avLst/>
            <a:gdLst/>
            <a:ahLst/>
            <a:cxnLst/>
            <a:rect l="l" t="t" r="r" b="b"/>
            <a:pathLst>
              <a:path w="65417" h="68309" extrusionOk="0">
                <a:moveTo>
                  <a:pt x="0" y="68309"/>
                </a:moveTo>
                <a:cubicBezTo>
                  <a:pt x="3132" y="67285"/>
                  <a:pt x="12650" y="65297"/>
                  <a:pt x="18794" y="62165"/>
                </a:cubicBezTo>
                <a:cubicBezTo>
                  <a:pt x="24938" y="59033"/>
                  <a:pt x="31143" y="55659"/>
                  <a:pt x="36865" y="49515"/>
                </a:cubicBezTo>
                <a:cubicBezTo>
                  <a:pt x="42588" y="43371"/>
                  <a:pt x="48370" y="33553"/>
                  <a:pt x="53129" y="25300"/>
                </a:cubicBezTo>
                <a:cubicBezTo>
                  <a:pt x="57888" y="17048"/>
                  <a:pt x="63369" y="4217"/>
                  <a:pt x="65417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49" name="Google Shape;349;p41"/>
          <p:cNvCxnSpPr/>
          <p:nvPr/>
        </p:nvCxnSpPr>
        <p:spPr>
          <a:xfrm rot="10800000" flipH="1">
            <a:off x="5041000" y="3031625"/>
            <a:ext cx="25029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0" name="Google Shape;350;p41"/>
          <p:cNvCxnSpPr/>
          <p:nvPr/>
        </p:nvCxnSpPr>
        <p:spPr>
          <a:xfrm rot="10800000" flipH="1">
            <a:off x="5013900" y="4016350"/>
            <a:ext cx="16266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1" name="Google Shape;351;p41"/>
          <p:cNvSpPr/>
          <p:nvPr/>
        </p:nvSpPr>
        <p:spPr>
          <a:xfrm>
            <a:off x="893700" y="2986375"/>
            <a:ext cx="2855400" cy="1643400"/>
          </a:xfrm>
          <a:prstGeom prst="corner">
            <a:avLst>
              <a:gd name="adj1" fmla="val 2191"/>
              <a:gd name="adj2" fmla="val 254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41"/>
          <p:cNvSpPr txBox="1"/>
          <p:nvPr/>
        </p:nvSpPr>
        <p:spPr>
          <a:xfrm rot="-5400000">
            <a:off x="-242700" y="3593300"/>
            <a:ext cx="1283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507308" y="44179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507312" y="412639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400632" y="3837192"/>
            <a:ext cx="53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292206" y="3547996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292206" y="3229188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292206" y="2939992"/>
            <a:ext cx="639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659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1084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15093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19341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23589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27837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3208508" y="4570342"/>
            <a:ext cx="424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600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3596550" y="3353288"/>
            <a:ext cx="1950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0.1n</a:t>
            </a:r>
            <a:r>
              <a:rPr lang="en-GB" sz="1800" b="1" baseline="30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1.6 </a:t>
            </a:r>
            <a:r>
              <a:rPr lang="en-GB" sz="1800" b="1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+ 300</a:t>
            </a:r>
            <a:endParaRPr sz="1800" b="1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3876750" y="3837200"/>
            <a:ext cx="1390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0.008n</a:t>
            </a:r>
            <a:r>
              <a:rPr lang="en-GB" sz="1800" b="1" baseline="3000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800" b="1">
              <a:solidFill>
                <a:srgbClr val="8E7CC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1200875" y="2914100"/>
            <a:ext cx="15180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is small...</a:t>
            </a:r>
            <a:endParaRPr i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369" name="Google Shape;369;p41"/>
          <p:cNvCxnSpPr/>
          <p:nvPr/>
        </p:nvCxnSpPr>
        <p:spPr>
          <a:xfrm rot="10800000">
            <a:off x="2791050" y="3862700"/>
            <a:ext cx="13143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0" name="Google Shape;370;p41"/>
          <p:cNvCxnSpPr/>
          <p:nvPr/>
        </p:nvCxnSpPr>
        <p:spPr>
          <a:xfrm rot="10800000">
            <a:off x="3288100" y="3185150"/>
            <a:ext cx="7590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1" name="Google Shape;371;p41"/>
          <p:cNvSpPr txBox="1"/>
          <p:nvPr/>
        </p:nvSpPr>
        <p:spPr>
          <a:xfrm>
            <a:off x="1657150" y="4840100"/>
            <a:ext cx="128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911750" y="3158050"/>
            <a:ext cx="2728750" cy="1427625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rgbClr val="8E7CC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3" name="Google Shape;373;p41"/>
          <p:cNvSpPr/>
          <p:nvPr/>
        </p:nvSpPr>
        <p:spPr>
          <a:xfrm>
            <a:off x="938850" y="3031554"/>
            <a:ext cx="2493825" cy="1409550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4294967295"/>
          </p:nvPr>
        </p:nvSpPr>
        <p:spPr>
          <a:xfrm>
            <a:off x="311700" y="966650"/>
            <a:ext cx="84609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To compare algorithm runtimes in this class, we compare their Big-O runtimes</a:t>
            </a:r>
            <a:endParaRPr sz="19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 charset="0"/>
              <a:buChar char="○"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Ex: a runtime of O(n</a:t>
            </a:r>
            <a:r>
              <a:rPr lang="en-GB" sz="17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considered “better” than a runtime of O(n</a:t>
            </a:r>
            <a:r>
              <a:rPr lang="en-GB" sz="17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 charset="0"/>
              <a:buChar char="○"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Ex: a runtime of O(n</a:t>
            </a:r>
            <a:r>
              <a:rPr lang="en-GB" sz="17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1.6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considered “better” than a runtime of O(n</a:t>
            </a:r>
            <a:r>
              <a:rPr lang="en-GB" sz="17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 charset="0"/>
              <a:buChar char="○"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Ex: a runtime of O(1/n) is considered “better” than O(1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?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RUNTIME ANALYSIS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289500" y="1184450"/>
            <a:ext cx="8565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are a few different ways to analyze the runtime of an algorithm:</a:t>
            </a:r>
            <a:endParaRPr sz="18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821150" y="1820800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821150" y="2760199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1821150" y="3699598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i="1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Complexity analysis- One Loop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: Does array A contain the integer t? </a:t>
            </a:r>
            <a:r>
              <a:rPr lang="en-US" sz="2000" dirty="0" smtClean="0">
                <a:solidFill>
                  <a:srgbClr val="C00000"/>
                </a:solidFill>
              </a:rPr>
              <a:t>Given A (array of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length n) and t (an integer).</a:t>
            </a:r>
            <a:r>
              <a:rPr lang="en-US" sz="2000" dirty="0" smtClean="0"/>
              <a:t>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\\\\</a:t>
            </a:r>
            <a:endParaRPr sz="2000" b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5539" y="4646055"/>
            <a:ext cx="5901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What is the running time? </a:t>
            </a:r>
            <a:endParaRPr lang="en-US" sz="2000" dirty="0"/>
          </a:p>
        </p:txBody>
      </p:sp>
      <p:sp>
        <p:nvSpPr>
          <p:cNvPr id="8" name="Google Shape;212;p37"/>
          <p:cNvSpPr txBox="1"/>
          <p:nvPr/>
        </p:nvSpPr>
        <p:spPr>
          <a:xfrm>
            <a:off x="210101" y="2291459"/>
            <a:ext cx="8520600" cy="1963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(i = 0; i&lt;n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; i++)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A[i] == t: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return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true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false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RUNTIME ANALYSIS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89500" y="1184450"/>
            <a:ext cx="8565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are a few different ways to analyze the runtime of an algorithm:</a:t>
            </a:r>
            <a:endParaRPr sz="18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1821150" y="1820800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1821150" y="2760199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821150" y="3699598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0" name="Google Shape;200;p31"/>
          <p:cNvSpPr txBox="1"/>
          <p:nvPr/>
        </p:nvSpPr>
        <p:spPr>
          <a:xfrm>
            <a:off x="152750" y="1694225"/>
            <a:ext cx="1355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We’ll mainly focus on worst case analysis since it tells us how fast the algorithm is on </a:t>
            </a:r>
            <a:r>
              <a:rPr lang="en-GB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any</a:t>
            </a:r>
            <a:r>
              <a:rPr lang="en-GB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kind of input</a:t>
            </a:r>
            <a:endParaRPr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01" name="Google Shape;201;p31"/>
          <p:cNvCxnSpPr/>
          <p:nvPr/>
        </p:nvCxnSpPr>
        <p:spPr>
          <a:xfrm rot="10800000" flipH="1">
            <a:off x="1444850" y="2046825"/>
            <a:ext cx="668700" cy="343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Mathematical Definition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&amp;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2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(In this class, we’ll typically write T(n) to denote the worst case runtime of an algorithm)</a:t>
            </a:r>
            <a:endParaRPr sz="1200" i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))”?</a:t>
            </a:r>
            <a:endParaRPr sz="25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1" name="Google Shape;211;p32"/>
          <p:cNvSpPr/>
          <p:nvPr/>
        </p:nvSpPr>
        <p:spPr>
          <a:xfrm>
            <a:off x="4846350" y="2364325"/>
            <a:ext cx="35289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110800" y="28506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Pictorial </a:t>
            </a:r>
            <a:endParaRPr sz="3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Definition</a:t>
            </a:r>
            <a:endParaRPr lang="en-GB" sz="3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&amp;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2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(In this class, we’ll typically write </a:t>
            </a:r>
            <a:r>
              <a:rPr lang="en-GB" sz="1200" i="1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Tfn</a:t>
            </a:r>
            <a:r>
              <a:rPr lang="en-GB" sz="12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to denote the worst case runtime of an algorithm)</a:t>
            </a:r>
            <a:endParaRPr sz="1200" i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))”?</a:t>
            </a:r>
            <a:endParaRPr sz="25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1" name="Google Shape;221;p33"/>
          <p:cNvSpPr/>
          <p:nvPr/>
        </p:nvSpPr>
        <p:spPr>
          <a:xfrm>
            <a:off x="4846350" y="2364325"/>
            <a:ext cx="35289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110800" y="28506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Pictorial </a:t>
            </a:r>
            <a:endParaRPr sz="3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Definition</a:t>
            </a:r>
            <a:endParaRPr lang="en-GB" sz="30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=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 (which means that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grows no faster than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g”)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≤ c ·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&amp;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be  functions defined on the positive integers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.</a:t>
            </a: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))”?</a:t>
            </a:r>
            <a:endParaRPr sz="25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2" name="Google Shape;232;p34"/>
          <p:cNvSpPr/>
          <p:nvPr/>
        </p:nvSpPr>
        <p:spPr>
          <a:xfrm>
            <a:off x="4846350" y="2364325"/>
            <a:ext cx="35289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Pictures</a:t>
            </a: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55710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4"/>
          <p:cNvSpPr txBox="1"/>
          <p:nvPr/>
        </p:nvSpPr>
        <p:spPr>
          <a:xfrm rot="-5400000">
            <a:off x="47119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9012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55821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7" name="Google Shape;237;p34"/>
          <p:cNvSpPr/>
          <p:nvPr/>
        </p:nvSpPr>
        <p:spPr>
          <a:xfrm>
            <a:off x="56249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Google Shape;238;p34"/>
          <p:cNvSpPr/>
          <p:nvPr/>
        </p:nvSpPr>
        <p:spPr>
          <a:xfrm>
            <a:off x="55821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39" name="Google Shape;239;p34"/>
          <p:cNvCxnSpPr/>
          <p:nvPr/>
        </p:nvCxnSpPr>
        <p:spPr>
          <a:xfrm flipH="1">
            <a:off x="66693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4"/>
          <p:cNvSpPr txBox="1"/>
          <p:nvPr/>
        </p:nvSpPr>
        <p:spPr>
          <a:xfrm>
            <a:off x="63371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600" baseline="-25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600" baseline="-25000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4605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300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3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300" baseline="-250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74312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</a:t>
            </a:r>
            <a:r>
              <a:rPr lang="en-GB" sz="13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300" baseline="-2500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7505720" y="2885225"/>
            <a:ext cx="671327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3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·g(n</a:t>
            </a: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300" baseline="-2500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=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 (which means that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grows no faster than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g”)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≤ c ·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&amp; </a:t>
            </a:r>
            <a:r>
              <a:rPr lang="en-GB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</a:t>
            </a:r>
            <a:r>
              <a:rPr lang="en-GB" sz="25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4" name="Google Shape;244;p34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=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 (which means that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grows no faster than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g”)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≤ c · </a:t>
            </a:r>
            <a:r>
              <a:rPr lang="en-GB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7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30566" y="2292979"/>
            <a:ext cx="4099034" cy="258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5630348" y="2323270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Pictures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226208" y="87157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i="1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Complexity analysis- One Loop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Google Shape;203;p36"/>
          <p:cNvSpPr txBox="1"/>
          <p:nvPr/>
        </p:nvSpPr>
        <p:spPr>
          <a:xfrm>
            <a:off x="440672" y="1215238"/>
            <a:ext cx="8580485" cy="32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1900" b="1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</a:t>
            </a:r>
            <a:r>
              <a:rPr lang="en-US" sz="19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running time is</a:t>
            </a:r>
            <a:r>
              <a:rPr lang="en-US" sz="19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 </a:t>
            </a:r>
            <a:endParaRPr lang="en-US" sz="19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400" dirty="0" smtClean="0"/>
              <a:t>1 </a:t>
            </a:r>
            <a:r>
              <a:rPr lang="en-US" sz="1400" dirty="0"/>
              <a:t>assignment 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0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400" dirty="0"/>
              <a:t>n+1 comparisons (</a:t>
            </a:r>
            <a:r>
              <a:rPr lang="en-US" sz="1400" dirty="0" err="1"/>
              <a:t>i</a:t>
            </a:r>
            <a:r>
              <a:rPr lang="en-US" sz="1400" dirty="0"/>
              <a:t> &lt; n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400" dirty="0"/>
              <a:t>n increments (</a:t>
            </a:r>
            <a:r>
              <a:rPr lang="en-US" sz="1400" dirty="0" err="1"/>
              <a:t>i</a:t>
            </a:r>
            <a:r>
              <a:rPr lang="en-US" sz="1400" dirty="0" smtClean="0"/>
              <a:t>++)</a:t>
            </a:r>
            <a:endParaRPr lang="en-US" sz="1400" dirty="0" smtClean="0"/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400" dirty="0"/>
              <a:t>n array </a:t>
            </a:r>
            <a:r>
              <a:rPr lang="en-US" sz="1400" dirty="0" smtClean="0"/>
              <a:t>offset </a:t>
            </a:r>
            <a:r>
              <a:rPr lang="en-US" sz="1400" dirty="0"/>
              <a:t>calculations (a[</a:t>
            </a:r>
            <a:r>
              <a:rPr lang="en-US" sz="1400" dirty="0" err="1"/>
              <a:t>i</a:t>
            </a:r>
            <a:r>
              <a:rPr lang="en-US" sz="1400" dirty="0" smtClean="0"/>
              <a:t>])</a:t>
            </a:r>
            <a:endParaRPr lang="en-US" sz="1400" dirty="0" smtClean="0"/>
          </a:p>
          <a:p>
            <a:pPr indent="-349250">
              <a:spcBef>
                <a:spcPts val="100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400" dirty="0"/>
              <a:t>n </a:t>
            </a:r>
            <a:r>
              <a:rPr lang="en-US" sz="1400" dirty="0" smtClean="0"/>
              <a:t>comparisons (a[</a:t>
            </a:r>
            <a:r>
              <a:rPr lang="en-US" sz="1400" dirty="0" err="1" smtClean="0"/>
              <a:t>i</a:t>
            </a:r>
            <a:r>
              <a:rPr lang="en-US" sz="1400" dirty="0"/>
              <a:t>] </a:t>
            </a:r>
            <a:r>
              <a:rPr lang="en-US" sz="1400" dirty="0" smtClean="0"/>
              <a:t>== </a:t>
            </a:r>
            <a:r>
              <a:rPr lang="en-US" sz="1400" dirty="0"/>
              <a:t>K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r>
              <a:rPr lang="en-US" sz="1400" dirty="0"/>
              <a:t>a + b(n + 1) + </a:t>
            </a:r>
            <a:r>
              <a:rPr lang="en-US" sz="1400" dirty="0" err="1"/>
              <a:t>cn</a:t>
            </a:r>
            <a:r>
              <a:rPr lang="en-US" sz="1400" dirty="0"/>
              <a:t> + </a:t>
            </a:r>
            <a:r>
              <a:rPr lang="en-US" sz="1400" dirty="0" err="1"/>
              <a:t>dn</a:t>
            </a:r>
            <a:r>
              <a:rPr lang="en-US" sz="1400" dirty="0"/>
              <a:t> + </a:t>
            </a:r>
            <a:r>
              <a:rPr lang="en-US" sz="1400" dirty="0" err="1"/>
              <a:t>en</a:t>
            </a:r>
            <a:r>
              <a:rPr lang="en-US" sz="1400" dirty="0"/>
              <a:t>, where a, b, c, d, and e </a:t>
            </a:r>
            <a:r>
              <a:rPr lang="en-US" sz="1400" dirty="0" smtClean="0"/>
              <a:t>are constants depend upon machine</a:t>
            </a:r>
            <a:endParaRPr lang="en-US" sz="1400" dirty="0" smtClean="0"/>
          </a:p>
          <a:p>
            <a:r>
              <a:rPr lang="en-US" sz="1400" dirty="0" smtClean="0"/>
              <a:t>Easier </a:t>
            </a:r>
            <a:r>
              <a:rPr lang="en-US" sz="1400" dirty="0"/>
              <a:t>just to say O(n) (constant-time) operations</a:t>
            </a:r>
            <a:endParaRPr lang="en-US" sz="1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i="1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Complexity analysis- One Loop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: Does array A contain the integer t in first 5 elements? </a:t>
            </a:r>
            <a:r>
              <a:rPr lang="en-US" sz="2000" dirty="0" smtClean="0">
                <a:solidFill>
                  <a:srgbClr val="C00000"/>
                </a:solidFill>
              </a:rPr>
              <a:t>Given A (array of length n) and t (an integer).</a:t>
            </a:r>
            <a:r>
              <a:rPr lang="en-US" sz="2000" dirty="0" smtClean="0"/>
              <a:t>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\\\\</a:t>
            </a: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5539" y="4646055"/>
            <a:ext cx="6392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What is the running time? O (k) where k = 5 </a:t>
            </a:r>
            <a:endParaRPr lang="en-US" sz="2000" dirty="0"/>
          </a:p>
        </p:txBody>
      </p:sp>
      <p:sp>
        <p:nvSpPr>
          <p:cNvPr id="8" name="Google Shape;212;p37"/>
          <p:cNvSpPr txBox="1"/>
          <p:nvPr/>
        </p:nvSpPr>
        <p:spPr>
          <a:xfrm>
            <a:off x="210101" y="2291459"/>
            <a:ext cx="8520600" cy="1963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0;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&lt;5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++)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] == t: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true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false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i="1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Complexity analysis- Two Loops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: Given A;B (arrays of length n) and t (an integer). </a:t>
            </a:r>
            <a:r>
              <a:rPr lang="en-US" sz="2000" dirty="0" smtClean="0">
                <a:solidFill>
                  <a:srgbClr val="C00000"/>
                </a:solidFill>
              </a:rPr>
              <a:t>[Does A or B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contain t?]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\\\\</a:t>
            </a:r>
            <a:endParaRPr sz="2000" b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5539" y="4646055"/>
            <a:ext cx="457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What is the running time?</a:t>
            </a:r>
            <a:endParaRPr lang="en-US" sz="2000" dirty="0"/>
          </a:p>
        </p:txBody>
      </p:sp>
      <p:sp>
        <p:nvSpPr>
          <p:cNvPr id="8" name="Google Shape;212;p37"/>
          <p:cNvSpPr txBox="1"/>
          <p:nvPr/>
        </p:nvSpPr>
        <p:spPr>
          <a:xfrm>
            <a:off x="210100" y="2032000"/>
            <a:ext cx="8708121" cy="261902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0;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&lt;n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++)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] == t: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true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 indent="457200">
              <a:buClr>
                <a:schemeClr val="dk1"/>
              </a:buClr>
              <a:buSzPts val="5200"/>
              <a:defRPr/>
            </a:pPr>
            <a:r>
              <a:rPr lang="en-US" sz="20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(</a:t>
            </a:r>
            <a:r>
              <a:rPr lang="en-US" sz="2000" dirty="0" err="1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0; </a:t>
            </a:r>
            <a:r>
              <a:rPr lang="en-US" sz="2000" dirty="0" err="1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&lt;n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;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++)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lang="en-US" sz="2000" dirty="0" smtClean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>
              <a:buClr>
                <a:schemeClr val="dk1"/>
              </a:buClr>
              <a:buSzPts val="5200"/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lang="en-US" sz="20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B[</a:t>
            </a:r>
            <a:r>
              <a:rPr lang="en-US" sz="2000" dirty="0" err="1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] == t:</a:t>
            </a:r>
            <a:endParaRPr lang="en-US" sz="2000" dirty="0" smtClean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>
              <a:buClr>
                <a:schemeClr val="dk1"/>
              </a:buClr>
              <a:buSzPts val="5200"/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    </a:t>
            </a:r>
            <a:r>
              <a:rPr lang="en-US" sz="20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true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 panose="020B0604020202020204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false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39" y="4646055"/>
            <a:ext cx="7030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What is the running time?  O(n)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i="1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Complexity analysis- two Nested Loops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: Do arrays A;B have a number in common? </a:t>
            </a:r>
            <a:r>
              <a:rPr lang="en-US" sz="2000" dirty="0" smtClean="0">
                <a:solidFill>
                  <a:srgbClr val="C00000"/>
                </a:solidFill>
              </a:rPr>
              <a:t>Given arrays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A; B of length n 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\\\\</a:t>
            </a:r>
            <a:endParaRPr sz="2000" b="1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191;p35"/>
          <p:cNvSpPr/>
          <p:nvPr/>
        </p:nvSpPr>
        <p:spPr>
          <a:xfrm>
            <a:off x="1581419" y="2154621"/>
            <a:ext cx="4966526" cy="2273214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or (int </a:t>
            </a:r>
            <a:r>
              <a:rPr lang="en-US" sz="1600" b="1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0; </a:t>
            </a:r>
            <a:r>
              <a:rPr lang="en-US" sz="1600" b="1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&lt; n; </a:t>
            </a:r>
            <a:r>
              <a:rPr lang="en-US" sz="1600" b="1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++){</a:t>
            </a:r>
            <a:endParaRPr lang="en-GB" sz="1600" dirty="0" smtClean="0">
              <a:solidFill>
                <a:srgbClr val="FF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for (</a:t>
            </a:r>
            <a:r>
              <a:rPr lang="en-US" sz="1600" b="1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int</a:t>
            </a: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j = 0; j &lt; n; j++){</a:t>
            </a:r>
            <a:endParaRPr lang="en-US" sz="16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if (A[</a:t>
            </a:r>
            <a:r>
              <a:rPr lang="en-US" sz="1600" b="1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] == B[j]):</a:t>
            </a:r>
            <a:endParaRPr lang="en-US" sz="16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US" sz="16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   	     </a:t>
            </a:r>
            <a:r>
              <a:rPr lang="en-US" sz="16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lang="en-US" sz="16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true</a:t>
            </a:r>
            <a:endParaRPr lang="en-US" sz="1600" dirty="0" smtClean="0">
              <a:solidFill>
                <a:srgbClr val="FF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US" sz="1600" dirty="0" smtClean="0">
                <a:solidFill>
                  <a:srgbClr val="FF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}</a:t>
            </a:r>
            <a:endParaRPr lang="en-US" sz="1600" dirty="0" smtClean="0">
              <a:solidFill>
                <a:srgbClr val="FF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US" sz="1600" dirty="0" smtClean="0">
                <a:solidFill>
                  <a:srgbClr val="FF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}</a:t>
            </a:r>
            <a:endParaRPr sz="1600">
              <a:solidFill>
                <a:srgbClr val="FF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/>
            <a:r>
              <a:rPr lang="en-GB" sz="1600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return</a:t>
            </a:r>
            <a:r>
              <a:rPr lang="en-GB" sz="16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false</a:t>
            </a:r>
            <a:endParaRPr sz="1600">
              <a:solidFill>
                <a:srgbClr val="FF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539" y="4646055"/>
            <a:ext cx="7030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What is the running time? 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MULTIPLICATION PROBLEM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6223150" y="693800"/>
            <a:ext cx="2097000" cy="4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</a:t>
            </a: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1123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13368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8912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000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5004088</a:t>
            </a:r>
            <a:endParaRPr sz="3800" b="1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13" name="Google Shape;113;p27"/>
          <p:cNvCxnSpPr/>
          <p:nvPr/>
        </p:nvCxnSpPr>
        <p:spPr>
          <a:xfrm>
            <a:off x="6451750" y="2185000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7"/>
          <p:cNvCxnSpPr/>
          <p:nvPr/>
        </p:nvCxnSpPr>
        <p:spPr>
          <a:xfrm>
            <a:off x="6375550" y="4455525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MULTIPLICATION PROBLEM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6223150" y="693800"/>
            <a:ext cx="2097000" cy="4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</a:t>
            </a: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1123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13368</a:t>
            </a:r>
            <a:endParaRPr sz="38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8912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4456</a:t>
            </a:r>
            <a:r>
              <a:rPr lang="en-GB" sz="3800">
                <a:solidFill>
                  <a:srgbClr val="CCCCCC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000</a:t>
            </a:r>
            <a:endParaRPr sz="3800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16383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5004088</a:t>
            </a:r>
            <a:endParaRPr sz="3800" b="1">
              <a:solidFill>
                <a:srgbClr val="CCCCCC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22" name="Google Shape;122;p28"/>
          <p:cNvCxnSpPr/>
          <p:nvPr/>
        </p:nvCxnSpPr>
        <p:spPr>
          <a:xfrm>
            <a:off x="6451750" y="2185000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8"/>
          <p:cNvCxnSpPr/>
          <p:nvPr/>
        </p:nvCxnSpPr>
        <p:spPr>
          <a:xfrm>
            <a:off x="6375550" y="4455525"/>
            <a:ext cx="167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4294967295"/>
          </p:nvPr>
        </p:nvSpPr>
        <p:spPr>
          <a:xfrm>
            <a:off x="159900" y="2013625"/>
            <a:ext cx="60633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Algorithm description</a:t>
            </a:r>
            <a:r>
              <a:rPr lang="en-GB" sz="20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(informal*)</a:t>
            </a:r>
            <a:r>
              <a:rPr lang="en-GB" sz="20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b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compute partial products (using multiplication </a:t>
            </a:r>
            <a:b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&amp; “carries” for digit overflows), and add all </a:t>
            </a:r>
            <a:b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(properly shifted) partial products together</a:t>
            </a:r>
            <a:endParaRPr sz="1200" i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7805</Words>
  <Application>WPS Presentation</Application>
  <PresentationFormat>On-screen Show (16:9)</PresentationFormat>
  <Paragraphs>652</Paragraphs>
  <Slides>34</Slides>
  <Notes>32</Notes>
  <HiddenSlides>3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SimSun</vt:lpstr>
      <vt:lpstr>Wingdings</vt:lpstr>
      <vt:lpstr>Arial</vt:lpstr>
      <vt:lpstr>Lato Light</vt:lpstr>
      <vt:lpstr>Assistant ExtraLight</vt:lpstr>
      <vt:lpstr>Tahoma</vt:lpstr>
      <vt:lpstr>Assistant</vt:lpstr>
      <vt:lpstr>Inconsolata</vt:lpstr>
      <vt:lpstr>Microsoft YaHei</vt:lpstr>
      <vt:lpstr>Arial Unicode MS</vt:lpstr>
      <vt:lpstr>NewCenturySchlbk-Roman~14</vt:lpstr>
      <vt:lpstr>Segoe Print</vt:lpstr>
      <vt:lpstr>Assistant</vt:lpstr>
      <vt:lpstr>Assistant ExtraLight</vt:lpstr>
      <vt:lpstr>Inconsolata</vt:lpstr>
      <vt:lpstr>Lato Light</vt:lpstr>
      <vt:lpstr>NewCenturySchlbk-Roman~14</vt:lpstr>
      <vt:lpstr>Calibri</vt:lpstr>
      <vt:lpstr>Simple Light</vt:lpstr>
      <vt:lpstr>Simple Light</vt:lpstr>
      <vt:lpstr>CS 2009 Design and Analysis of Algorithms</vt:lpstr>
      <vt:lpstr>Lecture 2:   Growth of Functions  Thomas H. Coreman (CLRS), Chapter 3.</vt:lpstr>
      <vt:lpstr>Complexity analysis- One Loop</vt:lpstr>
      <vt:lpstr>Complexity analysis- One Loop</vt:lpstr>
      <vt:lpstr>Complexity analysis- One Loop</vt:lpstr>
      <vt:lpstr>Complexity analysis- Two Loops</vt:lpstr>
      <vt:lpstr>Complexity analysis- two Nested Loops</vt:lpstr>
      <vt:lpstr>MULTIPLICATION PROBLEM</vt:lpstr>
      <vt:lpstr>MULTIPLICATION PROBLEM</vt:lpstr>
      <vt:lpstr>MULTIPLICATION PROBLEM</vt:lpstr>
      <vt:lpstr>MULTIPLICATION PROBLEM</vt:lpstr>
      <vt:lpstr>Growth of Function</vt:lpstr>
      <vt:lpstr>Growth of Function</vt:lpstr>
      <vt:lpstr>Growth of Function</vt:lpstr>
      <vt:lpstr>Growth of Function</vt:lpstr>
      <vt:lpstr>Growth of Function</vt:lpstr>
      <vt:lpstr>Growth Rate Ranking of Function?</vt:lpstr>
      <vt:lpstr>Growth Rate Ranking of Function?</vt:lpstr>
      <vt:lpstr>Efficiency of Algorithm</vt:lpstr>
      <vt:lpstr>Efficiency of Algorithm</vt:lpstr>
      <vt:lpstr>ASYMPTOTIC ANALYSIS (High Level Idea)</vt:lpstr>
      <vt:lpstr>ASYMPTOTIC ANALYSIS (High Level Idea)</vt:lpstr>
      <vt:lpstr>ASYMPTOTIC ANALYSIS (High Level Idea)</vt:lpstr>
      <vt:lpstr>ASYMPTOTIC ANALYSIS (High Level Idea)</vt:lpstr>
      <vt:lpstr>ASYMPTOTIC ANALYSIS (High Level Idea)</vt:lpstr>
      <vt:lpstr>ASYMPTOTIC ANALYSIS (High Level Idea)</vt:lpstr>
      <vt:lpstr>ASYMPTOTIC ANALYSIS (High Level Idea)</vt:lpstr>
      <vt:lpstr>ASYMPTOTIC ANALYSIS (High Level Idea)</vt:lpstr>
      <vt:lpstr>RUNTIME ANALYSIS</vt:lpstr>
      <vt:lpstr>RUNTIME ANALYSIS</vt:lpstr>
      <vt:lpstr>BIG-O NOTATION </vt:lpstr>
      <vt:lpstr>BIG-O NOTATION </vt:lpstr>
      <vt:lpstr>BIG-O NOTATION </vt:lpstr>
      <vt:lpstr>BIG-O NOTATION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2009  Design and Analysis of Algorithms</dc:title>
  <dc:creator>Mr. Waheed Ahmed</dc:creator>
  <cp:lastModifiedBy>syed0</cp:lastModifiedBy>
  <cp:revision>42</cp:revision>
  <dcterms:created xsi:type="dcterms:W3CDTF">2022-12-15T18:46:57Z</dcterms:created>
  <dcterms:modified xsi:type="dcterms:W3CDTF">2022-12-15T19:11:06Z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E2C386DD27C3416BBF425093EE8C9D81</vt:lpwstr>
  </property>
  <property fmtid="{D5CDD505-2E9C-101B-9397-08002B2CF9AE}" pid="3" name="KSOProductBuildVer">
    <vt:lpwstr>1033-11.2.0.11440</vt:lpwstr>
  </property>
</Properties>
</file>