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74" r:id="rId5"/>
    <p:sldId id="289" r:id="rId6"/>
    <p:sldId id="275" r:id="rId7"/>
    <p:sldId id="276" r:id="rId8"/>
    <p:sldId id="277" r:id="rId9"/>
    <p:sldId id="259" r:id="rId10"/>
    <p:sldId id="291" r:id="rId11"/>
    <p:sldId id="292" r:id="rId12"/>
    <p:sldId id="294" r:id="rId13"/>
    <p:sldId id="293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9" r:id="rId22"/>
    <p:sldId id="290" r:id="rId23"/>
    <p:sldId id="270" r:id="rId24"/>
    <p:sldId id="271" r:id="rId25"/>
    <p:sldId id="278" r:id="rId26"/>
    <p:sldId id="279" r:id="rId27"/>
    <p:sldId id="280" r:id="rId28"/>
  </p:sldIdLst>
  <p:sldSz cx="9144000" cy="5143500" type="screen16x9"/>
  <p:notesSz cx="6858000" cy="9144000"/>
  <p:embeddedFontLst>
    <p:embeddedFont>
      <p:font typeface="Assistant ExtraLight" panose="020B0604020202020204" charset="-79"/>
      <p:regular r:id="rId30"/>
      <p:bold r:id="rId31"/>
    </p:embeddedFont>
    <p:embeddedFont>
      <p:font typeface="Assistant" panose="020B0604020202020204" charset="-79"/>
      <p:regular r:id="rId32"/>
      <p:bold r:id="rId33"/>
    </p:embeddedFont>
    <p:embeddedFont>
      <p:font typeface="Lato Light" panose="020B0604020202020204" charset="0"/>
      <p:regular r:id="rId34"/>
      <p:bold r:id="rId35"/>
      <p:italic r:id="rId36"/>
      <p:boldItalic r:id="rId37"/>
    </p:embeddedFont>
    <p:embeddedFont>
      <p:font typeface="Inconsolata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224834-C474-4FC3-8C61-A97B8A76590A}">
  <a:tblStyle styleId="{81224834-C474-4FC3-8C61-A97B8A7659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199" autoAdjust="0"/>
  </p:normalViewPr>
  <p:slideViewPr>
    <p:cSldViewPr snapToGrid="0">
      <p:cViewPr varScale="1">
        <p:scale>
          <a:sx n="100" d="100"/>
          <a:sy n="100" d="100"/>
        </p:scale>
        <p:origin x="9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83368a463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83368a463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83368a463_0_3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83368a463_0_3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455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ae04f1cc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ae04f1cc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ae04f1c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ae04f1c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adce02c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adce02c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83368a463_0_3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83368a463_0_3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3368a463_0_3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83368a463_0_3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a71fd2c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9a71fd2c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83368a463_0_2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83368a463_0_2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9e566a05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9e566a05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e566a05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9e566a05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864671410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864671410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b3b9bc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ab3b9bc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a5c76648_0_2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a5c76648_0_28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485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1a5c76648_0_2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e1a5c76648_0_2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9067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b4ddfd9f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b4ddfd9f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23.25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2605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aa386b6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aa386b6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94a83311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94a83311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adce02c6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eadce02c6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ae958e2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ae958e2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9e566a05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9e566a05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dirty="0">
              <a:solidFill>
                <a:schemeClr val="dk1"/>
              </a:solidFill>
              <a:highlight>
                <a:srgbClr val="EEEEEE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b4d069f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b4d069f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94a83311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94a83311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03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77000" y="1142835"/>
            <a:ext cx="75900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9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CS </a:t>
            </a:r>
            <a:r>
              <a:rPr lang="en" sz="49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2009</a:t>
            </a:r>
            <a:r>
              <a:rPr lang="en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/>
            </a:r>
            <a:br>
              <a:rPr lang="en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" sz="40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Design and Analysis of Algorithms</a:t>
            </a:r>
            <a:endParaRPr sz="4000" dirty="0">
              <a:solidFill>
                <a:srgbClr val="4C113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044710"/>
            <a:ext cx="8520600" cy="155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 smtClean="0">
                <a:latin typeface="Assistant ExtraLight"/>
                <a:ea typeface="Assistant ExtraLight"/>
                <a:cs typeface="Assistant ExtraLight"/>
                <a:sym typeface="Assistant ExtraLight"/>
              </a:rPr>
              <a:t>Waheed Ahmed</a:t>
            </a:r>
            <a:endParaRPr lang="en" sz="2400" i="1" dirty="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 smtClean="0">
                <a:latin typeface="Assistant ExtraLight"/>
                <a:ea typeface="Assistant ExtraLight"/>
                <a:cs typeface="Assistant ExtraLight"/>
                <a:sym typeface="Assistant ExtraLight"/>
              </a:rPr>
              <a:t>Email : waheedahmed@nu.edu.pk</a:t>
            </a:r>
            <a:endParaRPr lang="en" sz="2400" i="1" dirty="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i="1" dirty="0"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What is Algorithm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87625" y="1206325"/>
            <a:ext cx="8520600" cy="3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</a:endParaRPr>
          </a:p>
          <a:p>
            <a:pPr marL="457200" lvl="0" indent="-3327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81" dirty="0">
                <a:solidFill>
                  <a:srgbClr val="434343"/>
                </a:solidFill>
              </a:rPr>
              <a:t>Informally, an algorithm is any well-defined computational procedure that takes some value as input and produces some value as output. </a:t>
            </a:r>
            <a:r>
              <a:rPr lang="en" sz="2981" dirty="0">
                <a:solidFill>
                  <a:srgbClr val="262626"/>
                </a:solidFill>
              </a:rPr>
              <a:t>(Thomas H. CORMEN)</a:t>
            </a:r>
            <a:endParaRPr sz="2981" dirty="0">
              <a:solidFill>
                <a:srgbClr val="262626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200" dirty="0">
              <a:solidFill>
                <a:srgbClr val="262626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40" dirty="0">
              <a:solidFill>
                <a:srgbClr val="262626"/>
              </a:solidFill>
            </a:endParaRPr>
          </a:p>
          <a:p>
            <a:pPr marL="457200" lvl="0" indent="-3327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2981" dirty="0">
                <a:solidFill>
                  <a:srgbClr val="434343"/>
                </a:solidFill>
              </a:rPr>
              <a:t>An </a:t>
            </a:r>
            <a:r>
              <a:rPr lang="en" sz="2981" b="1" i="1" dirty="0">
                <a:solidFill>
                  <a:srgbClr val="434343"/>
                </a:solidFill>
              </a:rPr>
              <a:t>algorithm </a:t>
            </a:r>
            <a:r>
              <a:rPr lang="en" sz="2981" dirty="0">
                <a:solidFill>
                  <a:srgbClr val="434343"/>
                </a:solidFill>
              </a:rPr>
              <a:t>is a sequence of </a:t>
            </a:r>
            <a:r>
              <a:rPr lang="en" sz="2981" b="1" dirty="0">
                <a:solidFill>
                  <a:srgbClr val="434343"/>
                </a:solidFill>
              </a:rPr>
              <a:t>computational</a:t>
            </a:r>
            <a:r>
              <a:rPr lang="en" sz="2981" dirty="0">
                <a:solidFill>
                  <a:srgbClr val="434343"/>
                </a:solidFill>
              </a:rPr>
              <a:t> steps for solving a problem.</a:t>
            </a:r>
            <a:endParaRPr sz="2981" dirty="0">
              <a:solidFill>
                <a:srgbClr val="434343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981" dirty="0">
                <a:solidFill>
                  <a:srgbClr val="434343"/>
                </a:solidFill>
              </a:rPr>
              <a:t>E.g.</a:t>
            </a:r>
            <a:endParaRPr sz="2981" dirty="0">
              <a:solidFill>
                <a:srgbClr val="434343"/>
              </a:solidFill>
            </a:endParaRPr>
          </a:p>
          <a:p>
            <a:pPr marL="914400" lvl="1" indent="-33274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2981" dirty="0">
                <a:solidFill>
                  <a:srgbClr val="434343"/>
                </a:solidFill>
              </a:rPr>
              <a:t>Multiply Two Numbers.</a:t>
            </a:r>
            <a:endParaRPr sz="2981" dirty="0">
              <a:solidFill>
                <a:srgbClr val="434343"/>
              </a:solidFill>
            </a:endParaRPr>
          </a:p>
          <a:p>
            <a:pPr marL="914400" lvl="1" indent="-3327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2981" dirty="0">
                <a:solidFill>
                  <a:srgbClr val="434343"/>
                </a:solidFill>
              </a:rPr>
              <a:t>Algorithms to Sort Array.</a:t>
            </a:r>
            <a:endParaRPr sz="2981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7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Algorithms - Walk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290" y="1500799"/>
            <a:ext cx="4107656" cy="176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Algorithms – Cook Noodles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56" y="1384301"/>
            <a:ext cx="5272088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1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MULTIPLICATION: THE PROBLEM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28" name="Google Shape;128;p25"/>
          <p:cNvSpPr/>
          <p:nvPr/>
        </p:nvSpPr>
        <p:spPr>
          <a:xfrm>
            <a:off x="1161000" y="1388425"/>
            <a:ext cx="6822000" cy="1095000"/>
          </a:xfrm>
          <a:prstGeom prst="roundRect">
            <a:avLst>
              <a:gd name="adj" fmla="val 2738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Assistant"/>
                <a:ea typeface="Assistant"/>
                <a:cs typeface="Assistant"/>
                <a:sym typeface="Assistant"/>
              </a:rPr>
              <a:t>Input</a:t>
            </a:r>
            <a:r>
              <a:rPr lang="en" sz="2300">
                <a:latin typeface="Assistant ExtraLight"/>
                <a:ea typeface="Assistant ExtraLight"/>
                <a:cs typeface="Assistant ExtraLight"/>
                <a:sym typeface="Assistant ExtraLight"/>
              </a:rPr>
              <a:t>: 2 numbers, x and y (n digits each)</a:t>
            </a:r>
            <a:endParaRPr sz="230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Assistant"/>
                <a:ea typeface="Assistant"/>
                <a:cs typeface="Assistant"/>
                <a:sym typeface="Assistant"/>
              </a:rPr>
              <a:t>Output</a:t>
            </a:r>
            <a:r>
              <a:rPr lang="en" sz="2300">
                <a:latin typeface="Assistant ExtraLight"/>
                <a:ea typeface="Assistant ExtraLight"/>
                <a:cs typeface="Assistant ExtraLight"/>
                <a:sym typeface="Assistant ExtraLight"/>
              </a:rPr>
              <a:t>: the product x · y</a:t>
            </a:r>
            <a:endParaRPr sz="2300"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29" name="Google Shape;129;p25"/>
          <p:cNvSpPr txBox="1"/>
          <p:nvPr/>
        </p:nvSpPr>
        <p:spPr>
          <a:xfrm>
            <a:off x="3529950" y="2829425"/>
            <a:ext cx="2084100" cy="18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16355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4456</a:t>
            </a:r>
            <a:endParaRPr sz="38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3800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 1123</a:t>
            </a:r>
            <a:endParaRPr sz="3800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marL="0" marR="163550" lvl="0" indent="0" algn="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rgbClr val="CC0000"/>
                </a:solidFill>
                <a:latin typeface="Inconsolata"/>
                <a:ea typeface="Inconsolata"/>
                <a:cs typeface="Inconsolata"/>
                <a:sym typeface="Inconsolata"/>
              </a:rPr>
              <a:t>5004088</a:t>
            </a:r>
            <a:endParaRPr sz="3800" b="1">
              <a:solidFill>
                <a:srgbClr val="CC0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130" name="Google Shape;130;p25"/>
          <p:cNvCxnSpPr/>
          <p:nvPr/>
        </p:nvCxnSpPr>
        <p:spPr>
          <a:xfrm>
            <a:off x="3529946" y="4070975"/>
            <a:ext cx="2084100" cy="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84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311700" y="364000"/>
            <a:ext cx="8520600" cy="4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Why Study Algorithms ?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25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Web Search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69275"/>
            <a:ext cx="8186950" cy="40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Recommendation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706" y="909550"/>
            <a:ext cx="309875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645900" y="2423650"/>
            <a:ext cx="8186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More than </a:t>
            </a:r>
            <a:r>
              <a:rPr lang="en" sz="1800" b="1"/>
              <a:t>70% of what people watch</a:t>
            </a:r>
            <a:r>
              <a:rPr lang="en" sz="1800"/>
              <a:t> on YouTube is determined by its </a:t>
            </a:r>
            <a:r>
              <a:rPr lang="en" sz="1800" b="1">
                <a:solidFill>
                  <a:srgbClr val="980000"/>
                </a:solidFill>
              </a:rPr>
              <a:t>recommendation algorithm</a:t>
            </a:r>
            <a:r>
              <a:rPr lang="en" sz="1800"/>
              <a:t>.</a:t>
            </a:r>
            <a:endParaRPr sz="18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6700" y="3001150"/>
            <a:ext cx="2681841" cy="16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654725" y="3608375"/>
            <a:ext cx="5634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News Feed, Friend Suggestions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Human Genome Project</a:t>
            </a:r>
            <a:endParaRPr dirty="0"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525" y="920100"/>
            <a:ext cx="8420001" cy="401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E-commerce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150" y="1107575"/>
            <a:ext cx="40956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 of Applications </a:t>
            </a:r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Internet.</a:t>
            </a:r>
            <a:r>
              <a:rPr lang="en"/>
              <a:t> Web search, Packet routing, distributed file sharing,...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Biology.</a:t>
            </a:r>
            <a:r>
              <a:rPr lang="en"/>
              <a:t> Human genome project, protein folding, 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Data Mining. </a:t>
            </a:r>
            <a:r>
              <a:rPr lang="en">
                <a:solidFill>
                  <a:srgbClr val="434343"/>
                </a:solidFill>
              </a:rPr>
              <a:t>Text Classification, Text Clustering, Page Rank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Security. </a:t>
            </a:r>
            <a:r>
              <a:rPr lang="en">
                <a:solidFill>
                  <a:srgbClr val="434343"/>
                </a:solidFill>
              </a:rPr>
              <a:t>E-commerce, Cell phones, Voting machine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Web programing. </a:t>
            </a:r>
            <a:r>
              <a:rPr lang="en">
                <a:solidFill>
                  <a:srgbClr val="434343"/>
                </a:solidFill>
              </a:rPr>
              <a:t>Sorting Algorithms, Searching algorithms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Graphics. </a:t>
            </a:r>
            <a:r>
              <a:rPr lang="en">
                <a:solidFill>
                  <a:srgbClr val="434343"/>
                </a:solidFill>
              </a:rPr>
              <a:t>Video Games, Virtual Reality,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Social networks. </a:t>
            </a:r>
            <a:r>
              <a:rPr lang="en">
                <a:solidFill>
                  <a:srgbClr val="434343"/>
                </a:solidFill>
              </a:rPr>
              <a:t>Recommendations, news feed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</a:rPr>
              <a:t>Machine Learning AI. </a:t>
            </a:r>
            <a:r>
              <a:rPr lang="en">
                <a:solidFill>
                  <a:srgbClr val="434343"/>
                </a:solidFill>
              </a:rPr>
              <a:t>Linear Regression Algorithm, Deep Neural Networks such RNN, CNN</a:t>
            </a:r>
            <a:endParaRPr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980000"/>
                </a:solidFill>
              </a:rPr>
              <a:t>Robotics. </a:t>
            </a:r>
            <a:r>
              <a:rPr lang="en">
                <a:solidFill>
                  <a:srgbClr val="434343"/>
                </a:solidFill>
              </a:rPr>
              <a:t>Planning Algorithms.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364000"/>
            <a:ext cx="8520600" cy="4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b="1">
                <a:solidFill>
                  <a:schemeClr val="accent5"/>
                </a:solidFill>
              </a:rPr>
              <a:t>Lecture 1: </a:t>
            </a:r>
            <a:r>
              <a:rPr lang="en" sz="40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 </a:t>
            </a:r>
            <a:r>
              <a:rPr lang="en" sz="2400" b="1">
                <a:solidFill>
                  <a:srgbClr val="EE2214"/>
                </a:solidFill>
              </a:rPr>
              <a:t> </a:t>
            </a:r>
            <a:br>
              <a:rPr lang="en" sz="2400" b="1">
                <a:solidFill>
                  <a:srgbClr val="EE2214"/>
                </a:solidFill>
              </a:rPr>
            </a:br>
            <a:r>
              <a:rPr lang="en" sz="2400" b="1">
                <a:solidFill>
                  <a:schemeClr val="accent5"/>
                </a:solidFill>
              </a:rPr>
              <a:t>Introduction &amp; Course Overview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Why Study Algorithms?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600"/>
              </a:spcBef>
            </a:pPr>
            <a:r>
              <a:rPr lang="en-US" sz="1600" dirty="0">
                <a:solidFill>
                  <a:srgbClr val="000000"/>
                </a:solidFill>
              </a:rPr>
              <a:t>To become proficient programmer. </a:t>
            </a: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000000"/>
                </a:solidFill>
              </a:rPr>
              <a:t>To solve problems that could not be solved.</a:t>
            </a:r>
            <a:endParaRPr sz="1600" dirty="0">
              <a:solidFill>
                <a:srgbClr val="000000"/>
              </a:solidFill>
            </a:endParaRPr>
          </a:p>
          <a:p>
            <a:pPr marL="285750" indent="-285750">
              <a:spcBef>
                <a:spcPts val="1600"/>
              </a:spcBef>
            </a:pPr>
            <a:r>
              <a:rPr lang="en" sz="1600" dirty="0">
                <a:solidFill>
                  <a:srgbClr val="000000"/>
                </a:solidFill>
              </a:rPr>
              <a:t>For fun and profit.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are interested in Algorithms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Correctness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Does it work correctly?</a:t>
            </a:r>
            <a:endParaRPr sz="1800"/>
          </a:p>
          <a:p>
            <a:pPr lvl="0"/>
            <a:r>
              <a:rPr lang="en-US" dirty="0" smtClean="0"/>
              <a:t>Performance/</a:t>
            </a:r>
            <a:r>
              <a:rPr lang="en" dirty="0" smtClean="0"/>
              <a:t>Efficiency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How much time will it take? (Time Complexity)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/>
              <a:t>How much space will it take? (Space Complexity)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Can We do it better?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more important than performance?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aseline="-25000" dirty="0" smtClean="0"/>
              <a:t>Correctness</a:t>
            </a:r>
          </a:p>
          <a:p>
            <a:r>
              <a:rPr lang="en-US" sz="3600" baseline="-25000" dirty="0" smtClean="0"/>
              <a:t>Robustness</a:t>
            </a:r>
          </a:p>
          <a:p>
            <a:r>
              <a:rPr lang="en-US" sz="3600" baseline="-25000" dirty="0" smtClean="0"/>
              <a:t>User-friendliness</a:t>
            </a:r>
          </a:p>
          <a:p>
            <a:r>
              <a:rPr lang="en-US" sz="3600" baseline="-25000" dirty="0" smtClean="0"/>
              <a:t>Simplicity</a:t>
            </a:r>
          </a:p>
          <a:p>
            <a:r>
              <a:rPr lang="en-US" sz="3600" baseline="-25000" dirty="0" smtClean="0"/>
              <a:t>Extensibility</a:t>
            </a:r>
          </a:p>
          <a:p>
            <a:r>
              <a:rPr lang="en-US" sz="3600" baseline="-25000" dirty="0" smtClean="0"/>
              <a:t>Reliability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 Algorithm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62626"/>
                </a:solidFill>
              </a:rPr>
              <a:t>An algorithm is said to be </a:t>
            </a:r>
            <a:r>
              <a:rPr lang="en" sz="2200" b="1" i="1">
                <a:solidFill>
                  <a:srgbClr val="262626"/>
                </a:solidFill>
              </a:rPr>
              <a:t>correct </a:t>
            </a:r>
            <a:r>
              <a:rPr lang="en" sz="2200">
                <a:solidFill>
                  <a:srgbClr val="262626"/>
                </a:solidFill>
              </a:rPr>
              <a:t>if, for every input instance, it halts with the correct output.</a:t>
            </a:r>
            <a:endParaRPr sz="22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rgbClr val="26262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20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4" name="Google Shape;144;p27"/>
          <p:cNvSpPr/>
          <p:nvPr/>
        </p:nvSpPr>
        <p:spPr>
          <a:xfrm>
            <a:off x="2887100" y="2817725"/>
            <a:ext cx="1032300" cy="857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cxnSp>
        <p:nvCxnSpPr>
          <p:cNvPr id="145" name="Google Shape;145;p27"/>
          <p:cNvCxnSpPr>
            <a:endCxn id="144" idx="1"/>
          </p:cNvCxnSpPr>
          <p:nvPr/>
        </p:nvCxnSpPr>
        <p:spPr>
          <a:xfrm rot="10800000" flipH="1">
            <a:off x="1987400" y="3246425"/>
            <a:ext cx="899700" cy="1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27"/>
          <p:cNvSpPr txBox="1"/>
          <p:nvPr/>
        </p:nvSpPr>
        <p:spPr>
          <a:xfrm>
            <a:off x="2128450" y="2893925"/>
            <a:ext cx="61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</a:t>
            </a:r>
            <a:endParaRPr/>
          </a:p>
        </p:txBody>
      </p:sp>
      <p:sp>
        <p:nvSpPr>
          <p:cNvPr id="147" name="Google Shape;147;p27"/>
          <p:cNvSpPr/>
          <p:nvPr/>
        </p:nvSpPr>
        <p:spPr>
          <a:xfrm>
            <a:off x="5331525" y="2256150"/>
            <a:ext cx="2001000" cy="47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Correct Output</a:t>
            </a:r>
            <a:endParaRPr sz="1300"/>
          </a:p>
        </p:txBody>
      </p:sp>
      <p:sp>
        <p:nvSpPr>
          <p:cNvPr id="148" name="Google Shape;148;p27"/>
          <p:cNvSpPr/>
          <p:nvPr/>
        </p:nvSpPr>
        <p:spPr>
          <a:xfrm>
            <a:off x="5331525" y="3019875"/>
            <a:ext cx="2001000" cy="47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Incorrect Output</a:t>
            </a:r>
            <a:endParaRPr sz="1300"/>
          </a:p>
        </p:txBody>
      </p:sp>
      <p:sp>
        <p:nvSpPr>
          <p:cNvPr id="149" name="Google Shape;149;p27"/>
          <p:cNvSpPr/>
          <p:nvPr/>
        </p:nvSpPr>
        <p:spPr>
          <a:xfrm>
            <a:off x="5389900" y="3783600"/>
            <a:ext cx="2001000" cy="470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Loop Infinitely</a:t>
            </a:r>
            <a:endParaRPr sz="1300"/>
          </a:p>
        </p:txBody>
      </p:sp>
      <p:cxnSp>
        <p:nvCxnSpPr>
          <p:cNvPr id="150" name="Google Shape;150;p27"/>
          <p:cNvCxnSpPr>
            <a:stCxn id="144" idx="3"/>
            <a:endCxn id="147" idx="2"/>
          </p:cNvCxnSpPr>
          <p:nvPr/>
        </p:nvCxnSpPr>
        <p:spPr>
          <a:xfrm rot="10800000" flipH="1">
            <a:off x="3919400" y="2491325"/>
            <a:ext cx="1412100" cy="75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7"/>
          <p:cNvCxnSpPr>
            <a:stCxn id="144" idx="3"/>
            <a:endCxn id="149" idx="2"/>
          </p:cNvCxnSpPr>
          <p:nvPr/>
        </p:nvCxnSpPr>
        <p:spPr>
          <a:xfrm>
            <a:off x="3919400" y="3246425"/>
            <a:ext cx="1470600" cy="7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7"/>
          <p:cNvCxnSpPr>
            <a:stCxn id="144" idx="3"/>
            <a:endCxn id="148" idx="2"/>
          </p:cNvCxnSpPr>
          <p:nvPr/>
        </p:nvCxnSpPr>
        <p:spPr>
          <a:xfrm>
            <a:off x="3919400" y="3246425"/>
            <a:ext cx="14121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measure an algorithm?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 dirty="0">
                <a:solidFill>
                  <a:srgbClr val="434343"/>
                </a:solidFill>
              </a:rPr>
              <a:t>The number of key operations</a:t>
            </a:r>
            <a:endParaRPr sz="2400" dirty="0"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" sz="2400" dirty="0">
                <a:solidFill>
                  <a:srgbClr val="434343"/>
                </a:solidFill>
              </a:rPr>
              <a:t>The number of space units needed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endParaRPr lang="en" sz="2400" dirty="0">
              <a:solidFill>
                <a:srgbClr val="434343"/>
              </a:solidFill>
            </a:endParaRP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sz="2400" dirty="0">
                <a:solidFill>
                  <a:srgbClr val="434343"/>
                </a:solidFill>
              </a:rPr>
              <a:t>E.g. Search a book in a box of books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-US" sz="2000" dirty="0">
                <a:solidFill>
                  <a:srgbClr val="434343"/>
                </a:solidFill>
              </a:rPr>
              <a:t>Key operation: check the title of a book</a:t>
            </a: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○"/>
            </a:pPr>
            <a:r>
              <a:rPr lang="en-US" sz="2000" dirty="0">
                <a:solidFill>
                  <a:srgbClr val="434343"/>
                </a:solidFill>
              </a:rPr>
              <a:t>Space unit: the space for one book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endParaRPr sz="2400"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Which Running Time Is Better</a:t>
            </a:r>
            <a:r>
              <a:rPr lang="en" sz="32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? (Less is better</a:t>
            </a:r>
            <a:r>
              <a:rPr lang="en" sz="3600" dirty="0" smtClean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endParaRPr sz="36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149500" y="1524925"/>
            <a:ext cx="4689600" cy="128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Is 1000000n operations better than 4n</a:t>
            </a:r>
            <a:r>
              <a:rPr lang="en" sz="1800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? </a:t>
            </a:r>
            <a:endParaRPr sz="180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Is 0.000001n</a:t>
            </a:r>
            <a:r>
              <a:rPr lang="en" sz="1800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3</a:t>
            </a: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operations better than 4n</a:t>
            </a:r>
            <a:r>
              <a:rPr lang="en" sz="1800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? </a:t>
            </a:r>
            <a:endParaRPr sz="180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Is 3n</a:t>
            </a:r>
            <a:r>
              <a:rPr lang="en" sz="1800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operations better than 4n</a:t>
            </a:r>
            <a:r>
              <a:rPr lang="en" sz="1800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?</a:t>
            </a:r>
            <a:endParaRPr>
              <a:solidFill>
                <a:srgbClr val="CC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79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" sz="32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Which Running Time Is Better? (Less is better)</a:t>
            </a:r>
            <a:endParaRPr sz="32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4294967295"/>
          </p:nvPr>
        </p:nvSpPr>
        <p:spPr>
          <a:xfrm>
            <a:off x="311700" y="2706275"/>
            <a:ext cx="8365200" cy="20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●"/>
            </a:pPr>
            <a:r>
              <a:rPr lang="en" sz="2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answers for the first two depend on what value n is…</a:t>
            </a:r>
            <a:endParaRPr sz="20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ExtraLight"/>
              <a:buChar char="○"/>
            </a:pPr>
            <a:r>
              <a:rPr lang="en" sz="18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1000000n &lt; 4n</a:t>
            </a:r>
            <a:r>
              <a:rPr lang="en" sz="1800" baseline="300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8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only when n exceeds a certain value (in this case, 250000)</a:t>
            </a:r>
            <a:endParaRPr sz="180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ssistant"/>
              <a:buChar char="●"/>
            </a:pPr>
            <a:r>
              <a:rPr lang="en" sz="2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These constant multipliers are too environment-dependent...</a:t>
            </a:r>
            <a:endParaRPr sz="20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ExtraLight"/>
              <a:buChar char="○"/>
            </a:pPr>
            <a:r>
              <a:rPr lang="en" sz="18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An operation could be faster/slower depending on the machine, so 3n</a:t>
            </a:r>
            <a:r>
              <a:rPr lang="en" sz="1800" baseline="300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8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ops on a slow machine might not be “better” than 4n</a:t>
            </a:r>
            <a:r>
              <a:rPr lang="en" sz="1800" baseline="300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80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ops on a faster machine</a:t>
            </a:r>
            <a:endParaRPr sz="180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75" name="Google Shape;175;p33"/>
          <p:cNvSpPr/>
          <p:nvPr/>
        </p:nvSpPr>
        <p:spPr>
          <a:xfrm>
            <a:off x="2149500" y="1372525"/>
            <a:ext cx="4689600" cy="128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Is 1000000n operations better than 4n</a:t>
            </a:r>
            <a:r>
              <a:rPr lang="en" sz="1800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? </a:t>
            </a:r>
            <a:endParaRPr sz="180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Is 0.000001n</a:t>
            </a:r>
            <a:r>
              <a:rPr lang="en" sz="1800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3</a:t>
            </a: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operations better than 4n</a:t>
            </a:r>
            <a:r>
              <a:rPr lang="en" sz="1800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? </a:t>
            </a:r>
            <a:endParaRPr sz="180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Is 3n</a:t>
            </a:r>
            <a:r>
              <a:rPr lang="en" sz="1800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operations better than 4n</a:t>
            </a:r>
            <a:r>
              <a:rPr lang="en" sz="1800" baseline="300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</a:t>
            </a:r>
            <a:r>
              <a:rPr lang="en" sz="180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?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6" name="Google Shape;17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3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Which Running Time Is Better?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141500" y="1478625"/>
            <a:ext cx="8758800" cy="12837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Computer A </a:t>
            </a:r>
            <a:r>
              <a:rPr lang="en" sz="1700" b="1" dirty="0">
                <a:latin typeface="Assistant"/>
                <a:ea typeface="Assistant"/>
                <a:cs typeface="Assistant"/>
                <a:sym typeface="Assistant"/>
              </a:rPr>
              <a:t>(Faster)</a:t>
            </a:r>
            <a:r>
              <a:rPr lang="en" sz="1700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: Run algorithm of </a:t>
            </a:r>
            <a:r>
              <a:rPr lang="en" sz="2300" b="1" dirty="0">
                <a:latin typeface="Assistant"/>
                <a:ea typeface="Assistant"/>
                <a:cs typeface="Assistant"/>
                <a:sym typeface="Assistant"/>
              </a:rPr>
              <a:t>2n</a:t>
            </a:r>
            <a:r>
              <a:rPr lang="en" sz="2300" b="1" baseline="30000" dirty="0"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700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 complexity. Run 10 billions instruction per second.</a:t>
            </a:r>
            <a:endParaRPr sz="170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Computer B </a:t>
            </a:r>
            <a:r>
              <a:rPr lang="en" sz="1700" b="1" dirty="0">
                <a:latin typeface="Assistant"/>
                <a:ea typeface="Assistant"/>
                <a:cs typeface="Assistant"/>
                <a:sym typeface="Assistant"/>
              </a:rPr>
              <a:t>(Slower)</a:t>
            </a:r>
            <a:r>
              <a:rPr lang="en" sz="1700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:  Run Algorithm </a:t>
            </a:r>
            <a:r>
              <a:rPr lang="en" sz="2200" b="1" dirty="0">
                <a:latin typeface="Assistant"/>
                <a:ea typeface="Assistant"/>
                <a:cs typeface="Assistant"/>
                <a:sym typeface="Assistant"/>
              </a:rPr>
              <a:t>50 n log n</a:t>
            </a:r>
            <a:r>
              <a:rPr lang="en" sz="1700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 complexity. Run 10 millions instruction per second.</a:t>
            </a:r>
            <a:endParaRPr sz="170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Assistant ExtraLight"/>
                <a:ea typeface="Assistant ExtraLight"/>
                <a:cs typeface="Assistant ExtraLight"/>
                <a:sym typeface="Assistant ExtraLight"/>
              </a:rPr>
              <a:t>Input length </a:t>
            </a:r>
            <a:r>
              <a:rPr lang="en" sz="1700" b="1">
                <a:latin typeface="Assistant"/>
                <a:ea typeface="Assistant"/>
                <a:cs typeface="Assistant"/>
                <a:sym typeface="Assistant"/>
              </a:rPr>
              <a:t>n = 10</a:t>
            </a:r>
            <a:r>
              <a:rPr lang="en" sz="1700">
                <a:latin typeface="Assistant ExtraLight"/>
                <a:ea typeface="Assistant ExtraLight"/>
                <a:cs typeface="Assistant ExtraLight"/>
                <a:sym typeface="Assistant ExtraLight"/>
              </a:rPr>
              <a:t> millions</a:t>
            </a:r>
            <a:endParaRPr sz="170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183" name="Google Shape;18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/>
          </a:p>
        </p:txBody>
      </p:sp>
      <p:cxnSp>
        <p:nvCxnSpPr>
          <p:cNvPr id="184" name="Google Shape;184;p34"/>
          <p:cNvCxnSpPr/>
          <p:nvPr/>
        </p:nvCxnSpPr>
        <p:spPr>
          <a:xfrm>
            <a:off x="1270275" y="3179325"/>
            <a:ext cx="1678200" cy="114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34"/>
          <p:cNvSpPr txBox="1"/>
          <p:nvPr/>
        </p:nvSpPr>
        <p:spPr>
          <a:xfrm>
            <a:off x="3571700" y="2880550"/>
            <a:ext cx="5260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= 20,000 seconds (&gt; 5.5 hours) </a:t>
            </a:r>
            <a:endParaRPr sz="1200"/>
          </a:p>
        </p:txBody>
      </p:sp>
      <p:sp>
        <p:nvSpPr>
          <p:cNvPr id="186" name="Google Shape;186;p34"/>
          <p:cNvSpPr txBox="1"/>
          <p:nvPr/>
        </p:nvSpPr>
        <p:spPr>
          <a:xfrm>
            <a:off x="62550" y="2332825"/>
            <a:ext cx="39195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 . (10</a:t>
            </a:r>
            <a:r>
              <a:rPr lang="en" sz="2700" b="1" baseline="30000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r>
              <a:rPr lang="en" sz="2700" b="1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  <a:r>
              <a:rPr lang="en" sz="2700" b="1" baseline="30000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2</a:t>
            </a:r>
            <a:r>
              <a:rPr lang="en" sz="1300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Instructions </a:t>
            </a:r>
            <a:r>
              <a:rPr lang="en" sz="2700" b="1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2700" b="1" baseline="30000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     </a:t>
            </a:r>
            <a:endParaRPr sz="2700" b="1" baseline="30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r>
              <a:rPr lang="en" sz="2700" b="1" baseline="30000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10 </a:t>
            </a:r>
            <a:r>
              <a:rPr lang="en" sz="1300" dirty="0" smtClea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Instructions/second</a:t>
            </a:r>
            <a:endParaRPr/>
          </a:p>
        </p:txBody>
      </p:sp>
      <p:sp>
        <p:nvSpPr>
          <p:cNvPr id="187" name="Google Shape;187;p34"/>
          <p:cNvSpPr txBox="1"/>
          <p:nvPr/>
        </p:nvSpPr>
        <p:spPr>
          <a:xfrm>
            <a:off x="4005475" y="4258650"/>
            <a:ext cx="4407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= 1163 seconds (&lt; 20 minutes)</a:t>
            </a:r>
            <a:endParaRPr sz="1200"/>
          </a:p>
        </p:txBody>
      </p:sp>
      <p:sp>
        <p:nvSpPr>
          <p:cNvPr id="188" name="Google Shape;188;p34"/>
          <p:cNvSpPr txBox="1"/>
          <p:nvPr/>
        </p:nvSpPr>
        <p:spPr>
          <a:xfrm>
            <a:off x="-307575" y="3768750"/>
            <a:ext cx="4633200" cy="1458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9144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50 . 10</a:t>
            </a:r>
            <a:r>
              <a:rPr lang="en" sz="2700" b="1" baseline="30000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7 </a:t>
            </a:r>
            <a:r>
              <a:rPr lang="en" sz="2700" b="1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log 10</a:t>
            </a:r>
            <a:r>
              <a:rPr lang="en" sz="2700" b="1" baseline="30000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7</a:t>
            </a:r>
            <a:r>
              <a:rPr lang="en" sz="1300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Instructions </a:t>
            </a:r>
            <a:r>
              <a:rPr lang="en" sz="2700" b="1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" sz="2700" b="1" baseline="30000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      </a:t>
            </a:r>
            <a:endParaRPr sz="2700" b="1" baseline="30000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10</a:t>
            </a:r>
            <a:r>
              <a:rPr lang="en" sz="2700" b="1" baseline="30000" dirty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7 </a:t>
            </a:r>
            <a:r>
              <a:rPr lang="en" sz="1300" dirty="0" smtClean="0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Instructions/second</a:t>
            </a:r>
            <a:endParaRPr/>
          </a:p>
        </p:txBody>
      </p:sp>
      <p:cxnSp>
        <p:nvCxnSpPr>
          <p:cNvPr id="189" name="Google Shape;189;p34"/>
          <p:cNvCxnSpPr/>
          <p:nvPr/>
        </p:nvCxnSpPr>
        <p:spPr>
          <a:xfrm>
            <a:off x="998700" y="4638625"/>
            <a:ext cx="2047200" cy="24600"/>
          </a:xfrm>
          <a:prstGeom prst="straightConnector1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9707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6" grpId="0"/>
      <p:bldP spid="187" grpId="0"/>
      <p:bldP spid="1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About Me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1152475"/>
            <a:ext cx="8365200" cy="3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ssistant ExtraLight"/>
              <a:buNone/>
            </a:pPr>
            <a:endParaRPr lang="en" sz="2000" dirty="0" smtClean="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lvl="0" indent="-228600">
              <a:buClr>
                <a:srgbClr val="000000"/>
              </a:buClr>
            </a:pPr>
            <a:r>
              <a:rPr lang="en" sz="2000" dirty="0" smtClean="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Dr. Waheed Ahmed (</a:t>
            </a:r>
            <a:r>
              <a:rPr lang="en" sz="1800" dirty="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Assistant </a:t>
            </a:r>
            <a:r>
              <a:rPr lang="en" sz="1800" dirty="0" smtClean="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Professor)</a:t>
            </a:r>
            <a:endParaRPr sz="1800" dirty="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914400" lvl="1" indent="-2286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 ExtraLight"/>
              <a:buNone/>
            </a:pPr>
            <a:r>
              <a:rPr lang="en" sz="1800" dirty="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 </a:t>
            </a:r>
            <a:endParaRPr sz="1800" dirty="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914400" lvl="1" indent="-2286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 ExtraLight"/>
              <a:buNone/>
            </a:pPr>
            <a:r>
              <a:rPr lang="en" sz="1800" dirty="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M.S. (Computer Science) FAST-NUCES 2013-2015</a:t>
            </a:r>
            <a:endParaRPr sz="1800" dirty="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914400" lvl="1" indent="-2286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 ExtraLight"/>
              <a:buNone/>
            </a:pPr>
            <a:endParaRPr sz="1800" dirty="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91440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ExtraLight"/>
              <a:buNone/>
            </a:pPr>
            <a:r>
              <a:rPr lang="en" sz="1800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PhD (Computer Science) 2016 - </a:t>
            </a:r>
            <a:r>
              <a:rPr lang="en" sz="1800" dirty="0" smtClean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2022</a:t>
            </a:r>
            <a:endParaRPr sz="1800" dirty="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91440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ExtraLight"/>
              <a:buNone/>
            </a:pPr>
            <a:endParaRPr sz="1800" dirty="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91440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ExtraLight"/>
              <a:buNone/>
            </a:pPr>
            <a:r>
              <a:rPr lang="en" sz="1800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Southeast University, China</a:t>
            </a:r>
            <a:endParaRPr sz="1800" dirty="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91440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ExtraLight"/>
              <a:buNone/>
            </a:pPr>
            <a:endParaRPr sz="1800" dirty="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914400" lvl="1" indent="-2286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 ExtraLight"/>
              <a:buNone/>
            </a:pPr>
            <a:r>
              <a:rPr lang="en" sz="1800" dirty="0">
                <a:solidFill>
                  <a:schemeClr val="dk1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ULM University, Germany</a:t>
            </a:r>
            <a:endParaRPr sz="1800" dirty="0">
              <a:solidFill>
                <a:schemeClr val="dk1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914400" lvl="1" indent="-2286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ssistant ExtraLight"/>
              <a:buNone/>
            </a:pPr>
            <a:endParaRPr sz="1800" dirty="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57200" lvl="0" indent="-228600" algn="ctr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ssistant ExtraLight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Grading Policy (CS </a:t>
            </a:r>
            <a:r>
              <a:rPr lang="en" sz="4400" dirty="0" smtClean="0"/>
              <a:t>2009)</a:t>
            </a:r>
            <a:endParaRPr dirty="0"/>
          </a:p>
        </p:txBody>
      </p:sp>
      <p:graphicFrame>
        <p:nvGraphicFramePr>
          <p:cNvPr id="175" name="Google Shape;175;p31"/>
          <p:cNvGraphicFramePr/>
          <p:nvPr>
            <p:extLst>
              <p:ext uri="{D42A27DB-BD31-4B8C-83A1-F6EECF244321}">
                <p14:modId xmlns:p14="http://schemas.microsoft.com/office/powerpoint/2010/main" val="2950188318"/>
              </p:ext>
            </p:extLst>
          </p:nvPr>
        </p:nvGraphicFramePr>
        <p:xfrm>
          <a:off x="617220" y="1223009"/>
          <a:ext cx="7067803" cy="3362058"/>
        </p:xfrm>
        <a:graphic>
          <a:graphicData uri="http://schemas.openxmlformats.org/drawingml/2006/table">
            <a:tbl>
              <a:tblPr>
                <a:noFill/>
                <a:tableStyleId>{81224834-C474-4FC3-8C61-A97B8A76590A}</a:tableStyleId>
              </a:tblPr>
              <a:tblGrid>
                <a:gridCol w="577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Assessment Type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Weight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04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chemeClr val="dk1"/>
                          </a:solidFill>
                        </a:rPr>
                        <a:t>Assignments: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Midterms (Week 6 &amp; Week 11)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 (15 each)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Project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Final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Text &amp; Reference Books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Required Textbook</a:t>
            </a:r>
          </a:p>
          <a:p>
            <a:pPr lvl="1"/>
            <a:r>
              <a:rPr lang="en-US" sz="1800" dirty="0" smtClean="0"/>
              <a:t>Thomas H. </a:t>
            </a:r>
            <a:r>
              <a:rPr lang="en-US" sz="1800" dirty="0" err="1" smtClean="0"/>
              <a:t>Cormen</a:t>
            </a:r>
            <a:r>
              <a:rPr lang="en-US" sz="1800" dirty="0" smtClean="0"/>
              <a:t> “Introduction to Algorithms</a:t>
            </a:r>
            <a:r>
              <a:rPr lang="en-US" sz="1800" smtClean="0"/>
              <a:t>” </a:t>
            </a:r>
            <a:r>
              <a:rPr lang="en-US" sz="1800" smtClean="0"/>
              <a:t>3rd </a:t>
            </a:r>
            <a:r>
              <a:rPr lang="en-US" sz="1800" dirty="0" smtClean="0"/>
              <a:t>Edition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Reference Books</a:t>
            </a:r>
          </a:p>
          <a:p>
            <a:r>
              <a:rPr lang="en-US" dirty="0" err="1" smtClean="0"/>
              <a:t>Anany</a:t>
            </a:r>
            <a:r>
              <a:rPr lang="en-US" dirty="0" smtClean="0"/>
              <a:t> </a:t>
            </a:r>
            <a:r>
              <a:rPr lang="en-US" dirty="0" err="1" smtClean="0"/>
              <a:t>Levitin</a:t>
            </a:r>
            <a:r>
              <a:rPr lang="en-US" dirty="0" smtClean="0"/>
              <a:t> “Introduction to the Design and Analysis of Algorithms” 3rd edition</a:t>
            </a:r>
          </a:p>
          <a:p>
            <a:r>
              <a:rPr lang="en-US" dirty="0" smtClean="0"/>
              <a:t>Jon Kleinberg and </a:t>
            </a:r>
            <a:r>
              <a:rPr lang="en-US" dirty="0" err="1" smtClean="0"/>
              <a:t>Éva</a:t>
            </a:r>
            <a:r>
              <a:rPr lang="en-US" dirty="0" smtClean="0"/>
              <a:t> </a:t>
            </a:r>
            <a:r>
              <a:rPr lang="en-US" dirty="0" err="1" smtClean="0"/>
              <a:t>Tardos</a:t>
            </a:r>
            <a:r>
              <a:rPr lang="en-US" dirty="0" smtClean="0"/>
              <a:t> “Algorithm Design”</a:t>
            </a:r>
          </a:p>
          <a:p>
            <a:r>
              <a:rPr lang="en-US" dirty="0" err="1" smtClean="0"/>
              <a:t>Sanjoy</a:t>
            </a:r>
            <a:r>
              <a:rPr lang="en-US" dirty="0" smtClean="0"/>
              <a:t> </a:t>
            </a:r>
            <a:r>
              <a:rPr lang="en-US" dirty="0" err="1" smtClean="0"/>
              <a:t>Dasgupta</a:t>
            </a:r>
            <a:r>
              <a:rPr lang="en-US" dirty="0" smtClean="0"/>
              <a:t> et al. “Algorithms”</a:t>
            </a:r>
          </a:p>
          <a:p>
            <a:r>
              <a:rPr lang="en-US" dirty="0" smtClean="0"/>
              <a:t>Steven S. </a:t>
            </a:r>
            <a:r>
              <a:rPr lang="en-US" dirty="0" err="1" smtClean="0"/>
              <a:t>Skiena</a:t>
            </a:r>
            <a:r>
              <a:rPr lang="en-US" dirty="0" smtClean="0"/>
              <a:t> “The Algorithm Design Manual”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&amp; Tentative Schedule</a:t>
            </a:r>
            <a:endParaRPr/>
          </a:p>
        </p:txBody>
      </p:sp>
      <p:graphicFrame>
        <p:nvGraphicFramePr>
          <p:cNvPr id="184" name="Google Shape;184;p32"/>
          <p:cNvGraphicFramePr/>
          <p:nvPr>
            <p:extLst>
              <p:ext uri="{D42A27DB-BD31-4B8C-83A1-F6EECF244321}">
                <p14:modId xmlns:p14="http://schemas.microsoft.com/office/powerpoint/2010/main" val="1367845583"/>
              </p:ext>
            </p:extLst>
          </p:nvPr>
        </p:nvGraphicFramePr>
        <p:xfrm>
          <a:off x="556850" y="648300"/>
          <a:ext cx="8275450" cy="3575150"/>
        </p:xfrm>
        <a:graphic>
          <a:graphicData uri="http://schemas.openxmlformats.org/drawingml/2006/table">
            <a:tbl>
              <a:tblPr>
                <a:noFill/>
                <a:tableStyleId>{81224834-C474-4FC3-8C61-A97B8A76590A}</a:tableStyleId>
              </a:tblPr>
              <a:tblGrid>
                <a:gridCol w="114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Week 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Topics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</a:t>
                      </a:r>
                      <a:r>
                        <a:rPr lang="en" dirty="0" smtClean="0"/>
                        <a:t>1 &amp; 2 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Basics of Algorithms, Mathematical Foundation, Growth of Function, Asymptotic Notations.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Week </a:t>
                      </a:r>
                      <a:r>
                        <a:rPr lang="en" dirty="0" smtClean="0"/>
                        <a:t>3</a:t>
                      </a:r>
                      <a:r>
                        <a:rPr lang="en" baseline="0" dirty="0" smtClean="0"/>
                        <a:t> &amp; 4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Divide and Conquer, Substitution Method, Recurrence-Tree Method, Master’s Method.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Sorting (Merge, Insertion, Quick, Heap, Counting, Radix, Bucket)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 term 1 Exam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Dynamic Programming</a:t>
                      </a:r>
                      <a:endParaRPr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&amp; Tentative Schedule</a:t>
            </a:r>
            <a:endParaRPr/>
          </a:p>
        </p:txBody>
      </p:sp>
      <p:graphicFrame>
        <p:nvGraphicFramePr>
          <p:cNvPr id="190" name="Google Shape;190;p33"/>
          <p:cNvGraphicFramePr/>
          <p:nvPr/>
        </p:nvGraphicFramePr>
        <p:xfrm>
          <a:off x="556850" y="572100"/>
          <a:ext cx="8275450" cy="4532550"/>
        </p:xfrm>
        <a:graphic>
          <a:graphicData uri="http://schemas.openxmlformats.org/drawingml/2006/table">
            <a:tbl>
              <a:tblPr>
                <a:noFill/>
                <a:tableStyleId>{81224834-C474-4FC3-8C61-A97B8A76590A}</a:tableStyleId>
              </a:tblPr>
              <a:tblGrid>
                <a:gridCol w="12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Week 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/>
                        <a:t>Topics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8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Dynamic Programming &amp; Greedy Algorithms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9, 10 &amp; 12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Graph Theory (Graph Categorization, Graph Terminology, Representation of Graphs, BFS &amp; DFS, Strongly Connected Components, Greedy Algorithms: Kruskal’s Algorithm, Prim’s Algorithms, Bellman-Ford Algorithms, Dijkstra’s Algorithm)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Midterm 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13 &amp; 14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Geometric Algorithms (Introduction,Graham Scan, Close Points). String Matching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15 &amp; 16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NP Complete Problems and Solutions using Approximation Algorithm, Amortized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algorithms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17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 &amp; Project Presentations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11700" y="55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tree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50" y="628250"/>
            <a:ext cx="8155424" cy="43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364000"/>
            <a:ext cx="8520600" cy="42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What is an algorithm?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888</Words>
  <Application>Microsoft Office PowerPoint</Application>
  <PresentationFormat>On-screen Show (16:9)</PresentationFormat>
  <Paragraphs>168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Assistant ExtraLight</vt:lpstr>
      <vt:lpstr>Assistant</vt:lpstr>
      <vt:lpstr>Lato Light</vt:lpstr>
      <vt:lpstr>Times New Roman</vt:lpstr>
      <vt:lpstr>Arial</vt:lpstr>
      <vt:lpstr>Inconsolata</vt:lpstr>
      <vt:lpstr>Simple Light</vt:lpstr>
      <vt:lpstr>CS 2009 Design and Analysis of Algorithms</vt:lpstr>
      <vt:lpstr>PowerPoint Presentation</vt:lpstr>
      <vt:lpstr>About Me</vt:lpstr>
      <vt:lpstr>Grading Policy (CS 2009)</vt:lpstr>
      <vt:lpstr>Text &amp; Reference Books</vt:lpstr>
      <vt:lpstr>Contents &amp; Tentative Schedule</vt:lpstr>
      <vt:lpstr>Contents &amp; Tentative Schedule</vt:lpstr>
      <vt:lpstr>Knowledge tree</vt:lpstr>
      <vt:lpstr>PowerPoint Presentation</vt:lpstr>
      <vt:lpstr>What is Algorithm</vt:lpstr>
      <vt:lpstr>Examples of Algorithms - Walk</vt:lpstr>
      <vt:lpstr>Examples of Algorithms – Cook Noodles</vt:lpstr>
      <vt:lpstr>MULTIPLICATION: THE PROBLEM</vt:lpstr>
      <vt:lpstr>PowerPoint Presentation</vt:lpstr>
      <vt:lpstr>Web Search </vt:lpstr>
      <vt:lpstr>Personalized Recommendation</vt:lpstr>
      <vt:lpstr>Human Genome Project</vt:lpstr>
      <vt:lpstr>Security E-commerce</vt:lpstr>
      <vt:lpstr>Lot of Applications </vt:lpstr>
      <vt:lpstr>Why Study Algorithms? </vt:lpstr>
      <vt:lpstr>What we are interested in Algorithms</vt:lpstr>
      <vt:lpstr>What’s more important than performance? </vt:lpstr>
      <vt:lpstr>Correct Algorithm</vt:lpstr>
      <vt:lpstr>How to measure an algorithm?</vt:lpstr>
      <vt:lpstr>Which Running Time Is Better? (Less is better)</vt:lpstr>
      <vt:lpstr>Which Running Time Is Better? (Less is better)</vt:lpstr>
      <vt:lpstr>Which Running Time Is Better?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302 Design and Analysis of Algorithms</dc:title>
  <dc:creator>Waheed Ahmed Abro</dc:creator>
  <cp:lastModifiedBy>Lenovo</cp:lastModifiedBy>
  <cp:revision>30</cp:revision>
  <dcterms:modified xsi:type="dcterms:W3CDTF">2022-08-21T18:59:27Z</dcterms:modified>
</cp:coreProperties>
</file>