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93" r:id="rId3"/>
    <p:sldId id="259" r:id="rId4"/>
    <p:sldId id="260" r:id="rId5"/>
    <p:sldId id="261" r:id="rId6"/>
    <p:sldId id="262" r:id="rId7"/>
    <p:sldId id="264" r:id="rId8"/>
    <p:sldId id="358" r:id="rId9"/>
    <p:sldId id="257" r:id="rId10"/>
    <p:sldId id="292" r:id="rId11"/>
    <p:sldId id="258" r:id="rId12"/>
    <p:sldId id="275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294" r:id="rId25"/>
    <p:sldId id="321" r:id="rId26"/>
    <p:sldId id="389" r:id="rId27"/>
    <p:sldId id="322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07" r:id="rId40"/>
    <p:sldId id="282" r:id="rId41"/>
    <p:sldId id="283" r:id="rId42"/>
    <p:sldId id="381" r:id="rId43"/>
    <p:sldId id="385" r:id="rId44"/>
    <p:sldId id="343" r:id="rId45"/>
    <p:sldId id="344" r:id="rId46"/>
    <p:sldId id="345" r:id="rId47"/>
    <p:sldId id="346" r:id="rId48"/>
    <p:sldId id="382" r:id="rId49"/>
    <p:sldId id="383" r:id="rId50"/>
    <p:sldId id="384" r:id="rId51"/>
    <p:sldId id="311" r:id="rId52"/>
    <p:sldId id="286" r:id="rId53"/>
    <p:sldId id="287" r:id="rId54"/>
    <p:sldId id="288" r:id="rId55"/>
    <p:sldId id="289" r:id="rId56"/>
    <p:sldId id="290" r:id="rId57"/>
    <p:sldId id="291" r:id="rId58"/>
    <p:sldId id="309" r:id="rId59"/>
    <p:sldId id="386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70" autoAdjust="0"/>
  </p:normalViewPr>
  <p:slideViewPr>
    <p:cSldViewPr>
      <p:cViewPr varScale="1">
        <p:scale>
          <a:sx n="73" d="100"/>
          <a:sy n="73" d="100"/>
        </p:scale>
        <p:origin x="173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B857-A09E-460C-BB0F-B3F7F8B8B6C9}" type="datetimeFigureOut">
              <a:rPr lang="LID4096" smtClean="0"/>
              <a:t>11/21/2022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3743-F769-4F41-BB78-9AC4AF6E16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068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ccafe7f33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ccafe7f33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45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1-5</a:t>
            </a:r>
          </a:p>
          <a:p>
            <a:endParaRPr lang="en-US" dirty="0" smtClean="0"/>
          </a:p>
          <a:p>
            <a:r>
              <a:rPr lang="en-US" dirty="0" smtClean="0"/>
              <a:t> 1-4-3-2-5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3743-F769-4F41-BB78-9AC4AF6E1644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171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Now, create a matrix A1 using matrix A0. The elements in the first column and the first row are left as they are. The remaining cells are filled in the following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][j] is filled with (A[</a:t>
            </a:r>
            <a:r>
              <a:rPr lang="en-US" sz="1200" dirty="0" err="1"/>
              <a:t>i</a:t>
            </a:r>
            <a:r>
              <a:rPr lang="en-US" sz="1200" dirty="0"/>
              <a:t>][k] + A[k][j] </a:t>
            </a:r>
            <a:r>
              <a:rPr lang="en-US" sz="1200" b="1" dirty="0"/>
              <a:t>if (A[</a:t>
            </a:r>
            <a:r>
              <a:rPr lang="en-US" sz="1200" b="1" dirty="0" err="1"/>
              <a:t>i</a:t>
            </a:r>
            <a:r>
              <a:rPr lang="en-US" sz="1200" b="1" dirty="0"/>
              <a:t>][j] &gt; A[</a:t>
            </a:r>
            <a:r>
              <a:rPr lang="en-US" sz="1200" b="1" dirty="0" err="1"/>
              <a:t>i</a:t>
            </a:r>
            <a:r>
              <a:rPr lang="en-US" sz="1200" b="1" dirty="0"/>
              <a:t>][k] + A[k][j]).</a:t>
            </a:r>
            <a:endParaRPr lang="LID4096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3743-F769-4F41-BB78-9AC4AF6E1644}" type="slidenum">
              <a:rPr lang="LID4096" smtClean="0"/>
              <a:t>44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6121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3743-F769-4F41-BB78-9AC4AF6E1644}" type="slidenum">
              <a:rPr lang="LID4096" smtClean="0"/>
              <a:t>58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3500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3743-F769-4F41-BB78-9AC4AF6E1644}" type="slidenum">
              <a:rPr lang="LID4096" smtClean="0"/>
              <a:t>59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138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ssistant Light"/>
              <a:buChar char="●"/>
              <a:defRPr sz="20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○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■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●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○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■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●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○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ssistant Light"/>
              <a:buChar char="■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4" name="Google Shape;64;p16"/>
          <p:cNvSpPr txBox="1"/>
          <p:nvPr/>
        </p:nvSpPr>
        <p:spPr>
          <a:xfrm>
            <a:off x="311700" y="494900"/>
            <a:ext cx="8520600" cy="862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317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10.png"/><Relationship Id="rId7" Type="http://schemas.openxmlformats.org/officeDocument/2006/relationships/image" Target="../media/image12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5" Type="http://schemas.openxmlformats.org/officeDocument/2006/relationships/image" Target="../media/image1010.png"/><Relationship Id="rId10" Type="http://schemas.openxmlformats.org/officeDocument/2006/relationships/image" Target="../media/image15.png"/><Relationship Id="rId4" Type="http://schemas.openxmlformats.org/officeDocument/2006/relationships/image" Target="../media/image910.png"/><Relationship Id="rId9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0.png"/><Relationship Id="rId12" Type="http://schemas.openxmlformats.org/officeDocument/2006/relationships/image" Target="../media/image670.png"/><Relationship Id="rId17" Type="http://schemas.openxmlformats.org/officeDocument/2006/relationships/image" Target="../media/image72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5" Type="http://schemas.openxmlformats.org/officeDocument/2006/relationships/image" Target="../media/image70.png"/><Relationship Id="rId10" Type="http://schemas.openxmlformats.org/officeDocument/2006/relationships/image" Target="../media/image650.png"/><Relationship Id="rId9" Type="http://schemas.openxmlformats.org/officeDocument/2006/relationships/image" Target="../media/image640.png"/><Relationship Id="rId14" Type="http://schemas.openxmlformats.org/officeDocument/2006/relationships/image" Target="../media/image6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90.png"/><Relationship Id="rId3" Type="http://schemas.openxmlformats.org/officeDocument/2006/relationships/image" Target="../media/image650.png"/><Relationship Id="rId7" Type="http://schemas.openxmlformats.org/officeDocument/2006/relationships/image" Target="../media/image750.png"/><Relationship Id="rId12" Type="http://schemas.openxmlformats.org/officeDocument/2006/relationships/image" Target="../media/image780.png"/><Relationship Id="rId17" Type="http://schemas.openxmlformats.org/officeDocument/2006/relationships/image" Target="../media/image83.png"/><Relationship Id="rId2" Type="http://schemas.openxmlformats.org/officeDocument/2006/relationships/image" Target="../media/image720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70.png"/><Relationship Id="rId5" Type="http://schemas.openxmlformats.org/officeDocument/2006/relationships/image" Target="../media/image73.png"/><Relationship Id="rId15" Type="http://schemas.openxmlformats.org/officeDocument/2006/relationships/image" Target="../media/image811.png"/><Relationship Id="rId10" Type="http://schemas.openxmlformats.org/officeDocument/2006/relationships/image" Target="../media/image760.png"/><Relationship Id="rId4" Type="http://schemas.openxmlformats.org/officeDocument/2006/relationships/image" Target="../media/image660.png"/><Relationship Id="rId9" Type="http://schemas.openxmlformats.org/officeDocument/2006/relationships/image" Target="../media/image71.png"/><Relationship Id="rId14" Type="http://schemas.openxmlformats.org/officeDocument/2006/relationships/image" Target="../media/image80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101.png"/><Relationship Id="rId17" Type="http://schemas.openxmlformats.org/officeDocument/2006/relationships/image" Target="../media/image99.png"/><Relationship Id="rId2" Type="http://schemas.openxmlformats.org/officeDocument/2006/relationships/image" Target="../media/image84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100.png"/><Relationship Id="rId5" Type="http://schemas.openxmlformats.org/officeDocument/2006/relationships/image" Target="../media/image87.png"/><Relationship Id="rId15" Type="http://schemas.openxmlformats.org/officeDocument/2006/relationships/image" Target="../media/image103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102.png"/></Relationships>
</file>

<file path=ppt/slides/_rels/slide5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2.png"/><Relationship Id="rId26" Type="http://schemas.openxmlformats.org/officeDocument/2006/relationships/image" Target="../media/image121.png"/><Relationship Id="rId39" Type="http://schemas.openxmlformats.org/officeDocument/2006/relationships/image" Target="../media/image134.png"/><Relationship Id="rId3" Type="http://schemas.openxmlformats.org/officeDocument/2006/relationships/image" Target="../media/image106.png"/><Relationship Id="rId21" Type="http://schemas.openxmlformats.org/officeDocument/2006/relationships/image" Target="../media/image115.png"/><Relationship Id="rId34" Type="http://schemas.openxmlformats.org/officeDocument/2006/relationships/image" Target="../media/image129.png"/><Relationship Id="rId17" Type="http://schemas.openxmlformats.org/officeDocument/2006/relationships/image" Target="../media/image111.png"/><Relationship Id="rId25" Type="http://schemas.openxmlformats.org/officeDocument/2006/relationships/image" Target="../media/image120.png"/><Relationship Id="rId33" Type="http://schemas.openxmlformats.org/officeDocument/2006/relationships/image" Target="../media/image128.png"/><Relationship Id="rId38" Type="http://schemas.openxmlformats.org/officeDocument/2006/relationships/image" Target="../media/image133.png"/><Relationship Id="rId2" Type="http://schemas.openxmlformats.org/officeDocument/2006/relationships/image" Target="../media/image105.pn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29" Type="http://schemas.openxmlformats.org/officeDocument/2006/relationships/image" Target="../media/image124.png"/><Relationship Id="rId41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24" Type="http://schemas.openxmlformats.org/officeDocument/2006/relationships/image" Target="../media/image119.png"/><Relationship Id="rId32" Type="http://schemas.openxmlformats.org/officeDocument/2006/relationships/image" Target="../media/image127.png"/><Relationship Id="rId37" Type="http://schemas.openxmlformats.org/officeDocument/2006/relationships/image" Target="../media/image132.png"/><Relationship Id="rId40" Type="http://schemas.openxmlformats.org/officeDocument/2006/relationships/image" Target="../media/image135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23" Type="http://schemas.openxmlformats.org/officeDocument/2006/relationships/image" Target="../media/image117.png"/><Relationship Id="rId28" Type="http://schemas.openxmlformats.org/officeDocument/2006/relationships/image" Target="../media/image123.png"/><Relationship Id="rId36" Type="http://schemas.openxmlformats.org/officeDocument/2006/relationships/image" Target="../media/image131.png"/><Relationship Id="rId19" Type="http://schemas.openxmlformats.org/officeDocument/2006/relationships/image" Target="../media/image113.png"/><Relationship Id="rId31" Type="http://schemas.openxmlformats.org/officeDocument/2006/relationships/image" Target="../media/image126.png"/><Relationship Id="rId4" Type="http://schemas.openxmlformats.org/officeDocument/2006/relationships/image" Target="../media/image107.png"/><Relationship Id="rId22" Type="http://schemas.openxmlformats.org/officeDocument/2006/relationships/image" Target="../media/image116.png"/><Relationship Id="rId27" Type="http://schemas.openxmlformats.org/officeDocument/2006/relationships/image" Target="../media/image122.png"/><Relationship Id="rId30" Type="http://schemas.openxmlformats.org/officeDocument/2006/relationships/image" Target="../media/image125.png"/><Relationship Id="rId35" Type="http://schemas.openxmlformats.org/officeDocument/2006/relationships/image" Target="../media/image13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38200" y="1600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>Single-source shortest paths, all-pairs shortest paths</a:t>
            </a:r>
            <a:endParaRPr lang="zh-CN" altLang="en-US" sz="3200" dirty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838200" y="4038600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Slides from: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Haidong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Xue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Fethi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Jarray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Provided By: Muhammad Atif Tahir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Presented by: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Waheed Ahmed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72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b="1" dirty="0"/>
              <a:t>Single-source shortest path problem: </a:t>
            </a:r>
            <a:r>
              <a:rPr lang="en-US" dirty="0"/>
              <a:t>given a </a:t>
            </a:r>
            <a:r>
              <a:rPr lang="en-US" b="1" dirty="0"/>
              <a:t>weighted</a:t>
            </a:r>
            <a:r>
              <a:rPr lang="en-US" dirty="0"/>
              <a:t>, </a:t>
            </a:r>
            <a:r>
              <a:rPr lang="en-US" b="1" dirty="0"/>
              <a:t>directed</a:t>
            </a:r>
            <a:r>
              <a:rPr lang="en-US" dirty="0"/>
              <a:t> graph G=(V, E) with source vertex s, find all the shortest (least weight) paths from s to all vertices in V.</a:t>
            </a:r>
          </a:p>
        </p:txBody>
      </p:sp>
    </p:spTree>
    <p:extLst>
      <p:ext uri="{BB962C8B-B14F-4D97-AF65-F5344CB8AC3E}">
        <p14:creationId xmlns:p14="http://schemas.microsoft.com/office/powerpoint/2010/main" val="330715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/>
              <a:t>Two classic algorithms to solve single-source shortest path problem</a:t>
            </a:r>
          </a:p>
          <a:p>
            <a:pPr lvl="1"/>
            <a:r>
              <a:rPr lang="en-US" dirty="0"/>
              <a:t>Bellman-Ford algorithm</a:t>
            </a:r>
          </a:p>
          <a:p>
            <a:pPr lvl="2"/>
            <a:r>
              <a:rPr lang="en-US" dirty="0"/>
              <a:t>A dynamic programming algorithm</a:t>
            </a:r>
          </a:p>
          <a:p>
            <a:pPr lvl="2"/>
            <a:r>
              <a:rPr lang="en-US" dirty="0"/>
              <a:t>Works when some weights are negative</a:t>
            </a:r>
          </a:p>
          <a:p>
            <a:pPr lvl="1"/>
            <a:r>
              <a:rPr lang="en-US" dirty="0" err="1"/>
              <a:t>Dijkstra’s</a:t>
            </a:r>
            <a:r>
              <a:rPr lang="en-US" dirty="0"/>
              <a:t> algorithm</a:t>
            </a:r>
          </a:p>
          <a:p>
            <a:pPr lvl="2"/>
            <a:r>
              <a:rPr lang="en-US" dirty="0"/>
              <a:t>A greedy algorithm</a:t>
            </a:r>
          </a:p>
          <a:p>
            <a:pPr lvl="2"/>
            <a:r>
              <a:rPr lang="en-US" dirty="0"/>
              <a:t>Faster than Bellman-Ford</a:t>
            </a:r>
          </a:p>
          <a:p>
            <a:pPr lvl="2"/>
            <a:r>
              <a:rPr lang="en-US" dirty="0"/>
              <a:t>Works when weights are all non-negative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8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Dijkstra’s Algorithm (Pseudocode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A greedy algorithm</a:t>
                </a:r>
              </a:p>
              <a:p>
                <a:r>
                  <a:rPr lang="en-US" b="1" dirty="0" err="1"/>
                  <a:t>Dijkstra</a:t>
                </a:r>
                <a:r>
                  <a:rPr lang="en-US" dirty="0"/>
                  <a:t> (G, s)</a:t>
                </a:r>
              </a:p>
              <a:p>
                <a:pPr marL="400050" lvl="1" indent="0">
                  <a:buNone/>
                </a:pPr>
                <a:r>
                  <a:rPr lang="en-US" dirty="0"/>
                  <a:t>for each v in G.V{</a:t>
                </a:r>
              </a:p>
              <a:p>
                <a:pPr marL="800100" lvl="2" indent="0">
                  <a:buNone/>
                </a:pPr>
                <a:r>
                  <a:rPr lang="en-US" b="1" dirty="0"/>
                  <a:t>if</a:t>
                </a:r>
                <a:r>
                  <a:rPr lang="en-US" dirty="0"/>
                  <a:t>(v==s)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=0; </a:t>
                </a:r>
                <a:r>
                  <a:rPr lang="en-US" b="1" dirty="0"/>
                  <a:t>else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∞; </m:t>
                    </m:r>
                  </m:oMath>
                </a14:m>
                <a:r>
                  <a:rPr lang="en-US" dirty="0"/>
                  <a:t>//set the 0-edge shortest distance </a:t>
                </a:r>
              </a:p>
              <a:p>
                <a:pPr marL="800100" lvl="2" indent="0">
                  <a:buNone/>
                </a:pPr>
                <a:r>
                  <a:rPr lang="en-US" dirty="0"/>
                  <a:t>                                                        from s to v</a:t>
                </a:r>
              </a:p>
              <a:p>
                <a:pPr marL="8001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NIL</m:t>
                    </m:r>
                  </m:oMath>
                </a14:m>
                <a:r>
                  <a:rPr lang="en-US" i="1" dirty="0"/>
                  <a:t>;  //</a:t>
                </a:r>
                <a:r>
                  <a:rPr lang="en-US" dirty="0"/>
                  <a:t>set the predecessor of v on the shortest path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S=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r>
                  <a:rPr lang="en-US" dirty="0"/>
                  <a:t>//the set of vertices whose final shortest-path </a:t>
                </a:r>
              </a:p>
              <a:p>
                <a:pPr marL="400050" lvl="1" indent="0">
                  <a:buNone/>
                </a:pPr>
                <a:r>
                  <a:rPr lang="en-US" dirty="0"/>
                  <a:t>            weights have already been determined</a:t>
                </a:r>
              </a:p>
              <a:p>
                <a:pPr marL="400050" lvl="1" indent="0">
                  <a:buNone/>
                </a:pPr>
                <a:r>
                  <a:rPr lang="en-US" dirty="0"/>
                  <a:t>Q=G.V;</a:t>
                </a:r>
              </a:p>
              <a:p>
                <a:pPr marL="400050" lvl="1" indent="0">
                  <a:buNone/>
                </a:pPr>
                <a:r>
                  <a:rPr lang="en-US" dirty="0"/>
                  <a:t>while(Q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){</a:t>
                </a:r>
              </a:p>
              <a:p>
                <a:pPr marL="800100" lvl="2" indent="0">
                  <a:buNone/>
                </a:pPr>
                <a:r>
                  <a:rPr lang="en-US" dirty="0"/>
                  <a:t>u=Extract-Min(Q); </a:t>
                </a:r>
              </a:p>
              <a:p>
                <a:pPr marL="800100" lvl="2" indent="0">
                  <a:buNone/>
                </a:pPr>
                <a:r>
                  <a:rPr lang="en-US" dirty="0"/>
                  <a:t>S=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US" dirty="0"/>
                  <a:t>; </a:t>
                </a:r>
              </a:p>
              <a:p>
                <a:pPr marL="800100" lvl="2" indent="0">
                  <a:buNone/>
                </a:pPr>
                <a:r>
                  <a:rPr lang="en-US" dirty="0"/>
                  <a:t>for all (u, v){//the greedy choice</a:t>
                </a:r>
              </a:p>
              <a:p>
                <a:pPr marL="1257300" lvl="3" indent="0">
                  <a:buNone/>
                </a:pPr>
                <a:r>
                  <a:rPr lang="en-US" dirty="0"/>
                  <a:t>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){</a:t>
                </a:r>
              </a:p>
              <a:p>
                <a:pPr marL="17145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17145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i="1" dirty="0"/>
                  <a:t>; </a:t>
                </a:r>
                <a:endParaRPr lang="en-US" dirty="0"/>
              </a:p>
              <a:p>
                <a:pPr marL="1257300" lvl="3" indent="0">
                  <a:buNone/>
                </a:pPr>
                <a:r>
                  <a:rPr lang="en-US" dirty="0"/>
                  <a:t>}</a:t>
                </a:r>
              </a:p>
              <a:p>
                <a:pPr marL="800100" lvl="2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88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6248400"/>
                <a:ext cx="1232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T(n)=O(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248400"/>
                <a:ext cx="123283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960" t="-8197" r="-44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58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B921D0DE-346B-466E-BB2D-F335F438AF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dirty="0"/>
              <a:t>Dijkstra’s Algorithm (Pseudocode 2)</a:t>
            </a:r>
            <a:endParaRPr lang="en-US" altLang="en-US" sz="4200" dirty="0">
              <a:solidFill>
                <a:srgbClr val="3B62AF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Text Box 4">
            <a:extLst>
              <a:ext uri="{FF2B5EF4-FFF2-40B4-BE49-F238E27FC236}">
                <a16:creationId xmlns:a16="http://schemas.microsoft.com/office/drawing/2014/main" id="{6A447518-B6F2-4D33-A767-8E9E5A72B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8686800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[s] ←0        			</a:t>
            </a:r>
            <a:r>
              <a:rPr lang="en-US" altLang="en-US" dirty="0">
                <a:solidFill>
                  <a:srgbClr val="C00000"/>
                </a:solidFill>
                <a:latin typeface="Constantia" panose="02030602050306030303" pitchFamily="18" charset="0"/>
              </a:rPr>
              <a:t>(distance to source vertex is zero)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for  all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v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V–{s}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    do 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[v] ←∞ 		</a:t>
            </a:r>
            <a:r>
              <a:rPr lang="en-US" altLang="en-US" dirty="0">
                <a:solidFill>
                  <a:srgbClr val="C00000"/>
                </a:solidFill>
                <a:latin typeface="Constantia" panose="02030602050306030303" pitchFamily="18" charset="0"/>
              </a:rPr>
              <a:t>(set all other distances to infinity) 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S←∅ 				</a:t>
            </a:r>
            <a:r>
              <a:rPr lang="en-US" altLang="en-US" dirty="0">
                <a:solidFill>
                  <a:srgbClr val="C00000"/>
                </a:solidFill>
                <a:latin typeface="Constantia" panose="02030602050306030303" pitchFamily="18" charset="0"/>
              </a:rPr>
              <a:t>(S, the set of visited vertices is initially empty) 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Q←V </a:t>
            </a:r>
            <a:r>
              <a:rPr lang="en-US" altLang="en-US" dirty="0">
                <a:solidFill>
                  <a:srgbClr val="C00000"/>
                </a:solidFill>
                <a:latin typeface="Constantia" panose="02030602050306030303" pitchFamily="18" charset="0"/>
              </a:rPr>
              <a:t> 				(Q, the queue initially contains all vertices)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              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while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Q ≠∅ 			</a:t>
            </a:r>
            <a:r>
              <a:rPr lang="en-US" altLang="en-US" dirty="0">
                <a:solidFill>
                  <a:srgbClr val="C00000"/>
                </a:solidFill>
                <a:latin typeface="Constantia" panose="02030602050306030303" pitchFamily="18" charset="0"/>
              </a:rPr>
              <a:t>(while the queue is not empty) 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do  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u ← </a:t>
            </a:r>
            <a:r>
              <a:rPr lang="en-US" altLang="en-US" dirty="0" err="1">
                <a:solidFill>
                  <a:srgbClr val="444444"/>
                </a:solidFill>
                <a:latin typeface="Constantia" panose="02030602050306030303" pitchFamily="18" charset="0"/>
              </a:rPr>
              <a:t>mindistance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(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Q,dist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)	</a:t>
            </a:r>
            <a:r>
              <a:rPr lang="en-US" altLang="en-US" dirty="0">
                <a:solidFill>
                  <a:srgbClr val="C00000"/>
                </a:solidFill>
                <a:latin typeface="Constantia" panose="02030602050306030303" pitchFamily="18" charset="0"/>
              </a:rPr>
              <a:t>(select the element of Q with the min. distance) 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  S←S </a:t>
            </a:r>
            <a:r>
              <a:rPr lang="en-US" altLang="en-US" dirty="0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{u} 			</a:t>
            </a:r>
            <a:r>
              <a:rPr lang="en-US" altLang="en-US" dirty="0">
                <a:solidFill>
                  <a:srgbClr val="C00000"/>
                </a:solidFill>
                <a:latin typeface="Constantia" panose="02030602050306030303" pitchFamily="18" charset="0"/>
              </a:rPr>
              <a:t>(add u to list of visited vertices) 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   for all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v </a:t>
            </a:r>
            <a:r>
              <a:rPr lang="en-US" altLang="en-US" dirty="0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neighbors[u]  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do 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                    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[v]= min(</a:t>
            </a:r>
            <a:r>
              <a:rPr lang="en-US" altLang="en-US" dirty="0" err="1">
                <a:solidFill>
                  <a:srgbClr val="674EA7"/>
                </a:solidFill>
              </a:rPr>
              <a:t>dist</a:t>
            </a:r>
            <a:r>
              <a:rPr lang="en-US" altLang="en-US" dirty="0">
                <a:solidFill>
                  <a:srgbClr val="674EA7"/>
                </a:solidFill>
              </a:rPr>
              <a:t>[v],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[u] + w(u, v))  </a:t>
            </a:r>
            <a:r>
              <a:rPr lang="en-US" altLang="en-US" dirty="0">
                <a:solidFill>
                  <a:srgbClr val="C00000"/>
                </a:solidFill>
                <a:latin typeface="Constantia" panose="02030602050306030303" pitchFamily="18" charset="0"/>
              </a:rPr>
              <a:t>(update distance)  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                    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return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endParaRPr lang="en-US" altLang="en-US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eaLnBrk="1" hangingPunct="1">
              <a:lnSpc>
                <a:spcPct val="95000"/>
              </a:lnSpc>
            </a:pPr>
            <a:endParaRPr lang="en-US" altLang="en-US" dirty="0">
              <a:solidFill>
                <a:srgbClr val="674EA7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3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F1B43306-FAB5-42D6-9B0C-721F3E09C2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 dirty="0">
                <a:latin typeface="Arial" panose="020B0604020202020204" pitchFamily="34" charset="0"/>
              </a:rPr>
              <a:t>Dijkstra Example</a:t>
            </a:r>
          </a:p>
        </p:txBody>
      </p:sp>
      <p:pic>
        <p:nvPicPr>
          <p:cNvPr id="34819" name="Picture 4">
            <a:extLst>
              <a:ext uri="{FF2B5EF4-FFF2-40B4-BE49-F238E27FC236}">
                <a16:creationId xmlns:a16="http://schemas.microsoft.com/office/drawing/2014/main" id="{09129C81-F580-4F91-9CD5-D9815D76A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3625"/>
            <a:ext cx="8229600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38468974-86FD-4C8C-9E83-5FEAC574E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64848"/>
            <a:ext cx="2038643" cy="131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[s] ←0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for  all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v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V–{s}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    do 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[v] ←∞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S←∅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Q←V</a:t>
            </a:r>
          </a:p>
        </p:txBody>
      </p:sp>
    </p:spTree>
    <p:extLst>
      <p:ext uri="{BB962C8B-B14F-4D97-AF65-F5344CB8AC3E}">
        <p14:creationId xmlns:p14="http://schemas.microsoft.com/office/powerpoint/2010/main" val="12740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9793C4A3-788A-4EB0-BD22-B916E7660A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4200" dirty="0">
                <a:latin typeface="Arial" panose="020B0604020202020204" pitchFamily="34" charset="0"/>
              </a:rPr>
              <a:t>Dijkstra Example</a:t>
            </a:r>
            <a:endParaRPr lang="en-US" altLang="en-US" sz="4200" dirty="0">
              <a:solidFill>
                <a:srgbClr val="3B62AF"/>
              </a:solidFill>
              <a:latin typeface="Arial" panose="020B0604020202020204" pitchFamily="34" charset="0"/>
            </a:endParaRPr>
          </a:p>
        </p:txBody>
      </p:sp>
      <p:pic>
        <p:nvPicPr>
          <p:cNvPr id="35843" name="Picture 5">
            <a:extLst>
              <a:ext uri="{FF2B5EF4-FFF2-40B4-BE49-F238E27FC236}">
                <a16:creationId xmlns:a16="http://schemas.microsoft.com/office/drawing/2014/main" id="{18A6893B-79CC-4944-AB8D-640548856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754063"/>
            <a:ext cx="79121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1BEDFBBD-E619-490B-8775-AABA02180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64848"/>
            <a:ext cx="2038643" cy="131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[s] ←0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for  all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v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V–{s}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    do 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[v] ←∞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S←∅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Q←V</a:t>
            </a:r>
          </a:p>
        </p:txBody>
      </p:sp>
    </p:spTree>
    <p:extLst>
      <p:ext uri="{BB962C8B-B14F-4D97-AF65-F5344CB8AC3E}">
        <p14:creationId xmlns:p14="http://schemas.microsoft.com/office/powerpoint/2010/main" val="28947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9F6ED818-54AE-4D22-B5B3-BF876BFE3C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4200" dirty="0">
                <a:latin typeface="Arial" panose="020B0604020202020204" pitchFamily="34" charset="0"/>
              </a:rPr>
              <a:t>Dijkstra Example</a:t>
            </a:r>
            <a:endParaRPr lang="en-US" altLang="en-US" sz="4200" dirty="0">
              <a:solidFill>
                <a:srgbClr val="3B62AF"/>
              </a:solidFill>
              <a:latin typeface="Arial" panose="020B0604020202020204" pitchFamily="34" charset="0"/>
            </a:endParaRPr>
          </a:p>
        </p:txBody>
      </p:sp>
      <p:pic>
        <p:nvPicPr>
          <p:cNvPr id="36867" name="Picture 5">
            <a:extLst>
              <a:ext uri="{FF2B5EF4-FFF2-40B4-BE49-F238E27FC236}">
                <a16:creationId xmlns:a16="http://schemas.microsoft.com/office/drawing/2014/main" id="{E9E1F04B-C661-4460-B796-243BC4849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7640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2FC5C4D5-4F72-417B-907F-09E199783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53" y="935706"/>
            <a:ext cx="5257800" cy="157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while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Q ≠∅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do  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u ← </a:t>
            </a:r>
            <a:r>
              <a:rPr lang="en-US" altLang="en-US" dirty="0" err="1">
                <a:solidFill>
                  <a:srgbClr val="444444"/>
                </a:solidFill>
                <a:latin typeface="Constantia" panose="02030602050306030303" pitchFamily="18" charset="0"/>
              </a:rPr>
              <a:t>mindistance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(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Q,dist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)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  S←S </a:t>
            </a:r>
            <a:r>
              <a:rPr lang="en-US" altLang="en-US" dirty="0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{u}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   for all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v </a:t>
            </a:r>
            <a:r>
              <a:rPr lang="en-US" altLang="en-US" dirty="0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neighbors[u]  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do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                    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[v]= min(</a:t>
            </a:r>
            <a:r>
              <a:rPr lang="en-US" altLang="en-US" dirty="0" err="1">
                <a:solidFill>
                  <a:srgbClr val="674EA7"/>
                </a:solidFill>
              </a:rPr>
              <a:t>dist</a:t>
            </a:r>
            <a:r>
              <a:rPr lang="en-US" altLang="en-US" dirty="0">
                <a:solidFill>
                  <a:srgbClr val="674EA7"/>
                </a:solidFill>
              </a:rPr>
              <a:t>[v],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[u] + w(u, v))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  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return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endParaRPr lang="en-US" altLang="en-US" dirty="0">
              <a:solidFill>
                <a:srgbClr val="674EA7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9046684-92A5-4637-BCD1-D7750B595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5410200"/>
            <a:ext cx="2038643" cy="131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[s] ←0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for  all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v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V–{s}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    do 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[v] ←∞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S←∅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Q←V</a:t>
            </a:r>
          </a:p>
        </p:txBody>
      </p:sp>
    </p:spTree>
    <p:extLst>
      <p:ext uri="{BB962C8B-B14F-4D97-AF65-F5344CB8AC3E}">
        <p14:creationId xmlns:p14="http://schemas.microsoft.com/office/powerpoint/2010/main" val="6890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0864E269-B32C-4EBA-91C7-49BC352C01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4200" dirty="0">
                <a:latin typeface="Arial" panose="020B0604020202020204" pitchFamily="34" charset="0"/>
              </a:rPr>
              <a:t>Dijkstra Example</a:t>
            </a:r>
            <a:endParaRPr lang="en-US" altLang="en-US" sz="4200" dirty="0">
              <a:solidFill>
                <a:srgbClr val="3B62AF"/>
              </a:solidFill>
              <a:latin typeface="Arial" panose="020B0604020202020204" pitchFamily="34" charset="0"/>
            </a:endParaRPr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id="{DE6F9417-F7CA-4463-92E9-7FF731522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85925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48B7A649-431A-4BFD-8469-E2DC54CFB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53" y="935706"/>
            <a:ext cx="5257800" cy="157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while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Q ≠∅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do  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u ← </a:t>
            </a:r>
            <a:r>
              <a:rPr lang="en-US" altLang="en-US" dirty="0" err="1">
                <a:solidFill>
                  <a:srgbClr val="444444"/>
                </a:solidFill>
                <a:latin typeface="Constantia" panose="02030602050306030303" pitchFamily="18" charset="0"/>
              </a:rPr>
              <a:t>mindistance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(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Q,dist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)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  S←S </a:t>
            </a:r>
            <a:r>
              <a:rPr lang="en-US" altLang="en-US" dirty="0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{u}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   for all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v </a:t>
            </a:r>
            <a:r>
              <a:rPr lang="en-US" altLang="en-US" dirty="0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neighbors[u]  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do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                    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[v]= min(</a:t>
            </a:r>
            <a:r>
              <a:rPr lang="en-US" altLang="en-US" dirty="0" err="1">
                <a:solidFill>
                  <a:srgbClr val="674EA7"/>
                </a:solidFill>
              </a:rPr>
              <a:t>dist</a:t>
            </a:r>
            <a:r>
              <a:rPr lang="en-US" altLang="en-US" dirty="0">
                <a:solidFill>
                  <a:srgbClr val="674EA7"/>
                </a:solidFill>
              </a:rPr>
              <a:t>[v],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[u] + w(u, v))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  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return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endParaRPr lang="en-US" altLang="en-US" dirty="0">
              <a:solidFill>
                <a:srgbClr val="674EA7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7A018C08-01A9-4509-9A5E-D64E369F17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4200" dirty="0">
                <a:latin typeface="Arial" panose="020B0604020202020204" pitchFamily="34" charset="0"/>
              </a:rPr>
              <a:t>Dijkstra Example</a:t>
            </a:r>
            <a:endParaRPr lang="en-US" altLang="en-US" sz="4200" dirty="0">
              <a:solidFill>
                <a:srgbClr val="3B62AF"/>
              </a:solidFill>
              <a:latin typeface="Arial" panose="020B0604020202020204" pitchFamily="34" charset="0"/>
            </a:endParaRPr>
          </a:p>
        </p:txBody>
      </p:sp>
      <p:pic>
        <p:nvPicPr>
          <p:cNvPr id="38915" name="Picture 5">
            <a:extLst>
              <a:ext uri="{FF2B5EF4-FFF2-40B4-BE49-F238E27FC236}">
                <a16:creationId xmlns:a16="http://schemas.microsoft.com/office/drawing/2014/main" id="{D9C0D8AD-667C-4A87-AD9D-AC6E9020E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609725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E93FC572-9B5F-497B-9784-2EF60C563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53" y="935706"/>
            <a:ext cx="5257800" cy="157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while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Q ≠∅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do  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u ← </a:t>
            </a:r>
            <a:r>
              <a:rPr lang="en-US" altLang="en-US" dirty="0" err="1">
                <a:solidFill>
                  <a:srgbClr val="444444"/>
                </a:solidFill>
                <a:latin typeface="Constantia" panose="02030602050306030303" pitchFamily="18" charset="0"/>
              </a:rPr>
              <a:t>mindistance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(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Q,dist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)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  S←S </a:t>
            </a:r>
            <a:r>
              <a:rPr lang="en-US" altLang="en-US" dirty="0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{u}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   for all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v </a:t>
            </a:r>
            <a:r>
              <a:rPr lang="en-US" altLang="en-US" dirty="0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neighbors[u]  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do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                    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[v]= min(</a:t>
            </a:r>
            <a:r>
              <a:rPr lang="en-US" altLang="en-US" dirty="0" err="1">
                <a:solidFill>
                  <a:srgbClr val="674EA7"/>
                </a:solidFill>
              </a:rPr>
              <a:t>dist</a:t>
            </a:r>
            <a:r>
              <a:rPr lang="en-US" altLang="en-US" dirty="0">
                <a:solidFill>
                  <a:srgbClr val="674EA7"/>
                </a:solidFill>
              </a:rPr>
              <a:t>[v],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[u] + w(u, v))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  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return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endParaRPr lang="en-US" altLang="en-US" dirty="0">
              <a:solidFill>
                <a:srgbClr val="674EA7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1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8BA213AF-9D4A-4F25-B709-ED50C5663D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4200" dirty="0">
                <a:latin typeface="Arial" panose="020B0604020202020204" pitchFamily="34" charset="0"/>
              </a:rPr>
              <a:t>Dijkstra Example</a:t>
            </a:r>
            <a:endParaRPr lang="en-US" altLang="en-US" sz="4200" dirty="0">
              <a:solidFill>
                <a:srgbClr val="3B62AF"/>
              </a:solidFill>
              <a:latin typeface="Arial" panose="020B0604020202020204" pitchFamily="34" charset="0"/>
            </a:endParaRPr>
          </a:p>
        </p:txBody>
      </p:sp>
      <p:pic>
        <p:nvPicPr>
          <p:cNvPr id="39939" name="Picture 5">
            <a:extLst>
              <a:ext uri="{FF2B5EF4-FFF2-40B4-BE49-F238E27FC236}">
                <a16:creationId xmlns:a16="http://schemas.microsoft.com/office/drawing/2014/main" id="{937ED1FE-CAC7-4032-A3D2-DBD0CFF6E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609725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3E6F0539-D77B-46CE-A7B2-75FD6757A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53" y="935706"/>
            <a:ext cx="5257800" cy="157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while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Q ≠∅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do  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u ← </a:t>
            </a:r>
            <a:r>
              <a:rPr lang="en-US" altLang="en-US" dirty="0" err="1">
                <a:solidFill>
                  <a:srgbClr val="444444"/>
                </a:solidFill>
                <a:latin typeface="Constantia" panose="02030602050306030303" pitchFamily="18" charset="0"/>
              </a:rPr>
              <a:t>mindistance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(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Q,dist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)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  S←S </a:t>
            </a:r>
            <a:r>
              <a:rPr lang="en-US" altLang="en-US" dirty="0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{u}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   for all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v </a:t>
            </a:r>
            <a:r>
              <a:rPr lang="en-US" altLang="en-US" dirty="0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neighbors[u]  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do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                    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[v]= min(</a:t>
            </a:r>
            <a:r>
              <a:rPr lang="en-US" altLang="en-US" dirty="0" err="1">
                <a:solidFill>
                  <a:srgbClr val="674EA7"/>
                </a:solidFill>
              </a:rPr>
              <a:t>dist</a:t>
            </a:r>
            <a:r>
              <a:rPr lang="en-US" altLang="en-US" dirty="0">
                <a:solidFill>
                  <a:srgbClr val="674EA7"/>
                </a:solidFill>
              </a:rPr>
              <a:t>[v],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[u] + w(u, v))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  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return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endParaRPr lang="en-US" altLang="en-US" dirty="0">
              <a:solidFill>
                <a:srgbClr val="674EA7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8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943FACF-C5E2-4CD3-9553-EA99B862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Shortest-Path Problems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7ECE217-B684-40E1-AE49-FCD0E113C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895850"/>
          </a:xfrm>
        </p:spPr>
        <p:txBody>
          <a:bodyPr/>
          <a:lstStyle/>
          <a:p>
            <a:pPr lvl="1" eaLnBrk="1" hangingPunct="1"/>
            <a:r>
              <a:rPr lang="en-US" altLang="en-US" b="1" dirty="0"/>
              <a:t>Single-source. </a:t>
            </a:r>
            <a:r>
              <a:rPr lang="en-US" altLang="en-US" dirty="0"/>
              <a:t>Find a shortest path from a given source  to each of the vertices</a:t>
            </a:r>
          </a:p>
          <a:p>
            <a:pPr lvl="1" eaLnBrk="1" hangingPunct="1">
              <a:buFont typeface="Wingdings 3" panose="05040102010807070707" pitchFamily="18" charset="2"/>
              <a:buNone/>
            </a:pP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b="1" dirty="0"/>
              <a:t>Single-pair. </a:t>
            </a:r>
            <a:r>
              <a:rPr lang="en-US" altLang="en-US" dirty="0"/>
              <a:t>Given two vertices, find a shortest path between them. Solution to single-source problem solves this problem efficiently, too</a:t>
            </a:r>
          </a:p>
          <a:p>
            <a:pPr lvl="1" eaLnBrk="1" hangingPunct="1">
              <a:buFont typeface="Wingdings 3" panose="05040102010807070707" pitchFamily="18" charset="2"/>
              <a:buNone/>
            </a:pPr>
            <a:endParaRPr lang="en-US" altLang="en-US" dirty="0"/>
          </a:p>
          <a:p>
            <a:pPr lvl="1" eaLnBrk="1" hangingPunct="1"/>
            <a:r>
              <a:rPr lang="en-US" altLang="en-US" b="1" dirty="0"/>
              <a:t>All-pairs. </a:t>
            </a:r>
            <a:r>
              <a:rPr lang="en-US" altLang="en-US" dirty="0"/>
              <a:t>Find shortest-paths for every pair of vertices</a:t>
            </a:r>
          </a:p>
        </p:txBody>
      </p:sp>
    </p:spTree>
    <p:extLst>
      <p:ext uri="{BB962C8B-B14F-4D97-AF65-F5344CB8AC3E}">
        <p14:creationId xmlns:p14="http://schemas.microsoft.com/office/powerpoint/2010/main" val="10797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68C1D85E-F8A1-4FA0-98BA-9AF84D79B8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4200" dirty="0">
                <a:latin typeface="Arial" panose="020B0604020202020204" pitchFamily="34" charset="0"/>
              </a:rPr>
              <a:t>Dijkstra Example</a:t>
            </a:r>
            <a:endParaRPr lang="en-US" altLang="en-US" sz="4200" dirty="0">
              <a:solidFill>
                <a:srgbClr val="3B62AF"/>
              </a:solidFill>
              <a:latin typeface="Arial" panose="020B0604020202020204" pitchFamily="34" charset="0"/>
            </a:endParaRPr>
          </a:p>
        </p:txBody>
      </p:sp>
      <p:pic>
        <p:nvPicPr>
          <p:cNvPr id="40963" name="Picture 5">
            <a:extLst>
              <a:ext uri="{FF2B5EF4-FFF2-40B4-BE49-F238E27FC236}">
                <a16:creationId xmlns:a16="http://schemas.microsoft.com/office/drawing/2014/main" id="{60C0F2A0-9D5C-4334-8725-33AA93030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685925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8932116E-37A2-43C3-A365-92F8E36B1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53" y="935706"/>
            <a:ext cx="5257800" cy="157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while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Q ≠∅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do  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u ← </a:t>
            </a:r>
            <a:r>
              <a:rPr lang="en-US" altLang="en-US" dirty="0" err="1">
                <a:solidFill>
                  <a:srgbClr val="444444"/>
                </a:solidFill>
                <a:latin typeface="Constantia" panose="02030602050306030303" pitchFamily="18" charset="0"/>
              </a:rPr>
              <a:t>mindistance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(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Q,dist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)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  S←S </a:t>
            </a:r>
            <a:r>
              <a:rPr lang="en-US" altLang="en-US" dirty="0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{u}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   for all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v </a:t>
            </a:r>
            <a:r>
              <a:rPr lang="en-US" altLang="en-US" dirty="0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neighbors[u]  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do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                    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[v]= min(</a:t>
            </a:r>
            <a:r>
              <a:rPr lang="en-US" altLang="en-US" dirty="0" err="1">
                <a:solidFill>
                  <a:srgbClr val="674EA7"/>
                </a:solidFill>
              </a:rPr>
              <a:t>dist</a:t>
            </a:r>
            <a:r>
              <a:rPr lang="en-US" altLang="en-US" dirty="0">
                <a:solidFill>
                  <a:srgbClr val="674EA7"/>
                </a:solidFill>
              </a:rPr>
              <a:t>[v],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[u] + w(u, v))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  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return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endParaRPr lang="en-US" altLang="en-US" dirty="0">
              <a:solidFill>
                <a:srgbClr val="674EA7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7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BB281387-2EA1-46A8-BA2E-6401032457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4200" dirty="0">
                <a:latin typeface="Arial" panose="020B0604020202020204" pitchFamily="34" charset="0"/>
              </a:rPr>
              <a:t>Dijkstra Example</a:t>
            </a:r>
            <a:endParaRPr lang="en-US" altLang="en-US" sz="4200" dirty="0">
              <a:solidFill>
                <a:srgbClr val="3B62AF"/>
              </a:solidFill>
              <a:latin typeface="Arial" panose="020B0604020202020204" pitchFamily="34" charset="0"/>
            </a:endParaRPr>
          </a:p>
        </p:txBody>
      </p:sp>
      <p:pic>
        <p:nvPicPr>
          <p:cNvPr id="41987" name="Picture 5">
            <a:extLst>
              <a:ext uri="{FF2B5EF4-FFF2-40B4-BE49-F238E27FC236}">
                <a16:creationId xmlns:a16="http://schemas.microsoft.com/office/drawing/2014/main" id="{D5F00689-242C-4E8C-B577-083691FB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600200"/>
            <a:ext cx="824706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C29E6D04-9ADA-414E-9CCE-A7442CF6A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53" y="935706"/>
            <a:ext cx="5257800" cy="157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while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Q ≠∅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do  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u ← </a:t>
            </a:r>
            <a:r>
              <a:rPr lang="en-US" altLang="en-US" dirty="0" err="1">
                <a:solidFill>
                  <a:srgbClr val="444444"/>
                </a:solidFill>
                <a:latin typeface="Constantia" panose="02030602050306030303" pitchFamily="18" charset="0"/>
              </a:rPr>
              <a:t>mindistance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(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Q,dist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)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  S←S </a:t>
            </a:r>
            <a:r>
              <a:rPr lang="en-US" altLang="en-US" dirty="0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{u}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   for all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v </a:t>
            </a:r>
            <a:r>
              <a:rPr lang="en-US" altLang="en-US" dirty="0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neighbors[u]  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do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                    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[v]= min(</a:t>
            </a:r>
            <a:r>
              <a:rPr lang="en-US" altLang="en-US" dirty="0" err="1">
                <a:solidFill>
                  <a:srgbClr val="674EA7"/>
                </a:solidFill>
              </a:rPr>
              <a:t>dist</a:t>
            </a:r>
            <a:r>
              <a:rPr lang="en-US" altLang="en-US" dirty="0">
                <a:solidFill>
                  <a:srgbClr val="674EA7"/>
                </a:solidFill>
              </a:rPr>
              <a:t>[v],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[u] + w(u, v))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  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return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endParaRPr lang="en-US" altLang="en-US" dirty="0">
              <a:solidFill>
                <a:srgbClr val="674EA7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53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DF163A7B-AFA0-4BCF-8CF9-B9F08B15B6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4200" dirty="0">
                <a:latin typeface="Arial" panose="020B0604020202020204" pitchFamily="34" charset="0"/>
              </a:rPr>
              <a:t>Dijkstra Example</a:t>
            </a:r>
            <a:endParaRPr lang="en-US" altLang="en-US" sz="4200" dirty="0">
              <a:solidFill>
                <a:srgbClr val="3B62AF"/>
              </a:solidFill>
              <a:latin typeface="Arial" panose="020B0604020202020204" pitchFamily="34" charset="0"/>
            </a:endParaRPr>
          </a:p>
        </p:txBody>
      </p:sp>
      <p:pic>
        <p:nvPicPr>
          <p:cNvPr id="43011" name="Picture 5">
            <a:extLst>
              <a:ext uri="{FF2B5EF4-FFF2-40B4-BE49-F238E27FC236}">
                <a16:creationId xmlns:a16="http://schemas.microsoft.com/office/drawing/2014/main" id="{EEF65E05-C9C3-4904-BE4A-67E34A1A5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609725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25329C5E-BA42-4DF9-92F8-AA0434C51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53" y="935706"/>
            <a:ext cx="5257800" cy="157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while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Q ≠∅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do  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u ← </a:t>
            </a:r>
            <a:r>
              <a:rPr lang="en-US" altLang="en-US" dirty="0" err="1">
                <a:solidFill>
                  <a:srgbClr val="444444"/>
                </a:solidFill>
                <a:latin typeface="Constantia" panose="02030602050306030303" pitchFamily="18" charset="0"/>
              </a:rPr>
              <a:t>mindistance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(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Q,dist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)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  S←S </a:t>
            </a:r>
            <a:r>
              <a:rPr lang="en-US" altLang="en-US" dirty="0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{u}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   for all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v </a:t>
            </a:r>
            <a:r>
              <a:rPr lang="en-US" altLang="en-US" dirty="0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neighbors[u]  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do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                    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[v]= min(</a:t>
            </a:r>
            <a:r>
              <a:rPr lang="en-US" altLang="en-US" dirty="0" err="1">
                <a:solidFill>
                  <a:srgbClr val="674EA7"/>
                </a:solidFill>
              </a:rPr>
              <a:t>dist</a:t>
            </a:r>
            <a:r>
              <a:rPr lang="en-US" altLang="en-US" dirty="0">
                <a:solidFill>
                  <a:srgbClr val="674EA7"/>
                </a:solidFill>
              </a:rPr>
              <a:t>[v],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[u] + w(u, v))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  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return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endParaRPr lang="en-US" altLang="en-US" dirty="0">
              <a:solidFill>
                <a:srgbClr val="674EA7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3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>
            <a:extLst>
              <a:ext uri="{FF2B5EF4-FFF2-40B4-BE49-F238E27FC236}">
                <a16:creationId xmlns:a16="http://schemas.microsoft.com/office/drawing/2014/main" id="{85880107-3FF0-4EC1-B4AF-BBD66D4351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4200" dirty="0">
                <a:latin typeface="Arial" panose="020B0604020202020204" pitchFamily="34" charset="0"/>
              </a:rPr>
              <a:t>Dijkstra Example</a:t>
            </a:r>
            <a:endParaRPr lang="en-US" altLang="en-US" sz="4200" dirty="0">
              <a:solidFill>
                <a:srgbClr val="3B62AF"/>
              </a:solidFill>
              <a:latin typeface="Arial" panose="020B0604020202020204" pitchFamily="34" charset="0"/>
            </a:endParaRPr>
          </a:p>
        </p:txBody>
      </p:sp>
      <p:pic>
        <p:nvPicPr>
          <p:cNvPr id="44035" name="Picture 5">
            <a:extLst>
              <a:ext uri="{FF2B5EF4-FFF2-40B4-BE49-F238E27FC236}">
                <a16:creationId xmlns:a16="http://schemas.microsoft.com/office/drawing/2014/main" id="{BF64B3E5-D6E1-47A5-9D43-19F165C1F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609725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83910E06-BFBE-4FBA-8BF9-5D77AFE13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53" y="935706"/>
            <a:ext cx="5257800" cy="157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while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Q ≠∅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do  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u ← </a:t>
            </a:r>
            <a:r>
              <a:rPr lang="en-US" altLang="en-US" dirty="0" err="1">
                <a:solidFill>
                  <a:srgbClr val="444444"/>
                </a:solidFill>
                <a:latin typeface="Constantia" panose="02030602050306030303" pitchFamily="18" charset="0"/>
              </a:rPr>
              <a:t>mindistance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(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Q,dist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)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  S←S </a:t>
            </a:r>
            <a:r>
              <a:rPr lang="en-US" altLang="en-US" dirty="0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{u}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   for all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v </a:t>
            </a:r>
            <a:r>
              <a:rPr lang="en-US" altLang="en-US" dirty="0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neighbors[u]  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do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                    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[v]= min(</a:t>
            </a:r>
            <a:r>
              <a:rPr lang="en-US" altLang="en-US" dirty="0" err="1">
                <a:solidFill>
                  <a:srgbClr val="674EA7"/>
                </a:solidFill>
              </a:rPr>
              <a:t>dist</a:t>
            </a:r>
            <a:r>
              <a:rPr lang="en-US" altLang="en-US" dirty="0">
                <a:solidFill>
                  <a:srgbClr val="674EA7"/>
                </a:solidFill>
              </a:rPr>
              <a:t>[v],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[u] + w(u, v))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  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return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endParaRPr lang="en-US" altLang="en-US" dirty="0">
              <a:solidFill>
                <a:srgbClr val="674EA7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F0EA44E-4098-4FA3-BC77-0E025BC8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dirty="0"/>
              <a:t>Dijkstra’s algorithm Running Time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F8B5C45-F9FB-41FB-B984-EAAC09832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eaLnBrk="1" hangingPunct="1"/>
            <a:r>
              <a:rPr lang="da-DK" altLang="en-US"/>
              <a:t>Initialization : </a:t>
            </a:r>
            <a:r>
              <a:rPr lang="da-DK" altLang="en-US">
                <a:latin typeface="Symbol" panose="05050102010706020507" pitchFamily="18" charset="2"/>
              </a:rPr>
              <a:t>Q</a:t>
            </a:r>
            <a:r>
              <a:rPr lang="da-DK" altLang="en-US"/>
              <a:t>(</a:t>
            </a:r>
            <a:r>
              <a:rPr lang="da-DK" altLang="en-US" i="1"/>
              <a:t>V</a:t>
            </a:r>
            <a:r>
              <a:rPr lang="da-DK" altLang="en-US"/>
              <a:t>)</a:t>
            </a:r>
          </a:p>
          <a:p>
            <a:pPr eaLnBrk="1" hangingPunct="1"/>
            <a:r>
              <a:rPr lang="da-DK" altLang="en-US" i="1"/>
              <a:t>  |V| iterations</a:t>
            </a:r>
          </a:p>
          <a:p>
            <a:pPr eaLnBrk="1" hangingPunct="1"/>
            <a:r>
              <a:rPr lang="da-DK" altLang="en-US" i="1"/>
              <a:t>Each iteration:</a:t>
            </a:r>
            <a:r>
              <a:rPr lang="da-DK" altLang="en-US">
                <a:latin typeface="Symbol" panose="05050102010706020507" pitchFamily="18" charset="2"/>
              </a:rPr>
              <a:t> Q</a:t>
            </a:r>
            <a:r>
              <a:rPr lang="da-DK" altLang="en-US"/>
              <a:t>(</a:t>
            </a:r>
            <a:r>
              <a:rPr lang="da-DK" altLang="en-US" i="1"/>
              <a:t>V</a:t>
            </a:r>
            <a:r>
              <a:rPr lang="da-DK" altLang="en-US"/>
              <a:t>)</a:t>
            </a:r>
            <a:r>
              <a:rPr lang="da-DK" altLang="en-US" i="1"/>
              <a:t> </a:t>
            </a:r>
            <a:endParaRPr lang="da-DK" altLang="en-US"/>
          </a:p>
          <a:p>
            <a:pPr eaLnBrk="1" hangingPunct="1"/>
            <a:r>
              <a:rPr lang="da-DK" altLang="en-US"/>
              <a:t>Total time: </a:t>
            </a:r>
            <a:r>
              <a:rPr lang="da-DK" altLang="en-US" i="1"/>
              <a:t>O</a:t>
            </a:r>
            <a:r>
              <a:rPr lang="da-DK" altLang="en-US"/>
              <a:t>(</a:t>
            </a:r>
            <a:r>
              <a:rPr lang="da-DK" altLang="en-US" i="1"/>
              <a:t>V</a:t>
            </a:r>
            <a:r>
              <a:rPr lang="da-DK" altLang="en-US" i="1" baseline="30000"/>
              <a:t>2</a:t>
            </a:r>
            <a:r>
              <a:rPr lang="da-DK" altLang="en-US"/>
              <a:t>) </a:t>
            </a:r>
          </a:p>
          <a:p>
            <a:pPr eaLnBrk="1" hangingPunct="1"/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9917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695F-6BAA-4705-A95C-607079E2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 Running Time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65E3-5FC3-4595-B1D2-EE609F972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Decrease key means: update better (lower) value</a:t>
            </a:r>
          </a:p>
          <a:p>
            <a:r>
              <a:rPr lang="en-US" sz="2800" dirty="0"/>
              <a:t>Binary heap: O( (V + E) log V)</a:t>
            </a:r>
          </a:p>
          <a:p>
            <a:pPr marL="0" indent="0">
              <a:buNone/>
            </a:pPr>
            <a:endParaRPr lang="LID4096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A531E-1B85-44DA-8148-28BE4CD60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447800"/>
            <a:ext cx="65722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7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695F-6BAA-4705-A95C-607079E2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 Running Time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65E3-5FC3-4595-B1D2-EE609F972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Constructs </a:t>
            </a:r>
            <a:r>
              <a:rPr lang="en-US" sz="2800" dirty="0"/>
              <a:t>the initial priority queue performs the insert operation </a:t>
            </a:r>
            <a:r>
              <a:rPr lang="en-US" sz="2800" i="1" dirty="0"/>
              <a:t>V </a:t>
            </a:r>
            <a:r>
              <a:rPr lang="en-US" sz="2800" dirty="0"/>
              <a:t>times, resulting in performance </a:t>
            </a:r>
            <a:r>
              <a:rPr lang="en-US" sz="2800" dirty="0" smtClean="0"/>
              <a:t>   O(</a:t>
            </a:r>
            <a:r>
              <a:rPr lang="en-US" sz="2800" i="1" dirty="0" smtClean="0"/>
              <a:t>V </a:t>
            </a:r>
            <a:r>
              <a:rPr lang="en-US" sz="2800" dirty="0"/>
              <a:t>log </a:t>
            </a:r>
            <a:r>
              <a:rPr lang="en-US" sz="2800" i="1" dirty="0"/>
              <a:t>V</a:t>
            </a:r>
            <a:r>
              <a:rPr lang="en-US" sz="2800" dirty="0"/>
              <a:t>).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In the remaining while loop, each edge is visited once, </a:t>
            </a:r>
            <a:r>
              <a:rPr lang="en-US" sz="2800" dirty="0" smtClean="0"/>
              <a:t>so </a:t>
            </a:r>
            <a:r>
              <a:rPr lang="en-US" sz="2800" dirty="0" err="1" smtClean="0"/>
              <a:t>decreaseKey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en-US" sz="2800" dirty="0" smtClean="0"/>
              <a:t>called </a:t>
            </a:r>
            <a:r>
              <a:rPr lang="en-US" sz="2800" dirty="0" err="1" smtClean="0"/>
              <a:t>atmost</a:t>
            </a:r>
            <a:r>
              <a:rPr lang="en-US" sz="2800" dirty="0" smtClean="0"/>
              <a:t> E times = O(E </a:t>
            </a:r>
            <a:r>
              <a:rPr lang="en-US" sz="2800" dirty="0"/>
              <a:t>log V) time.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Overall</a:t>
            </a:r>
            <a:r>
              <a:rPr lang="en-US" dirty="0" smtClean="0"/>
              <a:t> </a:t>
            </a:r>
            <a:r>
              <a:rPr lang="en-US" sz="2800" dirty="0" smtClean="0"/>
              <a:t>Binary </a:t>
            </a:r>
            <a:r>
              <a:rPr lang="en-US" sz="2800" dirty="0"/>
              <a:t>heap: O( (V + E) log V)</a:t>
            </a:r>
          </a:p>
          <a:p>
            <a:pPr marL="0" indent="0">
              <a:buNone/>
            </a:pP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0128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B921D0DE-346B-466E-BB2D-F335F438AF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dirty="0"/>
              <a:t>Dijkstra’s Algorithm (Pseudocode 2)</a:t>
            </a:r>
            <a:endParaRPr lang="en-US" altLang="en-US" sz="4200" dirty="0">
              <a:solidFill>
                <a:srgbClr val="3B62AF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Text Box 4">
            <a:extLst>
              <a:ext uri="{FF2B5EF4-FFF2-40B4-BE49-F238E27FC236}">
                <a16:creationId xmlns:a16="http://schemas.microsoft.com/office/drawing/2014/main" id="{6A447518-B6F2-4D33-A767-8E9E5A72B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8312150" cy="421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2400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sz="2400" dirty="0">
                <a:solidFill>
                  <a:srgbClr val="674EA7"/>
                </a:solidFill>
                <a:latin typeface="Constantia" panose="02030602050306030303" pitchFamily="18" charset="0"/>
              </a:rPr>
              <a:t>[s] ←0</a:t>
            </a:r>
            <a: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  <a:t>for  all </a:t>
            </a:r>
            <a:r>
              <a:rPr lang="en-US" altLang="en-US" sz="2400" dirty="0">
                <a:solidFill>
                  <a:srgbClr val="674EA7"/>
                </a:solidFill>
                <a:latin typeface="Constantia" panose="02030602050306030303" pitchFamily="18" charset="0"/>
              </a:rPr>
              <a:t>v </a:t>
            </a:r>
            <a:r>
              <a:rPr lang="en-US" altLang="en-US" sz="2400" dirty="0">
                <a:solidFill>
                  <a:srgbClr val="674EA7"/>
                </a:solidFill>
                <a:latin typeface="Constantia" panose="02030602050306030303" pitchFamily="18" charset="0"/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solidFill>
                  <a:srgbClr val="674EA7"/>
                </a:solidFill>
                <a:latin typeface="Constantia" panose="02030602050306030303" pitchFamily="18" charset="0"/>
              </a:rPr>
              <a:t> V–{s}</a:t>
            </a:r>
            <a: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  <a:t>        do  </a:t>
            </a:r>
            <a:r>
              <a:rPr lang="en-US" altLang="en-US" sz="2400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sz="2400" dirty="0">
                <a:solidFill>
                  <a:srgbClr val="674EA7"/>
                </a:solidFill>
                <a:latin typeface="Constantia" panose="02030602050306030303" pitchFamily="18" charset="0"/>
              </a:rPr>
              <a:t>[v] ←∞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Constantia" panose="02030602050306030303" pitchFamily="18" charset="0"/>
              </a:rPr>
              <a:t>        </a:t>
            </a:r>
            <a:r>
              <a:rPr lang="en-US" altLang="en-US" sz="2400" dirty="0" err="1">
                <a:solidFill>
                  <a:srgbClr val="FF0000"/>
                </a:solidFill>
                <a:latin typeface="Constantia" panose="02030602050306030303" pitchFamily="18" charset="0"/>
              </a:rPr>
              <a:t>prev</a:t>
            </a:r>
            <a:r>
              <a:rPr lang="en-US" altLang="en-US" sz="2400" dirty="0">
                <a:solidFill>
                  <a:srgbClr val="FF0000"/>
                </a:solidFill>
                <a:latin typeface="Constantia" panose="02030602050306030303" pitchFamily="18" charset="0"/>
              </a:rPr>
              <a:t> [v] = nil</a:t>
            </a:r>
            <a: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2400" dirty="0">
                <a:solidFill>
                  <a:srgbClr val="674EA7"/>
                </a:solidFill>
                <a:latin typeface="Constantia" panose="02030602050306030303" pitchFamily="18" charset="0"/>
              </a:rPr>
              <a:t>S←∅</a:t>
            </a:r>
            <a: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2400" dirty="0">
                <a:solidFill>
                  <a:srgbClr val="674EA7"/>
                </a:solidFill>
                <a:latin typeface="Constantia" panose="02030602050306030303" pitchFamily="18" charset="0"/>
              </a:rPr>
              <a:t>Q←V	</a:t>
            </a:r>
            <a:r>
              <a:rPr lang="en-US" altLang="en-US" sz="2400" dirty="0">
                <a:solidFill>
                  <a:srgbClr val="FF0000"/>
                </a:solidFill>
                <a:latin typeface="Constantia" panose="02030602050306030303" pitchFamily="18" charset="0"/>
              </a:rPr>
              <a:t>// Make Queue using distance values as key</a:t>
            </a:r>
            <a: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  <a:t>while </a:t>
            </a:r>
            <a:r>
              <a:rPr lang="en-US" altLang="en-US" sz="2400" dirty="0">
                <a:solidFill>
                  <a:srgbClr val="674EA7"/>
                </a:solidFill>
                <a:latin typeface="Constantia" panose="02030602050306030303" pitchFamily="18" charset="0"/>
              </a:rPr>
              <a:t>Q ≠∅</a:t>
            </a:r>
            <a: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  <a:t>do  </a:t>
            </a:r>
            <a:r>
              <a:rPr lang="en-US" altLang="en-US" sz="2400" dirty="0">
                <a:solidFill>
                  <a:srgbClr val="674EA7"/>
                </a:solidFill>
                <a:latin typeface="Constantia" panose="02030602050306030303" pitchFamily="18" charset="0"/>
              </a:rPr>
              <a:t> u ← </a:t>
            </a:r>
            <a:r>
              <a:rPr lang="en-US" altLang="en-US" sz="2400" dirty="0" err="1">
                <a:solidFill>
                  <a:srgbClr val="444444"/>
                </a:solidFill>
                <a:latin typeface="Constantia" panose="02030602050306030303" pitchFamily="18" charset="0"/>
              </a:rPr>
              <a:t>mindistance</a:t>
            </a:r>
            <a:r>
              <a:rPr lang="en-US" altLang="en-US" sz="2400" dirty="0">
                <a:solidFill>
                  <a:srgbClr val="674EA7"/>
                </a:solidFill>
                <a:latin typeface="Constantia" panose="02030602050306030303" pitchFamily="18" charset="0"/>
              </a:rPr>
              <a:t>(</a:t>
            </a:r>
            <a:r>
              <a:rPr lang="en-US" altLang="en-US" sz="2400" dirty="0" err="1">
                <a:solidFill>
                  <a:srgbClr val="674EA7"/>
                </a:solidFill>
                <a:latin typeface="Constantia" panose="02030602050306030303" pitchFamily="18" charset="0"/>
              </a:rPr>
              <a:t>Q,dist</a:t>
            </a:r>
            <a:r>
              <a:rPr lang="en-US" altLang="en-US" sz="2400" dirty="0">
                <a:solidFill>
                  <a:srgbClr val="674EA7"/>
                </a:solidFill>
                <a:latin typeface="Constantia" panose="02030602050306030303" pitchFamily="18" charset="0"/>
              </a:rPr>
              <a:t>)</a:t>
            </a:r>
            <a: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  <a:t>    </a:t>
            </a:r>
            <a:r>
              <a:rPr lang="en-US" altLang="en-US" sz="2400" dirty="0">
                <a:solidFill>
                  <a:srgbClr val="674EA7"/>
                </a:solidFill>
                <a:latin typeface="Constantia" panose="02030602050306030303" pitchFamily="18" charset="0"/>
              </a:rPr>
              <a:t>  S←S </a:t>
            </a:r>
            <a:r>
              <a:rPr lang="en-US" altLang="en-US" sz="2400" dirty="0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solidFill>
                  <a:srgbClr val="674EA7"/>
                </a:solidFill>
                <a:latin typeface="Constantia" panose="02030602050306030303" pitchFamily="18" charset="0"/>
              </a:rPr>
              <a:t>{u}				</a:t>
            </a:r>
            <a:r>
              <a:rPr lang="en-US" altLang="en-US" sz="2400" dirty="0">
                <a:solidFill>
                  <a:srgbClr val="FF0000"/>
                </a:solidFill>
                <a:latin typeface="Constantia" panose="02030602050306030303" pitchFamily="18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Constantia" panose="02030602050306030303" pitchFamily="18" charset="0"/>
              </a:rPr>
              <a:t>DeleteMin</a:t>
            </a:r>
            <a:r>
              <a:rPr lang="en-US" altLang="en-US" sz="2400" dirty="0">
                <a:solidFill>
                  <a:srgbClr val="FF0000"/>
                </a:solidFill>
                <a:latin typeface="Constantia" panose="02030602050306030303" pitchFamily="18" charset="0"/>
              </a:rPr>
              <a:t> or </a:t>
            </a:r>
            <a:r>
              <a:rPr lang="en-US" altLang="en-US" sz="2400" dirty="0" err="1">
                <a:solidFill>
                  <a:srgbClr val="FF0000"/>
                </a:solidFill>
                <a:latin typeface="Constantia" panose="02030602050306030303" pitchFamily="18" charset="0"/>
              </a:rPr>
              <a:t>ExtractMin</a:t>
            </a:r>
            <a: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  <a:t>       for all </a:t>
            </a:r>
            <a:r>
              <a:rPr lang="en-US" altLang="en-US" sz="2400" dirty="0">
                <a:solidFill>
                  <a:srgbClr val="674EA7"/>
                </a:solidFill>
                <a:latin typeface="Constantia" panose="02030602050306030303" pitchFamily="18" charset="0"/>
              </a:rPr>
              <a:t>v </a:t>
            </a:r>
            <a:r>
              <a:rPr lang="en-US" altLang="en-US" sz="2400" dirty="0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solidFill>
                  <a:srgbClr val="674EA7"/>
                </a:solidFill>
                <a:latin typeface="Constantia" panose="02030602050306030303" pitchFamily="18" charset="0"/>
              </a:rPr>
              <a:t> neighbors[u]  </a:t>
            </a:r>
            <a: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  <a:t>do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  <a:t>                     </a:t>
            </a:r>
            <a:r>
              <a:rPr lang="en-US" altLang="en-US" sz="2400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sz="2400" dirty="0">
                <a:solidFill>
                  <a:srgbClr val="674EA7"/>
                </a:solidFill>
                <a:latin typeface="Constantia" panose="02030602050306030303" pitchFamily="18" charset="0"/>
              </a:rPr>
              <a:t>[v]= min(</a:t>
            </a:r>
            <a:r>
              <a:rPr lang="en-US" altLang="en-US" sz="2400" dirty="0" err="1">
                <a:solidFill>
                  <a:srgbClr val="674EA7"/>
                </a:solidFill>
              </a:rPr>
              <a:t>dist</a:t>
            </a:r>
            <a:r>
              <a:rPr lang="en-US" altLang="en-US" sz="2400" dirty="0">
                <a:solidFill>
                  <a:srgbClr val="674EA7"/>
                </a:solidFill>
              </a:rPr>
              <a:t>[v],</a:t>
            </a: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sz="2400" dirty="0">
                <a:solidFill>
                  <a:srgbClr val="674EA7"/>
                </a:solidFill>
                <a:latin typeface="Constantia" panose="02030602050306030303" pitchFamily="18" charset="0"/>
              </a:rPr>
              <a:t>[u] + w(u, v))</a:t>
            </a:r>
            <a: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  <a:t>     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400" dirty="0">
                <a:solidFill>
                  <a:srgbClr val="444444"/>
                </a:solidFill>
                <a:latin typeface="Constantia" panose="02030602050306030303" pitchFamily="18" charset="0"/>
              </a:rPr>
              <a:t>return </a:t>
            </a:r>
            <a:r>
              <a:rPr lang="en-US" altLang="en-US" sz="2400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endParaRPr lang="en-US" altLang="en-US" sz="2400" dirty="0">
              <a:solidFill>
                <a:srgbClr val="674EA7"/>
              </a:solidFill>
              <a:latin typeface="Constantia" panose="0203060205030603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3110A8-F07F-4BB7-9BEC-93E8CF0C1B97}"/>
              </a:ext>
            </a:extLst>
          </p:cNvPr>
          <p:cNvSpPr/>
          <p:nvPr/>
        </p:nvSpPr>
        <p:spPr>
          <a:xfrm>
            <a:off x="527816" y="5978604"/>
            <a:ext cx="4044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[v]= min(</a:t>
            </a:r>
            <a:r>
              <a:rPr lang="en-US" altLang="en-US" dirty="0" err="1">
                <a:solidFill>
                  <a:srgbClr val="674EA7"/>
                </a:solidFill>
              </a:rPr>
              <a:t>dist</a:t>
            </a:r>
            <a:r>
              <a:rPr lang="en-US" altLang="en-US" dirty="0">
                <a:solidFill>
                  <a:srgbClr val="674EA7"/>
                </a:solidFill>
              </a:rPr>
              <a:t>[v],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[u] + w(u, v))</a:t>
            </a: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B1A90E-9072-41F3-9031-011D35F6A6DB}"/>
              </a:ext>
            </a:extLst>
          </p:cNvPr>
          <p:cNvSpPr/>
          <p:nvPr/>
        </p:nvSpPr>
        <p:spPr>
          <a:xfrm>
            <a:off x="4964680" y="5609272"/>
            <a:ext cx="363311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onstantia" panose="02030602050306030303" pitchFamily="18" charset="0"/>
              </a:rPr>
              <a:t>If </a:t>
            </a:r>
            <a:r>
              <a:rPr lang="en-US" altLang="en-US" dirty="0" err="1">
                <a:solidFill>
                  <a:srgbClr val="FF0000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FF0000"/>
                </a:solidFill>
                <a:latin typeface="Constantia" panose="02030602050306030303" pitchFamily="18" charset="0"/>
              </a:rPr>
              <a:t>[v] &gt; </a:t>
            </a:r>
            <a:r>
              <a:rPr lang="en-US" altLang="en-US" dirty="0" err="1">
                <a:solidFill>
                  <a:srgbClr val="FF0000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FF0000"/>
                </a:solidFill>
                <a:latin typeface="Constantia" panose="02030602050306030303" pitchFamily="18" charset="0"/>
              </a:rPr>
              <a:t>[u] + w(u, v)</a:t>
            </a:r>
          </a:p>
          <a:p>
            <a:r>
              <a:rPr lang="en-US" altLang="en-US" dirty="0">
                <a:solidFill>
                  <a:srgbClr val="FF0000"/>
                </a:solidFill>
                <a:latin typeface="Constantia" panose="02030602050306030303" pitchFamily="18" charset="0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FF0000"/>
                </a:solidFill>
                <a:latin typeface="Constantia" panose="02030602050306030303" pitchFamily="18" charset="0"/>
              </a:rPr>
              <a:t>[v] = </a:t>
            </a:r>
            <a:r>
              <a:rPr lang="en-US" altLang="en-US" dirty="0" err="1">
                <a:solidFill>
                  <a:srgbClr val="FF0000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dirty="0">
                <a:solidFill>
                  <a:srgbClr val="FF0000"/>
                </a:solidFill>
                <a:latin typeface="Constantia" panose="02030602050306030303" pitchFamily="18" charset="0"/>
              </a:rPr>
              <a:t>[u] + w(u, v)</a:t>
            </a:r>
          </a:p>
          <a:p>
            <a:r>
              <a:rPr lang="en-US" altLang="en-US" dirty="0">
                <a:solidFill>
                  <a:srgbClr val="FF0000"/>
                </a:solidFill>
                <a:latin typeface="Constantia" panose="02030602050306030303" pitchFamily="18" charset="0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latin typeface="Constantia" panose="02030602050306030303" pitchFamily="18" charset="0"/>
              </a:rPr>
              <a:t>prev</a:t>
            </a:r>
            <a:r>
              <a:rPr lang="en-US" altLang="en-US" dirty="0">
                <a:solidFill>
                  <a:srgbClr val="FF0000"/>
                </a:solidFill>
                <a:latin typeface="Constantia" panose="02030602050306030303" pitchFamily="18" charset="0"/>
              </a:rPr>
              <a:t> [v] = u</a:t>
            </a:r>
          </a:p>
          <a:p>
            <a:r>
              <a:rPr lang="en-US" altLang="en-US" dirty="0">
                <a:solidFill>
                  <a:srgbClr val="FF0000"/>
                </a:solidFill>
                <a:latin typeface="Constantia" panose="02030602050306030303" pitchFamily="18" charset="0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latin typeface="Constantia" panose="02030602050306030303" pitchFamily="18" charset="0"/>
              </a:rPr>
              <a:t>decreaseKey</a:t>
            </a:r>
            <a:r>
              <a:rPr lang="en-US" altLang="en-US" dirty="0">
                <a:solidFill>
                  <a:srgbClr val="FF0000"/>
                </a:solidFill>
                <a:latin typeface="Constantia" panose="02030602050306030303" pitchFamily="18" charset="0"/>
              </a:rPr>
              <a:t>(Q, v) </a:t>
            </a:r>
          </a:p>
          <a:p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B4B74BFF-D4E1-45DB-A8FE-3D2161E09317}"/>
              </a:ext>
            </a:extLst>
          </p:cNvPr>
          <p:cNvSpPr/>
          <p:nvPr/>
        </p:nvSpPr>
        <p:spPr>
          <a:xfrm>
            <a:off x="4572000" y="5609272"/>
            <a:ext cx="392680" cy="109632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91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Observation:</a:t>
            </a:r>
          </a:p>
          <a:p>
            <a:r>
              <a:rPr lang="en-US" dirty="0"/>
              <a:t>If there is a negative cycle, there is no solution</a:t>
            </a:r>
          </a:p>
          <a:p>
            <a:pPr lvl="1"/>
            <a:r>
              <a:rPr lang="en-US" dirty="0"/>
              <a:t>Add this cycle again can always produces a less weight path</a:t>
            </a:r>
          </a:p>
          <a:p>
            <a:r>
              <a:rPr lang="en-US" dirty="0"/>
              <a:t>If there is no negative cycle, a shortest path has at most |V|-1 edges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Idea:</a:t>
            </a:r>
          </a:p>
          <a:p>
            <a:r>
              <a:rPr lang="en-US" dirty="0"/>
              <a:t>Solve it using dynamic programming</a:t>
            </a:r>
          </a:p>
          <a:p>
            <a:r>
              <a:rPr lang="en-US" dirty="0"/>
              <a:t>For all the paths have at most 0 edge, find all the shortest paths</a:t>
            </a:r>
          </a:p>
          <a:p>
            <a:r>
              <a:rPr lang="en-US" dirty="0"/>
              <a:t>For all the paths have at most 1 edge, find all the shortest paths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For all the paths have at most |V|-1  edge, find all the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23495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Bellman-Ford</a:t>
                </a:r>
                <a:r>
                  <a:rPr lang="en-US" dirty="0"/>
                  <a:t>(G, s) </a:t>
                </a:r>
              </a:p>
              <a:p>
                <a:pPr marL="400050" lvl="1" indent="0">
                  <a:buNone/>
                </a:pPr>
                <a:r>
                  <a:rPr lang="en-US" dirty="0"/>
                  <a:t>for each v in G.V{</a:t>
                </a:r>
              </a:p>
              <a:p>
                <a:pPr marL="800100" lvl="2" indent="0">
                  <a:buNone/>
                </a:pPr>
                <a:r>
                  <a:rPr lang="en-US" b="1" dirty="0"/>
                  <a:t>if</a:t>
                </a:r>
                <a:r>
                  <a:rPr lang="en-US" dirty="0"/>
                  <a:t>(v==s)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=0; </a:t>
                </a:r>
                <a:r>
                  <a:rPr lang="en-US" b="1" dirty="0"/>
                  <a:t>else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;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//set the 0-edge shortest distance </a:t>
                </a:r>
              </a:p>
              <a:p>
                <a:pPr marL="800100" lvl="2" indent="0">
                  <a:buNone/>
                </a:pPr>
                <a:r>
                  <a:rPr lang="en-US" dirty="0"/>
                  <a:t>                                                        from s to v</a:t>
                </a:r>
              </a:p>
              <a:p>
                <a:pPr marL="8001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NIL</m:t>
                    </m:r>
                  </m:oMath>
                </a14:m>
                <a:r>
                  <a:rPr lang="en-US" i="1" dirty="0"/>
                  <a:t>;  //</a:t>
                </a:r>
                <a:r>
                  <a:rPr lang="en-US" dirty="0"/>
                  <a:t>set the predecessor of v on the shortest path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Repeat |G.V|-1 times {</a:t>
                </a:r>
              </a:p>
              <a:p>
                <a:pPr marL="800100" lvl="2" indent="0">
                  <a:buNone/>
                </a:pPr>
                <a:r>
                  <a:rPr lang="en-US" dirty="0"/>
                  <a:t>for each edge (u, v) in G.E{</a:t>
                </a:r>
              </a:p>
              <a:p>
                <a:pPr marL="1257300" lvl="3" indent="0">
                  <a:buNone/>
                </a:pPr>
                <a:r>
                  <a:rPr lang="en-US" dirty="0"/>
                  <a:t>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){</a:t>
                </a:r>
              </a:p>
              <a:p>
                <a:pPr marL="17145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17145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i="1" dirty="0"/>
                  <a:t>; </a:t>
                </a:r>
                <a:endParaRPr lang="en-US" dirty="0"/>
              </a:p>
              <a:p>
                <a:pPr marL="1257300" lvl="3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  <a:br>
                  <a:rPr lang="en-US" dirty="0"/>
                </a:br>
                <a:r>
                  <a:rPr lang="en-US" dirty="0"/>
                  <a:t>for each edge (u, v) in G.E{</a:t>
                </a:r>
              </a:p>
              <a:p>
                <a:pPr marL="800100" lvl="2" indent="0">
                  <a:buNone/>
                </a:pPr>
                <a:r>
                  <a:rPr lang="en-US" dirty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) return false; // there is no solution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return true;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  <a:blipFill rotWithShape="1">
                <a:blip r:embed="rId2"/>
                <a:stretch>
                  <a:fillRect l="-889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819400" y="1752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//Initialize 0-edge shortest paths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124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//bottom-up construct 0-to-(|V|-1)-edges shortest paths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48006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//test negative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0600" y="6324600"/>
                <a:ext cx="396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T(n)=O(VE)=O(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6324600"/>
                <a:ext cx="3962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85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33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path</a:t>
                </a:r>
                <a:r>
                  <a:rPr lang="en-US" dirty="0"/>
                  <a:t> of a weighted, directed graph is a sequence of vertices: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weight of a path </a:t>
                </a:r>
                <a:r>
                  <a:rPr lang="en-US" dirty="0"/>
                  <a:t>is the sum of weights of edges that make the path: </a:t>
                </a:r>
              </a:p>
              <a:p>
                <a:pPr marL="400050" lvl="1" indent="0">
                  <a:buNone/>
                </a:pPr>
                <a:r>
                  <a:rPr lang="en-US" dirty="0"/>
                  <a:t>weight(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/>
                  <a:t> 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  <a:blipFill rotWithShape="1">
                <a:blip r:embed="rId2"/>
                <a:stretch>
                  <a:fillRect l="-1630" t="-1695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1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Bellman-Ford algorithm (Example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</a:t>
            </a:r>
          </a:p>
        </p:txBody>
      </p:sp>
      <p:sp>
        <p:nvSpPr>
          <p:cNvPr id="4" name="Oval 3"/>
          <p:cNvSpPr/>
          <p:nvPr/>
        </p:nvSpPr>
        <p:spPr>
          <a:xfrm>
            <a:off x="1953583" y="2538804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626773" y="25533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38800" y="25659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" name="Curved Connector 10"/>
          <p:cNvCxnSpPr>
            <a:stCxn id="4" idx="6"/>
            <a:endCxn id="5" idx="2"/>
          </p:cNvCxnSpPr>
          <p:nvPr/>
        </p:nvCxnSpPr>
        <p:spPr>
          <a:xfrm>
            <a:off x="2410783" y="2767404"/>
            <a:ext cx="1215990" cy="14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urved Connector 10"/>
          <p:cNvCxnSpPr>
            <a:stCxn id="5" idx="6"/>
            <a:endCxn id="6" idx="2"/>
          </p:cNvCxnSpPr>
          <p:nvPr/>
        </p:nvCxnSpPr>
        <p:spPr>
          <a:xfrm>
            <a:off x="4083973" y="2781937"/>
            <a:ext cx="1554827" cy="12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9405" y="24419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35836" y="246689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34290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0-edge shortest path from 1 to 1?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600" y="383651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&lt;&gt; with path weight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9146" y="419007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0-edge shortest path from 1 to 2?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99146" y="4597584"/>
                <a:ext cx="495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&lt;&gt; with path weight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46" y="4597584"/>
                <a:ext cx="49530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990600" y="507888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0-edge shortest path from 1 to 3?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05555" y="5448218"/>
                <a:ext cx="495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&lt;&gt; with path weight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55" y="5448218"/>
                <a:ext cx="4953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08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939497" y="2258147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26773" y="2258147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773" y="2258147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48210" y="2288013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210" y="2288013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urved Connector 10"/>
          <p:cNvCxnSpPr>
            <a:stCxn id="4" idx="7"/>
            <a:endCxn id="6" idx="1"/>
          </p:cNvCxnSpPr>
          <p:nvPr/>
        </p:nvCxnSpPr>
        <p:spPr>
          <a:xfrm rot="16200000" flipH="1">
            <a:off x="4011231" y="938356"/>
            <a:ext cx="27120" cy="3361927"/>
          </a:xfrm>
          <a:prstGeom prst="curvedConnector3">
            <a:avLst>
              <a:gd name="adj1" fmla="val -10898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6713" y="198023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11511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Bellman-Ford algorithm (Example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1482297" cy="686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</a:t>
            </a:r>
          </a:p>
        </p:txBody>
      </p:sp>
      <p:sp>
        <p:nvSpPr>
          <p:cNvPr id="4" name="Oval 3"/>
          <p:cNvSpPr/>
          <p:nvPr/>
        </p:nvSpPr>
        <p:spPr>
          <a:xfrm>
            <a:off x="1953583" y="2538804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626773" y="25533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38800" y="25659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" name="Curved Connector 10"/>
          <p:cNvCxnSpPr>
            <a:stCxn id="4" idx="6"/>
            <a:endCxn id="5" idx="2"/>
          </p:cNvCxnSpPr>
          <p:nvPr/>
        </p:nvCxnSpPr>
        <p:spPr>
          <a:xfrm>
            <a:off x="2410783" y="2767404"/>
            <a:ext cx="1215990" cy="14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urved Connector 10"/>
          <p:cNvCxnSpPr>
            <a:stCxn id="5" idx="6"/>
            <a:endCxn id="6" idx="2"/>
          </p:cNvCxnSpPr>
          <p:nvPr/>
        </p:nvCxnSpPr>
        <p:spPr>
          <a:xfrm>
            <a:off x="4083973" y="2781937"/>
            <a:ext cx="1554827" cy="12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9405" y="24419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35836" y="246689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34290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1-edge shortest path from 1 to 1?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600" y="383651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&lt;&gt; with path weight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9146" y="4190070"/>
            <a:ext cx="715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1-edge shortest path from 1 to 2?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9146" y="459758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&lt;1, 2&gt; with path weight 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0600" y="5078886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1-edge shortest path from 1 to 3?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5555" y="544821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&lt;1, 3&gt; with path weight 20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39497" y="2258147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26773" y="2258147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773" y="2258147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48210" y="2288013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210" y="2288013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urved Connector 10"/>
          <p:cNvCxnSpPr>
            <a:stCxn id="4" idx="7"/>
            <a:endCxn id="6" idx="1"/>
          </p:cNvCxnSpPr>
          <p:nvPr/>
        </p:nvCxnSpPr>
        <p:spPr>
          <a:xfrm rot="16200000" flipH="1">
            <a:off x="4011231" y="938356"/>
            <a:ext cx="27120" cy="3361927"/>
          </a:xfrm>
          <a:prstGeom prst="curvedConnector3">
            <a:avLst>
              <a:gd name="adj1" fmla="val -10898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6713" y="198023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2000" y="60960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Bellman-Ford, they are calculated by scan all edges once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553200" y="15240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&gt;0+20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524000"/>
                <a:ext cx="1676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629400" y="1980235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80235"/>
                <a:ext cx="1676400" cy="3815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26425" y="2301579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/20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425" y="2301579"/>
                <a:ext cx="356431" cy="261610"/>
              </a:xfrm>
              <a:prstGeom prst="rect">
                <a:avLst/>
              </a:prstGeom>
              <a:blipFill rotWithShape="1">
                <a:blip r:embed="rId5"/>
                <a:stretch>
                  <a:fillRect r="-3448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606611" y="243646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&gt;0+10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611" y="2436466"/>
                <a:ext cx="16764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682811" y="2892701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811" y="2892701"/>
                <a:ext cx="1676400" cy="38151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803184" y="2281230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184" y="2281230"/>
                <a:ext cx="356431" cy="261610"/>
              </a:xfrm>
              <a:prstGeom prst="rect">
                <a:avLst/>
              </a:prstGeom>
              <a:blipFill rotWithShape="1">
                <a:blip r:embed="rId8"/>
                <a:stretch>
                  <a:fillRect r="-3448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617293" y="336809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293" y="3368096"/>
                <a:ext cx="167640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693493" y="3824331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latin typeface="Cambria Math"/>
                        </a:rPr>
                        <m:t>𝑢𝑛𝑐h𝑎𝑛𝑔𝑒𝑑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493" y="3824331"/>
                <a:ext cx="1676400" cy="381515"/>
              </a:xfrm>
              <a:prstGeom prst="rect">
                <a:avLst/>
              </a:prstGeom>
              <a:blipFill rotWithShape="1">
                <a:blip r:embed="rId10"/>
                <a:stretch>
                  <a:fillRect r="-5455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40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7" grpId="0"/>
      <p:bldP spid="35" grpId="0"/>
      <p:bldP spid="37" grpId="0"/>
      <p:bldP spid="38" grpId="0"/>
      <p:bldP spid="39" grpId="0"/>
      <p:bldP spid="40" grpId="0"/>
      <p:bldP spid="41" grpId="0"/>
      <p:bldP spid="44" grpId="0"/>
      <p:bldP spid="45" grpId="0"/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Bellman-Ford algorithm (Example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1482297" cy="686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</a:t>
            </a:r>
          </a:p>
        </p:txBody>
      </p:sp>
      <p:sp>
        <p:nvSpPr>
          <p:cNvPr id="4" name="Oval 3"/>
          <p:cNvSpPr/>
          <p:nvPr/>
        </p:nvSpPr>
        <p:spPr>
          <a:xfrm>
            <a:off x="1953583" y="2538804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626773" y="25533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38800" y="25659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" name="Curved Connector 10"/>
          <p:cNvCxnSpPr>
            <a:stCxn id="4" idx="6"/>
            <a:endCxn id="5" idx="2"/>
          </p:cNvCxnSpPr>
          <p:nvPr/>
        </p:nvCxnSpPr>
        <p:spPr>
          <a:xfrm>
            <a:off x="2410783" y="2767404"/>
            <a:ext cx="1215990" cy="14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urved Connector 10"/>
          <p:cNvCxnSpPr>
            <a:stCxn id="5" idx="6"/>
            <a:endCxn id="6" idx="2"/>
          </p:cNvCxnSpPr>
          <p:nvPr/>
        </p:nvCxnSpPr>
        <p:spPr>
          <a:xfrm>
            <a:off x="4083973" y="2781937"/>
            <a:ext cx="1554827" cy="12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9405" y="24419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35836" y="246689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34290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2-edges shortest path from 1 to 1?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600" y="383651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&lt;&gt; with path weight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9146" y="4190070"/>
            <a:ext cx="715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2-edges shortest path from 1 to 2?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9146" y="459758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&lt;1, 2&gt; with path weight 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0600" y="5078886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2-edges shortest path from 1 to 3?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5555" y="544821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&lt;1, 2, 3&gt; with path weight 11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39497" y="2258147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37099" y="2292583"/>
                <a:ext cx="3564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099" y="2292583"/>
                <a:ext cx="35643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689184" y="2311097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20</a:t>
            </a:r>
          </a:p>
        </p:txBody>
      </p:sp>
      <p:cxnSp>
        <p:nvCxnSpPr>
          <p:cNvPr id="31" name="Curved Connector 10"/>
          <p:cNvCxnSpPr>
            <a:stCxn id="4" idx="7"/>
            <a:endCxn id="6" idx="1"/>
          </p:cNvCxnSpPr>
          <p:nvPr/>
        </p:nvCxnSpPr>
        <p:spPr>
          <a:xfrm rot="16200000" flipH="1">
            <a:off x="4011231" y="938356"/>
            <a:ext cx="27120" cy="3361927"/>
          </a:xfrm>
          <a:prstGeom prst="curvedConnector3">
            <a:avLst>
              <a:gd name="adj1" fmla="val -10898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6713" y="198023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2000" y="60960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Bellman-Ford, they are calculated by scan all edges once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553200" y="15240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+20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524000"/>
                <a:ext cx="1676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629400" y="1980235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latin typeface="Cambria Math"/>
                        </a:rPr>
                        <m:t>𝑢𝑛𝑐h𝑎𝑛𝑔𝑒𝑑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80235"/>
                <a:ext cx="1676400" cy="381515"/>
              </a:xfrm>
              <a:prstGeom prst="rect">
                <a:avLst/>
              </a:prstGeom>
              <a:blipFill rotWithShape="1">
                <a:blip r:embed="rId4"/>
                <a:stretch>
                  <a:fillRect r="-5091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26425" y="2301579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/11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425" y="2301579"/>
                <a:ext cx="356431" cy="261610"/>
              </a:xfrm>
              <a:prstGeom prst="rect">
                <a:avLst/>
              </a:prstGeom>
              <a:blipFill rotWithShape="1">
                <a:blip r:embed="rId5"/>
                <a:stretch>
                  <a:fillRect r="-3448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606611" y="243646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10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=0+10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611" y="2436466"/>
                <a:ext cx="16764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682811" y="2892701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latin typeface="Cambria Math"/>
                        </a:rPr>
                        <m:t>𝑢𝑛𝑐h𝑎𝑛𝑔𝑒𝑑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811" y="2892701"/>
                <a:ext cx="1676400" cy="381515"/>
              </a:xfrm>
              <a:prstGeom prst="rect">
                <a:avLst/>
              </a:prstGeom>
              <a:blipFill rotWithShape="1">
                <a:blip r:embed="rId7"/>
                <a:stretch>
                  <a:fillRect r="-5455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803184" y="2281230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184" y="2281230"/>
                <a:ext cx="356431" cy="261610"/>
              </a:xfrm>
              <a:prstGeom prst="rect">
                <a:avLst/>
              </a:prstGeom>
              <a:blipFill rotWithShape="1">
                <a:blip r:embed="rId8"/>
                <a:stretch>
                  <a:fillRect r="-3448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617293" y="336809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293" y="3368096"/>
                <a:ext cx="167640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693493" y="3824331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493" y="3824331"/>
                <a:ext cx="1676400" cy="38151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88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7" grpId="0"/>
      <p:bldP spid="35" grpId="0"/>
      <p:bldP spid="37" grpId="0"/>
      <p:bldP spid="38" grpId="0"/>
      <p:bldP spid="39" grpId="0"/>
      <p:bldP spid="40" grpId="0"/>
      <p:bldP spid="41" grpId="0"/>
      <p:bldP spid="44" grpId="0"/>
      <p:bldP spid="45" grpId="0"/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Bellman-Ford algorithm (Example 2)</a:t>
            </a:r>
          </a:p>
        </p:txBody>
      </p:sp>
      <p:sp>
        <p:nvSpPr>
          <p:cNvPr id="4" name="Oval 3"/>
          <p:cNvSpPr/>
          <p:nvPr/>
        </p:nvSpPr>
        <p:spPr>
          <a:xfrm>
            <a:off x="1923804" y="2665439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29000" y="16761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09021" y="16761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429000" y="35830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609021" y="36563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314049" y="1904735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2932760" y="2858175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314049" y="3055684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4710957" y="3081548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4747610" y="814725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3886201" y="1904735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3886200" y="1904735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381004" y="2894039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076128" y="2894829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16514" y="204103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14049" y="329644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96221" y="251155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39273" y="108750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09336" y="428790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1534" y="269457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8891" y="22165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33280" y="337154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62653" y="29882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3819245" y="2066380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44076" y="162889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2391" y="1444185"/>
            <a:ext cx="343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0 edge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71404" y="2370442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218005" y="1368358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005" y="1368358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710809" y="138434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809" y="1384346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94819" y="4047992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819" y="4047992"/>
                <a:ext cx="35643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831271" y="406981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271" y="4069819"/>
                <a:ext cx="35643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53A0BF-FBF5-4E44-BEA0-7934EF6A96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0762" y="4656835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56172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65680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276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2053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510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70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77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Bellman-Ford algorithm (Example 2)</a:t>
            </a:r>
          </a:p>
        </p:txBody>
      </p:sp>
      <p:sp>
        <p:nvSpPr>
          <p:cNvPr id="4" name="Oval 3"/>
          <p:cNvSpPr/>
          <p:nvPr/>
        </p:nvSpPr>
        <p:spPr>
          <a:xfrm>
            <a:off x="2220006" y="2680619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725202" y="169131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905223" y="169131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725202" y="35981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905223" y="367150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cxnSpLocks/>
          </p:cNvCxnSpPr>
          <p:nvPr/>
        </p:nvCxnSpPr>
        <p:spPr>
          <a:xfrm flipV="1">
            <a:off x="2610251" y="1919915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cxnSpLocks/>
          </p:cNvCxnSpPr>
          <p:nvPr/>
        </p:nvCxnSpPr>
        <p:spPr>
          <a:xfrm rot="5400000">
            <a:off x="3228962" y="2873355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cxnSpLocks/>
          </p:cNvCxnSpPr>
          <p:nvPr/>
        </p:nvCxnSpPr>
        <p:spPr>
          <a:xfrm>
            <a:off x="2610251" y="3070864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cxnSpLocks/>
          </p:cNvCxnSpPr>
          <p:nvPr/>
        </p:nvCxnSpPr>
        <p:spPr>
          <a:xfrm rot="16200000" flipH="1">
            <a:off x="5007159" y="3096728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cxnSpLocks/>
          </p:cNvCxnSpPr>
          <p:nvPr/>
        </p:nvCxnSpPr>
        <p:spPr>
          <a:xfrm rot="5400000" flipH="1" flipV="1">
            <a:off x="5043812" y="829905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cxnSpLocks/>
          </p:cNvCxnSpPr>
          <p:nvPr/>
        </p:nvCxnSpPr>
        <p:spPr>
          <a:xfrm rot="10800000">
            <a:off x="4182403" y="1919915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cxnSpLocks/>
          </p:cNvCxnSpPr>
          <p:nvPr/>
        </p:nvCxnSpPr>
        <p:spPr>
          <a:xfrm flipV="1">
            <a:off x="4182402" y="1919915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cxnSpLocks/>
          </p:cNvCxnSpPr>
          <p:nvPr/>
        </p:nvCxnSpPr>
        <p:spPr>
          <a:xfrm flipH="1" flipV="1">
            <a:off x="2677206" y="2909219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cxnSpLocks/>
          </p:cNvCxnSpPr>
          <p:nvPr/>
        </p:nvCxnSpPr>
        <p:spPr>
          <a:xfrm rot="5400000" flipH="1" flipV="1">
            <a:off x="5372330" y="2910009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12716" y="205621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10251" y="331162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2423" y="252673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35475" y="110268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05538" y="430308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47736" y="27097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65093" y="223173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29482" y="338672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58855" y="300338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cxnSpLocks/>
          </p:cNvCxnSpPr>
          <p:nvPr/>
        </p:nvCxnSpPr>
        <p:spPr>
          <a:xfrm>
            <a:off x="4115447" y="2081560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40278" y="164407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8971" y="1064974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all at most 1 edge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67606" y="2385622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494277" y="1383538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277" y="1383538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007011" y="13995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011" y="1399526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591021" y="4063172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021" y="4063172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127473" y="408499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473" y="4084999"/>
                <a:ext cx="35643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725202" y="1410458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/6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202" y="1410458"/>
                <a:ext cx="356431" cy="261610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297887" y="1399526"/>
                <a:ext cx="550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ea typeface="Cambria Math"/>
                  </a:rPr>
                  <a:t>/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887" y="1399526"/>
                <a:ext cx="550496" cy="307777"/>
              </a:xfrm>
              <a:prstGeom prst="rect">
                <a:avLst/>
              </a:prstGeom>
              <a:blipFill>
                <a:blip r:embed="rId5"/>
                <a:stretch>
                  <a:fillRect l="-333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779348" y="4063172"/>
                <a:ext cx="550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ea typeface="Cambria Math"/>
                  </a:rPr>
                  <a:t>/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348" y="4063172"/>
                <a:ext cx="550496" cy="307777"/>
              </a:xfrm>
              <a:prstGeom prst="rect">
                <a:avLst/>
              </a:prstGeom>
              <a:blipFill>
                <a:blip r:embed="rId5"/>
                <a:stretch>
                  <a:fillRect l="-333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361739" y="4063172"/>
                <a:ext cx="550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ea typeface="Cambria Math"/>
                  </a:rPr>
                  <a:t>/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739" y="4063172"/>
                <a:ext cx="550496" cy="307777"/>
              </a:xfrm>
              <a:prstGeom prst="rect">
                <a:avLst/>
              </a:prstGeom>
              <a:blipFill>
                <a:blip r:embed="rId5"/>
                <a:stretch>
                  <a:fillRect l="-333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208850" y="2395925"/>
            <a:ext cx="550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ea typeface="Cambria Math"/>
              </a:rPr>
              <a:t>/0</a:t>
            </a:r>
            <a:endParaRPr 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840199" y="4131166"/>
                <a:ext cx="5504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FF0000"/>
                    </a:solidFill>
                    <a:ea typeface="Cambria Math"/>
                  </a:rPr>
                  <a:t>/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7</m:t>
                    </m:r>
                  </m:oMath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99" y="4131166"/>
                <a:ext cx="550496" cy="261610"/>
              </a:xfrm>
              <a:prstGeom prst="rect">
                <a:avLst/>
              </a:prstGeom>
              <a:blipFill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255DAD81-6BBC-464E-A42B-31A3C9D2C4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806273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56172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65680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276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2053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510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70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6994"/>
                  </a:ext>
                </a:extLst>
              </a:tr>
            </a:tbl>
          </a:graphicData>
        </a:graphic>
      </p:graphicFrame>
      <p:sp>
        <p:nvSpPr>
          <p:cNvPr id="41" name="Google Shape;3243;p104"/>
          <p:cNvSpPr txBox="1"/>
          <p:nvPr/>
        </p:nvSpPr>
        <p:spPr>
          <a:xfrm>
            <a:off x="50949" y="2785067"/>
            <a:ext cx="2020800" cy="1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After 1 pass only those vertices will be update whose distance from source is 1 edge.</a:t>
            </a:r>
            <a:endParaRPr sz="200" b="1" dirty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394272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7" grpId="1"/>
      <p:bldP spid="38" grpId="0"/>
      <p:bldP spid="39" grpId="0"/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0658"/>
          </a:xfrm>
        </p:spPr>
        <p:txBody>
          <a:bodyPr>
            <a:normAutofit fontScale="90000"/>
          </a:bodyPr>
          <a:lstStyle/>
          <a:p>
            <a:r>
              <a:rPr lang="en-US" dirty="0"/>
              <a:t>Bellman-Ford algorithm (Example 2)</a:t>
            </a:r>
          </a:p>
        </p:txBody>
      </p:sp>
      <p:sp>
        <p:nvSpPr>
          <p:cNvPr id="4" name="Oval 3"/>
          <p:cNvSpPr/>
          <p:nvPr/>
        </p:nvSpPr>
        <p:spPr>
          <a:xfrm>
            <a:off x="2410783" y="2394822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915979" y="140551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096000" y="140551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915979" y="331239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096000" y="338570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801028" y="163411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3419739" y="2587558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801028" y="278506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5197936" y="281093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5234589" y="54410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4373180" y="1634118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4373179" y="163411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867983" y="262342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563107" y="2624212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03493" y="177042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01028" y="302583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3200" y="224093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6497" y="85563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96315" y="401728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38513" y="24239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5870" y="194593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20259" y="310093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49632" y="271758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cxnSpLocks/>
          </p:cNvCxnSpPr>
          <p:nvPr/>
        </p:nvCxnSpPr>
        <p:spPr>
          <a:xfrm>
            <a:off x="4257859" y="1827702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31055" y="135828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3620" y="1114379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all at most 2 edges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58383" y="209982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45915" y="1129261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97788" y="111372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788" y="1113729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3934979" y="3845369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318250" y="3799202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250" y="3799202"/>
                <a:ext cx="35643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15979" y="1124661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/6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979" y="1124661"/>
                <a:ext cx="356431" cy="261610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488664" y="1113729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/11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67381" y="3872528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52516" y="3777375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10783" y="2078198"/>
            <a:ext cx="550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ea typeface="Cambria Math"/>
              </a:rPr>
              <a:t>/0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53200" y="1152217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/4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8" name="Curved Connector 10"/>
          <p:cNvCxnSpPr>
            <a:cxnSpLocks/>
          </p:cNvCxnSpPr>
          <p:nvPr/>
        </p:nvCxnSpPr>
        <p:spPr>
          <a:xfrm rot="5400000" flipH="1" flipV="1">
            <a:off x="5234590" y="54410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D35910E4-DF60-4182-8099-5583ADCF2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00200" y="46239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56172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65680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276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2053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510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70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6994"/>
                  </a:ext>
                </a:extLst>
              </a:tr>
            </a:tbl>
          </a:graphicData>
        </a:graphic>
      </p:graphicFrame>
      <p:sp>
        <p:nvSpPr>
          <p:cNvPr id="52" name="Google Shape;3243;p104"/>
          <p:cNvSpPr txBox="1"/>
          <p:nvPr/>
        </p:nvSpPr>
        <p:spPr>
          <a:xfrm>
            <a:off x="50948" y="2785067"/>
            <a:ext cx="2359833" cy="1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After pass 2 those vertices will be update whose distance from source is 2 edges.</a:t>
            </a:r>
            <a:endParaRPr sz="200" b="1" dirty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375785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6" grpId="1"/>
      <p:bldP spid="37" grpId="0"/>
      <p:bldP spid="38" grpId="0"/>
      <p:bldP spid="39" grpId="0"/>
      <p:bldP spid="4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8327"/>
          </a:xfrm>
        </p:spPr>
        <p:txBody>
          <a:bodyPr>
            <a:normAutofit fontScale="90000"/>
          </a:bodyPr>
          <a:lstStyle/>
          <a:p>
            <a:r>
              <a:rPr lang="en-US" dirty="0"/>
              <a:t>Bellman-Ford algorithm (Example 2)</a:t>
            </a:r>
          </a:p>
        </p:txBody>
      </p:sp>
      <p:sp>
        <p:nvSpPr>
          <p:cNvPr id="4" name="Oval 3"/>
          <p:cNvSpPr/>
          <p:nvPr/>
        </p:nvSpPr>
        <p:spPr>
          <a:xfrm>
            <a:off x="2806496" y="2452346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311692" y="14630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491713" y="14630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311692" y="336992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491713" y="34432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3196741" y="1691642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3815452" y="2645082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3196741" y="2842591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5593649" y="2868455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5630302" y="601632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4768893" y="1691642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4768892" y="1691642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3263696" y="2680946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958820" y="2681736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99206" y="182794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96741" y="30833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78913" y="229845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0292" y="19780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2028" y="407480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34226" y="248148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51583" y="20034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15972" y="31584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45345" y="27751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4701937" y="1853287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26768" y="145351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5191" y="1142802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all at most 3 edges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54096" y="2157349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41628" y="1186785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93501" y="1171253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30692" y="3902893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13963" y="3856726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311692" y="1182185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/6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692" y="1182185"/>
                <a:ext cx="356431" cy="261610"/>
              </a:xfrm>
              <a:prstGeom prst="rect">
                <a:avLst/>
              </a:prstGeom>
              <a:blipFill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884377" y="1171253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63094" y="3930052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48229" y="3834899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06496" y="2135722"/>
            <a:ext cx="550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ea typeface="Cambria Math"/>
              </a:rPr>
              <a:t>/0</a:t>
            </a:r>
            <a:endParaRPr 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381911" y="1175325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/2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11" y="1175325"/>
                <a:ext cx="356431" cy="26161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02C4581-3F19-4E87-980D-140E426C666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00200" y="46239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56172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65680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276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2053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510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70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61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7" grpId="0"/>
      <p:bldP spid="38" grpId="0"/>
      <p:bldP spid="39" grpId="0"/>
      <p:bldP spid="4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4079"/>
          </a:xfrm>
        </p:spPr>
        <p:txBody>
          <a:bodyPr>
            <a:normAutofit fontScale="90000"/>
          </a:bodyPr>
          <a:lstStyle/>
          <a:p>
            <a:r>
              <a:rPr lang="en-US" dirty="0"/>
              <a:t>Bellman-Ford algorithm (Example 2)</a:t>
            </a:r>
          </a:p>
        </p:txBody>
      </p:sp>
      <p:sp>
        <p:nvSpPr>
          <p:cNvPr id="4" name="Oval 3"/>
          <p:cNvSpPr/>
          <p:nvPr/>
        </p:nvSpPr>
        <p:spPr>
          <a:xfrm>
            <a:off x="2457204" y="2511117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962400" y="152181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142421" y="152181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962400" y="342869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142421" y="3502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847449" y="1750413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3466160" y="2703853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847449" y="2901362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5244357" y="2927226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5281010" y="660403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4419601" y="1750413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4419600" y="1750413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914404" y="2739717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609528" y="2740507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49914" y="18867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47449" y="314212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9621" y="235722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72673" y="933179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42736" y="4133579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84934" y="25402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02291" y="206223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66680" y="321722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96053" y="283387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4352645" y="1912058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77476" y="147457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2158" y="689360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all at most 4 edges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04804" y="221612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92336" y="1245556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44209" y="1230024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81400" y="3961664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64671" y="3915497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62400" y="1240956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/2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240956"/>
                <a:ext cx="356431" cy="261610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535085" y="1230024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13802" y="3988823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98937" y="3938580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/-2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57204" y="2194493"/>
            <a:ext cx="550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ea typeface="Cambria Math"/>
              </a:rPr>
              <a:t>/0</a:t>
            </a:r>
            <a:endParaRPr lang="en-US" sz="1100" dirty="0">
              <a:solidFill>
                <a:srgbClr val="FF0000"/>
              </a:solidFill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22FE711-8228-40D5-BBBC-FF5FA5650F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00200" y="46239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56172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65680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276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2053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510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70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7" grpId="0"/>
      <p:bldP spid="38" grpId="0"/>
      <p:bldP spid="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Bellman-Ford algorithm (Example 2)</a:t>
            </a:r>
          </a:p>
        </p:txBody>
      </p:sp>
      <p:sp>
        <p:nvSpPr>
          <p:cNvPr id="4" name="Oval 3"/>
          <p:cNvSpPr/>
          <p:nvPr/>
        </p:nvSpPr>
        <p:spPr>
          <a:xfrm>
            <a:off x="1924823" y="355599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30019" y="25666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10040" y="25666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430019" y="44735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610040" y="454687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315068" y="2795287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2933779" y="3748727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315068" y="3946236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4711976" y="3972100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4748629" y="1705277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3887220" y="2795287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3887219" y="2795287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382023" y="3784591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077147" y="3785381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17533" y="293159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15068" y="41870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97240" y="34021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0292" y="19780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0355" y="51784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2553" y="358512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9910" y="310710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34299" y="42621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63672" y="38787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3820264" y="2956932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45095" y="251945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000" y="1612695"/>
            <a:ext cx="343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result: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59955" y="2290430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11828" y="2274898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49019" y="5006538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32290" y="4960371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446694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1 to 5?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1000" y="6140642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weight of this path?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51661" y="5486230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1, 4, 3, 2, 5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16921" y="6093025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84925" y="5954525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1 to 2, 3, and 4?</a:t>
            </a:r>
          </a:p>
        </p:txBody>
      </p:sp>
    </p:spTree>
    <p:extLst>
      <p:ext uri="{BB962C8B-B14F-4D97-AF65-F5344CB8AC3E}">
        <p14:creationId xmlns:p14="http://schemas.microsoft.com/office/powerpoint/2010/main" val="379582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/>
      <p:bldP spid="41" grpId="0"/>
      <p:bldP spid="48" grpId="0"/>
      <p:bldP spid="3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E1C2BE06-3300-49DF-83AA-CC8A2F8885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 dirty="0">
                <a:latin typeface="Arial" panose="020B0604020202020204" pitchFamily="34" charset="0"/>
              </a:rPr>
              <a:t>Applications</a:t>
            </a:r>
            <a:r>
              <a:rPr lang="en-US" altLang="en-US" sz="4200" dirty="0">
                <a:solidFill>
                  <a:srgbClr val="3B62AF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8114D99-D01C-4D8A-A1EC-BC8907418098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220663" y="1079500"/>
            <a:ext cx="8702675" cy="4941888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700" dirty="0">
                <a:solidFill>
                  <a:srgbClr val="444444"/>
                </a:solidFill>
                <a:latin typeface="Arial" panose="020B0604020202020204" pitchFamily="34" charset="0"/>
              </a:rPr>
              <a:t>- Traffic Information Systems are most prominent use  </a:t>
            </a:r>
            <a:endParaRPr lang="en-US" altLang="en-US" sz="2700" dirty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700" dirty="0">
                <a:solidFill>
                  <a:srgbClr val="444444"/>
                </a:solidFill>
                <a:latin typeface="Arial" panose="020B0604020202020204" pitchFamily="34" charset="0"/>
              </a:rPr>
              <a:t>- Mapping (Map Quest, Google Maps) </a:t>
            </a:r>
            <a:endParaRPr lang="en-US" altLang="en-US" sz="2700" dirty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700" dirty="0">
                <a:solidFill>
                  <a:srgbClr val="444444"/>
                </a:solidFill>
                <a:latin typeface="Arial" panose="020B0604020202020204" pitchFamily="34" charset="0"/>
              </a:rPr>
              <a:t>- Routing Systems</a:t>
            </a:r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id="{44ABCBD0-0A5C-4C72-B818-82AEFD84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403475"/>
            <a:ext cx="3413125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5">
            <a:extLst>
              <a:ext uri="{FF2B5EF4-FFF2-40B4-BE49-F238E27FC236}">
                <a16:creationId xmlns:a16="http://schemas.microsoft.com/office/drawing/2014/main" id="{ABD67FDC-99A7-4920-B1A6-E345200E3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070100"/>
            <a:ext cx="3760788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76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5" name="Oval 4"/>
          <p:cNvSpPr/>
          <p:nvPr/>
        </p:nvSpPr>
        <p:spPr>
          <a:xfrm>
            <a:off x="2086468" y="29710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91664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71685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1664" y="38886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771685" y="3961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10"/>
          <p:cNvCxnSpPr>
            <a:stCxn id="5" idx="7"/>
            <a:endCxn id="6" idx="2"/>
          </p:cNvCxnSpPr>
          <p:nvPr/>
        </p:nvCxnSpPr>
        <p:spPr>
          <a:xfrm flipV="1">
            <a:off x="2476713" y="221034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9" idx="7"/>
          </p:cNvCxnSpPr>
          <p:nvPr/>
        </p:nvCxnSpPr>
        <p:spPr>
          <a:xfrm rot="5400000">
            <a:off x="3190114" y="3163788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0"/>
          <p:cNvCxnSpPr>
            <a:stCxn id="5" idx="5"/>
            <a:endCxn id="9" idx="2"/>
          </p:cNvCxnSpPr>
          <p:nvPr/>
        </p:nvCxnSpPr>
        <p:spPr>
          <a:xfrm>
            <a:off x="2476713" y="336129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10"/>
          <p:cNvCxnSpPr>
            <a:stCxn id="9" idx="5"/>
            <a:endCxn id="10" idx="3"/>
          </p:cNvCxnSpPr>
          <p:nvPr/>
        </p:nvCxnSpPr>
        <p:spPr>
          <a:xfrm rot="16200000" flipH="1">
            <a:off x="4873621" y="33871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910274" y="112033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1"/>
            <a:endCxn id="7" idx="3"/>
          </p:cNvCxnSpPr>
          <p:nvPr/>
        </p:nvCxnSpPr>
        <p:spPr>
          <a:xfrm rot="5400000" flipH="1" flipV="1">
            <a:off x="5010192" y="32004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9" idx="1"/>
            <a:endCxn id="6" idx="3"/>
          </p:cNvCxnSpPr>
          <p:nvPr/>
        </p:nvCxnSpPr>
        <p:spPr>
          <a:xfrm rot="5400000" flipH="1" flipV="1">
            <a:off x="2866824" y="31637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10"/>
          <p:cNvCxnSpPr>
            <a:stCxn id="9" idx="6"/>
            <a:endCxn id="7" idx="2"/>
          </p:cNvCxnSpPr>
          <p:nvPr/>
        </p:nvCxnSpPr>
        <p:spPr>
          <a:xfrm flipV="1">
            <a:off x="4048864" y="221034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10"/>
          <p:cNvCxnSpPr>
            <a:stCxn id="10" idx="2"/>
            <a:endCxn id="5" idx="6"/>
          </p:cNvCxnSpPr>
          <p:nvPr/>
        </p:nvCxnSpPr>
        <p:spPr>
          <a:xfrm flipH="1" flipV="1">
            <a:off x="2543668" y="319965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5"/>
            <a:endCxn id="10" idx="7"/>
          </p:cNvCxnSpPr>
          <p:nvPr/>
        </p:nvCxnSpPr>
        <p:spPr>
          <a:xfrm rot="5400000">
            <a:off x="5333482" y="32004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79178" y="23466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36428" y="35808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90891" y="27731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75559" y="27731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01937" y="13931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45935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176827" y="30180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16869" y="26760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5944" y="36771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556998" y="30457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2037" y="492621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this weighted, directed graph, what is the weight of path: &lt;1, 2, 4&gt;?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703543" y="568722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10+2=12</a:t>
            </a:r>
          </a:p>
        </p:txBody>
      </p:sp>
    </p:spTree>
    <p:extLst>
      <p:ext uri="{BB962C8B-B14F-4D97-AF65-F5344CB8AC3E}">
        <p14:creationId xmlns:p14="http://schemas.microsoft.com/office/powerpoint/2010/main" val="166533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All-pairs shortest path problem</a:t>
                </a:r>
                <a:r>
                  <a:rPr lang="en-US" dirty="0"/>
                  <a:t>: given a weighted, directed graph G=(V, E), for every pair of vertices, find a shortest path.</a:t>
                </a:r>
              </a:p>
              <a:p>
                <a:r>
                  <a:rPr lang="en-US" dirty="0"/>
                  <a:t>If there are negative weights, run </a:t>
                </a:r>
                <a:r>
                  <a:rPr lang="en-US" b="1" dirty="0"/>
                  <a:t>Bellman-Ford</a:t>
                </a:r>
                <a:r>
                  <a:rPr lang="en-US" dirty="0"/>
                  <a:t> algorithm |V| times </a:t>
                </a:r>
              </a:p>
              <a:p>
                <a:pPr lvl="1"/>
                <a:r>
                  <a:rPr lang="en-US" dirty="0"/>
                  <a:t>T(n)=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there are no negative weights, run </a:t>
                </a:r>
                <a:r>
                  <a:rPr lang="en-US" b="1" dirty="0" err="1"/>
                  <a:t>Dijkstra’s</a:t>
                </a:r>
                <a:r>
                  <a:rPr lang="en-US" dirty="0"/>
                  <a:t> algorithm |V| times </a:t>
                </a:r>
              </a:p>
              <a:p>
                <a:pPr lvl="1"/>
                <a:r>
                  <a:rPr lang="en-US" dirty="0"/>
                  <a:t>T(n)=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0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other algorithms can do it more efficient, such like </a:t>
                </a:r>
                <a:r>
                  <a:rPr lang="en-US" b="1" dirty="0"/>
                  <a:t>Floyd-</a:t>
                </a:r>
                <a:r>
                  <a:rPr lang="en-US" b="1" dirty="0" err="1"/>
                  <a:t>Warshall</a:t>
                </a:r>
                <a:r>
                  <a:rPr lang="en-US" dirty="0"/>
                  <a:t> algorithm</a:t>
                </a:r>
              </a:p>
              <a:p>
                <a:r>
                  <a:rPr lang="en-US" b="1" dirty="0"/>
                  <a:t>Floyd-</a:t>
                </a:r>
                <a:r>
                  <a:rPr lang="en-US" b="1" dirty="0" err="1"/>
                  <a:t>Warshall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Negative weights may present, but no negative cycle</a:t>
                </a:r>
              </a:p>
              <a:p>
                <a:pPr lvl="1"/>
                <a:r>
                  <a:rPr lang="en-US" dirty="0"/>
                  <a:t>T(n)=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dynamic programming algorithm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1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3A2F-AB4B-42A9-A8E2-1AF28AB6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Floyd Algorithm</a:t>
            </a:r>
            <a:endParaRPr lang="LID4096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666875"/>
            <a:ext cx="79629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65D8-D16C-4EF5-AD92-F65980F1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Floyd </a:t>
            </a:r>
            <a:r>
              <a:rPr lang="en-US" dirty="0" err="1" smtClean="0"/>
              <a:t>Warshall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A931-B620-4C84-A9FB-4D87C373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/>
              <a:t>Create a matrix A</a:t>
            </a:r>
            <a:r>
              <a:rPr lang="en-US" sz="2000" baseline="30000" dirty="0"/>
              <a:t>0</a:t>
            </a:r>
            <a:r>
              <a:rPr lang="en-US" sz="2000" dirty="0"/>
              <a:t> of dimension n*n where n is the number of vertices. The row and the column are indexed as </a:t>
            </a:r>
            <a:r>
              <a:rPr lang="en-US" sz="2000" dirty="0" err="1"/>
              <a:t>i</a:t>
            </a:r>
            <a:r>
              <a:rPr lang="en-US" sz="2000" dirty="0"/>
              <a:t> and j respectively. </a:t>
            </a:r>
            <a:r>
              <a:rPr lang="en-US" sz="2000" dirty="0" err="1"/>
              <a:t>i</a:t>
            </a:r>
            <a:r>
              <a:rPr lang="en-US" sz="2000" dirty="0"/>
              <a:t> and j are the vertices of the graph.</a:t>
            </a:r>
          </a:p>
          <a:p>
            <a:endParaRPr lang="en-US" sz="2000" dirty="0"/>
          </a:p>
          <a:p>
            <a:r>
              <a:rPr lang="en-US" sz="2000" dirty="0"/>
              <a:t>Each cell A[</a:t>
            </a:r>
            <a:r>
              <a:rPr lang="en-US" sz="2000" dirty="0" err="1"/>
              <a:t>i</a:t>
            </a:r>
            <a:r>
              <a:rPr lang="en-US" sz="2000" dirty="0"/>
              <a:t>][j] is filled with the distance from the </a:t>
            </a:r>
            <a:r>
              <a:rPr lang="en-US" sz="2000" dirty="0" err="1"/>
              <a:t>ith</a:t>
            </a:r>
            <a:r>
              <a:rPr lang="en-US" sz="2000" dirty="0"/>
              <a:t> vertex to the </a:t>
            </a:r>
            <a:r>
              <a:rPr lang="en-US" sz="2000" dirty="0" err="1"/>
              <a:t>jth</a:t>
            </a:r>
            <a:r>
              <a:rPr lang="en-US" sz="2000" dirty="0"/>
              <a:t> vertex. If there is no path from </a:t>
            </a:r>
            <a:r>
              <a:rPr lang="en-US" sz="2000" dirty="0" err="1"/>
              <a:t>ith</a:t>
            </a:r>
            <a:r>
              <a:rPr lang="en-US" sz="2000" dirty="0"/>
              <a:t> vertex to </a:t>
            </a:r>
            <a:r>
              <a:rPr lang="en-US" sz="2000" dirty="0" err="1"/>
              <a:t>jth</a:t>
            </a:r>
            <a:r>
              <a:rPr lang="en-US" sz="2000" dirty="0"/>
              <a:t> vertex, the cell is left as infinity.</a:t>
            </a:r>
            <a:endParaRPr lang="LID4096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4C43B-03CE-4582-97DD-7B92899F1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505200"/>
            <a:ext cx="3657600" cy="3276600"/>
          </a:xfrm>
          <a:prstGeom prst="rect">
            <a:avLst/>
          </a:prstGeom>
        </p:spPr>
      </p:pic>
      <p:sp>
        <p:nvSpPr>
          <p:cNvPr id="7" name="AutoShape 5" descr="https://miro.medium.com/max/574/0*zHEY97R1MtB27HdE.png">
            <a:extLst>
              <a:ext uri="{FF2B5EF4-FFF2-40B4-BE49-F238E27FC236}">
                <a16:creationId xmlns:a16="http://schemas.microsoft.com/office/drawing/2014/main" id="{A5ADBE8A-3D4D-4617-8628-FBB3A80B3A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4A14D5-651A-4239-A037-D831DCC66A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5" t="10867" r="6885" b="8760"/>
          <a:stretch/>
        </p:blipFill>
        <p:spPr>
          <a:xfrm>
            <a:off x="76200" y="3505200"/>
            <a:ext cx="4724400" cy="327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65D8-D16C-4EF5-AD92-F65980F1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Floyd </a:t>
            </a:r>
            <a:r>
              <a:rPr lang="en-US" dirty="0" err="1" smtClean="0"/>
              <a:t>Warshall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A931-B620-4C84-A9FB-4D87C373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3657601"/>
            <a:ext cx="3657600" cy="4571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if (A[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][j] &gt; A[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][k] + A[k][j])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EFD80-7762-4C45-B83A-CE56721AB5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6" t="9407" r="3909" b="8278"/>
          <a:stretch/>
        </p:blipFill>
        <p:spPr>
          <a:xfrm>
            <a:off x="762000" y="4114800"/>
            <a:ext cx="7620000" cy="266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CBABFB-1CD6-4463-9A86-0F837F56DC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01" t="16279" r="12499" b="13953"/>
          <a:stretch/>
        </p:blipFill>
        <p:spPr>
          <a:xfrm>
            <a:off x="5638800" y="1219200"/>
            <a:ext cx="27432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87DC7D-3C01-4050-8492-30F0E10B08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05" t="10867" r="6885" b="8760"/>
          <a:stretch/>
        </p:blipFill>
        <p:spPr>
          <a:xfrm>
            <a:off x="762000" y="1028700"/>
            <a:ext cx="3789207" cy="262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07FAD8-9E31-4C8E-8B08-CB42AFA6F4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6742" y="5715000"/>
            <a:ext cx="360000" cy="377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0DEDDC-D75A-426F-BFD2-8E573DF83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6200" y="5102256"/>
            <a:ext cx="360000" cy="3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65D8-D16C-4EF5-AD92-F65980F1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Floyd </a:t>
            </a:r>
            <a:r>
              <a:rPr lang="en-US" dirty="0" err="1" smtClean="0"/>
              <a:t>Warshall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ABB3-149A-4D35-BBC4-AC4458FE3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3" t="9634" r="3513" b="7539"/>
          <a:stretch/>
        </p:blipFill>
        <p:spPr>
          <a:xfrm>
            <a:off x="609600" y="4005600"/>
            <a:ext cx="7649998" cy="27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3C7A57-EC49-4943-9C5E-AF38DAA93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53" t="9407" r="3909" b="8278"/>
          <a:stretch/>
        </p:blipFill>
        <p:spPr>
          <a:xfrm>
            <a:off x="1600200" y="1143000"/>
            <a:ext cx="2667000" cy="266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86B78-B76A-41C2-9825-40BEFA0392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6" t="44685" r="84292" b="36500"/>
          <a:stretch/>
        </p:blipFill>
        <p:spPr>
          <a:xfrm>
            <a:off x="484239" y="2262126"/>
            <a:ext cx="9906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3D918E-D879-467F-8098-32381A4686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01" t="16279" r="12499" b="13953"/>
          <a:stretch/>
        </p:blipFill>
        <p:spPr>
          <a:xfrm>
            <a:off x="5638800" y="1219200"/>
            <a:ext cx="2743200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A0649F-0F9D-4F0E-8FEB-2EA8DC5D0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0" y="2709744"/>
            <a:ext cx="360000" cy="377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F9336D-107F-4FD2-863D-D2CD6548C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9368" y="2097000"/>
            <a:ext cx="360000" cy="377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34DB69-4A75-4E27-A3C8-754F5D61E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5032201"/>
            <a:ext cx="360000" cy="377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A18791-FD0A-4BD9-8B34-9A15CE37A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4343400"/>
            <a:ext cx="360000" cy="377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A598CE-6153-4077-AC1E-D3A67A543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4953000"/>
            <a:ext cx="360000" cy="3779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BAA931-B620-4C84-A9FB-4D87C373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3733801"/>
            <a:ext cx="3657600" cy="4571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if (A[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][j] &gt; A[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][k] + A[k][j])</a:t>
            </a:r>
          </a:p>
        </p:txBody>
      </p:sp>
    </p:spTree>
    <p:extLst>
      <p:ext uri="{BB962C8B-B14F-4D97-AF65-F5344CB8AC3E}">
        <p14:creationId xmlns:p14="http://schemas.microsoft.com/office/powerpoint/2010/main" val="193059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65D8-D16C-4EF5-AD92-F65980F1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Floyd </a:t>
            </a:r>
            <a:r>
              <a:rPr lang="en-US" dirty="0" err="1" smtClean="0"/>
              <a:t>Warshall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E33F3-67DC-4633-8DD3-CB325AF32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0" t="11091" r="4246" b="9801"/>
          <a:stretch/>
        </p:blipFill>
        <p:spPr>
          <a:xfrm>
            <a:off x="380999" y="3962400"/>
            <a:ext cx="8305801" cy="2819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C4B031-7695-4A1B-89CE-1732BAF41A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3" t="43468" r="83769" b="35494"/>
          <a:stretch/>
        </p:blipFill>
        <p:spPr>
          <a:xfrm>
            <a:off x="609600" y="2209799"/>
            <a:ext cx="990600" cy="685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315753-BB47-475B-BAEA-DFE2F3E49E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29" t="9634" r="3513" b="7539"/>
          <a:stretch/>
        </p:blipFill>
        <p:spPr>
          <a:xfrm>
            <a:off x="1767348" y="1066800"/>
            <a:ext cx="2660127" cy="27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5CCE1A-4BD5-4CDA-ADE3-8F19349477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01" t="16279" r="12499" b="13953"/>
          <a:stretch/>
        </p:blipFill>
        <p:spPr>
          <a:xfrm>
            <a:off x="5638800" y="1219200"/>
            <a:ext cx="2743200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2E8A62-2A56-4BE1-96B1-9D69B8399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1450801"/>
            <a:ext cx="360000" cy="377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2C5FEE-8954-4549-8501-3FF823A38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2060401"/>
            <a:ext cx="360000" cy="377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A5092A-7F39-43B0-944C-4C2D4A282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2245" y="4953000"/>
            <a:ext cx="360000" cy="377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CB9B4E-0997-4E98-B603-6DBA2DA28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800" y="4267200"/>
            <a:ext cx="396000" cy="4157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9BB6B5-EE03-499D-A9A6-520C20D54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800" y="4953000"/>
            <a:ext cx="396000" cy="4157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737E43-A5CC-431E-9AC5-32D782274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22" t="57644" r="25199" b="29528"/>
          <a:stretch/>
        </p:blipFill>
        <p:spPr>
          <a:xfrm>
            <a:off x="1981200" y="5638800"/>
            <a:ext cx="533399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B95C63-E59F-4CBD-AB69-15EEC4470B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35" t="59197" r="5366" b="29043"/>
          <a:stretch/>
        </p:blipFill>
        <p:spPr>
          <a:xfrm>
            <a:off x="3722632" y="5676899"/>
            <a:ext cx="508043" cy="41910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ABAA931-B620-4C84-A9FB-4D87C373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3581400"/>
            <a:ext cx="3657600" cy="4571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if (A[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][j] &gt; A[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][k] + A[k][j])</a:t>
            </a:r>
          </a:p>
        </p:txBody>
      </p:sp>
    </p:spTree>
    <p:extLst>
      <p:ext uri="{BB962C8B-B14F-4D97-AF65-F5344CB8AC3E}">
        <p14:creationId xmlns:p14="http://schemas.microsoft.com/office/powerpoint/2010/main" val="39323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65D8-D16C-4EF5-AD92-F65980F1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Floyd </a:t>
            </a:r>
            <a:r>
              <a:rPr lang="en-US" dirty="0" err="1" smtClean="0"/>
              <a:t>Warshall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015E3-7F8A-4350-A3C5-6DAE0E50A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36" t="11091" r="4246" b="9801"/>
          <a:stretch/>
        </p:blipFill>
        <p:spPr>
          <a:xfrm>
            <a:off x="1676406" y="1181100"/>
            <a:ext cx="2477188" cy="241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43E1A4-F52E-4A77-B51A-3D474D0FB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0" t="45945" r="84041" b="36950"/>
          <a:stretch/>
        </p:blipFill>
        <p:spPr>
          <a:xfrm>
            <a:off x="476400" y="2057400"/>
            <a:ext cx="819000" cy="46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59A540-740F-40DF-A2DA-19722EA048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1" t="16279" r="12499" b="13953"/>
          <a:stretch/>
        </p:blipFill>
        <p:spPr>
          <a:xfrm>
            <a:off x="5638800" y="1219200"/>
            <a:ext cx="2743200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23FA19-A1C2-4088-AC65-866639E52C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84" t="10479" r="3931" b="8782"/>
          <a:stretch/>
        </p:blipFill>
        <p:spPr>
          <a:xfrm>
            <a:off x="304799" y="3962400"/>
            <a:ext cx="8229601" cy="28193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67CB92-82B8-4595-A74A-059FD010B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400" y="1450801"/>
            <a:ext cx="360000" cy="377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EB55FE-B7C9-4699-B54C-218ABC538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400" y="2060401"/>
            <a:ext cx="360000" cy="37799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BAA931-B620-4C84-A9FB-4D87C373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3581400"/>
            <a:ext cx="3657600" cy="4571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if (A[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][j] &gt; A[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][k] + A[k][j])</a:t>
            </a:r>
          </a:p>
        </p:txBody>
      </p:sp>
    </p:spTree>
    <p:extLst>
      <p:ext uri="{BB962C8B-B14F-4D97-AF65-F5344CB8AC3E}">
        <p14:creationId xmlns:p14="http://schemas.microsoft.com/office/powerpoint/2010/main" val="388787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3C21-FAD3-4C13-8820-625E1A05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8521-1A25-4003-8FA5-98618D9DC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Floyd-</a:t>
            </a:r>
            <a:r>
              <a:rPr lang="en-US" dirty="0" err="1"/>
              <a:t>Warshall</a:t>
            </a:r>
            <a:r>
              <a:rPr lang="en-US" dirty="0"/>
              <a:t> algorithm works based on a property of intermediate vertices of a shortest path.</a:t>
            </a:r>
            <a:endParaRPr lang="LID4096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81400"/>
            <a:ext cx="3156197" cy="248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00" y="3733800"/>
            <a:ext cx="2783331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3C21-FAD3-4C13-8820-625E1A05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08" y="92757"/>
            <a:ext cx="8229600" cy="1143000"/>
          </a:xfrm>
        </p:spPr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</a:t>
            </a:r>
            <a:r>
              <a:rPr lang="en-US" dirty="0" smtClean="0"/>
              <a:t>Example 2</a:t>
            </a:r>
            <a:endParaRPr lang="LID4096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97" y="1112911"/>
            <a:ext cx="7538054" cy="18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53" y="2924400"/>
            <a:ext cx="7810347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657" y="4615560"/>
            <a:ext cx="3156197" cy="2484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BAA931-B620-4C84-A9FB-4D87C373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2590800"/>
            <a:ext cx="3657600" cy="4571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if (A[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][j] &gt; A[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][k] + A[k][j])</a:t>
            </a:r>
          </a:p>
        </p:txBody>
      </p:sp>
    </p:spTree>
    <p:extLst>
      <p:ext uri="{BB962C8B-B14F-4D97-AF65-F5344CB8AC3E}">
        <p14:creationId xmlns:p14="http://schemas.microsoft.com/office/powerpoint/2010/main" val="32752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5" name="Oval 4"/>
          <p:cNvSpPr/>
          <p:nvPr/>
        </p:nvSpPr>
        <p:spPr>
          <a:xfrm>
            <a:off x="2086468" y="29710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91664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71685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1664" y="38886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771685" y="3961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10"/>
          <p:cNvCxnSpPr>
            <a:stCxn id="5" idx="7"/>
            <a:endCxn id="6" idx="2"/>
          </p:cNvCxnSpPr>
          <p:nvPr/>
        </p:nvCxnSpPr>
        <p:spPr>
          <a:xfrm flipV="1">
            <a:off x="2476713" y="221034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9" idx="7"/>
          </p:cNvCxnSpPr>
          <p:nvPr/>
        </p:nvCxnSpPr>
        <p:spPr>
          <a:xfrm rot="5400000">
            <a:off x="3190114" y="3163788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0"/>
          <p:cNvCxnSpPr>
            <a:stCxn id="5" idx="5"/>
            <a:endCxn id="9" idx="2"/>
          </p:cNvCxnSpPr>
          <p:nvPr/>
        </p:nvCxnSpPr>
        <p:spPr>
          <a:xfrm>
            <a:off x="2476713" y="336129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10"/>
          <p:cNvCxnSpPr>
            <a:stCxn id="9" idx="5"/>
            <a:endCxn id="10" idx="3"/>
          </p:cNvCxnSpPr>
          <p:nvPr/>
        </p:nvCxnSpPr>
        <p:spPr>
          <a:xfrm rot="16200000" flipH="1">
            <a:off x="4873621" y="33871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910274" y="112033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1"/>
            <a:endCxn id="7" idx="3"/>
          </p:cNvCxnSpPr>
          <p:nvPr/>
        </p:nvCxnSpPr>
        <p:spPr>
          <a:xfrm rot="5400000" flipH="1" flipV="1">
            <a:off x="5010192" y="32004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9" idx="1"/>
            <a:endCxn id="6" idx="3"/>
          </p:cNvCxnSpPr>
          <p:nvPr/>
        </p:nvCxnSpPr>
        <p:spPr>
          <a:xfrm rot="5400000" flipH="1" flipV="1">
            <a:off x="2866824" y="31637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10"/>
          <p:cNvCxnSpPr>
            <a:stCxn id="9" idx="6"/>
            <a:endCxn id="7" idx="2"/>
          </p:cNvCxnSpPr>
          <p:nvPr/>
        </p:nvCxnSpPr>
        <p:spPr>
          <a:xfrm flipV="1">
            <a:off x="4048864" y="221034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10"/>
          <p:cNvCxnSpPr>
            <a:stCxn id="10" idx="2"/>
            <a:endCxn id="5" idx="6"/>
          </p:cNvCxnSpPr>
          <p:nvPr/>
        </p:nvCxnSpPr>
        <p:spPr>
          <a:xfrm flipH="1" flipV="1">
            <a:off x="2543668" y="319965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5"/>
            <a:endCxn id="10" idx="7"/>
          </p:cNvCxnSpPr>
          <p:nvPr/>
        </p:nvCxnSpPr>
        <p:spPr>
          <a:xfrm rot="5400000">
            <a:off x="5333482" y="32004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79178" y="23466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36428" y="35808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90891" y="27731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75559" y="27731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01937" y="13931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45935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176827" y="30180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16869" y="26760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5944" y="36771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556998" y="30457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2037" y="492621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this weighted, directed graph, what is the weight of path: &lt;1, 2, 4, 2, 4&gt;?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703543" y="568722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10+2 + 3 + 2 = 17</a:t>
            </a:r>
          </a:p>
        </p:txBody>
      </p:sp>
    </p:spTree>
    <p:extLst>
      <p:ext uri="{BB962C8B-B14F-4D97-AF65-F5344CB8AC3E}">
        <p14:creationId xmlns:p14="http://schemas.microsoft.com/office/powerpoint/2010/main" val="186820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3C21-FAD3-4C13-8820-625E1A05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48" y="152400"/>
            <a:ext cx="8229600" cy="1143000"/>
          </a:xfrm>
        </p:spPr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Example 2</a:t>
            </a:r>
            <a:endParaRPr lang="LID4096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66800"/>
            <a:ext cx="7512097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12" y="2590800"/>
            <a:ext cx="7922905" cy="18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900" y="4526400"/>
            <a:ext cx="3156197" cy="2484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BAA931-B620-4C84-A9FB-4D87C373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0" y="2477401"/>
            <a:ext cx="3657600" cy="4571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if (A[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][j] &gt; A[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][k] + A[k][j])</a:t>
            </a:r>
          </a:p>
        </p:txBody>
      </p:sp>
    </p:spTree>
    <p:extLst>
      <p:ext uri="{BB962C8B-B14F-4D97-AF65-F5344CB8AC3E}">
        <p14:creationId xmlns:p14="http://schemas.microsoft.com/office/powerpoint/2010/main" val="7319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(</a:t>
            </a:r>
            <a:r>
              <a:rPr lang="en-US" dirty="0" smtClean="0"/>
              <a:t>Example 3)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018221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42824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018221" y="4355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Curved Connector 10"/>
          <p:cNvCxnSpPr>
            <a:stCxn id="6" idx="5"/>
            <a:endCxn id="7" idx="3"/>
          </p:cNvCxnSpPr>
          <p:nvPr/>
        </p:nvCxnSpPr>
        <p:spPr>
          <a:xfrm rot="16200000" flipH="1">
            <a:off x="2120157" y="37809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7" idx="1"/>
            <a:endCxn id="5" idx="3"/>
          </p:cNvCxnSpPr>
          <p:nvPr/>
        </p:nvCxnSpPr>
        <p:spPr>
          <a:xfrm rot="5400000" flipH="1" flipV="1">
            <a:off x="2256728" y="35942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1"/>
            <a:endCxn id="4" idx="3"/>
          </p:cNvCxnSpPr>
          <p:nvPr/>
        </p:nvCxnSpPr>
        <p:spPr>
          <a:xfrm rot="5400000" flipH="1" flipV="1">
            <a:off x="113360" y="35575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cxnSpLocks/>
          </p:cNvCxnSpPr>
          <p:nvPr/>
        </p:nvCxnSpPr>
        <p:spPr>
          <a:xfrm rot="5400000">
            <a:off x="2664764" y="3531389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7427" y="31669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18536" y="49873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08109" y="33489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42123" y="30240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03534" y="34395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7" name="Curved Connector 10"/>
          <p:cNvCxnSpPr>
            <a:stCxn id="6" idx="7"/>
            <a:endCxn id="5" idx="2"/>
          </p:cNvCxnSpPr>
          <p:nvPr/>
        </p:nvCxnSpPr>
        <p:spPr>
          <a:xfrm rot="5400000" flipH="1" flipV="1">
            <a:off x="1250715" y="25818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A549162-5BC7-4D7F-9861-006CC0C3F930}"/>
              </a:ext>
            </a:extLst>
          </p:cNvPr>
          <p:cNvSpPr txBox="1"/>
          <p:nvPr/>
        </p:nvSpPr>
        <p:spPr>
          <a:xfrm>
            <a:off x="4038600" y="1447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no intermediate vertices, D(0)?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B0D7130F-DD58-4101-BDEE-456E1D2A6C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168415"/>
                  </p:ext>
                </p:extLst>
              </p:nvPr>
            </p:nvGraphicFramePr>
            <p:xfrm>
              <a:off x="4333633" y="2667000"/>
              <a:ext cx="34133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6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26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26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267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8267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234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234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234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234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234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B0D7130F-DD58-4101-BDEE-456E1D2A6C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168415"/>
                  </p:ext>
                </p:extLst>
              </p:nvPr>
            </p:nvGraphicFramePr>
            <p:xfrm>
              <a:off x="4333633" y="2667000"/>
              <a:ext cx="34133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6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26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26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267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8267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199115" t="-108333" r="-20177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301786" t="-108333" r="-103571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401786" t="-108333" r="-3571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100893" t="-204918" r="-304464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301786" t="-204918" r="-103571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100893" t="-410000" r="-30446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301786" t="-410000" r="-10357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857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(Example)</a:t>
            </a:r>
          </a:p>
        </p:txBody>
      </p:sp>
      <p:sp>
        <p:nvSpPr>
          <p:cNvPr id="4" name="Oval 3"/>
          <p:cNvSpPr/>
          <p:nvPr/>
        </p:nvSpPr>
        <p:spPr>
          <a:xfrm>
            <a:off x="838200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018221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42824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018221" y="4355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Curved Connector 10"/>
          <p:cNvCxnSpPr>
            <a:stCxn id="6" idx="5"/>
            <a:endCxn id="7" idx="3"/>
          </p:cNvCxnSpPr>
          <p:nvPr/>
        </p:nvCxnSpPr>
        <p:spPr>
          <a:xfrm rot="16200000" flipH="1">
            <a:off x="2120157" y="37809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7" idx="1"/>
            <a:endCxn id="5" idx="3"/>
          </p:cNvCxnSpPr>
          <p:nvPr/>
        </p:nvCxnSpPr>
        <p:spPr>
          <a:xfrm rot="5400000" flipH="1" flipV="1">
            <a:off x="2256728" y="35942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1"/>
            <a:endCxn id="4" idx="3"/>
          </p:cNvCxnSpPr>
          <p:nvPr/>
        </p:nvCxnSpPr>
        <p:spPr>
          <a:xfrm rot="5400000" flipH="1" flipV="1">
            <a:off x="113360" y="35575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5"/>
            <a:endCxn id="7" idx="7"/>
          </p:cNvCxnSpPr>
          <p:nvPr/>
        </p:nvCxnSpPr>
        <p:spPr>
          <a:xfrm rot="5400000">
            <a:off x="2580018" y="35942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7427" y="31669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18536" y="49873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42123" y="30240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03534" y="34395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7" name="Curved Connector 10"/>
          <p:cNvCxnSpPr>
            <a:stCxn id="6" idx="7"/>
            <a:endCxn id="5" idx="2"/>
          </p:cNvCxnSpPr>
          <p:nvPr/>
        </p:nvCxnSpPr>
        <p:spPr>
          <a:xfrm rot="5400000" flipH="1" flipV="1">
            <a:off x="1250715" y="25818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0054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D(0)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9904" y="364031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intermediate vertex 1?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4267200" y="4683391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023502" y="509484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56604" y="509686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04" y="5096866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400800" y="508840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088402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086600" y="509686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096866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23502" y="546214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02" y="5462146"/>
                <a:ext cx="46289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656604" y="546417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479848" y="5404677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848" y="5404677"/>
                <a:ext cx="319757" cy="369332"/>
              </a:xfrm>
              <a:prstGeom prst="rect">
                <a:avLst/>
              </a:prstGeom>
              <a:blipFill rotWithShape="1">
                <a:blip r:embed="rId1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7086600" y="546417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23502" y="57779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656604" y="577994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04" y="5779941"/>
                <a:ext cx="46289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400800" y="577147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86600" y="577994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023501" y="6138783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01" y="6138783"/>
                <a:ext cx="4628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656603" y="614080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400799" y="6132345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6132345"/>
                <a:ext cx="46289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086599" y="614080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29100" y="424437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Table 56">
                <a:extLst>
                  <a:ext uri="{FF2B5EF4-FFF2-40B4-BE49-F238E27FC236}">
                    <a16:creationId xmlns:a16="http://schemas.microsoft.com/office/drawing/2014/main" id="{A34CF07D-B8BF-4DF9-8712-1FB185A95A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0970872"/>
                  </p:ext>
                </p:extLst>
              </p:nvPr>
            </p:nvGraphicFramePr>
            <p:xfrm>
              <a:off x="4333633" y="1686865"/>
              <a:ext cx="34133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6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26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26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267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8267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234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234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234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234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234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Table 56">
                <a:extLst>
                  <a:ext uri="{FF2B5EF4-FFF2-40B4-BE49-F238E27FC236}">
                    <a16:creationId xmlns:a16="http://schemas.microsoft.com/office/drawing/2014/main" id="{A34CF07D-B8BF-4DF9-8712-1FB185A95A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0970872"/>
                  </p:ext>
                </p:extLst>
              </p:nvPr>
            </p:nvGraphicFramePr>
            <p:xfrm>
              <a:off x="4333633" y="1686865"/>
              <a:ext cx="34133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6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26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26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267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8267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17"/>
                          <a:stretch>
                            <a:fillRect l="-199115" t="-108333" r="-20177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17"/>
                          <a:stretch>
                            <a:fillRect l="-301786" t="-108333" r="-103571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17"/>
                          <a:stretch>
                            <a:fillRect l="-401786" t="-108333" r="-3571" b="-3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17"/>
                          <a:stretch>
                            <a:fillRect l="-100893" t="-204918" r="-30446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17"/>
                          <a:stretch>
                            <a:fillRect l="-301786" t="-204918" r="-103571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17"/>
                          <a:stretch>
                            <a:fillRect l="-100893" t="-410000" r="-30446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17"/>
                          <a:stretch>
                            <a:fillRect l="-301786" t="-410000" r="-10357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694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3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6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9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4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5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6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0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3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4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8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9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6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1" grpId="1"/>
      <p:bldP spid="41" grpId="2"/>
      <p:bldP spid="41" grpId="3"/>
      <p:bldP spid="42" grpId="0"/>
      <p:bldP spid="42" grpId="1"/>
      <p:bldP spid="42" grpId="2"/>
      <p:bldP spid="42" grpId="3"/>
      <p:bldP spid="43" grpId="0"/>
      <p:bldP spid="43" grpId="1"/>
      <p:bldP spid="43" grpId="2"/>
      <p:bldP spid="43" grpId="3"/>
      <p:bldP spid="44" grpId="0"/>
      <p:bldP spid="44" grpId="1"/>
      <p:bldP spid="44" grpId="2"/>
      <p:bldP spid="44" grpId="3"/>
      <p:bldP spid="45" grpId="0"/>
      <p:bldP spid="46" grpId="0"/>
      <p:bldP spid="47" grpId="0"/>
      <p:bldP spid="48" grpId="0"/>
      <p:bldP spid="48" grpId="1"/>
      <p:bldP spid="48" grpId="2"/>
      <p:bldP spid="48" grpId="3"/>
      <p:bldP spid="49" grpId="0"/>
      <p:bldP spid="50" grpId="0"/>
      <p:bldP spid="51" grpId="0"/>
      <p:bldP spid="52" grpId="0"/>
      <p:bldP spid="52" grpId="1"/>
      <p:bldP spid="52" grpId="2"/>
      <p:bldP spid="52" grpId="3"/>
      <p:bldP spid="53" grpId="0"/>
      <p:bldP spid="54" grpId="0"/>
      <p:bldP spid="5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(Example)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0054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9904" y="364031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intermediate vertices 1 and 2?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4267200" y="4683391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023502" y="509484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56604" y="509686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04" y="5096866"/>
                <a:ext cx="46289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400800" y="508840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088402"/>
                <a:ext cx="46289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086600" y="509686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096866"/>
                <a:ext cx="46289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23502" y="546214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02" y="5462146"/>
                <a:ext cx="4628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656604" y="546417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479848" y="5404677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848" y="5404677"/>
                <a:ext cx="319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7086600" y="546417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23502" y="57779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656604" y="577994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04" y="5779941"/>
                <a:ext cx="46289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400800" y="577147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86600" y="577994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023501" y="6138783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01" y="6138783"/>
                <a:ext cx="46289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656603" y="614080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400799" y="6132345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6132345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086599" y="614080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29100" y="424437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D(2)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/>
          </p:nvPr>
        </p:nvGraphicFramePr>
        <p:xfrm>
          <a:off x="4135452" y="1664732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891754" y="207618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524856" y="207820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6" y="2078207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269052" y="2069743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2" y="2069743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954852" y="207820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852" y="2078207"/>
                <a:ext cx="46289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891754" y="244348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4" y="2443487"/>
                <a:ext cx="46289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5524856" y="244551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348100" y="2386018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100" y="2386018"/>
                <a:ext cx="319757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6954852" y="244551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91754" y="275925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524856" y="276128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6" y="2761282"/>
                <a:ext cx="4628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6269052" y="275281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54852" y="276128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891753" y="3120124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3" y="3120124"/>
                <a:ext cx="46289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5524855" y="312215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269051" y="311368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1" y="3113686"/>
                <a:ext cx="46289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6954851" y="312215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4" name="Oval 73"/>
          <p:cNvSpPr/>
          <p:nvPr/>
        </p:nvSpPr>
        <p:spPr>
          <a:xfrm>
            <a:off x="838200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5" name="Oval 74"/>
          <p:cNvSpPr/>
          <p:nvPr/>
        </p:nvSpPr>
        <p:spPr>
          <a:xfrm>
            <a:off x="3018221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6" name="Oval 75"/>
          <p:cNvSpPr/>
          <p:nvPr/>
        </p:nvSpPr>
        <p:spPr>
          <a:xfrm>
            <a:off x="838200" y="42824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Oval 76"/>
          <p:cNvSpPr/>
          <p:nvPr/>
        </p:nvSpPr>
        <p:spPr>
          <a:xfrm>
            <a:off x="3018221" y="4355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8" name="Curved Connector 10"/>
          <p:cNvCxnSpPr>
            <a:stCxn id="76" idx="5"/>
            <a:endCxn id="77" idx="3"/>
          </p:cNvCxnSpPr>
          <p:nvPr/>
        </p:nvCxnSpPr>
        <p:spPr>
          <a:xfrm rot="16200000" flipH="1">
            <a:off x="2120157" y="37809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77" idx="1"/>
            <a:endCxn id="75" idx="3"/>
          </p:cNvCxnSpPr>
          <p:nvPr/>
        </p:nvCxnSpPr>
        <p:spPr>
          <a:xfrm rot="5400000" flipH="1" flipV="1">
            <a:off x="2256728" y="35942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1"/>
            <a:endCxn id="74" idx="3"/>
          </p:cNvCxnSpPr>
          <p:nvPr/>
        </p:nvCxnSpPr>
        <p:spPr>
          <a:xfrm rot="5400000" flipH="1" flipV="1">
            <a:off x="113360" y="35575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75" idx="5"/>
            <a:endCxn id="77" idx="7"/>
          </p:cNvCxnSpPr>
          <p:nvPr/>
        </p:nvCxnSpPr>
        <p:spPr>
          <a:xfrm rot="5400000">
            <a:off x="2580018" y="35942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37427" y="31669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18536" y="49873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942123" y="30240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803534" y="34395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87" name="Curved Connector 10"/>
          <p:cNvCxnSpPr>
            <a:stCxn id="76" idx="7"/>
            <a:endCxn id="75" idx="2"/>
          </p:cNvCxnSpPr>
          <p:nvPr/>
        </p:nvCxnSpPr>
        <p:spPr>
          <a:xfrm rot="5400000" flipH="1" flipV="1">
            <a:off x="1250715" y="25818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8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(Example)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0054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D(2)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9904" y="364031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intermediate vertices 1, 2 and 3?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4135451" y="1785597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891753" y="219704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524855" y="219907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5" y="2199072"/>
                <a:ext cx="46289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269051" y="2190608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1" y="2190608"/>
                <a:ext cx="46289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954851" y="219907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851" y="2199072"/>
                <a:ext cx="46289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91753" y="256435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3" y="2564352"/>
                <a:ext cx="4628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524855" y="256637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48099" y="2506883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099" y="2506883"/>
                <a:ext cx="319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6954851" y="256637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91753" y="288012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24855" y="288214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5" y="2882147"/>
                <a:ext cx="46289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269051" y="287368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54851" y="288214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891752" y="3240989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2" y="3240989"/>
                <a:ext cx="46289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524854" y="32430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269050" y="323455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0" y="3234551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6954850" y="32430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76399" y="430231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D(3)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176399" y="4708006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4932701" y="511945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565803" y="512148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3" y="5121481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309999" y="511301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99" y="5113017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995799" y="512148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99" y="5121481"/>
                <a:ext cx="46289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32701" y="548676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01" y="5486761"/>
                <a:ext cx="46289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5565803" y="548878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389047" y="5429292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47" y="5429292"/>
                <a:ext cx="319757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6995799" y="548878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32701" y="580253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565803" y="580455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3" y="5804556"/>
                <a:ext cx="4628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/>
          <p:cNvSpPr txBox="1"/>
          <p:nvPr/>
        </p:nvSpPr>
        <p:spPr>
          <a:xfrm>
            <a:off x="6309999" y="579609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95799" y="580455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932700" y="6163398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00" y="6163398"/>
                <a:ext cx="46289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5565802" y="616542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309998" y="615696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98" y="6156960"/>
                <a:ext cx="46289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6995798" y="616542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1" name="Oval 90"/>
          <p:cNvSpPr/>
          <p:nvPr/>
        </p:nvSpPr>
        <p:spPr>
          <a:xfrm>
            <a:off x="838200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2" name="Oval 91"/>
          <p:cNvSpPr/>
          <p:nvPr/>
        </p:nvSpPr>
        <p:spPr>
          <a:xfrm>
            <a:off x="3018221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3" name="Oval 92"/>
          <p:cNvSpPr/>
          <p:nvPr/>
        </p:nvSpPr>
        <p:spPr>
          <a:xfrm>
            <a:off x="838200" y="42824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4" name="Oval 93"/>
          <p:cNvSpPr/>
          <p:nvPr/>
        </p:nvSpPr>
        <p:spPr>
          <a:xfrm>
            <a:off x="3018221" y="4355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95" name="Curved Connector 10"/>
          <p:cNvCxnSpPr>
            <a:stCxn id="93" idx="5"/>
            <a:endCxn id="94" idx="3"/>
          </p:cNvCxnSpPr>
          <p:nvPr/>
        </p:nvCxnSpPr>
        <p:spPr>
          <a:xfrm rot="16200000" flipH="1">
            <a:off x="2120157" y="37809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94" idx="1"/>
            <a:endCxn id="92" idx="3"/>
          </p:cNvCxnSpPr>
          <p:nvPr/>
        </p:nvCxnSpPr>
        <p:spPr>
          <a:xfrm rot="5400000" flipH="1" flipV="1">
            <a:off x="2256728" y="35942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93" idx="1"/>
            <a:endCxn id="91" idx="3"/>
          </p:cNvCxnSpPr>
          <p:nvPr/>
        </p:nvCxnSpPr>
        <p:spPr>
          <a:xfrm rot="5400000" flipH="1" flipV="1">
            <a:off x="113360" y="35575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92" idx="5"/>
            <a:endCxn id="94" idx="7"/>
          </p:cNvCxnSpPr>
          <p:nvPr/>
        </p:nvCxnSpPr>
        <p:spPr>
          <a:xfrm rot="5400000">
            <a:off x="2580018" y="35942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37427" y="31669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818536" y="49873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942123" y="30240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803534" y="34395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04" name="Curved Connector 10"/>
          <p:cNvCxnSpPr>
            <a:stCxn id="93" idx="7"/>
            <a:endCxn id="92" idx="2"/>
          </p:cNvCxnSpPr>
          <p:nvPr/>
        </p:nvCxnSpPr>
        <p:spPr>
          <a:xfrm rot="5400000" flipH="1" flipV="1">
            <a:off x="1250715" y="25818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96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(Example)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0054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D(3)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9904" y="364031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intermediate vertices 1, 2, 3 and 4?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4135451" y="1785597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891753" y="219704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524855" y="219907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5" y="2199072"/>
                <a:ext cx="46289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269051" y="2190608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1" y="2190608"/>
                <a:ext cx="46289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954851" y="219907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851" y="2199072"/>
                <a:ext cx="46289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91753" y="256435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3" y="2564352"/>
                <a:ext cx="4628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524855" y="256637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48099" y="2506883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099" y="2506883"/>
                <a:ext cx="319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6954851" y="256637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91753" y="288012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24855" y="288214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5" y="2882147"/>
                <a:ext cx="46289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269051" y="287368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54851" y="288214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891752" y="3240989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2" y="3240989"/>
                <a:ext cx="46289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524854" y="32430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269050" y="323455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0" y="3234551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6954850" y="32430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76399" y="430231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D(4)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176399" y="4708006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4932701" y="511945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565803" y="512148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3" y="5121481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309999" y="511301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99" y="5113017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995799" y="512148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99" y="5121481"/>
                <a:ext cx="46289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32701" y="548676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01" y="5486761"/>
                <a:ext cx="46289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5565803" y="548878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389047" y="5429292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47" y="5429292"/>
                <a:ext cx="319757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6995799" y="548878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32701" y="580253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565803" y="580455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3" y="5804556"/>
                <a:ext cx="4628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/>
          <p:cNvSpPr txBox="1"/>
          <p:nvPr/>
        </p:nvSpPr>
        <p:spPr>
          <a:xfrm>
            <a:off x="6309999" y="579609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95799" y="580455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932700" y="6163398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00" y="6163398"/>
                <a:ext cx="46289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5565802" y="616542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309998" y="615696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98" y="6156960"/>
                <a:ext cx="46289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6995798" y="616542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1" name="Oval 70"/>
          <p:cNvSpPr/>
          <p:nvPr/>
        </p:nvSpPr>
        <p:spPr>
          <a:xfrm>
            <a:off x="990600" y="25279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3170621" y="25279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3" name="Oval 72"/>
          <p:cNvSpPr/>
          <p:nvPr/>
        </p:nvSpPr>
        <p:spPr>
          <a:xfrm>
            <a:off x="990600" y="44348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1" name="Oval 90"/>
          <p:cNvSpPr/>
          <p:nvPr/>
        </p:nvSpPr>
        <p:spPr>
          <a:xfrm>
            <a:off x="3170621" y="45081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92" name="Curved Connector 10"/>
          <p:cNvCxnSpPr>
            <a:stCxn id="73" idx="5"/>
            <a:endCxn id="91" idx="3"/>
          </p:cNvCxnSpPr>
          <p:nvPr/>
        </p:nvCxnSpPr>
        <p:spPr>
          <a:xfrm rot="16200000" flipH="1">
            <a:off x="2272557" y="39333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91" idx="1"/>
            <a:endCxn id="72" idx="3"/>
          </p:cNvCxnSpPr>
          <p:nvPr/>
        </p:nvCxnSpPr>
        <p:spPr>
          <a:xfrm rot="5400000" flipH="1" flipV="1">
            <a:off x="2409128" y="37466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73" idx="1"/>
            <a:endCxn id="71" idx="3"/>
          </p:cNvCxnSpPr>
          <p:nvPr/>
        </p:nvCxnSpPr>
        <p:spPr>
          <a:xfrm rot="5400000" flipH="1" flipV="1">
            <a:off x="265760" y="37099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72" idx="5"/>
            <a:endCxn id="91" idx="7"/>
          </p:cNvCxnSpPr>
          <p:nvPr/>
        </p:nvCxnSpPr>
        <p:spPr>
          <a:xfrm rot="5400000">
            <a:off x="2732418" y="37466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89827" y="33193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70936" y="51397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575763" y="35642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094523" y="31764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955934" y="35919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01" name="Curved Connector 10"/>
          <p:cNvCxnSpPr>
            <a:stCxn id="73" idx="7"/>
            <a:endCxn id="72" idx="2"/>
          </p:cNvCxnSpPr>
          <p:nvPr/>
        </p:nvCxnSpPr>
        <p:spPr>
          <a:xfrm rot="5400000" flipH="1" flipV="1">
            <a:off x="1403115" y="27342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74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(Example)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845" y="1871141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D(0)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7591" y="2265489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704245" y="188467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D(1)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809643" y="2254004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28599" y="409215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D(2)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333996" y="4582349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3906851" y="408163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D(3)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/>
          </p:nvPr>
        </p:nvGraphicFramePr>
        <p:xfrm>
          <a:off x="4012248" y="4571835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381000" y="1124265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predecessor information to reconstruct a shortest path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61042" y="2650261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560670" y="266377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670" y="2663772"/>
                <a:ext cx="762357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241485" y="2635069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85" y="2635069"/>
                <a:ext cx="76235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947933" y="261880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933" y="2618808"/>
                <a:ext cx="76235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88400" y="3017567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00" y="3017567"/>
                <a:ext cx="76235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1732654" y="3033104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277813" y="2986036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813" y="2986036"/>
                <a:ext cx="68436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3024140" y="297644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61042" y="333333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497288" y="333536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288" y="3335362"/>
                <a:ext cx="76235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2996722" y="371415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024140" y="3335362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886975" y="369420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75" y="3694204"/>
                <a:ext cx="76235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1650757" y="367343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288840" y="3687766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40" y="3687766"/>
                <a:ext cx="76235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/>
          <p:cNvSpPr txBox="1"/>
          <p:nvPr/>
        </p:nvSpPr>
        <p:spPr>
          <a:xfrm>
            <a:off x="2356500" y="3355368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68178" y="1493597"/>
            <a:ext cx="816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updated the predecessor </a:t>
            </a:r>
            <a:r>
              <a:rPr lang="en-US" dirty="0" err="1"/>
              <a:t>i</a:t>
            </a:r>
            <a:r>
              <a:rPr lang="en-US" dirty="0"/>
              <a:t>-j in D(k) is the same as the predecessor k-j in D(k-1)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477825" y="2650261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5077453" y="266377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453" y="2663772"/>
                <a:ext cx="76235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5758268" y="2635069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68" y="2635069"/>
                <a:ext cx="762357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6464716" y="261880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16" y="2618808"/>
                <a:ext cx="762357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4405183" y="3017567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183" y="3017567"/>
                <a:ext cx="76235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TextBox 147"/>
          <p:cNvSpPr txBox="1"/>
          <p:nvPr/>
        </p:nvSpPr>
        <p:spPr>
          <a:xfrm>
            <a:off x="5249437" y="3033104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5794596" y="2986036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596" y="2986036"/>
                <a:ext cx="684360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149"/>
          <p:cNvSpPr txBox="1"/>
          <p:nvPr/>
        </p:nvSpPr>
        <p:spPr>
          <a:xfrm>
            <a:off x="6540923" y="297644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477825" y="333333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5014071" y="333536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071" y="3335362"/>
                <a:ext cx="762357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/>
          <p:cNvSpPr txBox="1"/>
          <p:nvPr/>
        </p:nvSpPr>
        <p:spPr>
          <a:xfrm>
            <a:off x="6513505" y="371415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540923" y="3335362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4403758" y="369420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758" y="3694204"/>
                <a:ext cx="76235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/>
          <p:cNvSpPr txBox="1"/>
          <p:nvPr/>
        </p:nvSpPr>
        <p:spPr>
          <a:xfrm>
            <a:off x="5167540" y="367343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5805623" y="3687766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623" y="3687766"/>
                <a:ext cx="762357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/>
          <p:cNvSpPr txBox="1"/>
          <p:nvPr/>
        </p:nvSpPr>
        <p:spPr>
          <a:xfrm>
            <a:off x="5873283" y="3355368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052041" y="489965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1651669" y="491316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669" y="4913168"/>
                <a:ext cx="762357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2332484" y="4884465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484" y="4884465"/>
                <a:ext cx="762357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038932" y="486820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932" y="4868204"/>
                <a:ext cx="762357" cy="369332"/>
              </a:xfrm>
              <a:prstGeom prst="rect">
                <a:avLst/>
              </a:prstGeom>
              <a:blipFill rotWithShape="1"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79399" y="5266963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99" y="5266963"/>
                <a:ext cx="762357" cy="369332"/>
              </a:xfrm>
              <a:prstGeom prst="rect">
                <a:avLst/>
              </a:prstGeom>
              <a:blipFill rotWithShape="1">
                <a:blip r:embed="rId2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TextBox 163"/>
          <p:cNvSpPr txBox="1"/>
          <p:nvPr/>
        </p:nvSpPr>
        <p:spPr>
          <a:xfrm>
            <a:off x="1823653" y="5282500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2368812" y="5235432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812" y="5235432"/>
                <a:ext cx="684360" cy="369332"/>
              </a:xfrm>
              <a:prstGeom prst="rect">
                <a:avLst/>
              </a:prstGeom>
              <a:blipFill rotWithShape="1">
                <a:blip r:embed="rId3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/>
          <p:cNvSpPr txBox="1"/>
          <p:nvPr/>
        </p:nvSpPr>
        <p:spPr>
          <a:xfrm>
            <a:off x="3115139" y="522584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052041" y="5582732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1588287" y="558475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87" y="5584758"/>
                <a:ext cx="762357" cy="369332"/>
              </a:xfrm>
              <a:prstGeom prst="rect">
                <a:avLst/>
              </a:prstGeom>
              <a:blipFill rotWithShape="1">
                <a:blip r:embed="rId3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/>
          <p:cNvSpPr txBox="1"/>
          <p:nvPr/>
        </p:nvSpPr>
        <p:spPr>
          <a:xfrm>
            <a:off x="3087721" y="5963549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115139" y="5584758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6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977974" y="5943600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74" y="5943600"/>
                <a:ext cx="762357" cy="369332"/>
              </a:xfrm>
              <a:prstGeom prst="rect">
                <a:avLst/>
              </a:prstGeom>
              <a:blipFill rotWithShape="1">
                <a:blip r:embed="rId3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TextBox 171"/>
          <p:cNvSpPr txBox="1"/>
          <p:nvPr/>
        </p:nvSpPr>
        <p:spPr>
          <a:xfrm>
            <a:off x="1741756" y="592283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2379839" y="593716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839" y="5937162"/>
                <a:ext cx="762357" cy="369332"/>
              </a:xfrm>
              <a:prstGeom prst="rect">
                <a:avLst/>
              </a:prstGeom>
              <a:blipFill rotWithShape="1">
                <a:blip r:embed="rId3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TextBox 173"/>
          <p:cNvSpPr txBox="1"/>
          <p:nvPr/>
        </p:nvSpPr>
        <p:spPr>
          <a:xfrm>
            <a:off x="2447499" y="5604764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770341" y="493015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5369969" y="494366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969" y="4943664"/>
                <a:ext cx="762357" cy="369332"/>
              </a:xfrm>
              <a:prstGeom prst="rect">
                <a:avLst/>
              </a:prstGeom>
              <a:blipFill rotWithShape="1">
                <a:blip r:embed="rId3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6050784" y="4914961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784" y="4914961"/>
                <a:ext cx="762357" cy="369332"/>
              </a:xfrm>
              <a:prstGeom prst="rect">
                <a:avLst/>
              </a:prstGeom>
              <a:blipFill rotWithShape="1">
                <a:blip r:embed="rId3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6757232" y="4898700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232" y="4898700"/>
                <a:ext cx="762357" cy="369332"/>
              </a:xfrm>
              <a:prstGeom prst="rect">
                <a:avLst/>
              </a:prstGeom>
              <a:blipFill rotWithShape="1">
                <a:blip r:embed="rId3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4697699" y="5297459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699" y="5297459"/>
                <a:ext cx="762357" cy="369332"/>
              </a:xfrm>
              <a:prstGeom prst="rect">
                <a:avLst/>
              </a:prstGeom>
              <a:blipFill rotWithShape="1">
                <a:blip r:embed="rId3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/>
          <p:cNvSpPr txBox="1"/>
          <p:nvPr/>
        </p:nvSpPr>
        <p:spPr>
          <a:xfrm>
            <a:off x="5541953" y="531299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6087112" y="5265928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112" y="5265928"/>
                <a:ext cx="684360" cy="369332"/>
              </a:xfrm>
              <a:prstGeom prst="rect">
                <a:avLst/>
              </a:prstGeom>
              <a:blipFill rotWithShape="1">
                <a:blip r:embed="rId3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TextBox 181"/>
          <p:cNvSpPr txBox="1"/>
          <p:nvPr/>
        </p:nvSpPr>
        <p:spPr>
          <a:xfrm>
            <a:off x="6833439" y="5256339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770341" y="5613228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/>
              <p:cNvSpPr txBox="1"/>
              <p:nvPr/>
            </p:nvSpPr>
            <p:spPr>
              <a:xfrm>
                <a:off x="5306587" y="561525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4" name="TextBox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87" y="5615254"/>
                <a:ext cx="762357" cy="369332"/>
              </a:xfrm>
              <a:prstGeom prst="rect">
                <a:avLst/>
              </a:prstGeom>
              <a:blipFill rotWithShape="1">
                <a:blip r:embed="rId3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TextBox 184"/>
          <p:cNvSpPr txBox="1"/>
          <p:nvPr/>
        </p:nvSpPr>
        <p:spPr>
          <a:xfrm>
            <a:off x="6806021" y="5994045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6833439" y="5615254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4696274" y="5974096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274" y="5974096"/>
                <a:ext cx="762357" cy="369332"/>
              </a:xfrm>
              <a:prstGeom prst="rect">
                <a:avLst/>
              </a:prstGeom>
              <a:blipFill rotWithShape="1">
                <a:blip r:embed="rId4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TextBox 187"/>
          <p:cNvSpPr txBox="1"/>
          <p:nvPr/>
        </p:nvSpPr>
        <p:spPr>
          <a:xfrm>
            <a:off x="5460056" y="5953329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6098139" y="596765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139" y="5967658"/>
                <a:ext cx="762357" cy="369332"/>
              </a:xfrm>
              <a:prstGeom prst="rect">
                <a:avLst/>
              </a:prstGeom>
              <a:blipFill rotWithShape="1">
                <a:blip r:embed="rId4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/>
          <p:cNvSpPr txBox="1"/>
          <p:nvPr/>
        </p:nvSpPr>
        <p:spPr>
          <a:xfrm>
            <a:off x="6165799" y="5635260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</p:spTree>
    <p:extLst>
      <p:ext uri="{BB962C8B-B14F-4D97-AF65-F5344CB8AC3E}">
        <p14:creationId xmlns:p14="http://schemas.microsoft.com/office/powerpoint/2010/main" val="30406648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(Example)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564" y="232661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D(4)</a:t>
            </a:r>
          </a:p>
        </p:txBody>
      </p:sp>
      <p:sp>
        <p:nvSpPr>
          <p:cNvPr id="22" name="Oval 21"/>
          <p:cNvSpPr/>
          <p:nvPr/>
        </p:nvSpPr>
        <p:spPr>
          <a:xfrm>
            <a:off x="5156289" y="26959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7336310" y="26959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5156289" y="460282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7336310" y="46761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6" name="Curved Connector 10"/>
          <p:cNvCxnSpPr>
            <a:stCxn id="24" idx="5"/>
            <a:endCxn id="25" idx="3"/>
          </p:cNvCxnSpPr>
          <p:nvPr/>
        </p:nvCxnSpPr>
        <p:spPr>
          <a:xfrm rot="16200000" flipH="1">
            <a:off x="6438246" y="4101355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5" idx="1"/>
            <a:endCxn id="23" idx="3"/>
          </p:cNvCxnSpPr>
          <p:nvPr/>
        </p:nvCxnSpPr>
        <p:spPr>
          <a:xfrm rot="5400000" flipH="1" flipV="1">
            <a:off x="6574817" y="3914636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4" idx="0"/>
            <a:endCxn id="22" idx="4"/>
          </p:cNvCxnSpPr>
          <p:nvPr/>
        </p:nvCxnSpPr>
        <p:spPr>
          <a:xfrm rot="5400000" flipH="1" flipV="1">
            <a:off x="4660049" y="3877983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3" idx="5"/>
            <a:endCxn id="25" idx="7"/>
          </p:cNvCxnSpPr>
          <p:nvPr/>
        </p:nvCxnSpPr>
        <p:spPr>
          <a:xfrm rot="5400000">
            <a:off x="6898107" y="3914635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5516" y="348735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6625" y="530770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1452" y="373221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60212" y="3344449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21623" y="375995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35" name="Curved Connector 10"/>
          <p:cNvCxnSpPr>
            <a:stCxn id="24" idx="7"/>
            <a:endCxn id="23" idx="2"/>
          </p:cNvCxnSpPr>
          <p:nvPr/>
        </p:nvCxnSpPr>
        <p:spPr>
          <a:xfrm rot="5400000" flipH="1" flipV="1">
            <a:off x="5568804" y="2902272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1000" y="5446694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3 to 4?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1000" y="6140642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weight of this path?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51661" y="5486230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3, 2, 4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16921" y="6093025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533400" y="2924542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291493" y="3282860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891121" y="3296371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21" y="3296371"/>
                <a:ext cx="762357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71936" y="326766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936" y="3267668"/>
                <a:ext cx="76235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78384" y="3251407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84" y="3251407"/>
                <a:ext cx="76235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218851" y="3650166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51" y="3650166"/>
                <a:ext cx="76235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063105" y="366570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608264" y="3618635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264" y="3618635"/>
                <a:ext cx="68436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3354591" y="360904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91493" y="3965935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827739" y="3967961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739" y="3967961"/>
                <a:ext cx="762357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3327173" y="4346752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4591" y="3967961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217426" y="4326803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426" y="4326803"/>
                <a:ext cx="762357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1981208" y="430603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619291" y="4320365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291" y="4320365"/>
                <a:ext cx="76235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2686951" y="398796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</p:spTree>
    <p:extLst>
      <p:ext uri="{BB962C8B-B14F-4D97-AF65-F5344CB8AC3E}">
        <p14:creationId xmlns:p14="http://schemas.microsoft.com/office/powerpoint/2010/main" val="237134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78E5D23-DB6A-47A4-9B7E-3B30BAC9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Remarks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A9618C12-CEB5-4DA2-BCC9-4802C4A90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eaLnBrk="1" hangingPunct="1"/>
            <a:r>
              <a:rPr lang="en-US" altLang="en-US"/>
              <a:t> Dijkstra’s algorithm is a </a:t>
            </a:r>
            <a:r>
              <a:rPr lang="en-US" altLang="en-US" u="sng"/>
              <a:t>single source</a:t>
            </a:r>
            <a:r>
              <a:rPr lang="en-US" altLang="en-US"/>
              <a:t> one</a:t>
            </a:r>
            <a:endParaRPr lang="en-US" altLang="en-US" sz="3000"/>
          </a:p>
          <a:p>
            <a:pPr eaLnBrk="1" hangingPunct="1"/>
            <a:r>
              <a:rPr lang="en-US" altLang="en-US"/>
              <a:t> Bellman’s algorithm consider negative weights but for acyclic graphs</a:t>
            </a:r>
          </a:p>
          <a:p>
            <a:pPr eaLnBrk="1" hangingPunct="1"/>
            <a:r>
              <a:rPr lang="en-US" altLang="en-US"/>
              <a:t>   Floyd’s algorithm solves for the shortest path among all pairs of vertices.</a:t>
            </a:r>
          </a:p>
        </p:txBody>
      </p:sp>
    </p:spTree>
    <p:extLst>
      <p:ext uri="{BB962C8B-B14F-4D97-AF65-F5344CB8AC3E}">
        <p14:creationId xmlns:p14="http://schemas.microsoft.com/office/powerpoint/2010/main" val="347825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78E5D23-DB6A-47A4-9B7E-3B30BAC9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87" y="152400"/>
            <a:ext cx="8229600" cy="1143000"/>
          </a:xfrm>
        </p:spPr>
        <p:txBody>
          <a:bodyPr/>
          <a:lstStyle/>
          <a:p>
            <a:r>
              <a:rPr lang="en-US" i="1" dirty="0"/>
              <a:t>Graph </a:t>
            </a:r>
            <a:r>
              <a:rPr lang="en-US" i="1" dirty="0" smtClean="0"/>
              <a:t>algorithms </a:t>
            </a:r>
            <a:r>
              <a:rPr lang="en-US" altLang="en-US" dirty="0" smtClean="0"/>
              <a:t>Complexities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066800"/>
            <a:ext cx="6400800" cy="57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7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5" name="Oval 4"/>
          <p:cNvSpPr/>
          <p:nvPr/>
        </p:nvSpPr>
        <p:spPr>
          <a:xfrm>
            <a:off x="2086468" y="29710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91664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71685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1664" y="38886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771685" y="3961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10"/>
          <p:cNvCxnSpPr>
            <a:stCxn id="5" idx="7"/>
            <a:endCxn id="6" idx="2"/>
          </p:cNvCxnSpPr>
          <p:nvPr/>
        </p:nvCxnSpPr>
        <p:spPr>
          <a:xfrm flipV="1">
            <a:off x="2476713" y="221034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9" idx="7"/>
          </p:cNvCxnSpPr>
          <p:nvPr/>
        </p:nvCxnSpPr>
        <p:spPr>
          <a:xfrm rot="5400000">
            <a:off x="3190114" y="3163788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0"/>
          <p:cNvCxnSpPr>
            <a:stCxn id="5" idx="5"/>
            <a:endCxn id="9" idx="2"/>
          </p:cNvCxnSpPr>
          <p:nvPr/>
        </p:nvCxnSpPr>
        <p:spPr>
          <a:xfrm>
            <a:off x="2476713" y="336129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10"/>
          <p:cNvCxnSpPr>
            <a:stCxn id="9" idx="5"/>
            <a:endCxn id="10" idx="3"/>
          </p:cNvCxnSpPr>
          <p:nvPr/>
        </p:nvCxnSpPr>
        <p:spPr>
          <a:xfrm rot="16200000" flipH="1">
            <a:off x="4873621" y="33871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910274" y="112033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1"/>
            <a:endCxn id="7" idx="3"/>
          </p:cNvCxnSpPr>
          <p:nvPr/>
        </p:nvCxnSpPr>
        <p:spPr>
          <a:xfrm rot="5400000" flipH="1" flipV="1">
            <a:off x="5010192" y="32004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9" idx="1"/>
            <a:endCxn id="6" idx="3"/>
          </p:cNvCxnSpPr>
          <p:nvPr/>
        </p:nvCxnSpPr>
        <p:spPr>
          <a:xfrm rot="5400000" flipH="1" flipV="1">
            <a:off x="2866824" y="31637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10"/>
          <p:cNvCxnSpPr>
            <a:stCxn id="9" idx="6"/>
            <a:endCxn id="7" idx="2"/>
          </p:cNvCxnSpPr>
          <p:nvPr/>
        </p:nvCxnSpPr>
        <p:spPr>
          <a:xfrm flipV="1">
            <a:off x="4048864" y="221034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10"/>
          <p:cNvCxnSpPr>
            <a:stCxn id="10" idx="2"/>
            <a:endCxn id="5" idx="6"/>
          </p:cNvCxnSpPr>
          <p:nvPr/>
        </p:nvCxnSpPr>
        <p:spPr>
          <a:xfrm flipH="1" flipV="1">
            <a:off x="2543668" y="319965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5"/>
            <a:endCxn id="10" idx="7"/>
          </p:cNvCxnSpPr>
          <p:nvPr/>
        </p:nvCxnSpPr>
        <p:spPr>
          <a:xfrm rot="5400000">
            <a:off x="5333482" y="32004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79178" y="23466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36428" y="35808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90891" y="27731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75559" y="27731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32618" y="140193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45935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176827" y="30180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16869" y="26760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5944" y="36771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556998" y="30457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2037" y="492621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this weighted, directed graph, what is the weight of path: &lt;1, 2, 4, 1&gt;?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1703543" y="5687226"/>
                <a:ext cx="601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 + 2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43" y="5687226"/>
                <a:ext cx="6019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88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5" name="Oval 4"/>
          <p:cNvSpPr/>
          <p:nvPr/>
        </p:nvSpPr>
        <p:spPr>
          <a:xfrm>
            <a:off x="2086468" y="29710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91664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71685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1664" y="38886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771685" y="3961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10"/>
          <p:cNvCxnSpPr>
            <a:stCxn id="5" idx="7"/>
            <a:endCxn id="6" idx="2"/>
          </p:cNvCxnSpPr>
          <p:nvPr/>
        </p:nvCxnSpPr>
        <p:spPr>
          <a:xfrm flipV="1">
            <a:off x="2476713" y="221034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9" idx="7"/>
          </p:cNvCxnSpPr>
          <p:nvPr/>
        </p:nvCxnSpPr>
        <p:spPr>
          <a:xfrm rot="5400000">
            <a:off x="3190114" y="3163788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0"/>
          <p:cNvCxnSpPr>
            <a:stCxn id="5" idx="5"/>
            <a:endCxn id="9" idx="2"/>
          </p:cNvCxnSpPr>
          <p:nvPr/>
        </p:nvCxnSpPr>
        <p:spPr>
          <a:xfrm>
            <a:off x="2476713" y="336129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10"/>
          <p:cNvCxnSpPr>
            <a:stCxn id="9" idx="5"/>
            <a:endCxn id="10" idx="3"/>
          </p:cNvCxnSpPr>
          <p:nvPr/>
        </p:nvCxnSpPr>
        <p:spPr>
          <a:xfrm rot="16200000" flipH="1">
            <a:off x="4873621" y="33871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910274" y="112033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1"/>
            <a:endCxn id="7" idx="3"/>
          </p:cNvCxnSpPr>
          <p:nvPr/>
        </p:nvCxnSpPr>
        <p:spPr>
          <a:xfrm rot="5400000" flipH="1" flipV="1">
            <a:off x="5010192" y="32004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9" idx="1"/>
            <a:endCxn id="6" idx="3"/>
          </p:cNvCxnSpPr>
          <p:nvPr/>
        </p:nvCxnSpPr>
        <p:spPr>
          <a:xfrm rot="5400000" flipH="1" flipV="1">
            <a:off x="2866824" y="31637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10"/>
          <p:cNvCxnSpPr>
            <a:stCxn id="9" idx="6"/>
            <a:endCxn id="7" idx="2"/>
          </p:cNvCxnSpPr>
          <p:nvPr/>
        </p:nvCxnSpPr>
        <p:spPr>
          <a:xfrm flipV="1">
            <a:off x="4048864" y="221034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10"/>
          <p:cNvCxnSpPr>
            <a:stCxn id="10" idx="2"/>
            <a:endCxn id="5" idx="6"/>
          </p:cNvCxnSpPr>
          <p:nvPr/>
        </p:nvCxnSpPr>
        <p:spPr>
          <a:xfrm flipH="1" flipV="1">
            <a:off x="2543668" y="319965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5"/>
            <a:endCxn id="10" idx="7"/>
          </p:cNvCxnSpPr>
          <p:nvPr/>
        </p:nvCxnSpPr>
        <p:spPr>
          <a:xfrm rot="5400000">
            <a:off x="5333482" y="32004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79178" y="23466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36428" y="35808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90891" y="27731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75559" y="27731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32618" y="140193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45935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176827" y="30180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16869" y="26760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5944" y="36771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556998" y="30457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2037" y="492621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this weighted, directed graph, what is the weight of path: &lt;5, 3, 5&gt; and &lt;5, 3, 5, 3, 5&gt;??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703543" y="568722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4-6 = -2 and -6+4-6+4 = -4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52114" y="6172200"/>
            <a:ext cx="173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cycle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55608" y="6172200"/>
            <a:ext cx="385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shortest path from 3 to 5</a:t>
            </a:r>
          </a:p>
        </p:txBody>
      </p:sp>
    </p:spTree>
    <p:extLst>
      <p:ext uri="{BB962C8B-B14F-4D97-AF65-F5344CB8AC3E}">
        <p14:creationId xmlns:p14="http://schemas.microsoft.com/office/powerpoint/2010/main" val="31545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8"/>
          <p:cNvSpPr txBox="1">
            <a:spLocks noGrp="1"/>
          </p:cNvSpPr>
          <p:nvPr>
            <p:ph type="title" idx="4294967295"/>
          </p:nvPr>
        </p:nvSpPr>
        <p:spPr>
          <a:xfrm>
            <a:off x="467480" y="218592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NEGATIVE CYCLES</a:t>
            </a:r>
            <a:endParaRPr sz="36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2" name="Google Shape;212;p48"/>
          <p:cNvSpPr txBox="1">
            <a:spLocks noGrp="1"/>
          </p:cNvSpPr>
          <p:nvPr>
            <p:ph type="body" idx="1"/>
          </p:nvPr>
        </p:nvSpPr>
        <p:spPr>
          <a:xfrm>
            <a:off x="311700" y="1989500"/>
            <a:ext cx="8520600" cy="51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"/>
              <a:t>If negative cycles exist in the graph, we’ll say </a:t>
            </a:r>
            <a:r>
              <a:rPr lang="en" i="1"/>
              <a:t>no solution exists.</a:t>
            </a:r>
            <a:r>
              <a:rPr lang="en"/>
              <a:t> Why?</a:t>
            </a:r>
            <a:endParaRPr/>
          </a:p>
        </p:txBody>
      </p:sp>
      <p:sp>
        <p:nvSpPr>
          <p:cNvPr id="213" name="Google Shape;213;p48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214" name="Google Shape;214;p48"/>
          <p:cNvSpPr/>
          <p:nvPr/>
        </p:nvSpPr>
        <p:spPr>
          <a:xfrm>
            <a:off x="3124907" y="3403895"/>
            <a:ext cx="592800" cy="56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200" b="1">
                <a:latin typeface="Assistant"/>
                <a:ea typeface="Assistant"/>
                <a:cs typeface="Assistant"/>
                <a:sym typeface="Assistant"/>
              </a:rPr>
              <a:t>B</a:t>
            </a:r>
            <a:endParaRPr sz="24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5" name="Google Shape;215;p48"/>
          <p:cNvSpPr/>
          <p:nvPr/>
        </p:nvSpPr>
        <p:spPr>
          <a:xfrm>
            <a:off x="4237885" y="2694325"/>
            <a:ext cx="592800" cy="56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200" b="1">
                <a:latin typeface="Assistant"/>
                <a:ea typeface="Assistant"/>
                <a:cs typeface="Assistant"/>
                <a:sym typeface="Assistant"/>
              </a:rPr>
              <a:t>C</a:t>
            </a:r>
            <a:endParaRPr sz="2200" b="1" baseline="-250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6" name="Google Shape;216;p48"/>
          <p:cNvSpPr/>
          <p:nvPr/>
        </p:nvSpPr>
        <p:spPr>
          <a:xfrm>
            <a:off x="5350860" y="3403904"/>
            <a:ext cx="584700" cy="56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200" b="1">
                <a:latin typeface="Assistant"/>
                <a:ea typeface="Assistant"/>
                <a:cs typeface="Assistant"/>
                <a:sym typeface="Assistant"/>
              </a:rPr>
              <a:t>D</a:t>
            </a:r>
            <a:endParaRPr sz="24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7" name="Google Shape;217;p48"/>
          <p:cNvSpPr/>
          <p:nvPr/>
        </p:nvSpPr>
        <p:spPr>
          <a:xfrm>
            <a:off x="1597550" y="3403890"/>
            <a:ext cx="584700" cy="56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200" b="1">
                <a:latin typeface="Assistant"/>
                <a:ea typeface="Assistant"/>
                <a:cs typeface="Assistant"/>
                <a:sym typeface="Assistant"/>
              </a:rPr>
              <a:t>A</a:t>
            </a:r>
            <a:endParaRPr sz="24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8" name="Google Shape;218;p48"/>
          <p:cNvSpPr/>
          <p:nvPr/>
        </p:nvSpPr>
        <p:spPr>
          <a:xfrm>
            <a:off x="6961761" y="3403908"/>
            <a:ext cx="584700" cy="56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200" b="1">
                <a:latin typeface="Assistant"/>
                <a:ea typeface="Assistant"/>
                <a:cs typeface="Assistant"/>
                <a:sym typeface="Assistant"/>
              </a:rPr>
              <a:t>E</a:t>
            </a:r>
            <a:endParaRPr sz="2400" b="1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219" name="Google Shape;219;p48"/>
          <p:cNvCxnSpPr>
            <a:stCxn id="217" idx="6"/>
            <a:endCxn id="214" idx="2"/>
          </p:cNvCxnSpPr>
          <p:nvPr/>
        </p:nvCxnSpPr>
        <p:spPr>
          <a:xfrm>
            <a:off x="2182250" y="3685440"/>
            <a:ext cx="942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0" name="Google Shape;220;p48"/>
          <p:cNvCxnSpPr>
            <a:stCxn id="214" idx="7"/>
            <a:endCxn id="215" idx="2"/>
          </p:cNvCxnSpPr>
          <p:nvPr/>
        </p:nvCxnSpPr>
        <p:spPr>
          <a:xfrm rot="10800000" flipH="1">
            <a:off x="3630894" y="2975759"/>
            <a:ext cx="606900" cy="510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1" name="Google Shape;221;p48"/>
          <p:cNvCxnSpPr>
            <a:stCxn id="215" idx="6"/>
            <a:endCxn id="216" idx="1"/>
          </p:cNvCxnSpPr>
          <p:nvPr/>
        </p:nvCxnSpPr>
        <p:spPr>
          <a:xfrm>
            <a:off x="4830685" y="2975875"/>
            <a:ext cx="605700" cy="510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2" name="Google Shape;222;p48"/>
          <p:cNvCxnSpPr>
            <a:stCxn id="216" idx="6"/>
            <a:endCxn id="218" idx="2"/>
          </p:cNvCxnSpPr>
          <p:nvPr/>
        </p:nvCxnSpPr>
        <p:spPr>
          <a:xfrm>
            <a:off x="5935560" y="3685454"/>
            <a:ext cx="102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3" name="Google Shape;223;p48"/>
          <p:cNvCxnSpPr>
            <a:stCxn id="216" idx="2"/>
            <a:endCxn id="214" idx="6"/>
          </p:cNvCxnSpPr>
          <p:nvPr/>
        </p:nvCxnSpPr>
        <p:spPr>
          <a:xfrm rot="10800000">
            <a:off x="3717660" y="3685454"/>
            <a:ext cx="1633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4" name="Google Shape;224;p48"/>
          <p:cNvSpPr txBox="1"/>
          <p:nvPr/>
        </p:nvSpPr>
        <p:spPr>
          <a:xfrm>
            <a:off x="2460086" y="3641002"/>
            <a:ext cx="387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b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5" name="Google Shape;225;p48"/>
          <p:cNvSpPr txBox="1"/>
          <p:nvPr/>
        </p:nvSpPr>
        <p:spPr>
          <a:xfrm>
            <a:off x="6255151" y="3640936"/>
            <a:ext cx="387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b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6" name="Google Shape;226;p48"/>
          <p:cNvSpPr txBox="1"/>
          <p:nvPr/>
        </p:nvSpPr>
        <p:spPr>
          <a:xfrm>
            <a:off x="5004683" y="2843965"/>
            <a:ext cx="387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-4</a:t>
            </a:r>
            <a:endParaRPr b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7" name="Google Shape;227;p48"/>
          <p:cNvSpPr txBox="1"/>
          <p:nvPr/>
        </p:nvSpPr>
        <p:spPr>
          <a:xfrm>
            <a:off x="4340780" y="3640929"/>
            <a:ext cx="387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b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8" name="Google Shape;228;p48"/>
          <p:cNvSpPr txBox="1"/>
          <p:nvPr/>
        </p:nvSpPr>
        <p:spPr>
          <a:xfrm>
            <a:off x="3601169" y="2843965"/>
            <a:ext cx="387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-1</a:t>
            </a:r>
            <a:endParaRPr b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9" name="Google Shape;229;p48"/>
          <p:cNvSpPr txBox="1"/>
          <p:nvPr/>
        </p:nvSpPr>
        <p:spPr>
          <a:xfrm>
            <a:off x="311700" y="4121500"/>
            <a:ext cx="8520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What’s the shortest path from A to E?</a:t>
            </a:r>
            <a:br>
              <a:rPr lang="en" b="1">
                <a:latin typeface="Assistant"/>
                <a:ea typeface="Assistant"/>
                <a:cs typeface="Assistant"/>
                <a:sym typeface="Assistant"/>
              </a:rPr>
            </a:br>
            <a:endParaRPr sz="1000" b="1">
              <a:latin typeface="Assistant"/>
              <a:ea typeface="Assistant"/>
              <a:cs typeface="Assistant"/>
              <a:sym typeface="Assistant"/>
            </a:endParaRPr>
          </a:p>
          <a:p>
            <a:pPr algn="ctr"/>
            <a:r>
              <a:rPr lang="en">
                <a:latin typeface="Assistant"/>
                <a:ea typeface="Assistant"/>
                <a:cs typeface="Assistant"/>
                <a:sym typeface="Assistant"/>
              </a:rPr>
              <a:t>Is it:     A → B → C → D → E?     Cost   =   2 - 1 - 4 + 5   =   </a:t>
            </a: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algn="ctr"/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218085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b="1" dirty="0"/>
              <a:t>Shortest path</a:t>
            </a:r>
            <a:r>
              <a:rPr lang="en-US" dirty="0"/>
              <a:t> of a pair of vertices &lt;u, v&gt;: a path from u to v, with minimum path weight  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Your GPS navigator</a:t>
            </a:r>
          </a:p>
          <a:p>
            <a:pPr lvl="1"/>
            <a:r>
              <a:rPr lang="en-US" dirty="0"/>
              <a:t>If weights are time, it produces the fastest route</a:t>
            </a:r>
          </a:p>
          <a:p>
            <a:pPr lvl="1"/>
            <a:r>
              <a:rPr lang="en-US" dirty="0"/>
              <a:t>If weights are gas cost, it produces the lowest cost route</a:t>
            </a:r>
          </a:p>
          <a:p>
            <a:pPr lvl="1"/>
            <a:r>
              <a:rPr lang="en-US" dirty="0"/>
              <a:t>If weights are distance, it produces the shortest route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89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2625</Words>
  <Application>Microsoft Office PowerPoint</Application>
  <PresentationFormat>On-screen Show (4:3)</PresentationFormat>
  <Paragraphs>1028</Paragraphs>
  <Slides>59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宋体</vt:lpstr>
      <vt:lpstr>Arial</vt:lpstr>
      <vt:lpstr>Assistant</vt:lpstr>
      <vt:lpstr>Assistant Light</vt:lpstr>
      <vt:lpstr>Calibri</vt:lpstr>
      <vt:lpstr>Cambria Math</vt:lpstr>
      <vt:lpstr>Constantia</vt:lpstr>
      <vt:lpstr>Lato Light</vt:lpstr>
      <vt:lpstr>Symbol</vt:lpstr>
      <vt:lpstr>Wingdings 3</vt:lpstr>
      <vt:lpstr>Office Theme</vt:lpstr>
      <vt:lpstr>PowerPoint Presentation</vt:lpstr>
      <vt:lpstr>Shortest-Path Problems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NEGATIVE CYCLES</vt:lpstr>
      <vt:lpstr>Single-source shortest paths</vt:lpstr>
      <vt:lpstr>Single-source shortest paths</vt:lpstr>
      <vt:lpstr>Single-source shortest paths</vt:lpstr>
      <vt:lpstr>Dijkstra’s Algorithm (Pseudocode 1)</vt:lpstr>
      <vt:lpstr>Dijkstra’s Algorithm (Pseudocode 2)</vt:lpstr>
      <vt:lpstr>Dijkstra Example</vt:lpstr>
      <vt:lpstr>Dijkstra Example</vt:lpstr>
      <vt:lpstr>Dijkstra Example</vt:lpstr>
      <vt:lpstr>Dijkstra Example</vt:lpstr>
      <vt:lpstr>Dijkstra Example</vt:lpstr>
      <vt:lpstr>Dijkstra Example</vt:lpstr>
      <vt:lpstr>Dijkstra Example</vt:lpstr>
      <vt:lpstr>Dijkstra Example</vt:lpstr>
      <vt:lpstr>Dijkstra Example</vt:lpstr>
      <vt:lpstr>Dijkstra Example</vt:lpstr>
      <vt:lpstr>Dijkstra’s algorithm Running Time</vt:lpstr>
      <vt:lpstr>Dijkstra’s algorithm Running Time</vt:lpstr>
      <vt:lpstr>Dijkstra’s algorithm Running Time</vt:lpstr>
      <vt:lpstr>Dijkstra’s Algorithm (Pseudocode 2)</vt:lpstr>
      <vt:lpstr>Bellman-Ford algorithm</vt:lpstr>
      <vt:lpstr>Bellman-Ford algorithm</vt:lpstr>
      <vt:lpstr>Bellman-Ford algorithm (Example 1)</vt:lpstr>
      <vt:lpstr>Bellman-Ford algorithm (Example 1)</vt:lpstr>
      <vt:lpstr>Bellman-Ford algorithm (Example 1)</vt:lpstr>
      <vt:lpstr>Bellman-Ford algorithm (Example 2)</vt:lpstr>
      <vt:lpstr>Bellman-Ford algorithm (Example 2)</vt:lpstr>
      <vt:lpstr>Bellman-Ford algorithm (Example 2)</vt:lpstr>
      <vt:lpstr>Bellman-Ford algorithm (Example 2)</vt:lpstr>
      <vt:lpstr>Bellman-Ford algorithm (Example 2)</vt:lpstr>
      <vt:lpstr>Bellman-Ford algorithm (Example 2)</vt:lpstr>
      <vt:lpstr>Applications </vt:lpstr>
      <vt:lpstr>All-pairs shortest paths</vt:lpstr>
      <vt:lpstr>All-pairs shortest paths</vt:lpstr>
      <vt:lpstr>Floyd Algorithm</vt:lpstr>
      <vt:lpstr>Floyd Warshall</vt:lpstr>
      <vt:lpstr>Floyd Warshall</vt:lpstr>
      <vt:lpstr>Floyd Warshall</vt:lpstr>
      <vt:lpstr>Floyd Warshall</vt:lpstr>
      <vt:lpstr>Floyd Warshall</vt:lpstr>
      <vt:lpstr>Floyd-Warshall Algorithm</vt:lpstr>
      <vt:lpstr>Floyd-Warshall Example 2</vt:lpstr>
      <vt:lpstr>Floyd-Warshall Example 2</vt:lpstr>
      <vt:lpstr>Floyd Warshall (Example 3)</vt:lpstr>
      <vt:lpstr>Floyd Warshall (Example)</vt:lpstr>
      <vt:lpstr>Floyd Warshall (Example)</vt:lpstr>
      <vt:lpstr>Floyd Warshall (Example)</vt:lpstr>
      <vt:lpstr>Floyd Warshall (Example)</vt:lpstr>
      <vt:lpstr>Floyd Warshall (Example)</vt:lpstr>
      <vt:lpstr>Floyd Warshall (Example)</vt:lpstr>
      <vt:lpstr>Remarks</vt:lpstr>
      <vt:lpstr>Graph algorithms Complexities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H&amp;H</dc:creator>
  <cp:lastModifiedBy>Lenovo</cp:lastModifiedBy>
  <cp:revision>137</cp:revision>
  <dcterms:created xsi:type="dcterms:W3CDTF">2006-08-16T00:00:00Z</dcterms:created>
  <dcterms:modified xsi:type="dcterms:W3CDTF">2022-11-21T04:47:33Z</dcterms:modified>
</cp:coreProperties>
</file>