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293" r:id="rId3"/>
    <p:sldId id="259" r:id="rId4"/>
    <p:sldId id="260" r:id="rId5"/>
    <p:sldId id="261" r:id="rId6"/>
    <p:sldId id="262" r:id="rId7"/>
    <p:sldId id="264" r:id="rId8"/>
    <p:sldId id="257" r:id="rId9"/>
    <p:sldId id="292" r:id="rId10"/>
    <p:sldId id="258" r:id="rId11"/>
    <p:sldId id="263" r:id="rId12"/>
    <p:sldId id="310" r:id="rId13"/>
    <p:sldId id="311" r:id="rId14"/>
    <p:sldId id="266" r:id="rId15"/>
    <p:sldId id="323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294" r:id="rId59"/>
    <p:sldId id="340" r:id="rId60"/>
    <p:sldId id="276" r:id="rId61"/>
    <p:sldId id="277" r:id="rId62"/>
    <p:sldId id="278" r:id="rId63"/>
    <p:sldId id="279" r:id="rId64"/>
    <p:sldId id="280" r:id="rId65"/>
    <p:sldId id="281" r:id="rId66"/>
    <p:sldId id="307" r:id="rId67"/>
    <p:sldId id="282" r:id="rId68"/>
    <p:sldId id="283" r:id="rId69"/>
    <p:sldId id="284" r:id="rId70"/>
    <p:sldId id="343" r:id="rId71"/>
    <p:sldId id="341" r:id="rId72"/>
    <p:sldId id="342" r:id="rId73"/>
    <p:sldId id="344" r:id="rId74"/>
    <p:sldId id="345" r:id="rId75"/>
    <p:sldId id="346" r:id="rId76"/>
    <p:sldId id="347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285" r:id="rId85"/>
    <p:sldId id="286" r:id="rId86"/>
    <p:sldId id="287" r:id="rId87"/>
    <p:sldId id="288" r:id="rId88"/>
    <p:sldId id="289" r:id="rId89"/>
    <p:sldId id="290" r:id="rId90"/>
    <p:sldId id="291" r:id="rId91"/>
    <p:sldId id="309" r:id="rId9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892B0-D55A-4F10-841B-5F73871B84C4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1B5B-E6D3-4709-B039-B0A4FC86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ccafe7f33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ccafe7f33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943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8ccafe7f33_1_5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8ccafe7f33_1_5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94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ccafe7f33_1_1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ccafe7f33_1_1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041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ccafe7f33_1_1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ccafe7f33_1_1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087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ccafe7f33_1_1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ccafe7f33_1_1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561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ccafe7f33_1_2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ccafe7f33_1_2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094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8ccafe7f33_1_2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8ccafe7f33_1_2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236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ccafe7f33_1_2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ccafe7f33_1_2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876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8ccafe7f33_1_2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8ccafe7f33_1_2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10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ccafe7f33_1_2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ccafe7f33_1_2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149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8ccafe7f33_1_2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8ccafe7f33_1_2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93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ccafe7f33_1_5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ccafe7f33_1_5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2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8ccafe7f33_1_2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8ccafe7f33_1_2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849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8ccafe7f33_1_2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8ccafe7f33_1_2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362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8ccafe7f33_1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8ccafe7f33_1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436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ccafe7f33_1_2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ccafe7f33_1_2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424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8ccafe7f33_1_2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8ccafe7f33_1_2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591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cafe7f33_1_2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cafe7f33_1_2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232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8ccafe7f33_1_2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8ccafe7f33_1_2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03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ccafe7f33_1_5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ccafe7f33_1_5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43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ccafe7f33_1_1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ccafe7f33_1_1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7725397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77253973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13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ccafe7f33_1_1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ccafe7f33_1_1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27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ccafe7f33_1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ccafe7f33_1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25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ccafe7f33_1_5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ccafe7f33_1_5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23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ccafe7f33_1_5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ccafe7f33_1_5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73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Char char="●"/>
              <a:defRPr sz="2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4" name="Google Shape;64;p16"/>
          <p:cNvSpPr txBox="1"/>
          <p:nvPr/>
        </p:nvSpPr>
        <p:spPr>
          <a:xfrm>
            <a:off x="311700" y="494900"/>
            <a:ext cx="8520600" cy="862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184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8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7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4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9.png"/><Relationship Id="rId3" Type="http://schemas.openxmlformats.org/officeDocument/2006/relationships/image" Target="../media/image65.png"/><Relationship Id="rId7" Type="http://schemas.openxmlformats.org/officeDocument/2006/relationships/image" Target="../media/image75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72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7.png"/><Relationship Id="rId5" Type="http://schemas.openxmlformats.org/officeDocument/2006/relationships/image" Target="../media/image73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8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101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100.png"/><Relationship Id="rId5" Type="http://schemas.openxmlformats.org/officeDocument/2006/relationships/image" Target="../media/image87.png"/><Relationship Id="rId15" Type="http://schemas.openxmlformats.org/officeDocument/2006/relationships/image" Target="../media/image103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102.png"/></Relationships>
</file>

<file path=ppt/slides/_rels/slide8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2.png"/><Relationship Id="rId26" Type="http://schemas.openxmlformats.org/officeDocument/2006/relationships/image" Target="../media/image121.png"/><Relationship Id="rId39" Type="http://schemas.openxmlformats.org/officeDocument/2006/relationships/image" Target="../media/image134.png"/><Relationship Id="rId3" Type="http://schemas.openxmlformats.org/officeDocument/2006/relationships/image" Target="../media/image106.png"/><Relationship Id="rId21" Type="http://schemas.openxmlformats.org/officeDocument/2006/relationships/image" Target="../media/image115.png"/><Relationship Id="rId34" Type="http://schemas.openxmlformats.org/officeDocument/2006/relationships/image" Target="../media/image129.png"/><Relationship Id="rId17" Type="http://schemas.openxmlformats.org/officeDocument/2006/relationships/image" Target="../media/image111.png"/><Relationship Id="rId25" Type="http://schemas.openxmlformats.org/officeDocument/2006/relationships/image" Target="../media/image120.png"/><Relationship Id="rId33" Type="http://schemas.openxmlformats.org/officeDocument/2006/relationships/image" Target="../media/image128.png"/><Relationship Id="rId38" Type="http://schemas.openxmlformats.org/officeDocument/2006/relationships/image" Target="../media/image133.png"/><Relationship Id="rId2" Type="http://schemas.openxmlformats.org/officeDocument/2006/relationships/image" Target="../media/image105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4.png"/><Relationship Id="rId41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132.png"/><Relationship Id="rId40" Type="http://schemas.openxmlformats.org/officeDocument/2006/relationships/image" Target="../media/image135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17.png"/><Relationship Id="rId28" Type="http://schemas.openxmlformats.org/officeDocument/2006/relationships/image" Target="../media/image123.png"/><Relationship Id="rId36" Type="http://schemas.openxmlformats.org/officeDocument/2006/relationships/image" Target="../media/image131.png"/><Relationship Id="rId19" Type="http://schemas.openxmlformats.org/officeDocument/2006/relationships/image" Target="../media/image113.png"/><Relationship Id="rId31" Type="http://schemas.openxmlformats.org/officeDocument/2006/relationships/image" Target="../media/image126.png"/><Relationship Id="rId4" Type="http://schemas.openxmlformats.org/officeDocument/2006/relationships/image" Target="../media/image107.png"/><Relationship Id="rId22" Type="http://schemas.openxmlformats.org/officeDocument/2006/relationships/image" Target="../media/image116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Single-source shortest paths, all-pairs shortest paths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533400" y="4038600"/>
            <a:ext cx="7391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727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/>
              <a:t>Two classic algorithms to solve single-source shortest path problem</a:t>
            </a:r>
          </a:p>
          <a:p>
            <a:pPr lvl="1"/>
            <a:r>
              <a:rPr lang="en-US" dirty="0"/>
              <a:t>Bellman-Ford algorithm</a:t>
            </a:r>
          </a:p>
          <a:p>
            <a:pPr lvl="2"/>
            <a:r>
              <a:rPr lang="en-US" dirty="0"/>
              <a:t>A dynamic programming algorithm</a:t>
            </a:r>
          </a:p>
          <a:p>
            <a:pPr lvl="2"/>
            <a:r>
              <a:rPr lang="en-US" dirty="0"/>
              <a:t>Works when some weights are negative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pPr lvl="2"/>
            <a:r>
              <a:rPr lang="en-US" dirty="0"/>
              <a:t>A greedy algorithm</a:t>
            </a:r>
          </a:p>
          <a:p>
            <a:pPr lvl="2"/>
            <a:r>
              <a:rPr lang="en-US" dirty="0"/>
              <a:t>Faster than Bellman-Ford</a:t>
            </a:r>
          </a:p>
          <a:p>
            <a:pPr lvl="2"/>
            <a:r>
              <a:rPr lang="en-US" dirty="0"/>
              <a:t>Works when weights are all non-negative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Observation:</a:t>
            </a:r>
          </a:p>
          <a:p>
            <a:r>
              <a:rPr lang="en-US" dirty="0"/>
              <a:t>If there is a negative cycle, there is no solution</a:t>
            </a:r>
          </a:p>
          <a:p>
            <a:pPr lvl="1"/>
            <a:r>
              <a:rPr lang="en-US" dirty="0"/>
              <a:t>Add this cycle again can always produces a less weight path</a:t>
            </a:r>
          </a:p>
          <a:p>
            <a:r>
              <a:rPr lang="en-US" dirty="0"/>
              <a:t>If there is no negative cycle, a shortest path has at most |V|-1 edges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r>
              <a:rPr lang="en-US" dirty="0"/>
              <a:t>Solve it using dynamic programming</a:t>
            </a:r>
          </a:p>
          <a:p>
            <a:r>
              <a:rPr lang="en-US" dirty="0"/>
              <a:t>For all the paths have at most 0 edge, find all the shortest paths</a:t>
            </a:r>
          </a:p>
          <a:p>
            <a:r>
              <a:rPr lang="en-US" dirty="0"/>
              <a:t>For all the paths have at most 1 edge, find all the shortest paths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For all the paths have at most |V|-1  edge, find all the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37522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 txBox="1">
            <a:spLocks noGrp="1"/>
          </p:cNvSpPr>
          <p:nvPr>
            <p:ph type="title" idx="4294967295"/>
          </p:nvPr>
        </p:nvSpPr>
        <p:spPr>
          <a:xfrm>
            <a:off x="467480" y="218592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NEGATIVE CYCLES</a:t>
            </a:r>
            <a:endParaRPr sz="36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12" name="Google Shape;212;p48"/>
          <p:cNvSpPr txBox="1">
            <a:spLocks noGrp="1"/>
          </p:cNvSpPr>
          <p:nvPr>
            <p:ph type="body" idx="1"/>
          </p:nvPr>
        </p:nvSpPr>
        <p:spPr>
          <a:xfrm>
            <a:off x="311700" y="1989500"/>
            <a:ext cx="8520600" cy="5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"/>
              <a:t>If negative cycles exist in the graph, we’ll say </a:t>
            </a:r>
            <a:r>
              <a:rPr lang="en" i="1"/>
              <a:t>no solution exists.</a:t>
            </a:r>
            <a:r>
              <a:rPr lang="en"/>
              <a:t> Why?</a:t>
            </a:r>
            <a:endParaRPr/>
          </a:p>
        </p:txBody>
      </p:sp>
      <p:sp>
        <p:nvSpPr>
          <p:cNvPr id="213" name="Google Shape;213;p4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214" name="Google Shape;214;p48"/>
          <p:cNvSpPr/>
          <p:nvPr/>
        </p:nvSpPr>
        <p:spPr>
          <a:xfrm>
            <a:off x="3124907" y="3403895"/>
            <a:ext cx="5928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B</a:t>
            </a:r>
            <a:endParaRPr sz="24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5" name="Google Shape;215;p48"/>
          <p:cNvSpPr/>
          <p:nvPr/>
        </p:nvSpPr>
        <p:spPr>
          <a:xfrm>
            <a:off x="4237885" y="2694325"/>
            <a:ext cx="5928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C</a:t>
            </a:r>
            <a:endParaRPr sz="2200" b="1" baseline="-250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6" name="Google Shape;216;p48"/>
          <p:cNvSpPr/>
          <p:nvPr/>
        </p:nvSpPr>
        <p:spPr>
          <a:xfrm>
            <a:off x="5350860" y="3403904"/>
            <a:ext cx="5847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D</a:t>
            </a:r>
            <a:endParaRPr sz="24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7" name="Google Shape;217;p48"/>
          <p:cNvSpPr/>
          <p:nvPr/>
        </p:nvSpPr>
        <p:spPr>
          <a:xfrm>
            <a:off x="1597550" y="3403890"/>
            <a:ext cx="5847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A</a:t>
            </a:r>
            <a:endParaRPr sz="24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8" name="Google Shape;218;p48"/>
          <p:cNvSpPr/>
          <p:nvPr/>
        </p:nvSpPr>
        <p:spPr>
          <a:xfrm>
            <a:off x="6961761" y="3403908"/>
            <a:ext cx="5847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E</a:t>
            </a:r>
            <a:endParaRPr sz="2400"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19" name="Google Shape;219;p48"/>
          <p:cNvCxnSpPr>
            <a:stCxn id="217" idx="6"/>
            <a:endCxn id="214" idx="2"/>
          </p:cNvCxnSpPr>
          <p:nvPr/>
        </p:nvCxnSpPr>
        <p:spPr>
          <a:xfrm>
            <a:off x="2182250" y="3685440"/>
            <a:ext cx="94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0" name="Google Shape;220;p48"/>
          <p:cNvCxnSpPr>
            <a:stCxn id="214" idx="7"/>
            <a:endCxn id="215" idx="2"/>
          </p:cNvCxnSpPr>
          <p:nvPr/>
        </p:nvCxnSpPr>
        <p:spPr>
          <a:xfrm rot="10800000" flipH="1">
            <a:off x="3630894" y="2975759"/>
            <a:ext cx="606900" cy="51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1" name="Google Shape;221;p48"/>
          <p:cNvCxnSpPr>
            <a:stCxn id="215" idx="6"/>
            <a:endCxn id="216" idx="1"/>
          </p:cNvCxnSpPr>
          <p:nvPr/>
        </p:nvCxnSpPr>
        <p:spPr>
          <a:xfrm>
            <a:off x="4830685" y="2975875"/>
            <a:ext cx="605700" cy="51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2" name="Google Shape;222;p48"/>
          <p:cNvCxnSpPr>
            <a:stCxn id="216" idx="6"/>
            <a:endCxn id="218" idx="2"/>
          </p:cNvCxnSpPr>
          <p:nvPr/>
        </p:nvCxnSpPr>
        <p:spPr>
          <a:xfrm>
            <a:off x="5935560" y="3685454"/>
            <a:ext cx="102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3" name="Google Shape;223;p48"/>
          <p:cNvCxnSpPr>
            <a:stCxn id="216" idx="2"/>
            <a:endCxn id="214" idx="6"/>
          </p:cNvCxnSpPr>
          <p:nvPr/>
        </p:nvCxnSpPr>
        <p:spPr>
          <a:xfrm rot="10800000">
            <a:off x="3717660" y="3685454"/>
            <a:ext cx="163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4" name="Google Shape;224;p48"/>
          <p:cNvSpPr txBox="1"/>
          <p:nvPr/>
        </p:nvSpPr>
        <p:spPr>
          <a:xfrm>
            <a:off x="2460086" y="3641002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5" name="Google Shape;225;p48"/>
          <p:cNvSpPr txBox="1"/>
          <p:nvPr/>
        </p:nvSpPr>
        <p:spPr>
          <a:xfrm>
            <a:off x="6255151" y="3640936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6" name="Google Shape;226;p48"/>
          <p:cNvSpPr txBox="1"/>
          <p:nvPr/>
        </p:nvSpPr>
        <p:spPr>
          <a:xfrm>
            <a:off x="5004683" y="2843965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-4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7" name="Google Shape;227;p48"/>
          <p:cNvSpPr txBox="1"/>
          <p:nvPr/>
        </p:nvSpPr>
        <p:spPr>
          <a:xfrm>
            <a:off x="4340780" y="3640929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8" name="Google Shape;228;p48"/>
          <p:cNvSpPr txBox="1"/>
          <p:nvPr/>
        </p:nvSpPr>
        <p:spPr>
          <a:xfrm>
            <a:off x="3601169" y="2843965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-1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311700" y="4121500"/>
            <a:ext cx="8520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What’s the shortest path from A to E?</a:t>
            </a:r>
            <a:br>
              <a:rPr lang="en" b="1">
                <a:latin typeface="Assistant"/>
                <a:ea typeface="Assistant"/>
                <a:cs typeface="Assistant"/>
                <a:sym typeface="Assistant"/>
              </a:rPr>
            </a:br>
            <a:endParaRPr sz="1000" b="1"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r>
              <a:rPr lang="en">
                <a:latin typeface="Assistant"/>
                <a:ea typeface="Assistant"/>
                <a:cs typeface="Assistant"/>
                <a:sym typeface="Assistant"/>
              </a:rPr>
              <a:t>Is it:     A → B → C → D → E?     Cost   =   2 - 1 - 4 + 5   =   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418036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NEGATIVE CYCLES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5" name="Google Shape;235;p49"/>
          <p:cNvSpPr txBox="1">
            <a:spLocks noGrp="1"/>
          </p:cNvSpPr>
          <p:nvPr>
            <p:ph type="body" idx="1"/>
          </p:nvPr>
        </p:nvSpPr>
        <p:spPr>
          <a:xfrm>
            <a:off x="311700" y="1989500"/>
            <a:ext cx="8520600" cy="5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"/>
              <a:t>If negative cycles exist in the graph, we’ll say </a:t>
            </a:r>
            <a:r>
              <a:rPr lang="en" i="1"/>
              <a:t>no solution exists.</a:t>
            </a:r>
            <a:r>
              <a:rPr lang="en"/>
              <a:t> Why?</a:t>
            </a:r>
            <a:endParaRPr/>
          </a:p>
        </p:txBody>
      </p:sp>
      <p:sp>
        <p:nvSpPr>
          <p:cNvPr id="236" name="Google Shape;236;p49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237" name="Google Shape;237;p49"/>
          <p:cNvSpPr/>
          <p:nvPr/>
        </p:nvSpPr>
        <p:spPr>
          <a:xfrm>
            <a:off x="3124907" y="3403895"/>
            <a:ext cx="5928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B</a:t>
            </a:r>
            <a:endParaRPr sz="24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8" name="Google Shape;238;p49"/>
          <p:cNvSpPr/>
          <p:nvPr/>
        </p:nvSpPr>
        <p:spPr>
          <a:xfrm>
            <a:off x="4237885" y="2694325"/>
            <a:ext cx="5928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C</a:t>
            </a:r>
            <a:endParaRPr sz="2200" b="1" baseline="-250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39" name="Google Shape;239;p49"/>
          <p:cNvSpPr/>
          <p:nvPr/>
        </p:nvSpPr>
        <p:spPr>
          <a:xfrm>
            <a:off x="5350860" y="3403904"/>
            <a:ext cx="5847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D</a:t>
            </a:r>
            <a:endParaRPr sz="24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0" name="Google Shape;240;p49"/>
          <p:cNvSpPr/>
          <p:nvPr/>
        </p:nvSpPr>
        <p:spPr>
          <a:xfrm>
            <a:off x="1597550" y="3403890"/>
            <a:ext cx="5847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A</a:t>
            </a:r>
            <a:endParaRPr sz="24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1" name="Google Shape;241;p49"/>
          <p:cNvSpPr/>
          <p:nvPr/>
        </p:nvSpPr>
        <p:spPr>
          <a:xfrm>
            <a:off x="6961761" y="3403908"/>
            <a:ext cx="584700" cy="56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E</a:t>
            </a:r>
            <a:endParaRPr sz="2400"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42" name="Google Shape;242;p49"/>
          <p:cNvCxnSpPr>
            <a:stCxn id="240" idx="6"/>
            <a:endCxn id="237" idx="2"/>
          </p:cNvCxnSpPr>
          <p:nvPr/>
        </p:nvCxnSpPr>
        <p:spPr>
          <a:xfrm>
            <a:off x="2182250" y="3685440"/>
            <a:ext cx="94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3" name="Google Shape;243;p49"/>
          <p:cNvCxnSpPr>
            <a:stCxn id="237" idx="7"/>
            <a:endCxn id="238" idx="2"/>
          </p:cNvCxnSpPr>
          <p:nvPr/>
        </p:nvCxnSpPr>
        <p:spPr>
          <a:xfrm rot="10800000" flipH="1">
            <a:off x="3630894" y="2975759"/>
            <a:ext cx="606900" cy="51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4" name="Google Shape;244;p49"/>
          <p:cNvCxnSpPr>
            <a:stCxn id="238" idx="6"/>
            <a:endCxn id="239" idx="1"/>
          </p:cNvCxnSpPr>
          <p:nvPr/>
        </p:nvCxnSpPr>
        <p:spPr>
          <a:xfrm>
            <a:off x="4830685" y="2975875"/>
            <a:ext cx="605700" cy="51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5" name="Google Shape;245;p49"/>
          <p:cNvCxnSpPr>
            <a:stCxn id="239" idx="6"/>
            <a:endCxn id="241" idx="2"/>
          </p:cNvCxnSpPr>
          <p:nvPr/>
        </p:nvCxnSpPr>
        <p:spPr>
          <a:xfrm>
            <a:off x="5935560" y="3685454"/>
            <a:ext cx="102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6" name="Google Shape;246;p49"/>
          <p:cNvCxnSpPr>
            <a:stCxn id="239" idx="2"/>
            <a:endCxn id="237" idx="6"/>
          </p:cNvCxnSpPr>
          <p:nvPr/>
        </p:nvCxnSpPr>
        <p:spPr>
          <a:xfrm rot="10800000">
            <a:off x="3717660" y="3685454"/>
            <a:ext cx="163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7" name="Google Shape;247;p49"/>
          <p:cNvSpPr txBox="1"/>
          <p:nvPr/>
        </p:nvSpPr>
        <p:spPr>
          <a:xfrm>
            <a:off x="2460086" y="3641002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6255151" y="3640936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49" name="Google Shape;249;p49"/>
          <p:cNvSpPr txBox="1"/>
          <p:nvPr/>
        </p:nvSpPr>
        <p:spPr>
          <a:xfrm>
            <a:off x="5004683" y="2843965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-4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340780" y="3640929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1" name="Google Shape;251;p49"/>
          <p:cNvSpPr txBox="1"/>
          <p:nvPr/>
        </p:nvSpPr>
        <p:spPr>
          <a:xfrm>
            <a:off x="3601169" y="2843965"/>
            <a:ext cx="387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solidFill>
                  <a:srgbClr val="0097A7"/>
                </a:solidFill>
                <a:latin typeface="Assistant"/>
                <a:ea typeface="Assistant"/>
                <a:cs typeface="Assistant"/>
                <a:sym typeface="Assistant"/>
              </a:rPr>
              <a:t>-1</a:t>
            </a:r>
            <a:endParaRPr b="1">
              <a:solidFill>
                <a:srgbClr val="0097A7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2" name="Google Shape;252;p49"/>
          <p:cNvSpPr txBox="1"/>
          <p:nvPr/>
        </p:nvSpPr>
        <p:spPr>
          <a:xfrm>
            <a:off x="311700" y="4121500"/>
            <a:ext cx="8520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What’s the shortest path from A to E?</a:t>
            </a:r>
            <a:br>
              <a:rPr lang="en" b="1">
                <a:latin typeface="Assistant"/>
                <a:ea typeface="Assistant"/>
                <a:cs typeface="Assistant"/>
                <a:sym typeface="Assistant"/>
              </a:rPr>
            </a:br>
            <a:endParaRPr sz="1000" b="1"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r>
              <a:rPr lang="en">
                <a:latin typeface="Assistant"/>
                <a:ea typeface="Assistant"/>
                <a:cs typeface="Assistant"/>
                <a:sym typeface="Assistant"/>
              </a:rPr>
              <a:t>Is it:     A → B → C → D → E?     Cost   =   2 - 1 - 4 + 5   =   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r>
              <a:rPr lang="en">
                <a:latin typeface="Assistant"/>
                <a:ea typeface="Assistant"/>
                <a:cs typeface="Assistant"/>
                <a:sym typeface="Assistant"/>
              </a:rPr>
              <a:t>Or is it:  A → B → C → D → B → C → D → B → C → D → B → C → D → B → C → D → E ?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3" name="Google Shape;253;p49"/>
          <p:cNvSpPr txBox="1">
            <a:spLocks noGrp="1"/>
          </p:cNvSpPr>
          <p:nvPr>
            <p:ph type="body" idx="1"/>
          </p:nvPr>
        </p:nvSpPr>
        <p:spPr>
          <a:xfrm>
            <a:off x="311700" y="5320825"/>
            <a:ext cx="8520600" cy="519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Basically, shortest paths aren’t defined if there are negative cycles!</a:t>
            </a:r>
            <a:endParaRPr b="1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260581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Bellman-Ford</a:t>
            </a:r>
            <a:r>
              <a:rPr lang="en-US" dirty="0"/>
              <a:t> </a:t>
            </a:r>
            <a:r>
              <a:rPr lang="en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PSEUDOCODE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Bellman-Ford</a:t>
                </a:r>
                <a:r>
                  <a:rPr lang="en-US" dirty="0"/>
                  <a:t>(G, s) </a:t>
                </a:r>
              </a:p>
              <a:p>
                <a:pPr marL="400050" lvl="1" indent="0">
                  <a:buNone/>
                </a:pPr>
                <a:r>
                  <a:rPr lang="en-US" dirty="0"/>
                  <a:t>for each v in G.V{</a:t>
                </a:r>
              </a:p>
              <a:p>
                <a:pPr marL="800100" lvl="2" indent="0"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(v==s)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=0; </a:t>
                </a:r>
                <a:r>
                  <a:rPr lang="en-US" b="1" dirty="0"/>
                  <a:t>else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//set the 0-edge shortest distance </a:t>
                </a:r>
              </a:p>
              <a:p>
                <a:pPr marL="800100" lvl="2" indent="0">
                  <a:buNone/>
                </a:pPr>
                <a:r>
                  <a:rPr lang="en-US" dirty="0"/>
                  <a:t>                                                        from s to v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NIL</m:t>
                    </m:r>
                  </m:oMath>
                </a14:m>
                <a:r>
                  <a:rPr lang="en-US" i="1" dirty="0"/>
                  <a:t>;  //</a:t>
                </a:r>
                <a:r>
                  <a:rPr lang="en-US" dirty="0"/>
                  <a:t>set the predecessor of v on the shortest path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Repeat |G.V|-1 times {</a:t>
                </a:r>
              </a:p>
              <a:p>
                <a:pPr marL="800100" lvl="2" indent="0">
                  <a:buNone/>
                </a:pPr>
                <a:r>
                  <a:rPr lang="en-US" dirty="0"/>
                  <a:t>for each edge (u, v) in G.E{</a:t>
                </a:r>
              </a:p>
              <a:p>
                <a:pPr marL="1257300" lvl="3" indent="0">
                  <a:buNone/>
                </a:pPr>
                <a:r>
                  <a:rPr lang="en-US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){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/>
                  <a:t>; </a:t>
                </a:r>
                <a:endParaRPr lang="en-US" dirty="0"/>
              </a:p>
              <a:p>
                <a:pPr marL="1257300" lvl="3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  <a:br>
                  <a:rPr lang="en-US" dirty="0"/>
                </a:br>
                <a:r>
                  <a:rPr lang="en-US" dirty="0"/>
                  <a:t>for each edge (u, v) in G.E{</a:t>
                </a:r>
              </a:p>
              <a:p>
                <a:pPr marL="800100" lvl="2" indent="0">
                  <a:buNone/>
                </a:pPr>
                <a:r>
                  <a:rPr lang="en-US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 return false; // there is no solution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return true;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2"/>
                <a:stretch>
                  <a:fillRect l="-889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19400" y="1752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//Initialize 0-edge shortest paths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124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//bottom-up construct 0-to-(|V|-1)-edges shortest paths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800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//test negative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0600" y="6324600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T(n)=O(VE)=O(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324600"/>
                <a:ext cx="3962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85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3"/>
          <p:cNvSpPr/>
          <p:nvPr/>
        </p:nvSpPr>
        <p:spPr>
          <a:xfrm>
            <a:off x="1174500" y="2077350"/>
            <a:ext cx="6795000" cy="2728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endParaRPr sz="1700" baseline="30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5" name="Google Shape;485;p63"/>
          <p:cNvSpPr/>
          <p:nvPr/>
        </p:nvSpPr>
        <p:spPr>
          <a:xfrm>
            <a:off x="4767125" y="4022327"/>
            <a:ext cx="2448600" cy="309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6" name="Google Shape;486;p63"/>
          <p:cNvSpPr/>
          <p:nvPr/>
        </p:nvSpPr>
        <p:spPr>
          <a:xfrm>
            <a:off x="3807025" y="4022315"/>
            <a:ext cx="844800" cy="3090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7" name="Google Shape;487;p63"/>
          <p:cNvSpPr/>
          <p:nvPr/>
        </p:nvSpPr>
        <p:spPr>
          <a:xfrm>
            <a:off x="1174500" y="2077350"/>
            <a:ext cx="6795000" cy="272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700" b="1">
                <a:latin typeface="Inconsolata"/>
                <a:ea typeface="Inconsolata"/>
                <a:cs typeface="Inconsolata"/>
                <a:sym typeface="Inconsolata"/>
              </a:rPr>
              <a:t>BELLMAN_FORD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(G,s):</a:t>
            </a:r>
            <a:endParaRPr sz="1700" b="1"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700" b="1"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700" baseline="30000"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 = [] for k = 0, ..., n–1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   d</a:t>
            </a:r>
            <a:r>
              <a:rPr lang="en" sz="1700" baseline="30000">
                <a:latin typeface="Inconsolata"/>
                <a:ea typeface="Inconsolata"/>
                <a:cs typeface="Inconsolata"/>
                <a:sym typeface="Inconsolata"/>
              </a:rPr>
              <a:t>(0)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[v] = 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 for all v in V (except s)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   d</a:t>
            </a:r>
            <a:r>
              <a:rPr lang="en" sz="1700" baseline="30000">
                <a:latin typeface="Inconsolata"/>
                <a:ea typeface="Inconsolata"/>
                <a:cs typeface="Inconsolata"/>
                <a:sym typeface="Inconsolata"/>
              </a:rPr>
              <a:t>(0)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[s] = 0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r>
              <a:rPr lang="en" sz="17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      </a:t>
            </a:r>
            <a:r>
              <a:rPr lang="en" sz="17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         d</a:t>
            </a:r>
            <a:r>
              <a:rPr lang="en" sz="1700" baseline="30000"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[b] ← min{ d</a:t>
            </a:r>
            <a:r>
              <a:rPr lang="en" sz="1700" baseline="30000"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[b], min</a:t>
            </a:r>
            <a:r>
              <a:rPr lang="en" sz="1700" baseline="-25000"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700" baseline="30000"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[a] + w(a,b)} }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   </a:t>
            </a:r>
            <a:r>
              <a:rPr lang="en" sz="17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return</a:t>
            </a:r>
            <a:r>
              <a:rPr lang="en" sz="1700">
                <a:latin typeface="Inconsolata"/>
                <a:ea typeface="Inconsolata"/>
                <a:cs typeface="Inconsolata"/>
                <a:sym typeface="Inconsolata"/>
              </a:rPr>
              <a:t> d</a:t>
            </a:r>
            <a:r>
              <a:rPr lang="en" sz="1700" baseline="30000">
                <a:latin typeface="Inconsolata"/>
                <a:ea typeface="Inconsolata"/>
                <a:cs typeface="Inconsolata"/>
                <a:sym typeface="Inconsolata"/>
              </a:rPr>
              <a:t>(n-1)</a:t>
            </a:r>
            <a:endParaRPr sz="1700" baseline="300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88" name="Google Shape;488;p63"/>
          <p:cNvSpPr txBox="1">
            <a:spLocks noGrp="1"/>
          </p:cNvSpPr>
          <p:nvPr>
            <p:ph type="title" idx="4294967295"/>
          </p:nvPr>
        </p:nvSpPr>
        <p:spPr>
          <a:xfrm>
            <a:off x="391525" y="736948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r>
              <a:rPr lang="en" sz="36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PSEUDOCODE 2 (Another Implementation of same algo) </a:t>
            </a:r>
            <a:endParaRPr sz="36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9" name="Google Shape;489;p63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490" name="Google Shape;490;p63"/>
          <p:cNvSpPr txBox="1"/>
          <p:nvPr/>
        </p:nvSpPr>
        <p:spPr>
          <a:xfrm>
            <a:off x="4933500" y="2077350"/>
            <a:ext cx="30360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Keeping all n–1 rows is a simplification to make the pseudocode straightforward. In practice, we’d only keep 2 of them at a time!</a:t>
            </a:r>
            <a:endParaRPr sz="12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491" name="Google Shape;491;p63"/>
          <p:cNvCxnSpPr/>
          <p:nvPr/>
        </p:nvCxnSpPr>
        <p:spPr>
          <a:xfrm flipH="1">
            <a:off x="4384975" y="2352750"/>
            <a:ext cx="718800" cy="1926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Google Shape;492;p63"/>
          <p:cNvCxnSpPr/>
          <p:nvPr/>
        </p:nvCxnSpPr>
        <p:spPr>
          <a:xfrm flipH="1">
            <a:off x="5140950" y="3686550"/>
            <a:ext cx="162900" cy="3927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63"/>
          <p:cNvSpPr txBox="1"/>
          <p:nvPr/>
        </p:nvSpPr>
        <p:spPr>
          <a:xfrm>
            <a:off x="3744175" y="4264650"/>
            <a:ext cx="9705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b="1">
                <a:solidFill>
                  <a:srgbClr val="E69138"/>
                </a:solidFill>
                <a:latin typeface="Assistant"/>
                <a:ea typeface="Assistant"/>
                <a:cs typeface="Assistant"/>
                <a:sym typeface="Assistant"/>
              </a:rPr>
              <a:t>CASE 1</a:t>
            </a:r>
            <a:endParaRPr sz="1200" b="1">
              <a:solidFill>
                <a:srgbClr val="E69138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94" name="Google Shape;494;p63"/>
          <p:cNvSpPr txBox="1"/>
          <p:nvPr/>
        </p:nvSpPr>
        <p:spPr>
          <a:xfrm>
            <a:off x="5506175" y="4264650"/>
            <a:ext cx="9705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b="1">
                <a:solidFill>
                  <a:srgbClr val="6AA84F"/>
                </a:solidFill>
                <a:latin typeface="Assistant"/>
                <a:ea typeface="Assistant"/>
                <a:cs typeface="Assistant"/>
                <a:sym typeface="Assistant"/>
              </a:rPr>
              <a:t>CASE 2</a:t>
            </a:r>
            <a:endParaRPr sz="1200" b="1">
              <a:solidFill>
                <a:srgbClr val="6AA84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Google Shape;495;p6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4859300"/>
                <a:ext cx="8520600" cy="9168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r>
                  <a:rPr lang="en" sz="2500" b="1" dirty="0">
                    <a:solidFill>
                      <a:srgbClr val="CC0000"/>
                    </a:solidFill>
                    <a:latin typeface="Assistant"/>
                    <a:ea typeface="Assistant"/>
                    <a:cs typeface="Assistant"/>
                    <a:sym typeface="Assistant"/>
                  </a:rPr>
                  <a:t>Runtime: </a:t>
                </a:r>
                <a:r>
                  <a:rPr lang="en" sz="2500" b="1" dirty="0" smtClean="0">
                    <a:solidFill>
                      <a:srgbClr val="CC0000"/>
                    </a:solidFill>
                    <a:latin typeface="Assistant"/>
                    <a:ea typeface="Assistant"/>
                    <a:cs typeface="Assistant"/>
                    <a:sym typeface="Assistant"/>
                  </a:rPr>
                  <a:t>O(V·E) = </a:t>
                </a:r>
                <a:r>
                  <a:rPr lang="en" sz="2500" b="1" dirty="0">
                    <a:solidFill>
                      <a:srgbClr val="CC0000"/>
                    </a:solidFill>
                    <a:latin typeface="Assistant"/>
                    <a:ea typeface="Assistant"/>
                    <a:cs typeface="Assistant"/>
                    <a:sym typeface="Assistant"/>
                  </a:rPr>
                  <a:t>&gt; </a:t>
                </a:r>
                <a:r>
                  <a:rPr lang="en-US" sz="2500" b="1" dirty="0">
                    <a:solidFill>
                      <a:srgbClr val="CC0000"/>
                    </a:solidFill>
                    <a:latin typeface="Assistant"/>
                    <a:ea typeface="Assistant"/>
                    <a:cs typeface="Assistant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1" i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Assistant"/>
                            <a:cs typeface="Assistant"/>
                          </a:rPr>
                        </m:ctrlPr>
                      </m:sSupPr>
                      <m:e>
                        <m:r>
                          <a:rPr lang="en-US" sz="2500" b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Assistant"/>
                            <a:cs typeface="Assistant"/>
                          </a:rPr>
                          <m:t>𝑉</m:t>
                        </m:r>
                      </m:e>
                      <m:sup>
                        <m:r>
                          <a:rPr lang="en-US" sz="2500" b="1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ea typeface="Assistant"/>
                            <a:cs typeface="Assistant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500" b="1" dirty="0">
                    <a:solidFill>
                      <a:srgbClr val="CC0000"/>
                    </a:solidFill>
                    <a:latin typeface="Assistant"/>
                    <a:ea typeface="Assistant"/>
                    <a:cs typeface="Assistant"/>
                  </a:rPr>
                  <a:t>)</a:t>
                </a:r>
              </a:p>
            </p:txBody>
          </p:sp>
        </mc:Choice>
        <mc:Fallback xmlns="">
          <p:sp>
            <p:nvSpPr>
              <p:cNvPr id="495" name="Google Shape;495;p6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4859300"/>
                <a:ext cx="8520600" cy="916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6" name="Google Shape;496;p63"/>
          <p:cNvSpPr txBox="1"/>
          <p:nvPr/>
        </p:nvSpPr>
        <p:spPr>
          <a:xfrm>
            <a:off x="4933500" y="3197500"/>
            <a:ext cx="30360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Take the minimum over all incoming neighbors a (i.e. all a s.t. (a, b) ∈ E)</a:t>
            </a:r>
            <a:endParaRPr sz="1200" dirty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r>
              <a:rPr lang="en" sz="1200" b="1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This takes O(deg(b</a:t>
            </a:r>
            <a:r>
              <a:rPr lang="en" sz="1200" b="1" dirty="0" smtClea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))!!!</a:t>
            </a:r>
            <a:endParaRPr sz="1200" b="1" dirty="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3955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6" name="Google Shape;276;p52"/>
          <p:cNvSpPr txBox="1">
            <a:spLocks noGrp="1"/>
          </p:cNvSpPr>
          <p:nvPr>
            <p:ph type="body" idx="1"/>
          </p:nvPr>
        </p:nvSpPr>
        <p:spPr>
          <a:xfrm>
            <a:off x="311700" y="1989500"/>
            <a:ext cx="8520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"/>
              <a:t>We maintain a list 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/>
              <a:t>of length n, for each k = 0, 1, …, n–1. </a:t>
            </a:r>
            <a:endParaRPr/>
          </a:p>
          <a:p>
            <a:pPr marL="0" indent="0" algn="ctr">
              <a:lnSpc>
                <a:spcPct val="115000"/>
              </a:lnSpc>
              <a:buNone/>
            </a:pP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/>
              <a:t> = the cost of the shortest path from s to b </a:t>
            </a:r>
            <a:r>
              <a:rPr lang="en" i="1"/>
              <a:t>with at most k edges.</a:t>
            </a:r>
            <a:endParaRPr i="1"/>
          </a:p>
        </p:txBody>
      </p:sp>
      <p:sp>
        <p:nvSpPr>
          <p:cNvPr id="277" name="Google Shape;277;p52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cxnSp>
        <p:nvCxnSpPr>
          <p:cNvPr id="278" name="Google Shape;278;p52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79" name="Google Shape;279;p52"/>
          <p:cNvCxnSpPr>
            <a:stCxn id="280" idx="2"/>
            <a:endCxn id="281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2" name="Google Shape;282;p52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283" name="Google Shape;283;p52"/>
          <p:cNvGrpSpPr/>
          <p:nvPr/>
        </p:nvGrpSpPr>
        <p:grpSpPr>
          <a:xfrm>
            <a:off x="5812689" y="3257687"/>
            <a:ext cx="2005213" cy="2005200"/>
            <a:chOff x="6041288" y="2400437"/>
            <a:chExt cx="2005213" cy="2005200"/>
          </a:xfrm>
        </p:grpSpPr>
        <p:sp>
          <p:nvSpPr>
            <p:cNvPr id="281" name="Google Shape;281;p52"/>
            <p:cNvSpPr/>
            <p:nvPr/>
          </p:nvSpPr>
          <p:spPr>
            <a:xfrm>
              <a:off x="6041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z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84" name="Google Shape;284;p52"/>
            <p:cNvSpPr/>
            <p:nvPr/>
          </p:nvSpPr>
          <p:spPr>
            <a:xfrm>
              <a:off x="7565300" y="2400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x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85" name="Google Shape;285;p52"/>
            <p:cNvSpPr/>
            <p:nvPr/>
          </p:nvSpPr>
          <p:spPr>
            <a:xfrm>
              <a:off x="6041300" y="2400437"/>
              <a:ext cx="481200" cy="481200"/>
            </a:xfrm>
            <a:prstGeom prst="ellipse">
              <a:avLst/>
            </a:prstGeom>
            <a:solidFill>
              <a:srgbClr val="FFE59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s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80" name="Google Shape;280;p52"/>
            <p:cNvSpPr/>
            <p:nvPr/>
          </p:nvSpPr>
          <p:spPr>
            <a:xfrm>
              <a:off x="7565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y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cxnSp>
        <p:nvCxnSpPr>
          <p:cNvPr id="286" name="Google Shape;286;p52"/>
          <p:cNvCxnSpPr>
            <a:stCxn id="285" idx="5"/>
            <a:endCxn id="280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7" name="Google Shape;287;p52"/>
          <p:cNvCxnSpPr>
            <a:stCxn id="284" idx="4"/>
            <a:endCxn id="280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8" name="Google Shape;288;p52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289" name="Google Shape;289;p52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90" name="Google Shape;290;p52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91" name="Google Shape;291;p52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92" name="Google Shape;292;p52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93" name="Google Shape;293;p52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95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99" name="Google Shape;299;p53"/>
          <p:cNvSpPr txBox="1">
            <a:spLocks noGrp="1"/>
          </p:cNvSpPr>
          <p:nvPr>
            <p:ph type="body" idx="1"/>
          </p:nvPr>
        </p:nvSpPr>
        <p:spPr>
          <a:xfrm>
            <a:off x="311700" y="1989500"/>
            <a:ext cx="8520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"/>
              <a:t>We maintain a list 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/>
              <a:t>of length n, for each k = 0, 1, …, n–1. </a:t>
            </a:r>
            <a:endParaRPr/>
          </a:p>
          <a:p>
            <a:pPr marL="0" indent="0" algn="ctr">
              <a:lnSpc>
                <a:spcPct val="115000"/>
              </a:lnSpc>
              <a:buNone/>
            </a:pP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/>
              <a:t> = the cost of the shortest path from s to b </a:t>
            </a:r>
            <a:r>
              <a:rPr lang="en" i="1"/>
              <a:t>with at most k edges.</a:t>
            </a:r>
            <a:endParaRPr i="1"/>
          </a:p>
        </p:txBody>
      </p:sp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cxnSp>
        <p:nvCxnSpPr>
          <p:cNvPr id="301" name="Google Shape;301;p53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2" name="Google Shape;302;p53"/>
          <p:cNvCxnSpPr>
            <a:stCxn id="303" idx="2"/>
            <a:endCxn id="304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5" name="Google Shape;305;p53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306" name="Google Shape;306;p53"/>
          <p:cNvGrpSpPr/>
          <p:nvPr/>
        </p:nvGrpSpPr>
        <p:grpSpPr>
          <a:xfrm>
            <a:off x="5812689" y="3257687"/>
            <a:ext cx="2005213" cy="2005200"/>
            <a:chOff x="6041288" y="2400437"/>
            <a:chExt cx="2005213" cy="2005200"/>
          </a:xfrm>
        </p:grpSpPr>
        <p:sp>
          <p:nvSpPr>
            <p:cNvPr id="304" name="Google Shape;304;p53"/>
            <p:cNvSpPr/>
            <p:nvPr/>
          </p:nvSpPr>
          <p:spPr>
            <a:xfrm>
              <a:off x="6041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z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07" name="Google Shape;307;p53"/>
            <p:cNvSpPr/>
            <p:nvPr/>
          </p:nvSpPr>
          <p:spPr>
            <a:xfrm>
              <a:off x="7565300" y="2400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x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08" name="Google Shape;308;p53"/>
            <p:cNvSpPr/>
            <p:nvPr/>
          </p:nvSpPr>
          <p:spPr>
            <a:xfrm>
              <a:off x="6041300" y="2400437"/>
              <a:ext cx="481200" cy="481200"/>
            </a:xfrm>
            <a:prstGeom prst="ellipse">
              <a:avLst/>
            </a:prstGeom>
            <a:solidFill>
              <a:srgbClr val="FFE59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s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03" name="Google Shape;303;p53"/>
            <p:cNvSpPr/>
            <p:nvPr/>
          </p:nvSpPr>
          <p:spPr>
            <a:xfrm>
              <a:off x="7565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y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cxnSp>
        <p:nvCxnSpPr>
          <p:cNvPr id="309" name="Google Shape;309;p53"/>
          <p:cNvCxnSpPr>
            <a:stCxn id="308" idx="5"/>
            <a:endCxn id="303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10" name="Google Shape;310;p53"/>
          <p:cNvCxnSpPr>
            <a:stCxn id="307" idx="4"/>
            <a:endCxn id="303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311" name="Google Shape;311;p53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312" name="Google Shape;312;p53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13" name="Google Shape;313;p53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14" name="Google Shape;314;p53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15" name="Google Shape;315;p53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16" name="Google Shape;316;p53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317" name="Google Shape;317;p53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8" name="Google Shape;318;p53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9" name="Google Shape;319;p53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0" name="Google Shape;320;p53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1" name="Google Shape;321;p53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2" name="Google Shape;322;p53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3" name="Google Shape;323;p53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4" name="Google Shape;324;p53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5" name="Google Shape;325;p53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6" name="Google Shape;326;p53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7" name="Google Shape;327;p53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8" name="Google Shape;328;p53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9" name="Google Shape;329;p53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0" name="Google Shape;330;p53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1" name="Google Shape;331;p53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2" name="Google Shape;332;p53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3" name="Google Shape;333;p53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4" name="Google Shape;334;p53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5" name="Google Shape;335;p53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6" name="Google Shape;336;p53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7" name="Google Shape;337;p53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8" name="Google Shape;338;p53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9" name="Google Shape;339;p53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1" name="Google Shape;341;p53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2" name="Google Shape;342;p53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3" name="Google Shape;343;p53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4" name="Google Shape;344;p53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45" name="Google Shape;345;p53"/>
          <p:cNvSpPr txBox="1"/>
          <p:nvPr/>
        </p:nvSpPr>
        <p:spPr>
          <a:xfrm>
            <a:off x="472500" y="3786625"/>
            <a:ext cx="15567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know how to fill in </a:t>
            </a:r>
            <a:r>
              <a:rPr lang="en" sz="1200" b="1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200" b="1" baseline="300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-- the costs of shortest paths to each vertex with at most </a:t>
            </a:r>
            <a:r>
              <a:rPr lang="en" sz="1200" b="1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 = 0</a:t>
            </a:r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edges in it</a:t>
            </a:r>
            <a:endParaRPr sz="120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46" name="Google Shape;346;p53"/>
          <p:cNvCxnSpPr>
            <a:endCxn id="325" idx="1"/>
          </p:cNvCxnSpPr>
          <p:nvPr/>
        </p:nvCxnSpPr>
        <p:spPr>
          <a:xfrm rot="10800000" flipH="1">
            <a:off x="1495025" y="3445875"/>
            <a:ext cx="585600" cy="385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08006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52" name="Google Shape;352;p54"/>
          <p:cNvSpPr txBox="1">
            <a:spLocks noGrp="1"/>
          </p:cNvSpPr>
          <p:nvPr>
            <p:ph type="body" idx="1"/>
          </p:nvPr>
        </p:nvSpPr>
        <p:spPr>
          <a:xfrm>
            <a:off x="311700" y="1989500"/>
            <a:ext cx="8520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"/>
              <a:t>We maintain a list 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/>
              <a:t>of length n, for each k = 0, 1, …, n–1. </a:t>
            </a:r>
            <a:endParaRPr/>
          </a:p>
          <a:p>
            <a:pPr marL="0" indent="0" algn="ctr">
              <a:lnSpc>
                <a:spcPct val="115000"/>
              </a:lnSpc>
              <a:buNone/>
            </a:pP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/>
              <a:t> = the cost of the shortest path from s to b </a:t>
            </a:r>
            <a:r>
              <a:rPr lang="en" i="1"/>
              <a:t>with at most k edges.</a:t>
            </a:r>
            <a:endParaRPr i="1"/>
          </a:p>
        </p:txBody>
      </p:sp>
      <p:sp>
        <p:nvSpPr>
          <p:cNvPr id="353" name="Google Shape;353;p54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cxnSp>
        <p:nvCxnSpPr>
          <p:cNvPr id="354" name="Google Shape;354;p54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5" name="Google Shape;355;p54"/>
          <p:cNvCxnSpPr>
            <a:stCxn id="356" idx="2"/>
            <a:endCxn id="357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8" name="Google Shape;358;p54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359" name="Google Shape;359;p54"/>
          <p:cNvGrpSpPr/>
          <p:nvPr/>
        </p:nvGrpSpPr>
        <p:grpSpPr>
          <a:xfrm>
            <a:off x="5812689" y="3257687"/>
            <a:ext cx="2005213" cy="2005200"/>
            <a:chOff x="6041288" y="2400437"/>
            <a:chExt cx="2005213" cy="2005200"/>
          </a:xfrm>
        </p:grpSpPr>
        <p:sp>
          <p:nvSpPr>
            <p:cNvPr id="357" name="Google Shape;357;p54"/>
            <p:cNvSpPr/>
            <p:nvPr/>
          </p:nvSpPr>
          <p:spPr>
            <a:xfrm>
              <a:off x="6041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z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60" name="Google Shape;360;p54"/>
            <p:cNvSpPr/>
            <p:nvPr/>
          </p:nvSpPr>
          <p:spPr>
            <a:xfrm>
              <a:off x="7565300" y="2400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x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61" name="Google Shape;361;p54"/>
            <p:cNvSpPr/>
            <p:nvPr/>
          </p:nvSpPr>
          <p:spPr>
            <a:xfrm>
              <a:off x="6041300" y="2400437"/>
              <a:ext cx="481200" cy="481200"/>
            </a:xfrm>
            <a:prstGeom prst="ellipse">
              <a:avLst/>
            </a:prstGeom>
            <a:solidFill>
              <a:srgbClr val="FFE59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s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56" name="Google Shape;356;p54"/>
            <p:cNvSpPr/>
            <p:nvPr/>
          </p:nvSpPr>
          <p:spPr>
            <a:xfrm>
              <a:off x="7565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y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cxnSp>
        <p:nvCxnSpPr>
          <p:cNvPr id="362" name="Google Shape;362;p54"/>
          <p:cNvCxnSpPr>
            <a:stCxn id="361" idx="5"/>
            <a:endCxn id="356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63" name="Google Shape;363;p54"/>
          <p:cNvCxnSpPr>
            <a:stCxn id="360" idx="4"/>
            <a:endCxn id="356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364" name="Google Shape;364;p54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365" name="Google Shape;365;p54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66" name="Google Shape;366;p54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67" name="Google Shape;367;p54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68" name="Google Shape;368;p54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369" name="Google Shape;369;p54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370" name="Google Shape;370;p54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1" name="Google Shape;371;p54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2" name="Google Shape;372;p54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3" name="Google Shape;373;p54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4" name="Google Shape;374;p54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5" name="Google Shape;375;p54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6" name="Google Shape;376;p54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7" name="Google Shape;377;p54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8" name="Google Shape;378;p54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9" name="Google Shape;379;p54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0" name="Google Shape;380;p54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1" name="Google Shape;381;p54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2" name="Google Shape;382;p54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3" name="Google Shape;383;p54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4" name="Google Shape;384;p54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5" name="Google Shape;385;p54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6" name="Google Shape;386;p54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7" name="Google Shape;387;p54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8" name="Google Shape;388;p54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89" name="Google Shape;389;p54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0" name="Google Shape;390;p54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1" name="Google Shape;391;p54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2" name="Google Shape;392;p54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3" name="Google Shape;393;p54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4" name="Google Shape;394;p54"/>
          <p:cNvSpPr txBox="1"/>
          <p:nvPr/>
        </p:nvSpPr>
        <p:spPr>
          <a:xfrm>
            <a:off x="692550" y="3786625"/>
            <a:ext cx="12606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use table </a:t>
            </a:r>
            <a:r>
              <a:rPr lang="en" sz="1200" b="1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200" b="1" baseline="300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fill in </a:t>
            </a:r>
            <a:r>
              <a:rPr lang="en" sz="1200" b="1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200" b="1" baseline="300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More generally, we will use table </a:t>
            </a:r>
            <a:r>
              <a:rPr lang="en" sz="1200" b="1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200" b="1" baseline="300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fill in </a:t>
            </a:r>
            <a:r>
              <a:rPr lang="en" sz="1200" b="1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200" b="1" baseline="300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 b="1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95" name="Google Shape;395;p54"/>
          <p:cNvCxnSpPr>
            <a:endCxn id="378" idx="1"/>
          </p:cNvCxnSpPr>
          <p:nvPr/>
        </p:nvCxnSpPr>
        <p:spPr>
          <a:xfrm rot="10800000" flipH="1">
            <a:off x="1495025" y="3445875"/>
            <a:ext cx="585600" cy="385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Google Shape;396;p54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7" name="Google Shape;397;p54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8" name="Google Shape;398;p54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24068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5" name="Google Shape;405;p55"/>
          <p:cNvSpPr txBox="1">
            <a:spLocks noGrp="1"/>
          </p:cNvSpPr>
          <p:nvPr>
            <p:ph type="body" idx="1"/>
          </p:nvPr>
        </p:nvSpPr>
        <p:spPr>
          <a:xfrm>
            <a:off x="311700" y="1989500"/>
            <a:ext cx="8520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"/>
              <a:t>We maintain a list 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/>
              <a:t>of length n, for each k = 0, 1, …, n–1. </a:t>
            </a:r>
            <a:endParaRPr/>
          </a:p>
          <a:p>
            <a:pPr marL="0" indent="0" algn="ctr">
              <a:lnSpc>
                <a:spcPct val="115000"/>
              </a:lnSpc>
              <a:buNone/>
            </a:pP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/>
              <a:t> = the cost of the shortest path from s to b </a:t>
            </a:r>
            <a:r>
              <a:rPr lang="en" i="1"/>
              <a:t>with at most k edges.</a:t>
            </a:r>
            <a:endParaRPr i="1"/>
          </a:p>
        </p:txBody>
      </p:sp>
      <p:sp>
        <p:nvSpPr>
          <p:cNvPr id="406" name="Google Shape;406;p5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407" name="Google Shape;407;p55"/>
          <p:cNvSpPr/>
          <p:nvPr/>
        </p:nvSpPr>
        <p:spPr>
          <a:xfrm>
            <a:off x="528150" y="2849300"/>
            <a:ext cx="8087700" cy="277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57175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How do we use 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(0)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to update 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(1)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?</a:t>
            </a:r>
            <a:endParaRPr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endParaRPr sz="1200"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endParaRPr sz="1700"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74759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F943FACF-C5E2-4CD3-9553-EA99B862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Shortest-Path Problems</a:t>
            </a:r>
            <a:r>
              <a:rPr lang="en-US" altLang="en-US"/>
              <a:t>		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C7ECE217-B684-40E1-AE49-FCD0E113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895850"/>
          </a:xfrm>
        </p:spPr>
        <p:txBody>
          <a:bodyPr/>
          <a:lstStyle/>
          <a:p>
            <a:pPr lvl="1" eaLnBrk="1" hangingPunct="1"/>
            <a:r>
              <a:rPr lang="en-US" altLang="en-US" b="1" dirty="0"/>
              <a:t>Single-source. </a:t>
            </a:r>
            <a:r>
              <a:rPr lang="en-US" altLang="en-US" dirty="0"/>
              <a:t>Find a shortest path from a given source  to each of the vertices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b="1" dirty="0"/>
              <a:t>Single-pair. </a:t>
            </a:r>
            <a:r>
              <a:rPr lang="en-US" altLang="en-US" dirty="0"/>
              <a:t>Given two vertices, find a shortest path between them. Solution to single-source problem solves this problem efficiently, too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endParaRPr lang="en-US" altLang="en-US" dirty="0"/>
          </a:p>
          <a:p>
            <a:pPr lvl="1" eaLnBrk="1" hangingPunct="1"/>
            <a:r>
              <a:rPr lang="en-US" altLang="en-US" b="1" dirty="0"/>
              <a:t>All-pairs. </a:t>
            </a:r>
            <a:r>
              <a:rPr lang="en-US" altLang="en-US" dirty="0"/>
              <a:t>Find shortest-paths for every pair of vertices</a:t>
            </a:r>
          </a:p>
        </p:txBody>
      </p:sp>
    </p:spTree>
    <p:extLst>
      <p:ext uri="{BB962C8B-B14F-4D97-AF65-F5344CB8AC3E}">
        <p14:creationId xmlns:p14="http://schemas.microsoft.com/office/powerpoint/2010/main" val="107970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13" name="Google Shape;413;p56"/>
          <p:cNvSpPr txBox="1">
            <a:spLocks noGrp="1"/>
          </p:cNvSpPr>
          <p:nvPr>
            <p:ph type="body" idx="1"/>
          </p:nvPr>
        </p:nvSpPr>
        <p:spPr>
          <a:xfrm>
            <a:off x="311700" y="1989500"/>
            <a:ext cx="8520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"/>
              <a:t>We maintain a list 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/>
              <a:t>of length n, for each k = 0, 1, …, n–1. </a:t>
            </a:r>
            <a:endParaRPr/>
          </a:p>
          <a:p>
            <a:pPr marL="0" indent="0" algn="ctr">
              <a:lnSpc>
                <a:spcPct val="115000"/>
              </a:lnSpc>
              <a:buNone/>
            </a:pP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/>
              <a:t> = the cost of the shortest path from s to b </a:t>
            </a:r>
            <a:r>
              <a:rPr lang="en" i="1"/>
              <a:t>with at most k edges.</a:t>
            </a:r>
            <a:endParaRPr i="1"/>
          </a:p>
        </p:txBody>
      </p:sp>
      <p:sp>
        <p:nvSpPr>
          <p:cNvPr id="414" name="Google Shape;414;p56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415" name="Google Shape;415;p56"/>
          <p:cNvSpPr/>
          <p:nvPr/>
        </p:nvSpPr>
        <p:spPr>
          <a:xfrm>
            <a:off x="528150" y="2849300"/>
            <a:ext cx="8087700" cy="277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57175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How do we use 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(0)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to update 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(1)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?</a:t>
            </a:r>
            <a:endParaRPr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endParaRPr sz="1200">
              <a:latin typeface="Assistant"/>
              <a:ea typeface="Assistant"/>
              <a:cs typeface="Assistant"/>
              <a:sym typeface="Assistant"/>
            </a:endParaRPr>
          </a:p>
          <a:p>
            <a:r>
              <a:rPr lang="en" sz="1500" b="1">
                <a:highlight>
                  <a:srgbClr val="F9CB9C"/>
                </a:highlight>
                <a:latin typeface="Assistant"/>
                <a:ea typeface="Assistant"/>
                <a:cs typeface="Assistant"/>
                <a:sym typeface="Assistant"/>
              </a:rPr>
              <a:t>Case 1</a:t>
            </a:r>
            <a:r>
              <a:rPr lang="en" sz="1500" b="1">
                <a:latin typeface="Assistant"/>
                <a:ea typeface="Assistant"/>
                <a:cs typeface="Assistant"/>
                <a:sym typeface="Assistant"/>
              </a:rPr>
              <a:t>:</a:t>
            </a:r>
            <a:r>
              <a:rPr lang="en" sz="1500">
                <a:latin typeface="Assistant"/>
                <a:ea typeface="Assistant"/>
                <a:cs typeface="Assistant"/>
                <a:sym typeface="Assistant"/>
              </a:rPr>
              <a:t> the shortest path from s to b with at most k edges could be one with at most k–1 edges! In other words, allowing k edges is not going to change anything. Then:</a:t>
            </a:r>
            <a:endParaRPr sz="1500"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9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[b]  =  d</a:t>
            </a:r>
            <a:r>
              <a:rPr lang="en" sz="1900" b="1" baseline="30000">
                <a:latin typeface="Assistant"/>
                <a:ea typeface="Assistant"/>
                <a:cs typeface="Assistant"/>
                <a:sym typeface="Assistant"/>
              </a:rPr>
              <a:t>(k-1)</a:t>
            </a:r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endParaRPr sz="1700" b="1">
              <a:latin typeface="Assistant"/>
              <a:ea typeface="Assistant"/>
              <a:cs typeface="Assistant"/>
              <a:sym typeface="Assistant"/>
            </a:endParaRPr>
          </a:p>
          <a:p>
            <a:endParaRPr sz="800"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endParaRPr sz="1700"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8368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1" name="Google Shape;421;p57"/>
          <p:cNvSpPr txBox="1">
            <a:spLocks noGrp="1"/>
          </p:cNvSpPr>
          <p:nvPr>
            <p:ph type="body" idx="1"/>
          </p:nvPr>
        </p:nvSpPr>
        <p:spPr>
          <a:xfrm>
            <a:off x="311700" y="1989500"/>
            <a:ext cx="8520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"/>
              <a:t>We maintain a list 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/>
              <a:t>of length n, for each k = 0, 1, …, n–1. </a:t>
            </a:r>
            <a:endParaRPr/>
          </a:p>
          <a:p>
            <a:pPr marL="0" indent="0" algn="ctr">
              <a:lnSpc>
                <a:spcPct val="115000"/>
              </a:lnSpc>
              <a:buNone/>
            </a:pP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/>
              <a:t> = the cost of the shortest path from s to b </a:t>
            </a:r>
            <a:r>
              <a:rPr lang="en" i="1"/>
              <a:t>with at most k edges.</a:t>
            </a:r>
            <a:endParaRPr i="1"/>
          </a:p>
        </p:txBody>
      </p:sp>
      <p:sp>
        <p:nvSpPr>
          <p:cNvPr id="422" name="Google Shape;422;p57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423" name="Google Shape;423;p57"/>
          <p:cNvSpPr/>
          <p:nvPr/>
        </p:nvSpPr>
        <p:spPr>
          <a:xfrm>
            <a:off x="528150" y="2849300"/>
            <a:ext cx="8087700" cy="277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57175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How do we use 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(0)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to update 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(1)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?</a:t>
            </a:r>
            <a:endParaRPr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endParaRPr sz="1200">
              <a:latin typeface="Assistant"/>
              <a:ea typeface="Assistant"/>
              <a:cs typeface="Assistant"/>
              <a:sym typeface="Assistant"/>
            </a:endParaRPr>
          </a:p>
          <a:p>
            <a:r>
              <a:rPr lang="en" sz="1500" b="1">
                <a:highlight>
                  <a:srgbClr val="F9CB9C"/>
                </a:highlight>
                <a:latin typeface="Assistant"/>
                <a:ea typeface="Assistant"/>
                <a:cs typeface="Assistant"/>
                <a:sym typeface="Assistant"/>
              </a:rPr>
              <a:t>Case 1</a:t>
            </a:r>
            <a:r>
              <a:rPr lang="en" sz="1500" b="1">
                <a:latin typeface="Assistant"/>
                <a:ea typeface="Assistant"/>
                <a:cs typeface="Assistant"/>
                <a:sym typeface="Assistant"/>
              </a:rPr>
              <a:t>:</a:t>
            </a:r>
            <a:r>
              <a:rPr lang="en" sz="1500">
                <a:latin typeface="Assistant"/>
                <a:ea typeface="Assistant"/>
                <a:cs typeface="Assistant"/>
                <a:sym typeface="Assistant"/>
              </a:rPr>
              <a:t> the shortest path from s to b with at most k edges could be one with at most k–1 edges! In other words, allowing k edges is not going to change anything. Then:</a:t>
            </a:r>
            <a:endParaRPr sz="1500"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9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[b]  =  d</a:t>
            </a:r>
            <a:r>
              <a:rPr lang="en" sz="1900" b="1" baseline="30000">
                <a:latin typeface="Assistant"/>
                <a:ea typeface="Assistant"/>
                <a:cs typeface="Assistant"/>
                <a:sym typeface="Assistant"/>
              </a:rPr>
              <a:t>(k-1)</a:t>
            </a:r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endParaRPr sz="1700" b="1">
              <a:latin typeface="Assistant"/>
              <a:ea typeface="Assistant"/>
              <a:cs typeface="Assistant"/>
              <a:sym typeface="Assistant"/>
            </a:endParaRPr>
          </a:p>
          <a:p>
            <a:endParaRPr sz="800">
              <a:latin typeface="Assistant"/>
              <a:ea typeface="Assistant"/>
              <a:cs typeface="Assistant"/>
              <a:sym typeface="Assistant"/>
            </a:endParaRPr>
          </a:p>
          <a:p>
            <a:r>
              <a:rPr lang="en" sz="1500" b="1">
                <a:highlight>
                  <a:srgbClr val="B6D7A8"/>
                </a:highlight>
                <a:latin typeface="Assistant"/>
                <a:ea typeface="Assistant"/>
                <a:cs typeface="Assistant"/>
                <a:sym typeface="Assistant"/>
              </a:rPr>
              <a:t>Case 2</a:t>
            </a:r>
            <a:r>
              <a:rPr lang="en" sz="1500" b="1">
                <a:latin typeface="Assistant"/>
                <a:ea typeface="Assistant"/>
                <a:cs typeface="Assistant"/>
                <a:sym typeface="Assistant"/>
              </a:rPr>
              <a:t>: </a:t>
            </a:r>
            <a:r>
              <a:rPr lang="en" sz="1500">
                <a:latin typeface="Assistant"/>
                <a:ea typeface="Assistant"/>
                <a:cs typeface="Assistant"/>
                <a:sym typeface="Assistant"/>
              </a:rPr>
              <a:t>the shortest path from s to b with at most k edges could be one with exactly k edges! </a:t>
            </a:r>
            <a:endParaRPr sz="1700"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9344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29" name="Google Shape;429;p58"/>
          <p:cNvSpPr txBox="1">
            <a:spLocks noGrp="1"/>
          </p:cNvSpPr>
          <p:nvPr>
            <p:ph type="body" idx="1"/>
          </p:nvPr>
        </p:nvSpPr>
        <p:spPr>
          <a:xfrm>
            <a:off x="311700" y="1989500"/>
            <a:ext cx="8520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en"/>
              <a:t>We maintain a list 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/>
              <a:t>of length n, for each k = 0, 1, …, n–1. </a:t>
            </a:r>
            <a:endParaRPr/>
          </a:p>
          <a:p>
            <a:pPr marL="0" indent="0" algn="ctr">
              <a:lnSpc>
                <a:spcPct val="115000"/>
              </a:lnSpc>
              <a:buNone/>
            </a:pP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/>
              <a:t> = the cost of the shortest path from s to b </a:t>
            </a:r>
            <a:r>
              <a:rPr lang="en" i="1"/>
              <a:t>with at most k edges.</a:t>
            </a:r>
            <a:endParaRPr i="1"/>
          </a:p>
        </p:txBody>
      </p:sp>
      <p:sp>
        <p:nvSpPr>
          <p:cNvPr id="430" name="Google Shape;430;p5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431" name="Google Shape;431;p58"/>
          <p:cNvSpPr/>
          <p:nvPr/>
        </p:nvSpPr>
        <p:spPr>
          <a:xfrm>
            <a:off x="528150" y="2849300"/>
            <a:ext cx="8087700" cy="277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57175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How do we use 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(0)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to update 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b="1" baseline="300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(1)</a:t>
            </a:r>
            <a:r>
              <a:rPr lang="en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?</a:t>
            </a:r>
            <a:endParaRPr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endParaRPr sz="1200">
              <a:latin typeface="Assistant"/>
              <a:ea typeface="Assistant"/>
              <a:cs typeface="Assistant"/>
              <a:sym typeface="Assistant"/>
            </a:endParaRPr>
          </a:p>
          <a:p>
            <a:r>
              <a:rPr lang="en" sz="1500" b="1">
                <a:highlight>
                  <a:srgbClr val="F9CB9C"/>
                </a:highlight>
                <a:latin typeface="Assistant"/>
                <a:ea typeface="Assistant"/>
                <a:cs typeface="Assistant"/>
                <a:sym typeface="Assistant"/>
              </a:rPr>
              <a:t>Case 1</a:t>
            </a:r>
            <a:r>
              <a:rPr lang="en" sz="1500" b="1">
                <a:latin typeface="Assistant"/>
                <a:ea typeface="Assistant"/>
                <a:cs typeface="Assistant"/>
                <a:sym typeface="Assistant"/>
              </a:rPr>
              <a:t>:</a:t>
            </a:r>
            <a:r>
              <a:rPr lang="en" sz="1500">
                <a:latin typeface="Assistant"/>
                <a:ea typeface="Assistant"/>
                <a:cs typeface="Assistant"/>
                <a:sym typeface="Assistant"/>
              </a:rPr>
              <a:t> the shortest path from s to b with at most k edges could be one with at most k–1 edges! In other words, allowing k edges is not going to change anything. Then:</a:t>
            </a:r>
            <a:endParaRPr sz="1500"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9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[b]  =  d</a:t>
            </a:r>
            <a:r>
              <a:rPr lang="en" sz="1900" b="1" baseline="30000">
                <a:latin typeface="Assistant"/>
                <a:ea typeface="Assistant"/>
                <a:cs typeface="Assistant"/>
                <a:sym typeface="Assistant"/>
              </a:rPr>
              <a:t>(k-1)</a:t>
            </a:r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endParaRPr sz="1700" b="1">
              <a:latin typeface="Assistant"/>
              <a:ea typeface="Assistant"/>
              <a:cs typeface="Assistant"/>
              <a:sym typeface="Assistant"/>
            </a:endParaRPr>
          </a:p>
          <a:p>
            <a:endParaRPr sz="800">
              <a:latin typeface="Assistant"/>
              <a:ea typeface="Assistant"/>
              <a:cs typeface="Assistant"/>
              <a:sym typeface="Assistant"/>
            </a:endParaRPr>
          </a:p>
          <a:p>
            <a:r>
              <a:rPr lang="en" sz="1500" b="1">
                <a:highlight>
                  <a:srgbClr val="B6D7A8"/>
                </a:highlight>
                <a:latin typeface="Assistant"/>
                <a:ea typeface="Assistant"/>
                <a:cs typeface="Assistant"/>
                <a:sym typeface="Assistant"/>
              </a:rPr>
              <a:t>Case 2</a:t>
            </a:r>
            <a:r>
              <a:rPr lang="en" sz="1500" b="1">
                <a:latin typeface="Assistant"/>
                <a:ea typeface="Assistant"/>
                <a:cs typeface="Assistant"/>
                <a:sym typeface="Assistant"/>
              </a:rPr>
              <a:t>: </a:t>
            </a:r>
            <a:r>
              <a:rPr lang="en" sz="1500">
                <a:latin typeface="Assistant"/>
                <a:ea typeface="Assistant"/>
                <a:cs typeface="Assistant"/>
                <a:sym typeface="Assistant"/>
              </a:rPr>
              <a:t>the shortest path from s to b with at most k edges could be one with exactly k edges! I.e. this length-k shortest path is </a:t>
            </a:r>
            <a:r>
              <a:rPr lang="en" sz="15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[length k–1 shortest path to some incoming neighbor a] </a:t>
            </a:r>
            <a:r>
              <a:rPr lang="en" sz="15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+</a:t>
            </a:r>
            <a:r>
              <a:rPr lang="en" sz="150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w(a,b)</a:t>
            </a:r>
            <a:r>
              <a:rPr lang="en" sz="1500">
                <a:latin typeface="Assistant"/>
                <a:ea typeface="Assistant"/>
                <a:cs typeface="Assistant"/>
                <a:sym typeface="Assistant"/>
              </a:rPr>
              <a:t>. Which of b’s incoming neighbors will offer this shortest path? Let’s check them all:</a:t>
            </a:r>
            <a:endParaRPr sz="1500">
              <a:latin typeface="Assistant"/>
              <a:ea typeface="Assistant"/>
              <a:cs typeface="Assistant"/>
              <a:sym typeface="Assistant"/>
            </a:endParaRPr>
          </a:p>
          <a:p>
            <a:pPr algn="ctr"/>
            <a:r>
              <a:rPr lang="en" sz="17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900" b="1" baseline="30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7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[b]  =  min</a:t>
            </a:r>
            <a:r>
              <a:rPr lang="en" sz="1700" baseline="-25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 in b’s incoming neighbors</a:t>
            </a:r>
            <a:r>
              <a:rPr lang="en" sz="17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{ d</a:t>
            </a:r>
            <a:r>
              <a:rPr lang="en" sz="1900" b="1" baseline="30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(k-1)</a:t>
            </a:r>
            <a:r>
              <a:rPr lang="en" sz="17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[a]  +  w(a,b) }</a:t>
            </a:r>
            <a:endParaRPr sz="1700"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37691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2" name="Google Shape;502;p64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3" name="Google Shape;503;p64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  <p:sp>
        <p:nvSpPr>
          <p:cNvPr id="504" name="Google Shape;504;p64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cxnSp>
        <p:nvCxnSpPr>
          <p:cNvPr id="505" name="Google Shape;505;p64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6" name="Google Shape;506;p64"/>
          <p:cNvCxnSpPr>
            <a:stCxn id="507" idx="2"/>
            <a:endCxn id="508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9" name="Google Shape;509;p64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510" name="Google Shape;510;p64"/>
          <p:cNvGrpSpPr/>
          <p:nvPr/>
        </p:nvGrpSpPr>
        <p:grpSpPr>
          <a:xfrm>
            <a:off x="5812689" y="3257687"/>
            <a:ext cx="2005213" cy="2005200"/>
            <a:chOff x="6041288" y="2400437"/>
            <a:chExt cx="2005213" cy="2005200"/>
          </a:xfrm>
        </p:grpSpPr>
        <p:sp>
          <p:nvSpPr>
            <p:cNvPr id="508" name="Google Shape;508;p64"/>
            <p:cNvSpPr/>
            <p:nvPr/>
          </p:nvSpPr>
          <p:spPr>
            <a:xfrm>
              <a:off x="6041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z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11" name="Google Shape;511;p64"/>
            <p:cNvSpPr/>
            <p:nvPr/>
          </p:nvSpPr>
          <p:spPr>
            <a:xfrm>
              <a:off x="7565300" y="2400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x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12" name="Google Shape;512;p64"/>
            <p:cNvSpPr/>
            <p:nvPr/>
          </p:nvSpPr>
          <p:spPr>
            <a:xfrm>
              <a:off x="6041300" y="2400437"/>
              <a:ext cx="481200" cy="481200"/>
            </a:xfrm>
            <a:prstGeom prst="ellipse">
              <a:avLst/>
            </a:prstGeom>
            <a:solidFill>
              <a:srgbClr val="FFE59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s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07" name="Google Shape;507;p64"/>
            <p:cNvSpPr/>
            <p:nvPr/>
          </p:nvSpPr>
          <p:spPr>
            <a:xfrm>
              <a:off x="7565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y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cxnSp>
        <p:nvCxnSpPr>
          <p:cNvPr id="513" name="Google Shape;513;p64"/>
          <p:cNvCxnSpPr>
            <a:stCxn id="512" idx="5"/>
            <a:endCxn id="507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14" name="Google Shape;514;p64"/>
          <p:cNvCxnSpPr>
            <a:stCxn id="511" idx="4"/>
            <a:endCxn id="507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15" name="Google Shape;515;p64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516" name="Google Shape;516;p64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17" name="Google Shape;517;p64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18" name="Google Shape;518;p64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19" name="Google Shape;519;p64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20" name="Google Shape;520;p64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521" name="Google Shape;521;p64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2" name="Google Shape;522;p64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3" name="Google Shape;523;p64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4" name="Google Shape;524;p64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5" name="Google Shape;525;p64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6" name="Google Shape;526;p64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7" name="Google Shape;527;p64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8" name="Google Shape;528;p64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9" name="Google Shape;529;p64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0" name="Google Shape;530;p64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1" name="Google Shape;531;p64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2" name="Google Shape;532;p64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3" name="Google Shape;533;p64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4" name="Google Shape;534;p64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5" name="Google Shape;535;p64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6" name="Google Shape;536;p64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7" name="Google Shape;537;p64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8" name="Google Shape;538;p64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39" name="Google Shape;539;p64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0" name="Google Shape;540;p64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1" name="Google Shape;541;p64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2" name="Google Shape;542;p64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3" name="Google Shape;543;p64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4" name="Google Shape;544;p64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5" name="Google Shape;545;p64"/>
          <p:cNvSpPr txBox="1"/>
          <p:nvPr/>
        </p:nvSpPr>
        <p:spPr>
          <a:xfrm>
            <a:off x="692550" y="3786625"/>
            <a:ext cx="12606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use table </a:t>
            </a:r>
            <a:r>
              <a:rPr lang="en" sz="1200" b="1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200" b="1" baseline="300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fill in </a:t>
            </a:r>
            <a:r>
              <a:rPr lang="en" sz="1200" b="1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200" b="1" baseline="300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More generally, we will use table </a:t>
            </a:r>
            <a:r>
              <a:rPr lang="en" sz="1200" b="1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200" b="1" baseline="300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(k-1)</a:t>
            </a:r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fill in </a:t>
            </a:r>
            <a:r>
              <a:rPr lang="en" sz="1200" b="1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200" b="1" baseline="300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(k)</a:t>
            </a:r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200" b="1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46" name="Google Shape;546;p64"/>
          <p:cNvCxnSpPr>
            <a:endCxn id="529" idx="1"/>
          </p:cNvCxnSpPr>
          <p:nvPr/>
        </p:nvCxnSpPr>
        <p:spPr>
          <a:xfrm rot="10800000" flipH="1">
            <a:off x="1495025" y="3445875"/>
            <a:ext cx="585600" cy="385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7" name="Google Shape;547;p64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8" name="Google Shape;548;p64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49" name="Google Shape;549;p64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0" name="Google Shape;550;p64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51" name="Google Shape;551;p64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2862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5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7" name="Google Shape;557;p65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8" name="Google Shape;558;p6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cxnSp>
        <p:nvCxnSpPr>
          <p:cNvPr id="559" name="Google Shape;559;p65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0" name="Google Shape;560;p65"/>
          <p:cNvCxnSpPr>
            <a:stCxn id="561" idx="2"/>
            <a:endCxn id="562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3" name="Google Shape;563;p65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562" name="Google Shape;562;p65"/>
          <p:cNvSpPr/>
          <p:nvPr/>
        </p:nvSpPr>
        <p:spPr>
          <a:xfrm>
            <a:off x="5812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4" name="Google Shape;564;p65"/>
          <p:cNvSpPr/>
          <p:nvPr/>
        </p:nvSpPr>
        <p:spPr>
          <a:xfrm>
            <a:off x="7336700" y="3257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5" name="Google Shape;565;p65"/>
          <p:cNvSpPr/>
          <p:nvPr/>
        </p:nvSpPr>
        <p:spPr>
          <a:xfrm>
            <a:off x="5812700" y="3257687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1" name="Google Shape;561;p65"/>
          <p:cNvSpPr/>
          <p:nvPr/>
        </p:nvSpPr>
        <p:spPr>
          <a:xfrm>
            <a:off x="7336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566" name="Google Shape;566;p65"/>
          <p:cNvCxnSpPr>
            <a:stCxn id="565" idx="5"/>
            <a:endCxn id="561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7" name="Google Shape;567;p65"/>
          <p:cNvCxnSpPr>
            <a:stCxn id="564" idx="4"/>
            <a:endCxn id="561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568" name="Google Shape;568;p65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569" name="Google Shape;569;p65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70" name="Google Shape;570;p65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71" name="Google Shape;571;p65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72" name="Google Shape;572;p65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573" name="Google Shape;573;p65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574" name="Google Shape;574;p65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5" name="Google Shape;575;p65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6" name="Google Shape;576;p65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7" name="Google Shape;577;p65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8" name="Google Shape;578;p65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79" name="Google Shape;579;p65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0" name="Google Shape;580;p65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1" name="Google Shape;581;p65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2" name="Google Shape;582;p65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3" name="Google Shape;583;p65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4" name="Google Shape;584;p65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5" name="Google Shape;585;p65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6" name="Google Shape;586;p65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7" name="Google Shape;587;p65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8" name="Google Shape;588;p65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89" name="Google Shape;589;p65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0" name="Google Shape;590;p65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1" name="Google Shape;591;p65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2" name="Google Shape;592;p65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3" name="Google Shape;593;p65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4" name="Google Shape;594;p65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5" name="Google Shape;595;p65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6" name="Google Shape;596;p65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97" name="Google Shape;597;p65"/>
          <p:cNvSpPr txBox="1"/>
          <p:nvPr/>
        </p:nvSpPr>
        <p:spPr>
          <a:xfrm>
            <a:off x="430050" y="378662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min of:</a:t>
            </a:r>
            <a:endParaRPr sz="13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[s]</a:t>
            </a:r>
            <a:b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8" name="Google Shape;598;p65"/>
          <p:cNvCxnSpPr/>
          <p:nvPr/>
        </p:nvCxnSpPr>
        <p:spPr>
          <a:xfrm rot="10800000" flipH="1">
            <a:off x="1717400" y="4168125"/>
            <a:ext cx="985500" cy="1557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99" name="Google Shape;599;p65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0" name="Google Shape;600;p65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1" name="Google Shape;601;p65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2" name="Google Shape;602;p65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3" name="Google Shape;603;p65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604" name="Google Shape;604;p65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5" name="Google Shape;605;p65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21130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6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1" name="Google Shape;611;p66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2" name="Google Shape;612;p66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cxnSp>
        <p:nvCxnSpPr>
          <p:cNvPr id="613" name="Google Shape;613;p66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14" name="Google Shape;614;p66"/>
          <p:cNvCxnSpPr>
            <a:stCxn id="615" idx="2"/>
            <a:endCxn id="616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17" name="Google Shape;617;p66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616" name="Google Shape;616;p66"/>
          <p:cNvSpPr/>
          <p:nvPr/>
        </p:nvSpPr>
        <p:spPr>
          <a:xfrm>
            <a:off x="5812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8" name="Google Shape;618;p66"/>
          <p:cNvSpPr/>
          <p:nvPr/>
        </p:nvSpPr>
        <p:spPr>
          <a:xfrm>
            <a:off x="7336700" y="3257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9" name="Google Shape;619;p66"/>
          <p:cNvSpPr/>
          <p:nvPr/>
        </p:nvSpPr>
        <p:spPr>
          <a:xfrm>
            <a:off x="5812700" y="3257687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15" name="Google Shape;615;p66"/>
          <p:cNvSpPr/>
          <p:nvPr/>
        </p:nvSpPr>
        <p:spPr>
          <a:xfrm>
            <a:off x="7336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20" name="Google Shape;620;p66"/>
          <p:cNvCxnSpPr>
            <a:stCxn id="619" idx="5"/>
            <a:endCxn id="615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21" name="Google Shape;621;p66"/>
          <p:cNvCxnSpPr>
            <a:stCxn id="618" idx="4"/>
            <a:endCxn id="615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22" name="Google Shape;622;p66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623" name="Google Shape;623;p66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24" name="Google Shape;624;p66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25" name="Google Shape;625;p66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26" name="Google Shape;626;p66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27" name="Google Shape;627;p66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628" name="Google Shape;628;p66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29" name="Google Shape;629;p66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0" name="Google Shape;630;p66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1" name="Google Shape;631;p66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2" name="Google Shape;632;p66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3" name="Google Shape;633;p66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4" name="Google Shape;634;p66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5" name="Google Shape;635;p66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6" name="Google Shape;636;p66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7" name="Google Shape;637;p66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8" name="Google Shape;638;p66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39" name="Google Shape;639;p66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0" name="Google Shape;640;p66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1" name="Google Shape;641;p66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2" name="Google Shape;642;p66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3" name="Google Shape;643;p66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4" name="Google Shape;644;p66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5" name="Google Shape;645;p66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6" name="Google Shape;646;p66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7" name="Google Shape;647;p66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8" name="Google Shape;648;p66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49" name="Google Shape;649;p66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0" name="Google Shape;650;p66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1" name="Google Shape;651;p66"/>
          <p:cNvSpPr txBox="1"/>
          <p:nvPr/>
        </p:nvSpPr>
        <p:spPr>
          <a:xfrm>
            <a:off x="430050" y="378662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min of:</a:t>
            </a:r>
            <a:endParaRPr sz="13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[x]</a:t>
            </a:r>
            <a:b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x)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52" name="Google Shape;652;p66"/>
          <p:cNvCxnSpPr/>
          <p:nvPr/>
        </p:nvCxnSpPr>
        <p:spPr>
          <a:xfrm rot="10800000" flipH="1">
            <a:off x="1717525" y="4168273"/>
            <a:ext cx="1430100" cy="1557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53" name="Google Shape;653;p66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4" name="Google Shape;654;p66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5" name="Google Shape;655;p66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6" name="Google Shape;656;p66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7" name="Google Shape;657;p66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658" name="Google Shape;658;p66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59" name="Google Shape;659;p66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22278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7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5" name="Google Shape;665;p67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66" name="Google Shape;666;p67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cxnSp>
        <p:nvCxnSpPr>
          <p:cNvPr id="667" name="Google Shape;667;p67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68" name="Google Shape;668;p67"/>
          <p:cNvCxnSpPr>
            <a:stCxn id="669" idx="2"/>
            <a:endCxn id="670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71" name="Google Shape;671;p67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670" name="Google Shape;670;p67"/>
          <p:cNvSpPr/>
          <p:nvPr/>
        </p:nvSpPr>
        <p:spPr>
          <a:xfrm>
            <a:off x="5812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2" name="Google Shape;672;p67"/>
          <p:cNvSpPr/>
          <p:nvPr/>
        </p:nvSpPr>
        <p:spPr>
          <a:xfrm>
            <a:off x="7336700" y="3257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73" name="Google Shape;673;p67"/>
          <p:cNvSpPr/>
          <p:nvPr/>
        </p:nvSpPr>
        <p:spPr>
          <a:xfrm>
            <a:off x="5812700" y="3257687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69" name="Google Shape;669;p67"/>
          <p:cNvSpPr/>
          <p:nvPr/>
        </p:nvSpPr>
        <p:spPr>
          <a:xfrm>
            <a:off x="7336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674" name="Google Shape;674;p67"/>
          <p:cNvCxnSpPr>
            <a:stCxn id="673" idx="5"/>
            <a:endCxn id="669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75" name="Google Shape;675;p67"/>
          <p:cNvCxnSpPr>
            <a:stCxn id="672" idx="4"/>
            <a:endCxn id="669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676" name="Google Shape;676;p67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677" name="Google Shape;677;p67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78" name="Google Shape;678;p67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79" name="Google Shape;679;p67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80" name="Google Shape;680;p67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681" name="Google Shape;681;p67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682" name="Google Shape;682;p67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3" name="Google Shape;683;p67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4" name="Google Shape;684;p67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5" name="Google Shape;685;p67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6" name="Google Shape;686;p67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7" name="Google Shape;687;p67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8" name="Google Shape;688;p67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89" name="Google Shape;689;p67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0" name="Google Shape;690;p67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1" name="Google Shape;691;p67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2" name="Google Shape;692;p67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3" name="Google Shape;693;p67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4" name="Google Shape;694;p67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5" name="Google Shape;695;p67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6" name="Google Shape;696;p67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7" name="Google Shape;697;p67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8" name="Google Shape;698;p67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99" name="Google Shape;699;p67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0" name="Google Shape;700;p67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1" name="Google Shape;701;p67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2" name="Google Shape;702;p67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3" name="Google Shape;703;p67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430050" y="378662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min of:</a:t>
            </a:r>
            <a:endParaRPr sz="13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[y]</a:t>
            </a:r>
            <a:b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y)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y)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 rot="10800000" flipH="1">
            <a:off x="1717525" y="4175773"/>
            <a:ext cx="1904400" cy="148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07" name="Google Shape;707;p67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8" name="Google Shape;708;p67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09" name="Google Shape;709;p67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0" name="Google Shape;710;p67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1" name="Google Shape;711;p67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712" name="Google Shape;712;p67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3" name="Google Shape;713;p67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8458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19" name="Google Shape;719;p68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20" name="Google Shape;720;p6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721" name="Google Shape;721;p68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22" name="Google Shape;722;p68"/>
          <p:cNvCxnSpPr>
            <a:stCxn id="723" idx="2"/>
            <a:endCxn id="724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25" name="Google Shape;725;p68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24" name="Google Shape;724;p68"/>
          <p:cNvSpPr/>
          <p:nvPr/>
        </p:nvSpPr>
        <p:spPr>
          <a:xfrm>
            <a:off x="5812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6" name="Google Shape;726;p68"/>
          <p:cNvSpPr/>
          <p:nvPr/>
        </p:nvSpPr>
        <p:spPr>
          <a:xfrm>
            <a:off x="7336700" y="3257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7" name="Google Shape;727;p68"/>
          <p:cNvSpPr/>
          <p:nvPr/>
        </p:nvSpPr>
        <p:spPr>
          <a:xfrm>
            <a:off x="5812700" y="3257687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23" name="Google Shape;723;p68"/>
          <p:cNvSpPr/>
          <p:nvPr/>
        </p:nvSpPr>
        <p:spPr>
          <a:xfrm>
            <a:off x="7336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728" name="Google Shape;728;p68"/>
          <p:cNvCxnSpPr>
            <a:stCxn id="727" idx="5"/>
            <a:endCxn id="723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29" name="Google Shape;729;p68"/>
          <p:cNvCxnSpPr>
            <a:stCxn id="726" idx="4"/>
            <a:endCxn id="723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730" name="Google Shape;730;p68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731" name="Google Shape;731;p68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32" name="Google Shape;732;p68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33" name="Google Shape;733;p68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34" name="Google Shape;734;p68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35" name="Google Shape;735;p68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736" name="Google Shape;736;p68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7" name="Google Shape;737;p68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9" name="Google Shape;739;p68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0" name="Google Shape;740;p68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1" name="Google Shape;741;p68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2" name="Google Shape;742;p68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3" name="Google Shape;743;p68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4" name="Google Shape;744;p68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5" name="Google Shape;745;p68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6" name="Google Shape;746;p68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7" name="Google Shape;747;p68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8" name="Google Shape;748;p68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49" name="Google Shape;749;p68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0" name="Google Shape;750;p68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1" name="Google Shape;751;p68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2" name="Google Shape;752;p68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3" name="Google Shape;753;p68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4" name="Google Shape;754;p68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5" name="Google Shape;755;p68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6" name="Google Shape;756;p68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7" name="Google Shape;757;p68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8" name="Google Shape;758;p68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59" name="Google Shape;759;p68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0" name="Google Shape;760;p68"/>
          <p:cNvSpPr txBox="1"/>
          <p:nvPr/>
        </p:nvSpPr>
        <p:spPr>
          <a:xfrm>
            <a:off x="430050" y="378662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min of:</a:t>
            </a:r>
            <a:endParaRPr sz="13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[z]</a:t>
            </a:r>
            <a:b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(0)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z)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61" name="Google Shape;761;p68"/>
          <p:cNvCxnSpPr/>
          <p:nvPr/>
        </p:nvCxnSpPr>
        <p:spPr>
          <a:xfrm rot="10800000" flipH="1">
            <a:off x="1717525" y="4168273"/>
            <a:ext cx="2349000" cy="1557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62" name="Google Shape;762;p68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3" name="Google Shape;763;p68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4" name="Google Shape;764;p68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5" name="Google Shape;765;p68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66" name="Google Shape;766;p68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767" name="Google Shape;767;p68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1524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9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3" name="Google Shape;773;p69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74" name="Google Shape;774;p69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  <p:cxnSp>
        <p:nvCxnSpPr>
          <p:cNvPr id="775" name="Google Shape;775;p69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76" name="Google Shape;776;p69"/>
          <p:cNvCxnSpPr>
            <a:stCxn id="777" idx="2"/>
            <a:endCxn id="778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79" name="Google Shape;779;p69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780" name="Google Shape;780;p69"/>
          <p:cNvGrpSpPr/>
          <p:nvPr/>
        </p:nvGrpSpPr>
        <p:grpSpPr>
          <a:xfrm>
            <a:off x="5812689" y="3257687"/>
            <a:ext cx="2005213" cy="2005200"/>
            <a:chOff x="6041288" y="2400437"/>
            <a:chExt cx="2005213" cy="2005200"/>
          </a:xfrm>
        </p:grpSpPr>
        <p:sp>
          <p:nvSpPr>
            <p:cNvPr id="778" name="Google Shape;778;p69"/>
            <p:cNvSpPr/>
            <p:nvPr/>
          </p:nvSpPr>
          <p:spPr>
            <a:xfrm>
              <a:off x="6041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z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81" name="Google Shape;781;p69"/>
            <p:cNvSpPr/>
            <p:nvPr/>
          </p:nvSpPr>
          <p:spPr>
            <a:xfrm>
              <a:off x="7565300" y="2400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x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82" name="Google Shape;782;p69"/>
            <p:cNvSpPr/>
            <p:nvPr/>
          </p:nvSpPr>
          <p:spPr>
            <a:xfrm>
              <a:off x="6041300" y="2400437"/>
              <a:ext cx="481200" cy="481200"/>
            </a:xfrm>
            <a:prstGeom prst="ellipse">
              <a:avLst/>
            </a:prstGeom>
            <a:solidFill>
              <a:srgbClr val="FFE59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s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77" name="Google Shape;777;p69"/>
            <p:cNvSpPr/>
            <p:nvPr/>
          </p:nvSpPr>
          <p:spPr>
            <a:xfrm>
              <a:off x="7565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y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cxnSp>
        <p:nvCxnSpPr>
          <p:cNvPr id="783" name="Google Shape;783;p69"/>
          <p:cNvCxnSpPr>
            <a:stCxn id="782" idx="5"/>
            <a:endCxn id="777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784" name="Google Shape;784;p69"/>
          <p:cNvCxnSpPr>
            <a:stCxn id="781" idx="4"/>
            <a:endCxn id="777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785" name="Google Shape;785;p69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786" name="Google Shape;786;p69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87" name="Google Shape;787;p69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88" name="Google Shape;788;p69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89" name="Google Shape;789;p69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90" name="Google Shape;790;p69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791" name="Google Shape;791;p69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2" name="Google Shape;792;p69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3" name="Google Shape;793;p69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4" name="Google Shape;794;p69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5" name="Google Shape;795;p69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6" name="Google Shape;796;p69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7" name="Google Shape;797;p69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8" name="Google Shape;798;p69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9" name="Google Shape;799;p69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0" name="Google Shape;800;p69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1" name="Google Shape;801;p69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2" name="Google Shape;802;p69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3" name="Google Shape;803;p69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4" name="Google Shape;804;p69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5" name="Google Shape;805;p69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6" name="Google Shape;806;p69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7" name="Google Shape;807;p69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8" name="Google Shape;808;p69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9" name="Google Shape;809;p69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0" name="Google Shape;810;p69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1" name="Google Shape;811;p69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2" name="Google Shape;812;p69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3" name="Google Shape;813;p69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4" name="Google Shape;814;p69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5" name="Google Shape;815;p69"/>
          <p:cNvSpPr txBox="1"/>
          <p:nvPr/>
        </p:nvSpPr>
        <p:spPr>
          <a:xfrm>
            <a:off x="430050" y="378662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Now, fill in </a:t>
            </a:r>
            <a:r>
              <a:rPr lang="en" sz="23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2300" b="1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2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!!!</a:t>
            </a:r>
            <a:endParaRPr sz="2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6" name="Google Shape;816;p69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7" name="Google Shape;817;p69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8" name="Google Shape;818;p69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19" name="Google Shape;819;p69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20" name="Google Shape;820;p69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821" name="Google Shape;821;p69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25063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70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7" name="Google Shape;827;p70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8" name="Google Shape;828;p70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829" name="Google Shape;829;p70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0" name="Google Shape;830;p70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1" name="Google Shape;831;p70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2" name="Google Shape;832;p70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3" name="Google Shape;833;p70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4" name="Google Shape;834;p70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5" name="Google Shape;835;p70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6" name="Google Shape;836;p70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7" name="Google Shape;837;p70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8" name="Google Shape;838;p70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39" name="Google Shape;839;p70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0" name="Google Shape;840;p70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1" name="Google Shape;841;p70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2" name="Google Shape;842;p70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3" name="Google Shape;843;p70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4" name="Google Shape;844;p70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5" name="Google Shape;845;p70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6" name="Google Shape;846;p70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7" name="Google Shape;847;p70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8" name="Google Shape;848;p70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49" name="Google Shape;849;p70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0" name="Google Shape;850;p70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1" name="Google Shape;851;p70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2" name="Google Shape;852;p70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853" name="Google Shape;853;p70"/>
          <p:cNvSpPr txBox="1"/>
          <p:nvPr/>
        </p:nvSpPr>
        <p:spPr>
          <a:xfrm>
            <a:off x="430050" y="394853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min of:</a:t>
            </a:r>
            <a:endParaRPr sz="13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[s]</a:t>
            </a:r>
            <a:b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54" name="Google Shape;854;p70"/>
          <p:cNvCxnSpPr/>
          <p:nvPr/>
        </p:nvCxnSpPr>
        <p:spPr>
          <a:xfrm>
            <a:off x="1732225" y="4390500"/>
            <a:ext cx="970500" cy="1683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55" name="Google Shape;855;p70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56" name="Google Shape;856;p70"/>
          <p:cNvCxnSpPr>
            <a:stCxn id="857" idx="2"/>
            <a:endCxn id="858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59" name="Google Shape;859;p70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58" name="Google Shape;858;p70"/>
          <p:cNvSpPr/>
          <p:nvPr/>
        </p:nvSpPr>
        <p:spPr>
          <a:xfrm>
            <a:off x="5812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0" name="Google Shape;860;p70"/>
          <p:cNvSpPr/>
          <p:nvPr/>
        </p:nvSpPr>
        <p:spPr>
          <a:xfrm>
            <a:off x="7336700" y="3257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61" name="Google Shape;861;p70"/>
          <p:cNvSpPr/>
          <p:nvPr/>
        </p:nvSpPr>
        <p:spPr>
          <a:xfrm>
            <a:off x="5812700" y="3257687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57" name="Google Shape;857;p70"/>
          <p:cNvSpPr/>
          <p:nvPr/>
        </p:nvSpPr>
        <p:spPr>
          <a:xfrm>
            <a:off x="7336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862" name="Google Shape;862;p70"/>
          <p:cNvCxnSpPr>
            <a:stCxn id="861" idx="5"/>
            <a:endCxn id="857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63" name="Google Shape;863;p70"/>
          <p:cNvCxnSpPr>
            <a:stCxn id="860" idx="4"/>
            <a:endCxn id="857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64" name="Google Shape;864;p70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865" name="Google Shape;865;p70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866" name="Google Shape;866;p70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867" name="Google Shape;867;p70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868" name="Google Shape;868;p70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869" name="Google Shape;869;p70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870" name="Google Shape;870;p70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1" name="Google Shape;871;p70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2" name="Google Shape;872;p70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3" name="Google Shape;873;p70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4" name="Google Shape;874;p70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75" name="Google Shape;875;p70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25652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path</a:t>
                </a:r>
                <a:r>
                  <a:rPr lang="en-US" dirty="0"/>
                  <a:t> of a weighted, directed graph is a sequence of vertices: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weight of a path </a:t>
                </a:r>
                <a:r>
                  <a:rPr lang="en-US" dirty="0"/>
                  <a:t>is the sum of weights of edges that make the path: </a:t>
                </a:r>
              </a:p>
              <a:p>
                <a:pPr marL="400050" lvl="1" indent="0">
                  <a:buNone/>
                </a:pPr>
                <a:r>
                  <a:rPr lang="en-US" dirty="0"/>
                  <a:t>weight(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 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630" t="-1695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109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71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81" name="Google Shape;881;p71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2" name="Google Shape;882;p71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  <p:sp>
        <p:nvSpPr>
          <p:cNvPr id="883" name="Google Shape;883;p71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4" name="Google Shape;884;p71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5" name="Google Shape;885;p71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6" name="Google Shape;886;p71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7" name="Google Shape;887;p71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8" name="Google Shape;888;p71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9" name="Google Shape;889;p71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0" name="Google Shape;890;p71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1" name="Google Shape;891;p71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2" name="Google Shape;892;p71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3" name="Google Shape;893;p71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4" name="Google Shape;894;p71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5" name="Google Shape;895;p71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6" name="Google Shape;896;p71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7" name="Google Shape;897;p71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8" name="Google Shape;898;p71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99" name="Google Shape;899;p71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0" name="Google Shape;900;p71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1" name="Google Shape;901;p71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2" name="Google Shape;902;p71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3" name="Google Shape;903;p71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4" name="Google Shape;904;p71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5" name="Google Shape;905;p71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6" name="Google Shape;906;p71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907" name="Google Shape;907;p71"/>
          <p:cNvSpPr txBox="1"/>
          <p:nvPr/>
        </p:nvSpPr>
        <p:spPr>
          <a:xfrm>
            <a:off x="430050" y="394853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min of:</a:t>
            </a:r>
            <a:endParaRPr sz="13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[x]</a:t>
            </a:r>
            <a:b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x)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8" name="Google Shape;908;p71"/>
          <p:cNvCxnSpPr/>
          <p:nvPr/>
        </p:nvCxnSpPr>
        <p:spPr>
          <a:xfrm>
            <a:off x="1769275" y="4390500"/>
            <a:ext cx="1385700" cy="1557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09" name="Google Shape;909;p71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10" name="Google Shape;910;p71"/>
          <p:cNvCxnSpPr>
            <a:stCxn id="911" idx="2"/>
            <a:endCxn id="912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13" name="Google Shape;913;p71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12" name="Google Shape;912;p71"/>
          <p:cNvSpPr/>
          <p:nvPr/>
        </p:nvSpPr>
        <p:spPr>
          <a:xfrm>
            <a:off x="5812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4" name="Google Shape;914;p71"/>
          <p:cNvSpPr/>
          <p:nvPr/>
        </p:nvSpPr>
        <p:spPr>
          <a:xfrm>
            <a:off x="7336700" y="3257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5" name="Google Shape;915;p71"/>
          <p:cNvSpPr/>
          <p:nvPr/>
        </p:nvSpPr>
        <p:spPr>
          <a:xfrm>
            <a:off x="5812700" y="3257687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1" name="Google Shape;911;p71"/>
          <p:cNvSpPr/>
          <p:nvPr/>
        </p:nvSpPr>
        <p:spPr>
          <a:xfrm>
            <a:off x="7336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916" name="Google Shape;916;p71"/>
          <p:cNvCxnSpPr>
            <a:stCxn id="915" idx="5"/>
            <a:endCxn id="911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17" name="Google Shape;917;p71"/>
          <p:cNvCxnSpPr>
            <a:stCxn id="914" idx="4"/>
            <a:endCxn id="911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918" name="Google Shape;918;p71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919" name="Google Shape;919;p71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20" name="Google Shape;920;p71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21" name="Google Shape;921;p71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22" name="Google Shape;922;p71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23" name="Google Shape;923;p71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924" name="Google Shape;924;p71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5" name="Google Shape;925;p71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6" name="Google Shape;926;p71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7" name="Google Shape;927;p71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8" name="Google Shape;928;p71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29" name="Google Shape;929;p71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10440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2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5" name="Google Shape;935;p72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36" name="Google Shape;936;p72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cxnSp>
        <p:nvCxnSpPr>
          <p:cNvPr id="937" name="Google Shape;937;p72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38" name="Google Shape;938;p72"/>
          <p:cNvCxnSpPr>
            <a:stCxn id="939" idx="2"/>
            <a:endCxn id="940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1" name="Google Shape;941;p72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942" name="Google Shape;942;p72"/>
          <p:cNvGrpSpPr/>
          <p:nvPr/>
        </p:nvGrpSpPr>
        <p:grpSpPr>
          <a:xfrm>
            <a:off x="5812689" y="3257687"/>
            <a:ext cx="2005213" cy="2005200"/>
            <a:chOff x="6041288" y="2400437"/>
            <a:chExt cx="2005213" cy="2005200"/>
          </a:xfrm>
        </p:grpSpPr>
        <p:sp>
          <p:nvSpPr>
            <p:cNvPr id="940" name="Google Shape;940;p72"/>
            <p:cNvSpPr/>
            <p:nvPr/>
          </p:nvSpPr>
          <p:spPr>
            <a:xfrm>
              <a:off x="6041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z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43" name="Google Shape;943;p72"/>
            <p:cNvSpPr/>
            <p:nvPr/>
          </p:nvSpPr>
          <p:spPr>
            <a:xfrm>
              <a:off x="7565300" y="2400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x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44" name="Google Shape;944;p72"/>
            <p:cNvSpPr/>
            <p:nvPr/>
          </p:nvSpPr>
          <p:spPr>
            <a:xfrm>
              <a:off x="6041300" y="2400437"/>
              <a:ext cx="481200" cy="481200"/>
            </a:xfrm>
            <a:prstGeom prst="ellipse">
              <a:avLst/>
            </a:prstGeom>
            <a:solidFill>
              <a:srgbClr val="FFE59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s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39" name="Google Shape;939;p72"/>
            <p:cNvSpPr/>
            <p:nvPr/>
          </p:nvSpPr>
          <p:spPr>
            <a:xfrm>
              <a:off x="7565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y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cxnSp>
        <p:nvCxnSpPr>
          <p:cNvPr id="945" name="Google Shape;945;p72"/>
          <p:cNvCxnSpPr>
            <a:stCxn id="944" idx="5"/>
            <a:endCxn id="939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46" name="Google Shape;946;p72"/>
          <p:cNvCxnSpPr>
            <a:stCxn id="943" idx="4"/>
            <a:endCxn id="939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947" name="Google Shape;947;p72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948" name="Google Shape;948;p72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49" name="Google Shape;949;p72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50" name="Google Shape;950;p72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51" name="Google Shape;951;p72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52" name="Google Shape;952;p72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953" name="Google Shape;953;p72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4" name="Google Shape;954;p72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5" name="Google Shape;955;p72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6" name="Google Shape;956;p72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7" name="Google Shape;957;p72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8" name="Google Shape;958;p72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59" name="Google Shape;959;p72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0" name="Google Shape;960;p72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1" name="Google Shape;961;p72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2" name="Google Shape;962;p72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3" name="Google Shape;963;p72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4" name="Google Shape;964;p72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5" name="Google Shape;965;p72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6" name="Google Shape;966;p72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7" name="Google Shape;967;p72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8" name="Google Shape;968;p72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69" name="Google Shape;969;p72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0" name="Google Shape;970;p72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1" name="Google Shape;971;p72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2" name="Google Shape;972;p72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3" name="Google Shape;973;p72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4" name="Google Shape;974;p72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5" name="Google Shape;975;p72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6" name="Google Shape;976;p72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7" name="Google Shape;977;p72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8" name="Google Shape;978;p72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79" name="Google Shape;979;p72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0" name="Google Shape;980;p72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981" name="Google Shape;981;p72"/>
          <p:cNvSpPr txBox="1"/>
          <p:nvPr/>
        </p:nvSpPr>
        <p:spPr>
          <a:xfrm>
            <a:off x="430050" y="394853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min of:</a:t>
            </a:r>
            <a:endParaRPr sz="13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[y]</a:t>
            </a:r>
            <a:b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y)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y)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82" name="Google Shape;982;p72"/>
          <p:cNvCxnSpPr/>
          <p:nvPr/>
        </p:nvCxnSpPr>
        <p:spPr>
          <a:xfrm>
            <a:off x="1739625" y="4338650"/>
            <a:ext cx="1896900" cy="2223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83" name="Google Shape;983;p72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84" name="Google Shape;984;p72"/>
          <p:cNvCxnSpPr>
            <a:stCxn id="985" idx="2"/>
            <a:endCxn id="986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87" name="Google Shape;987;p72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86" name="Google Shape;986;p72"/>
          <p:cNvSpPr/>
          <p:nvPr/>
        </p:nvSpPr>
        <p:spPr>
          <a:xfrm>
            <a:off x="5812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8" name="Google Shape;988;p72"/>
          <p:cNvSpPr/>
          <p:nvPr/>
        </p:nvSpPr>
        <p:spPr>
          <a:xfrm>
            <a:off x="7336700" y="3257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9" name="Google Shape;989;p72"/>
          <p:cNvSpPr/>
          <p:nvPr/>
        </p:nvSpPr>
        <p:spPr>
          <a:xfrm>
            <a:off x="5812700" y="3257687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85" name="Google Shape;985;p72"/>
          <p:cNvSpPr/>
          <p:nvPr/>
        </p:nvSpPr>
        <p:spPr>
          <a:xfrm>
            <a:off x="7336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990" name="Google Shape;990;p72"/>
          <p:cNvCxnSpPr>
            <a:stCxn id="989" idx="5"/>
            <a:endCxn id="985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991" name="Google Shape;991;p72"/>
          <p:cNvCxnSpPr>
            <a:stCxn id="988" idx="4"/>
            <a:endCxn id="985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992" name="Google Shape;992;p72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993" name="Google Shape;993;p72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94" name="Google Shape;994;p72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95" name="Google Shape;995;p72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96" name="Google Shape;996;p72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97" name="Google Shape;997;p72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998" name="Google Shape;998;p72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99" name="Google Shape;999;p72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0" name="Google Shape;1000;p72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1" name="Google Shape;1001;p72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2" name="Google Shape;1002;p72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03" name="Google Shape;1003;p72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25307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3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9" name="Google Shape;1009;p73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10" name="Google Shape;1010;p73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sp>
        <p:nvSpPr>
          <p:cNvPr id="1011" name="Google Shape;1011;p73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2" name="Google Shape;1012;p73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3" name="Google Shape;1013;p73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4" name="Google Shape;1014;p73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5" name="Google Shape;1015;p73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6" name="Google Shape;1016;p73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7" name="Google Shape;1017;p73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8" name="Google Shape;1018;p73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9" name="Google Shape;1019;p73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0" name="Google Shape;1020;p73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1" name="Google Shape;1021;p73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2" name="Google Shape;1022;p73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3" name="Google Shape;1023;p73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4" name="Google Shape;1024;p73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5" name="Google Shape;1025;p73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6" name="Google Shape;1026;p73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7" name="Google Shape;1027;p73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8" name="Google Shape;1028;p73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9" name="Google Shape;1029;p73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0" name="Google Shape;1030;p73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1" name="Google Shape;1031;p73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2" name="Google Shape;1032;p73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3" name="Google Shape;1033;p73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4" name="Google Shape;1034;p73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35" name="Google Shape;1035;p73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1036" name="Google Shape;1036;p73"/>
          <p:cNvSpPr txBox="1"/>
          <p:nvPr/>
        </p:nvSpPr>
        <p:spPr>
          <a:xfrm>
            <a:off x="430050" y="394853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min of:</a:t>
            </a:r>
            <a:endParaRPr sz="13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[z]</a:t>
            </a:r>
            <a:b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(1)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z)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37" name="Google Shape;1037;p73"/>
          <p:cNvCxnSpPr/>
          <p:nvPr/>
        </p:nvCxnSpPr>
        <p:spPr>
          <a:xfrm>
            <a:off x="1739625" y="4338650"/>
            <a:ext cx="2393400" cy="2370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38" name="Google Shape;1038;p73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39" name="Google Shape;1039;p73"/>
          <p:cNvCxnSpPr>
            <a:stCxn id="1040" idx="2"/>
            <a:endCxn id="1041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42" name="Google Shape;1042;p73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041" name="Google Shape;1041;p73"/>
          <p:cNvSpPr/>
          <p:nvPr/>
        </p:nvSpPr>
        <p:spPr>
          <a:xfrm>
            <a:off x="5812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3" name="Google Shape;1043;p73"/>
          <p:cNvSpPr/>
          <p:nvPr/>
        </p:nvSpPr>
        <p:spPr>
          <a:xfrm>
            <a:off x="7336700" y="3257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4" name="Google Shape;1044;p73"/>
          <p:cNvSpPr/>
          <p:nvPr/>
        </p:nvSpPr>
        <p:spPr>
          <a:xfrm>
            <a:off x="5812700" y="3257687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40" name="Google Shape;1040;p73"/>
          <p:cNvSpPr/>
          <p:nvPr/>
        </p:nvSpPr>
        <p:spPr>
          <a:xfrm>
            <a:off x="7336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045" name="Google Shape;1045;p73"/>
          <p:cNvCxnSpPr>
            <a:stCxn id="1044" idx="5"/>
            <a:endCxn id="1040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46" name="Google Shape;1046;p73"/>
          <p:cNvCxnSpPr>
            <a:stCxn id="1043" idx="4"/>
            <a:endCxn id="1040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47" name="Google Shape;1047;p73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1048" name="Google Shape;1048;p73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49" name="Google Shape;1049;p73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50" name="Google Shape;1050;p73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51" name="Google Shape;1051;p73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52" name="Google Shape;1052;p73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053" name="Google Shape;1053;p73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4" name="Google Shape;1054;p73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5" name="Google Shape;1055;p73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6" name="Google Shape;1056;p73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7" name="Google Shape;1057;p73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224910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4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63" name="Google Shape;1063;p74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4" name="Google Shape;1064;p74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cxnSp>
        <p:nvCxnSpPr>
          <p:cNvPr id="1065" name="Google Shape;1065;p74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66" name="Google Shape;1066;p74"/>
          <p:cNvCxnSpPr>
            <a:stCxn id="1067" idx="2"/>
            <a:endCxn id="1068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69" name="Google Shape;1069;p74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1070" name="Google Shape;1070;p74"/>
          <p:cNvGrpSpPr/>
          <p:nvPr/>
        </p:nvGrpSpPr>
        <p:grpSpPr>
          <a:xfrm>
            <a:off x="5812689" y="3257687"/>
            <a:ext cx="2005213" cy="2005200"/>
            <a:chOff x="6041288" y="2400437"/>
            <a:chExt cx="2005213" cy="2005200"/>
          </a:xfrm>
        </p:grpSpPr>
        <p:sp>
          <p:nvSpPr>
            <p:cNvPr id="1068" name="Google Shape;1068;p74"/>
            <p:cNvSpPr/>
            <p:nvPr/>
          </p:nvSpPr>
          <p:spPr>
            <a:xfrm>
              <a:off x="6041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z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71" name="Google Shape;1071;p74"/>
            <p:cNvSpPr/>
            <p:nvPr/>
          </p:nvSpPr>
          <p:spPr>
            <a:xfrm>
              <a:off x="7565300" y="2400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x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72" name="Google Shape;1072;p74"/>
            <p:cNvSpPr/>
            <p:nvPr/>
          </p:nvSpPr>
          <p:spPr>
            <a:xfrm>
              <a:off x="6041300" y="2400437"/>
              <a:ext cx="481200" cy="481200"/>
            </a:xfrm>
            <a:prstGeom prst="ellipse">
              <a:avLst/>
            </a:prstGeom>
            <a:solidFill>
              <a:srgbClr val="FFE59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s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67" name="Google Shape;1067;p74"/>
            <p:cNvSpPr/>
            <p:nvPr/>
          </p:nvSpPr>
          <p:spPr>
            <a:xfrm>
              <a:off x="7565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y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cxnSp>
        <p:nvCxnSpPr>
          <p:cNvPr id="1073" name="Google Shape;1073;p74"/>
          <p:cNvCxnSpPr>
            <a:stCxn id="1072" idx="5"/>
            <a:endCxn id="1067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74" name="Google Shape;1074;p74"/>
          <p:cNvCxnSpPr>
            <a:stCxn id="1071" idx="4"/>
            <a:endCxn id="1067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75" name="Google Shape;1075;p74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1076" name="Google Shape;1076;p74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77" name="Google Shape;1077;p74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78" name="Google Shape;1078;p74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79" name="Google Shape;1079;p74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80" name="Google Shape;1080;p74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081" name="Google Shape;1081;p74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2" name="Google Shape;1082;p74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3" name="Google Shape;1083;p74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4" name="Google Shape;1084;p74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5" name="Google Shape;1085;p74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6" name="Google Shape;1086;p74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7" name="Google Shape;1087;p74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8" name="Google Shape;1088;p74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89" name="Google Shape;1089;p74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0" name="Google Shape;1090;p74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1" name="Google Shape;1091;p74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2" name="Google Shape;1092;p74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3" name="Google Shape;1093;p74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4" name="Google Shape;1094;p74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5" name="Google Shape;1095;p74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6" name="Google Shape;1096;p74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7" name="Google Shape;1097;p74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8" name="Google Shape;1098;p74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99" name="Google Shape;1099;p74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0" name="Google Shape;1100;p74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1" name="Google Shape;1101;p74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2" name="Google Shape;1102;p74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3" name="Google Shape;1103;p74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4" name="Google Shape;1104;p74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5" name="Google Shape;1105;p74"/>
          <p:cNvSpPr txBox="1"/>
          <p:nvPr/>
        </p:nvSpPr>
        <p:spPr>
          <a:xfrm>
            <a:off x="430050" y="378662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Now, fill in </a:t>
            </a:r>
            <a:r>
              <a:rPr lang="en" sz="23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2300" b="1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(3)</a:t>
            </a:r>
            <a:r>
              <a:rPr lang="en" sz="2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!!!</a:t>
            </a:r>
            <a:endParaRPr sz="2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6" name="Google Shape;1106;p74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7" name="Google Shape;1107;p74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8" name="Google Shape;1108;p74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09" name="Google Shape;1109;p74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10" name="Google Shape;1110;p74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1111" name="Google Shape;1111;p74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38465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75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17" name="Google Shape;1117;p75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18" name="Google Shape;1118;p7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1119" name="Google Shape;1119;p75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0" name="Google Shape;1120;p75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1" name="Google Shape;1121;p75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2" name="Google Shape;1122;p75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3" name="Google Shape;1123;p75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4" name="Google Shape;1124;p75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5" name="Google Shape;1125;p75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6" name="Google Shape;1126;p75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7" name="Google Shape;1127;p75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8" name="Google Shape;1128;p75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29" name="Google Shape;1129;p75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0" name="Google Shape;1130;p75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1" name="Google Shape;1131;p75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2" name="Google Shape;1132;p75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3" name="Google Shape;1133;p75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4" name="Google Shape;1134;p75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5" name="Google Shape;1135;p75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6" name="Google Shape;1136;p75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7" name="Google Shape;1137;p75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8" name="Google Shape;1138;p75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39" name="Google Shape;1139;p75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0" name="Google Shape;1140;p75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1" name="Google Shape;1141;p75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2" name="Google Shape;1142;p75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1143" name="Google Shape;1143;p75"/>
          <p:cNvSpPr txBox="1"/>
          <p:nvPr/>
        </p:nvSpPr>
        <p:spPr>
          <a:xfrm>
            <a:off x="430050" y="394853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min of:</a:t>
            </a:r>
            <a:endParaRPr sz="13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[s]</a:t>
            </a:r>
            <a:b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44" name="Google Shape;1144;p75"/>
          <p:cNvCxnSpPr/>
          <p:nvPr/>
        </p:nvCxnSpPr>
        <p:spPr>
          <a:xfrm>
            <a:off x="1687750" y="4420150"/>
            <a:ext cx="1014900" cy="748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45" name="Google Shape;1145;p75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46" name="Google Shape;1146;p75"/>
          <p:cNvCxnSpPr>
            <a:stCxn id="1147" idx="2"/>
            <a:endCxn id="1148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49" name="Google Shape;1149;p75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148" name="Google Shape;1148;p75"/>
          <p:cNvSpPr/>
          <p:nvPr/>
        </p:nvSpPr>
        <p:spPr>
          <a:xfrm>
            <a:off x="5812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0" name="Google Shape;1150;p75"/>
          <p:cNvSpPr/>
          <p:nvPr/>
        </p:nvSpPr>
        <p:spPr>
          <a:xfrm>
            <a:off x="7336700" y="3257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51" name="Google Shape;1151;p75"/>
          <p:cNvSpPr/>
          <p:nvPr/>
        </p:nvSpPr>
        <p:spPr>
          <a:xfrm>
            <a:off x="5812700" y="3257687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47" name="Google Shape;1147;p75"/>
          <p:cNvSpPr/>
          <p:nvPr/>
        </p:nvSpPr>
        <p:spPr>
          <a:xfrm>
            <a:off x="7336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152" name="Google Shape;1152;p75"/>
          <p:cNvCxnSpPr>
            <a:stCxn id="1151" idx="5"/>
            <a:endCxn id="1147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53" name="Google Shape;1153;p75"/>
          <p:cNvCxnSpPr>
            <a:stCxn id="1150" idx="4"/>
            <a:endCxn id="1147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54" name="Google Shape;1154;p75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1155" name="Google Shape;1155;p75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56" name="Google Shape;1156;p75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57" name="Google Shape;1157;p75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58" name="Google Shape;1158;p75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159" name="Google Shape;1159;p75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160" name="Google Shape;1160;p75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1" name="Google Shape;1161;p75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2" name="Google Shape;1162;p75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3" name="Google Shape;1163;p75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4" name="Google Shape;1164;p75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65" name="Google Shape;1165;p75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39048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76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71" name="Google Shape;1171;p76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72" name="Google Shape;1172;p76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1173" name="Google Shape;1173;p76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4" name="Google Shape;1174;p76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5" name="Google Shape;1175;p76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6" name="Google Shape;1176;p76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7" name="Google Shape;1177;p76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8" name="Google Shape;1178;p76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79" name="Google Shape;1179;p76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0" name="Google Shape;1180;p76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1" name="Google Shape;1181;p76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2" name="Google Shape;1182;p76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3" name="Google Shape;1183;p76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4" name="Google Shape;1184;p76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5" name="Google Shape;1185;p76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6" name="Google Shape;1186;p76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7" name="Google Shape;1187;p76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8" name="Google Shape;1188;p76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89" name="Google Shape;1189;p76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0" name="Google Shape;1190;p76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1" name="Google Shape;1191;p76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2" name="Google Shape;1192;p76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3" name="Google Shape;1193;p76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4" name="Google Shape;1194;p76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5" name="Google Shape;1195;p76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196" name="Google Shape;1196;p76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1197" name="Google Shape;1197;p76"/>
          <p:cNvSpPr txBox="1"/>
          <p:nvPr/>
        </p:nvSpPr>
        <p:spPr>
          <a:xfrm>
            <a:off x="430050" y="394853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min of:</a:t>
            </a:r>
            <a:endParaRPr sz="13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[x]</a:t>
            </a:r>
            <a:b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x)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98" name="Google Shape;1198;p76"/>
          <p:cNvCxnSpPr/>
          <p:nvPr/>
        </p:nvCxnSpPr>
        <p:spPr>
          <a:xfrm>
            <a:off x="1687750" y="4420150"/>
            <a:ext cx="1474500" cy="7335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99" name="Google Shape;1199;p76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00" name="Google Shape;1200;p76"/>
          <p:cNvCxnSpPr>
            <a:stCxn id="1201" idx="2"/>
            <a:endCxn id="1202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03" name="Google Shape;1203;p76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02" name="Google Shape;1202;p76"/>
          <p:cNvSpPr/>
          <p:nvPr/>
        </p:nvSpPr>
        <p:spPr>
          <a:xfrm>
            <a:off x="5812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4" name="Google Shape;1204;p76"/>
          <p:cNvSpPr/>
          <p:nvPr/>
        </p:nvSpPr>
        <p:spPr>
          <a:xfrm>
            <a:off x="7336700" y="3257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5" name="Google Shape;1205;p76"/>
          <p:cNvSpPr/>
          <p:nvPr/>
        </p:nvSpPr>
        <p:spPr>
          <a:xfrm>
            <a:off x="5812700" y="3257687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01" name="Google Shape;1201;p76"/>
          <p:cNvSpPr/>
          <p:nvPr/>
        </p:nvSpPr>
        <p:spPr>
          <a:xfrm>
            <a:off x="7336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206" name="Google Shape;1206;p76"/>
          <p:cNvCxnSpPr>
            <a:stCxn id="1205" idx="5"/>
            <a:endCxn id="1201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07" name="Google Shape;1207;p76"/>
          <p:cNvCxnSpPr>
            <a:stCxn id="1204" idx="4"/>
            <a:endCxn id="1201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08" name="Google Shape;1208;p76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1209" name="Google Shape;1209;p76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10" name="Google Shape;1210;p76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11" name="Google Shape;1211;p76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12" name="Google Shape;1212;p76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13" name="Google Shape;1213;p76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214" name="Google Shape;1214;p76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5" name="Google Shape;1215;p76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6" name="Google Shape;1216;p76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7" name="Google Shape;1217;p76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8" name="Google Shape;1218;p76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19" name="Google Shape;1219;p76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22944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77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25" name="Google Shape;1225;p77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26" name="Google Shape;1226;p77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1227" name="Google Shape;1227;p77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8" name="Google Shape;1228;p77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9" name="Google Shape;1229;p77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0" name="Google Shape;1230;p77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1" name="Google Shape;1231;p77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2" name="Google Shape;1232;p77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3" name="Google Shape;1233;p77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4" name="Google Shape;1234;p77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5" name="Google Shape;1235;p77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6" name="Google Shape;1236;p77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7" name="Google Shape;1237;p77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8" name="Google Shape;1238;p77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9" name="Google Shape;1239;p77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0" name="Google Shape;1240;p77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1" name="Google Shape;1241;p77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2" name="Google Shape;1242;p77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3" name="Google Shape;1243;p77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4" name="Google Shape;1244;p77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5" name="Google Shape;1245;p77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6" name="Google Shape;1246;p77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7" name="Google Shape;1247;p77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8" name="Google Shape;1248;p77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9" name="Google Shape;1249;p77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0" name="Google Shape;1250;p77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1251" name="Google Shape;1251;p77"/>
          <p:cNvSpPr txBox="1"/>
          <p:nvPr/>
        </p:nvSpPr>
        <p:spPr>
          <a:xfrm>
            <a:off x="430050" y="394853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min of:</a:t>
            </a:r>
            <a:endParaRPr sz="13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[y]</a:t>
            </a:r>
            <a:b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y)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y)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52" name="Google Shape;1252;p77"/>
          <p:cNvCxnSpPr/>
          <p:nvPr/>
        </p:nvCxnSpPr>
        <p:spPr>
          <a:xfrm>
            <a:off x="1687750" y="4420150"/>
            <a:ext cx="1926600" cy="7410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53" name="Google Shape;1253;p77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54" name="Google Shape;1254;p77"/>
          <p:cNvCxnSpPr>
            <a:stCxn id="1255" idx="2"/>
            <a:endCxn id="1256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57" name="Google Shape;1257;p77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1258" name="Google Shape;1258;p77"/>
          <p:cNvGrpSpPr/>
          <p:nvPr/>
        </p:nvGrpSpPr>
        <p:grpSpPr>
          <a:xfrm>
            <a:off x="5812689" y="3257687"/>
            <a:ext cx="2005213" cy="2005200"/>
            <a:chOff x="6041288" y="2400437"/>
            <a:chExt cx="2005213" cy="2005200"/>
          </a:xfrm>
        </p:grpSpPr>
        <p:sp>
          <p:nvSpPr>
            <p:cNvPr id="1256" name="Google Shape;1256;p77"/>
            <p:cNvSpPr/>
            <p:nvPr/>
          </p:nvSpPr>
          <p:spPr>
            <a:xfrm>
              <a:off x="6041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z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59" name="Google Shape;1259;p77"/>
            <p:cNvSpPr/>
            <p:nvPr/>
          </p:nvSpPr>
          <p:spPr>
            <a:xfrm>
              <a:off x="7565300" y="2400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x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60" name="Google Shape;1260;p77"/>
            <p:cNvSpPr/>
            <p:nvPr/>
          </p:nvSpPr>
          <p:spPr>
            <a:xfrm>
              <a:off x="6041300" y="2400437"/>
              <a:ext cx="481200" cy="481200"/>
            </a:xfrm>
            <a:prstGeom prst="ellipse">
              <a:avLst/>
            </a:prstGeom>
            <a:solidFill>
              <a:srgbClr val="FFE59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s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55" name="Google Shape;1255;p77"/>
            <p:cNvSpPr/>
            <p:nvPr/>
          </p:nvSpPr>
          <p:spPr>
            <a:xfrm>
              <a:off x="7565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y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cxnSp>
        <p:nvCxnSpPr>
          <p:cNvPr id="1261" name="Google Shape;1261;p77"/>
          <p:cNvCxnSpPr>
            <a:stCxn id="1260" idx="5"/>
            <a:endCxn id="1255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62" name="Google Shape;1262;p77"/>
          <p:cNvCxnSpPr>
            <a:stCxn id="1259" idx="4"/>
            <a:endCxn id="1255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63" name="Google Shape;1263;p77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1264" name="Google Shape;1264;p77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65" name="Google Shape;1265;p77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66" name="Google Shape;1266;p77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67" name="Google Shape;1267;p77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68" name="Google Shape;1268;p77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269" name="Google Shape;1269;p77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0" name="Google Shape;1270;p77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1" name="Google Shape;1271;p77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2" name="Google Shape;1272;p77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273" name="Google Shape;1273;p77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74" name="Google Shape;1274;p77"/>
          <p:cNvCxnSpPr>
            <a:stCxn id="1275" idx="2"/>
            <a:endCxn id="1276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77" name="Google Shape;1277;p77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76" name="Google Shape;1276;p77"/>
          <p:cNvSpPr/>
          <p:nvPr/>
        </p:nvSpPr>
        <p:spPr>
          <a:xfrm>
            <a:off x="5812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8" name="Google Shape;1278;p77"/>
          <p:cNvSpPr/>
          <p:nvPr/>
        </p:nvSpPr>
        <p:spPr>
          <a:xfrm>
            <a:off x="7336700" y="3257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9" name="Google Shape;1279;p77"/>
          <p:cNvSpPr/>
          <p:nvPr/>
        </p:nvSpPr>
        <p:spPr>
          <a:xfrm>
            <a:off x="5812700" y="3257687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5" name="Google Shape;1275;p77"/>
          <p:cNvSpPr/>
          <p:nvPr/>
        </p:nvSpPr>
        <p:spPr>
          <a:xfrm>
            <a:off x="7336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280" name="Google Shape;1280;p77"/>
          <p:cNvCxnSpPr>
            <a:stCxn id="1279" idx="5"/>
            <a:endCxn id="1275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81" name="Google Shape;1281;p77"/>
          <p:cNvCxnSpPr>
            <a:stCxn id="1278" idx="4"/>
            <a:endCxn id="1275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282" name="Google Shape;1282;p77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1283" name="Google Shape;1283;p77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84" name="Google Shape;1284;p77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85" name="Google Shape;1285;p77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86" name="Google Shape;1286;p77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87" name="Google Shape;1287;p77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288" name="Google Shape;1288;p77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9" name="Google Shape;1289;p77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0" name="Google Shape;1290;p77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1" name="Google Shape;1291;p77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2" name="Google Shape;1292;p77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3" name="Google Shape;1293;p77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2765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78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99" name="Google Shape;1299;p78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00" name="Google Shape;1300;p7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1301" name="Google Shape;1301;p78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2" name="Google Shape;1302;p78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3" name="Google Shape;1303;p78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4" name="Google Shape;1304;p78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5" name="Google Shape;1305;p78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6" name="Google Shape;1306;p78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7" name="Google Shape;1307;p78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8" name="Google Shape;1308;p78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9" name="Google Shape;1309;p78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0" name="Google Shape;1310;p78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1" name="Google Shape;1311;p78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2" name="Google Shape;1312;p78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3" name="Google Shape;1313;p78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4" name="Google Shape;1314;p78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5" name="Google Shape;1315;p78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6" name="Google Shape;1316;p78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7" name="Google Shape;1317;p78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8" name="Google Shape;1318;p78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9" name="Google Shape;1319;p78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0" name="Google Shape;1320;p78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1" name="Google Shape;1321;p78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2" name="Google Shape;1322;p78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3" name="Google Shape;1323;p78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4" name="Google Shape;1324;p78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1325" name="Google Shape;1325;p78"/>
          <p:cNvSpPr txBox="1"/>
          <p:nvPr/>
        </p:nvSpPr>
        <p:spPr>
          <a:xfrm>
            <a:off x="430050" y="3948535"/>
            <a:ext cx="15231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" sz="1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min of:</a:t>
            </a:r>
            <a:endParaRPr sz="13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[z]</a:t>
            </a:r>
            <a:b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</a:t>
            </a:r>
            <a:r>
              <a:rPr lang="en" sz="16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(2)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 + w(</a:t>
            </a:r>
            <a:r>
              <a:rPr lang="en" sz="16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z)</a:t>
            </a:r>
            <a:endParaRPr sz="16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26" name="Google Shape;1326;p78"/>
          <p:cNvCxnSpPr/>
          <p:nvPr/>
        </p:nvCxnSpPr>
        <p:spPr>
          <a:xfrm>
            <a:off x="1687750" y="4420150"/>
            <a:ext cx="2400900" cy="7410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27" name="Google Shape;1327;p78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28" name="Google Shape;1328;p78"/>
          <p:cNvCxnSpPr>
            <a:stCxn id="1329" idx="2"/>
            <a:endCxn id="1330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31" name="Google Shape;1331;p78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330" name="Google Shape;1330;p78"/>
          <p:cNvSpPr/>
          <p:nvPr/>
        </p:nvSpPr>
        <p:spPr>
          <a:xfrm>
            <a:off x="5812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2" name="Google Shape;1332;p78"/>
          <p:cNvSpPr/>
          <p:nvPr/>
        </p:nvSpPr>
        <p:spPr>
          <a:xfrm>
            <a:off x="7336700" y="3257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33" name="Google Shape;1333;p78"/>
          <p:cNvSpPr/>
          <p:nvPr/>
        </p:nvSpPr>
        <p:spPr>
          <a:xfrm>
            <a:off x="5812700" y="3257687"/>
            <a:ext cx="481200" cy="481200"/>
          </a:xfrm>
          <a:prstGeom prst="ellipse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9" name="Google Shape;1329;p78"/>
          <p:cNvSpPr/>
          <p:nvPr/>
        </p:nvSpPr>
        <p:spPr>
          <a:xfrm>
            <a:off x="7336688" y="4781687"/>
            <a:ext cx="481200" cy="4812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334" name="Google Shape;1334;p78"/>
          <p:cNvCxnSpPr>
            <a:stCxn id="1333" idx="5"/>
            <a:endCxn id="1329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35" name="Google Shape;1335;p78"/>
          <p:cNvCxnSpPr>
            <a:stCxn id="1332" idx="4"/>
            <a:endCxn id="1329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336" name="Google Shape;1336;p78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1337" name="Google Shape;1337;p78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38" name="Google Shape;1338;p78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39" name="Google Shape;1339;p78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40" name="Google Shape;1340;p78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41" name="Google Shape;1341;p78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solidFill>
                    <a:srgbClr val="CC0000"/>
                  </a:solidFill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342" name="Google Shape;1342;p78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3" name="Google Shape;1343;p78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4" name="Google Shape;1344;p78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5" name="Google Shape;1345;p78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6" name="Google Shape;1346;p78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47" name="Google Shape;1347;p78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21257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79"/>
          <p:cNvSpPr/>
          <p:nvPr/>
        </p:nvSpPr>
        <p:spPr>
          <a:xfrm>
            <a:off x="4477870" y="1996825"/>
            <a:ext cx="4332600" cy="82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53" name="Google Shape;1353;p79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BELLMAN-FORD </a:t>
            </a:r>
            <a:endParaRPr sz="36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4" name="Google Shape;1354;p79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cxnSp>
        <p:nvCxnSpPr>
          <p:cNvPr id="1355" name="Google Shape;1355;p79"/>
          <p:cNvCxnSpPr/>
          <p:nvPr/>
        </p:nvCxnSpPr>
        <p:spPr>
          <a:xfrm>
            <a:off x="6273500" y="3422075"/>
            <a:ext cx="10326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56" name="Google Shape;1356;p79"/>
          <p:cNvCxnSpPr>
            <a:stCxn id="1357" idx="2"/>
            <a:endCxn id="1358" idx="6"/>
          </p:cNvCxnSpPr>
          <p:nvPr/>
        </p:nvCxnSpPr>
        <p:spPr>
          <a:xfrm rot="10800000">
            <a:off x="6293888" y="5022287"/>
            <a:ext cx="1042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59" name="Google Shape;1359;p79"/>
          <p:cNvCxnSpPr/>
          <p:nvPr/>
        </p:nvCxnSpPr>
        <p:spPr>
          <a:xfrm>
            <a:off x="6312461" y="3574487"/>
            <a:ext cx="10341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none" w="med" len="med"/>
          </a:ln>
        </p:spPr>
      </p:cxnSp>
      <p:grpSp>
        <p:nvGrpSpPr>
          <p:cNvPr id="1360" name="Google Shape;1360;p79"/>
          <p:cNvGrpSpPr/>
          <p:nvPr/>
        </p:nvGrpSpPr>
        <p:grpSpPr>
          <a:xfrm>
            <a:off x="5812689" y="3257687"/>
            <a:ext cx="2005213" cy="2005200"/>
            <a:chOff x="6041288" y="2400437"/>
            <a:chExt cx="2005213" cy="2005200"/>
          </a:xfrm>
        </p:grpSpPr>
        <p:sp>
          <p:nvSpPr>
            <p:cNvPr id="1358" name="Google Shape;1358;p79"/>
            <p:cNvSpPr/>
            <p:nvPr/>
          </p:nvSpPr>
          <p:spPr>
            <a:xfrm>
              <a:off x="6041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z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61" name="Google Shape;1361;p79"/>
            <p:cNvSpPr/>
            <p:nvPr/>
          </p:nvSpPr>
          <p:spPr>
            <a:xfrm>
              <a:off x="7565300" y="2400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x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62" name="Google Shape;1362;p79"/>
            <p:cNvSpPr/>
            <p:nvPr/>
          </p:nvSpPr>
          <p:spPr>
            <a:xfrm>
              <a:off x="6041300" y="2400437"/>
              <a:ext cx="481200" cy="481200"/>
            </a:xfrm>
            <a:prstGeom prst="ellipse">
              <a:avLst/>
            </a:prstGeom>
            <a:solidFill>
              <a:srgbClr val="FFE59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s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57" name="Google Shape;1357;p79"/>
            <p:cNvSpPr/>
            <p:nvPr/>
          </p:nvSpPr>
          <p:spPr>
            <a:xfrm>
              <a:off x="7565288" y="3924437"/>
              <a:ext cx="481200" cy="4812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b="1">
                  <a:latin typeface="Assistant"/>
                  <a:ea typeface="Assistant"/>
                  <a:cs typeface="Assistant"/>
                  <a:sym typeface="Assistant"/>
                </a:rPr>
                <a:t>y</a:t>
              </a:r>
              <a:endParaRPr b="1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cxnSp>
        <p:nvCxnSpPr>
          <p:cNvPr id="1363" name="Google Shape;1363;p79"/>
          <p:cNvCxnSpPr>
            <a:stCxn id="1362" idx="5"/>
            <a:endCxn id="1357" idx="1"/>
          </p:cNvCxnSpPr>
          <p:nvPr/>
        </p:nvCxnSpPr>
        <p:spPr>
          <a:xfrm>
            <a:off x="6223430" y="3668417"/>
            <a:ext cx="1183800" cy="1183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64" name="Google Shape;1364;p79"/>
          <p:cNvCxnSpPr>
            <a:stCxn id="1361" idx="4"/>
            <a:endCxn id="1357" idx="0"/>
          </p:cNvCxnSpPr>
          <p:nvPr/>
        </p:nvCxnSpPr>
        <p:spPr>
          <a:xfrm>
            <a:off x="7577300" y="3738887"/>
            <a:ext cx="0" cy="1042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365" name="Google Shape;1365;p79"/>
          <p:cNvGrpSpPr/>
          <p:nvPr/>
        </p:nvGrpSpPr>
        <p:grpSpPr>
          <a:xfrm>
            <a:off x="6428305" y="3065320"/>
            <a:ext cx="1523100" cy="2285100"/>
            <a:chOff x="6656905" y="2208070"/>
            <a:chExt cx="1523100" cy="2285100"/>
          </a:xfrm>
        </p:grpSpPr>
        <p:sp>
          <p:nvSpPr>
            <p:cNvPr id="1366" name="Google Shape;1366;p79"/>
            <p:cNvSpPr txBox="1"/>
            <p:nvPr/>
          </p:nvSpPr>
          <p:spPr>
            <a:xfrm>
              <a:off x="6809305" y="2208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67" name="Google Shape;1367;p79"/>
            <p:cNvSpPr txBox="1"/>
            <p:nvPr/>
          </p:nvSpPr>
          <p:spPr>
            <a:xfrm>
              <a:off x="6885505" y="26652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1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68" name="Google Shape;1368;p79"/>
            <p:cNvSpPr txBox="1"/>
            <p:nvPr/>
          </p:nvSpPr>
          <p:spPr>
            <a:xfrm>
              <a:off x="7799905" y="31224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69" name="Google Shape;1369;p79"/>
            <p:cNvSpPr txBox="1"/>
            <p:nvPr/>
          </p:nvSpPr>
          <p:spPr>
            <a:xfrm>
              <a:off x="6656905" y="32748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5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70" name="Google Shape;1370;p79"/>
            <p:cNvSpPr txBox="1"/>
            <p:nvPr/>
          </p:nvSpPr>
          <p:spPr>
            <a:xfrm>
              <a:off x="6961705" y="4113070"/>
              <a:ext cx="380100" cy="38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>
                  <a:latin typeface="Assistant"/>
                  <a:ea typeface="Assistant"/>
                  <a:cs typeface="Assistant"/>
                  <a:sym typeface="Assistant"/>
                </a:rPr>
                <a:t>-2</a:t>
              </a: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1371" name="Google Shape;1371;p79"/>
          <p:cNvSpPr/>
          <p:nvPr/>
        </p:nvSpPr>
        <p:spPr>
          <a:xfrm>
            <a:off x="7665875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2" name="Google Shape;1372;p79"/>
          <p:cNvSpPr/>
          <p:nvPr/>
        </p:nvSpPr>
        <p:spPr>
          <a:xfrm>
            <a:off x="5506338" y="30987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3" name="Google Shape;1373;p79"/>
          <p:cNvSpPr/>
          <p:nvPr/>
        </p:nvSpPr>
        <p:spPr>
          <a:xfrm>
            <a:off x="7665875" y="3098713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4" name="Google Shape;1374;p79"/>
          <p:cNvSpPr/>
          <p:nvPr/>
        </p:nvSpPr>
        <p:spPr>
          <a:xfrm>
            <a:off x="5506350" y="5123825"/>
            <a:ext cx="459300" cy="3261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2300" b="1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2300" b="1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5" name="Google Shape;1375;p79"/>
          <p:cNvSpPr/>
          <p:nvPr/>
        </p:nvSpPr>
        <p:spPr>
          <a:xfrm>
            <a:off x="25881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6" name="Google Shape;1376;p79"/>
          <p:cNvSpPr/>
          <p:nvPr/>
        </p:nvSpPr>
        <p:spPr>
          <a:xfrm>
            <a:off x="30453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7" name="Google Shape;1377;p79"/>
          <p:cNvSpPr/>
          <p:nvPr/>
        </p:nvSpPr>
        <p:spPr>
          <a:xfrm>
            <a:off x="35025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8" name="Google Shape;1378;p79"/>
          <p:cNvSpPr/>
          <p:nvPr/>
        </p:nvSpPr>
        <p:spPr>
          <a:xfrm>
            <a:off x="3959725" y="32178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79" name="Google Shape;1379;p79"/>
          <p:cNvSpPr txBox="1"/>
          <p:nvPr/>
        </p:nvSpPr>
        <p:spPr>
          <a:xfrm>
            <a:off x="2080625" y="32178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(0)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0" name="Google Shape;1380;p79"/>
          <p:cNvSpPr/>
          <p:nvPr/>
        </p:nvSpPr>
        <p:spPr>
          <a:xfrm>
            <a:off x="25881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1" name="Google Shape;1381;p79"/>
          <p:cNvSpPr/>
          <p:nvPr/>
        </p:nvSpPr>
        <p:spPr>
          <a:xfrm>
            <a:off x="30453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2" name="Google Shape;1382;p79"/>
          <p:cNvSpPr/>
          <p:nvPr/>
        </p:nvSpPr>
        <p:spPr>
          <a:xfrm>
            <a:off x="35025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5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3" name="Google Shape;1383;p79"/>
          <p:cNvSpPr txBox="1"/>
          <p:nvPr/>
        </p:nvSpPr>
        <p:spPr>
          <a:xfrm>
            <a:off x="2080625" y="38274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(1)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4" name="Google Shape;1384;p79"/>
          <p:cNvSpPr/>
          <p:nvPr/>
        </p:nvSpPr>
        <p:spPr>
          <a:xfrm>
            <a:off x="25881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5" name="Google Shape;1385;p79"/>
          <p:cNvSpPr/>
          <p:nvPr/>
        </p:nvSpPr>
        <p:spPr>
          <a:xfrm>
            <a:off x="30453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6" name="Google Shape;1386;p79"/>
          <p:cNvSpPr/>
          <p:nvPr/>
        </p:nvSpPr>
        <p:spPr>
          <a:xfrm>
            <a:off x="35025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7" name="Google Shape;1387;p79"/>
          <p:cNvSpPr/>
          <p:nvPr/>
        </p:nvSpPr>
        <p:spPr>
          <a:xfrm>
            <a:off x="3959725" y="44370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3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8" name="Google Shape;1388;p79"/>
          <p:cNvSpPr txBox="1"/>
          <p:nvPr/>
        </p:nvSpPr>
        <p:spPr>
          <a:xfrm>
            <a:off x="2080625" y="44370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(2)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9" name="Google Shape;1389;p79"/>
          <p:cNvSpPr/>
          <p:nvPr/>
        </p:nvSpPr>
        <p:spPr>
          <a:xfrm>
            <a:off x="25881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0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0" name="Google Shape;1390;p79"/>
          <p:cNvSpPr/>
          <p:nvPr/>
        </p:nvSpPr>
        <p:spPr>
          <a:xfrm>
            <a:off x="30453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1" name="Google Shape;1391;p79"/>
          <p:cNvSpPr/>
          <p:nvPr/>
        </p:nvSpPr>
        <p:spPr>
          <a:xfrm>
            <a:off x="35025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4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2" name="Google Shape;1392;p79"/>
          <p:cNvSpPr/>
          <p:nvPr/>
        </p:nvSpPr>
        <p:spPr>
          <a:xfrm>
            <a:off x="3959725" y="50466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2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3" name="Google Shape;1393;p79"/>
          <p:cNvSpPr txBox="1"/>
          <p:nvPr/>
        </p:nvSpPr>
        <p:spPr>
          <a:xfrm>
            <a:off x="2080625" y="5046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600" b="1" baseline="30000">
                <a:latin typeface="Assistant"/>
                <a:ea typeface="Assistant"/>
                <a:cs typeface="Assistant"/>
                <a:sym typeface="Assistant"/>
              </a:rPr>
              <a:t>(3)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4" name="Google Shape;1394;p79"/>
          <p:cNvSpPr txBox="1"/>
          <p:nvPr/>
        </p:nvSpPr>
        <p:spPr>
          <a:xfrm>
            <a:off x="311700" y="3731175"/>
            <a:ext cx="17673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3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We’re done!</a:t>
            </a:r>
            <a:endParaRPr sz="23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algn="ctr"/>
            <a:r>
              <a:rPr lang="en" sz="12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can double check the entry for </a:t>
            </a:r>
            <a:r>
              <a:rPr lang="en" sz="1200" b="1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</a:t>
            </a:r>
            <a:r>
              <a:rPr lang="en" sz="12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each d</a:t>
            </a:r>
            <a:r>
              <a:rPr lang="en" sz="1200" baseline="30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(i)</a:t>
            </a:r>
            <a:r>
              <a:rPr lang="en" sz="12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2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5" name="Google Shape;1395;p79"/>
          <p:cNvSpPr txBox="1"/>
          <p:nvPr/>
        </p:nvSpPr>
        <p:spPr>
          <a:xfrm>
            <a:off x="25881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s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6" name="Google Shape;1396;p79"/>
          <p:cNvSpPr txBox="1"/>
          <p:nvPr/>
        </p:nvSpPr>
        <p:spPr>
          <a:xfrm>
            <a:off x="30453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x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7" name="Google Shape;1397;p79"/>
          <p:cNvSpPr txBox="1"/>
          <p:nvPr/>
        </p:nvSpPr>
        <p:spPr>
          <a:xfrm>
            <a:off x="35025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y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8" name="Google Shape;1398;p79"/>
          <p:cNvSpPr txBox="1"/>
          <p:nvPr/>
        </p:nvSpPr>
        <p:spPr>
          <a:xfrm>
            <a:off x="3959725" y="2760675"/>
            <a:ext cx="4560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latin typeface="Assistant"/>
                <a:ea typeface="Assistant"/>
                <a:cs typeface="Assistant"/>
                <a:sym typeface="Assistant"/>
              </a:rPr>
              <a:t>z</a:t>
            </a:r>
            <a:endParaRPr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9" name="Google Shape;1399;p79"/>
          <p:cNvSpPr txBox="1"/>
          <p:nvPr/>
        </p:nvSpPr>
        <p:spPr>
          <a:xfrm>
            <a:off x="4363020" y="1942700"/>
            <a:ext cx="44841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k = 1, ..., n–1: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 sz="1300">
                <a:solidFill>
                  <a:schemeClr val="accent5"/>
                </a:solidFill>
                <a:latin typeface="Inconsolata"/>
                <a:ea typeface="Inconsolata"/>
                <a:cs typeface="Inconsolata"/>
                <a:sym typeface="Inconsolata"/>
              </a:rPr>
              <a:t>for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b in V: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>
              <a:lnSpc>
                <a:spcPct val="115000"/>
              </a:lnSpc>
            </a:pP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d</a:t>
            </a:r>
            <a:r>
              <a:rPr lang="en" sz="1300" baseline="30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(k)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[b] ← min{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lang="en" sz="1300" b="1" baseline="30000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F9CB9C"/>
                </a:highlight>
                <a:latin typeface="Inconsolata"/>
                <a:ea typeface="Inconsolata"/>
                <a:cs typeface="Inconsolata"/>
                <a:sym typeface="Inconsolata"/>
              </a:rPr>
              <a:t>[b]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min</a:t>
            </a:r>
            <a:r>
              <a:rPr lang="en" sz="1300" b="1" baseline="-25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{d</a:t>
            </a:r>
            <a:r>
              <a:rPr lang="en" sz="1300" b="1" baseline="30000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(k-1)</a:t>
            </a:r>
            <a:r>
              <a:rPr lang="en" sz="1300" b="1">
                <a:solidFill>
                  <a:schemeClr val="dk1"/>
                </a:solidFill>
                <a:highlight>
                  <a:srgbClr val="B6D7A8"/>
                </a:highlight>
                <a:latin typeface="Inconsolata"/>
                <a:ea typeface="Inconsolata"/>
                <a:cs typeface="Inconsolata"/>
                <a:sym typeface="Inconsolata"/>
              </a:rPr>
              <a:t>[a] + w(a,b)}</a:t>
            </a:r>
            <a:r>
              <a:rPr lang="en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000"/>
          </a:p>
        </p:txBody>
      </p:sp>
      <p:sp>
        <p:nvSpPr>
          <p:cNvPr id="1400" name="Google Shape;1400;p79"/>
          <p:cNvSpPr/>
          <p:nvPr/>
        </p:nvSpPr>
        <p:spPr>
          <a:xfrm>
            <a:off x="3959725" y="3827473"/>
            <a:ext cx="456000" cy="456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∞</a:t>
            </a:r>
            <a:endParaRPr sz="1600"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01" name="Google Shape;1401;p79"/>
          <p:cNvSpPr txBox="1">
            <a:spLocks noGrp="1"/>
          </p:cNvSpPr>
          <p:nvPr>
            <p:ph type="body" idx="1"/>
          </p:nvPr>
        </p:nvSpPr>
        <p:spPr>
          <a:xfrm>
            <a:off x="159300" y="1989500"/>
            <a:ext cx="4332600" cy="8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1400"/>
              <a:t>We store a list 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4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400" b="1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400"/>
              <a:t>of length n, for each k = 0, 1, …, n–1. </a:t>
            </a:r>
            <a:endParaRPr sz="1400"/>
          </a:p>
          <a:p>
            <a:pPr marL="0" indent="0" algn="ctr">
              <a:lnSpc>
                <a:spcPct val="115000"/>
              </a:lnSpc>
              <a:buNone/>
            </a:pP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d</a:t>
            </a:r>
            <a:r>
              <a:rPr lang="en" sz="1300" b="1" baseline="30000">
                <a:latin typeface="Assistant"/>
                <a:ea typeface="Assistant"/>
                <a:cs typeface="Assistant"/>
                <a:sym typeface="Assistant"/>
              </a:rPr>
              <a:t>(k)</a:t>
            </a:r>
            <a:r>
              <a:rPr lang="en" sz="1300" b="1">
                <a:latin typeface="Assistant"/>
                <a:ea typeface="Assistant"/>
                <a:cs typeface="Assistant"/>
                <a:sym typeface="Assistant"/>
              </a:rPr>
              <a:t>[b]</a:t>
            </a:r>
            <a:r>
              <a:rPr lang="en" sz="1300"/>
              <a:t> = cost of shortest path from s to b </a:t>
            </a:r>
            <a:r>
              <a:rPr lang="en" sz="1300" i="1"/>
              <a:t>w/ at most k edges.</a:t>
            </a:r>
            <a:endParaRPr sz="1300" i="1"/>
          </a:p>
        </p:txBody>
      </p:sp>
    </p:spTree>
    <p:extLst>
      <p:ext uri="{BB962C8B-B14F-4D97-AF65-F5344CB8AC3E}">
        <p14:creationId xmlns:p14="http://schemas.microsoft.com/office/powerpoint/2010/main" val="16519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Bellman-Ford </a:t>
            </a:r>
            <a:r>
              <a:rPr lang="en-US" sz="36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Example 2</a:t>
            </a:r>
            <a:endParaRPr lang="en-US" sz="3600" dirty="0">
              <a:solidFill>
                <a:schemeClr val="accent5"/>
              </a:solidFill>
              <a:latin typeface="Lato Light"/>
              <a:ea typeface="Lato Light"/>
              <a:cs typeface="Lato Light"/>
            </a:endParaRPr>
          </a:p>
        </p:txBody>
      </p:sp>
      <p:sp>
        <p:nvSpPr>
          <p:cNvPr id="4" name="Oval 3"/>
          <p:cNvSpPr/>
          <p:nvPr/>
        </p:nvSpPr>
        <p:spPr>
          <a:xfrm>
            <a:off x="1923804" y="2665439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29000" y="167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09021" y="167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29000" y="35830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09021" y="36563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4049" y="1904735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2760" y="2858175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4049" y="3055684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0957" y="3081548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7610" y="814725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6201" y="1904735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6200" y="1904735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1004" y="2894039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6128" y="2894829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6514" y="20410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4049" y="329644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6221" y="25115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9273" y="108750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09336" y="428790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1534" y="269457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8891" y="22165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3280" y="337154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2653" y="29882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19245" y="2066380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4076" y="162889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91" y="1444185"/>
            <a:ext cx="34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0 edge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1404" y="2370442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18005" y="136835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05" y="1368358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10809" y="138434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09" y="1384346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94819" y="404799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19" y="4047992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31271" y="406981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271" y="4069819"/>
                <a:ext cx="35643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E053A0BF-FBF5-4E44-BEA0-7934EF6A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58269"/>
              </p:ext>
            </p:extLst>
          </p:nvPr>
        </p:nvGraphicFramePr>
        <p:xfrm>
          <a:off x="1610762" y="465683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01937" y="13931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4&gt;?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10+2=12</a:t>
            </a:r>
          </a:p>
        </p:txBody>
      </p:sp>
    </p:spTree>
    <p:extLst>
      <p:ext uri="{BB962C8B-B14F-4D97-AF65-F5344CB8AC3E}">
        <p14:creationId xmlns:p14="http://schemas.microsoft.com/office/powerpoint/2010/main" val="16653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623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Bellman-Ford</a:t>
            </a:r>
            <a:r>
              <a:rPr lang="en-US" dirty="0"/>
              <a:t> </a:t>
            </a:r>
            <a:r>
              <a:rPr lang="en-US" sz="36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Example </a:t>
            </a:r>
            <a:r>
              <a:rPr lang="en-US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2220006" y="2680619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25202" y="16913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905223" y="16913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725202" y="35981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905223" y="367150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cxnSpLocks/>
          </p:cNvCxnSpPr>
          <p:nvPr/>
        </p:nvCxnSpPr>
        <p:spPr>
          <a:xfrm flipV="1">
            <a:off x="2610251" y="1919915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cxnSpLocks/>
          </p:cNvCxnSpPr>
          <p:nvPr/>
        </p:nvCxnSpPr>
        <p:spPr>
          <a:xfrm rot="5400000">
            <a:off x="3228962" y="2873355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cxnSpLocks/>
          </p:cNvCxnSpPr>
          <p:nvPr/>
        </p:nvCxnSpPr>
        <p:spPr>
          <a:xfrm>
            <a:off x="2610251" y="3070864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cxnSpLocks/>
          </p:cNvCxnSpPr>
          <p:nvPr/>
        </p:nvCxnSpPr>
        <p:spPr>
          <a:xfrm rot="16200000" flipH="1">
            <a:off x="5007159" y="3096728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cxnSpLocks/>
          </p:cNvCxnSpPr>
          <p:nvPr/>
        </p:nvCxnSpPr>
        <p:spPr>
          <a:xfrm rot="5400000" flipH="1" flipV="1">
            <a:off x="5043812" y="829905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cxnSpLocks/>
          </p:cNvCxnSpPr>
          <p:nvPr/>
        </p:nvCxnSpPr>
        <p:spPr>
          <a:xfrm rot="10800000">
            <a:off x="4182403" y="1919915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cxnSpLocks/>
          </p:cNvCxnSpPr>
          <p:nvPr/>
        </p:nvCxnSpPr>
        <p:spPr>
          <a:xfrm flipV="1">
            <a:off x="4182402" y="1919915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cxnSpLocks/>
          </p:cNvCxnSpPr>
          <p:nvPr/>
        </p:nvCxnSpPr>
        <p:spPr>
          <a:xfrm flipH="1" flipV="1">
            <a:off x="2677206" y="2909219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cxnSpLocks/>
          </p:cNvCxnSpPr>
          <p:nvPr/>
        </p:nvCxnSpPr>
        <p:spPr>
          <a:xfrm rot="5400000" flipH="1" flipV="1">
            <a:off x="5372330" y="2910009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2716" y="205621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0251" y="33116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2423" y="252673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35475" y="11026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05538" y="43030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47736" y="27097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65093" y="223173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9482" y="33867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58855" y="300338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cxnSpLocks/>
          </p:cNvCxnSpPr>
          <p:nvPr/>
        </p:nvCxnSpPr>
        <p:spPr>
          <a:xfrm>
            <a:off x="4115447" y="2081560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40278" y="164407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8971" y="1064974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1 edge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67606" y="2385622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94277" y="138353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77" y="1383538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007011" y="13995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11" y="1399526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591021" y="406317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021" y="4063172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127473" y="408499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73" y="4084999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725202" y="1410458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202" y="1410458"/>
                <a:ext cx="356431" cy="261610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97887" y="1399526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887" y="1399526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9348" y="4063172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348" y="4063172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361739" y="4063172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739" y="4063172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208850" y="2395925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840199" y="4131166"/>
                <a:ext cx="5504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7</m:t>
                    </m:r>
                  </m:oMath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99" y="4131166"/>
                <a:ext cx="550496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xmlns="" id="{255DAD81-6BBC-464E-A42B-31A3C9D2C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36880"/>
              </p:ext>
            </p:extLst>
          </p:nvPr>
        </p:nvGraphicFramePr>
        <p:xfrm>
          <a:off x="1524000" y="480627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8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7" grpId="1"/>
      <p:bldP spid="38" grpId="0"/>
      <p:bldP spid="39" grpId="0"/>
      <p:bldP spid="4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65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Bellman-Ford Example 2</a:t>
            </a:r>
          </a:p>
        </p:txBody>
      </p:sp>
      <p:sp>
        <p:nvSpPr>
          <p:cNvPr id="4" name="Oval 3"/>
          <p:cNvSpPr/>
          <p:nvPr/>
        </p:nvSpPr>
        <p:spPr>
          <a:xfrm>
            <a:off x="2410783" y="2394822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915979" y="14055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14055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915979" y="331239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096000" y="338570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801028" y="163411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419739" y="2587558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801028" y="278506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197936" y="281093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234589" y="54410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373180" y="1634118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373179" y="163411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867983" y="262342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563107" y="2624212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3493" y="177042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01028" y="302583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3200" y="224093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6497" y="85563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96315" y="401728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38513" y="24239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5870" y="194593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20259" y="310093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49632" y="271758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cxnSpLocks/>
          </p:cNvCxnSpPr>
          <p:nvPr/>
        </p:nvCxnSpPr>
        <p:spPr>
          <a:xfrm>
            <a:off x="4257859" y="182770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1055" y="13582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620" y="1114379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2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58383" y="209982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45915" y="1129261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97788" y="111372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8" y="1113729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934979" y="3845369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318250" y="379920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50" y="3799202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15979" y="1124661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979" y="1124661"/>
                <a:ext cx="356431" cy="261610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488664" y="1113729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/11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67381" y="3872528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52516" y="3777375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0783" y="2078198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3200" y="1152217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8" name="Curved Connector 10"/>
          <p:cNvCxnSpPr>
            <a:cxnSpLocks/>
          </p:cNvCxnSpPr>
          <p:nvPr/>
        </p:nvCxnSpPr>
        <p:spPr>
          <a:xfrm rot="5400000" flipH="1" flipV="1">
            <a:off x="5234590" y="54410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xmlns="" id="{D35910E4-DF60-4182-8099-5583ADCF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77247"/>
              </p:ext>
            </p:extLst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3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7" grpId="0"/>
      <p:bldP spid="38" grpId="0"/>
      <p:bldP spid="39" grpId="0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832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Bellman-Ford Example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06496" y="2452346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311692" y="14630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491713" y="14630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311692" y="33699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491713" y="34432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3196741" y="1691642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815452" y="2645082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3196741" y="2842591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593649" y="2868455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630302" y="601632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768893" y="1691642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768892" y="1691642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3263696" y="2680946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958820" y="2681736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9206" y="182794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96741" y="30833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78913" y="229845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28" y="407480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4226" y="248148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51583" y="20034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15972" y="31584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5345" y="27751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4701937" y="1853287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26768" y="145351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91" y="1142802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3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54096" y="2157349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41628" y="1186785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93501" y="1171253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30692" y="3902893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13963" y="3856726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11692" y="1182185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92" y="1182185"/>
                <a:ext cx="356431" cy="26161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884377" y="1171253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63094" y="3930052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8229" y="3834899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06496" y="2135722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81911" y="1175325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11" y="1175325"/>
                <a:ext cx="356431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xmlns="" id="{A02C4581-3F19-4E87-980D-140E426C6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02068"/>
              </p:ext>
            </p:extLst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7" grpId="0"/>
      <p:bldP spid="38" grpId="0"/>
      <p:bldP spid="39" grpId="0"/>
      <p:bldP spid="4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40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Bellman-Ford Example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57204" y="2511117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962400" y="15218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142421" y="15218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4286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142421" y="350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847449" y="1750413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466160" y="2703853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847449" y="2901362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244357" y="2927226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281010" y="660403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419601" y="1750413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419600" y="1750413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914404" y="2739717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609528" y="2740507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9914" y="18867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47449" y="314212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9621" y="23572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2673" y="93317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42736" y="413357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84934" y="25402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02291" y="206223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66680" y="321722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6053" y="283387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4352645" y="1912058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77476" y="147457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2158" y="689360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4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04804" y="221612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92336" y="1245556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44209" y="1230024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81400" y="3961664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4671" y="391549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62400" y="1240956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240956"/>
                <a:ext cx="356431" cy="261610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535085" y="1230024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13802" y="3988823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98937" y="3938580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/-2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57204" y="2194493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xmlns="" id="{922FE711-8228-40D5-BBBC-FF5FA565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02683"/>
              </p:ext>
            </p:extLst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5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7" grpId="0"/>
      <p:bldP spid="38" grpId="0"/>
      <p:bldP spid="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Bellman-Ford Example 2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24823" y="355599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30019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10040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30019" y="44735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10040" y="45468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5068" y="2795287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3779" y="3748727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5068" y="3946236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1976" y="3972100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8629" y="1705277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7220" y="2795287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7219" y="2795287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2023" y="3784591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7147" y="3785381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7533" y="293159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5068" y="41870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7240" y="34021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355" y="51784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553" y="358512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9910" y="310710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4299" y="42621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3672" y="38787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20264" y="295693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5095" y="25194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1612695"/>
            <a:ext cx="34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955" y="2290430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1828" y="2274898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49019" y="5006538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2290" y="4960371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5?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1, 4, 3, 2, 5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4925" y="5954525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2, 3, and 4?</a:t>
            </a:r>
          </a:p>
        </p:txBody>
      </p:sp>
    </p:spTree>
    <p:extLst>
      <p:ext uri="{BB962C8B-B14F-4D97-AF65-F5344CB8AC3E}">
        <p14:creationId xmlns:p14="http://schemas.microsoft.com/office/powerpoint/2010/main" val="21646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1" grpId="0"/>
      <p:bldP spid="48" grpId="0"/>
      <p:bldP spid="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A greedy algorithm</a:t>
                </a:r>
              </a:p>
              <a:p>
                <a:r>
                  <a:rPr lang="en-US" b="1" dirty="0" err="1"/>
                  <a:t>Dijkstra</a:t>
                </a:r>
                <a:r>
                  <a:rPr lang="en-US" dirty="0"/>
                  <a:t> (G, s)</a:t>
                </a:r>
              </a:p>
              <a:p>
                <a:pPr marL="400050" lvl="1" indent="0">
                  <a:buNone/>
                </a:pPr>
                <a:r>
                  <a:rPr lang="en-US" dirty="0"/>
                  <a:t>for each v in G.V{</a:t>
                </a:r>
              </a:p>
              <a:p>
                <a:pPr marL="800100" lvl="2" indent="0"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(v==s)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=0; </a:t>
                </a:r>
                <a:r>
                  <a:rPr lang="en-US" b="1" dirty="0"/>
                  <a:t>else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∞; </m:t>
                    </m:r>
                  </m:oMath>
                </a14:m>
                <a:r>
                  <a:rPr lang="en-US" dirty="0"/>
                  <a:t>//set the 0-edge shortest distance </a:t>
                </a:r>
              </a:p>
              <a:p>
                <a:pPr marL="800100" lvl="2" indent="0">
                  <a:buNone/>
                </a:pPr>
                <a:r>
                  <a:rPr lang="en-US" dirty="0"/>
                  <a:t>                                                        from s to v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NIL</m:t>
                    </m:r>
                  </m:oMath>
                </a14:m>
                <a:r>
                  <a:rPr lang="en-US" i="1" dirty="0"/>
                  <a:t>;  //</a:t>
                </a:r>
                <a:r>
                  <a:rPr lang="en-US" dirty="0"/>
                  <a:t>set the predecessor of v on the shortest path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S=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dirty="0"/>
                  <a:t>//the set of vertices whose final shortest-path </a:t>
                </a:r>
              </a:p>
              <a:p>
                <a:pPr marL="400050" lvl="1" indent="0">
                  <a:buNone/>
                </a:pPr>
                <a:r>
                  <a:rPr lang="en-US" dirty="0"/>
                  <a:t>            weights have already been determined</a:t>
                </a:r>
              </a:p>
              <a:p>
                <a:pPr marL="400050" lvl="1" indent="0">
                  <a:buNone/>
                </a:pPr>
                <a:r>
                  <a:rPr lang="en-US" dirty="0"/>
                  <a:t>Q=G.V;</a:t>
                </a:r>
              </a:p>
              <a:p>
                <a:pPr marL="400050" lvl="1" indent="0">
                  <a:buNone/>
                </a:pPr>
                <a:r>
                  <a:rPr lang="en-US" dirty="0"/>
                  <a:t>while(Q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){</a:t>
                </a:r>
              </a:p>
              <a:p>
                <a:pPr marL="800100" lvl="2" indent="0">
                  <a:buNone/>
                </a:pPr>
                <a:r>
                  <a:rPr lang="en-US" dirty="0"/>
                  <a:t>u=Extract-Min(Q);  </a:t>
                </a:r>
              </a:p>
              <a:p>
                <a:pPr marL="800100" lvl="2" indent="0">
                  <a:buNone/>
                </a:pPr>
                <a:r>
                  <a:rPr lang="en-US" dirty="0"/>
                  <a:t>S=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dirty="0"/>
                  <a:t>; </a:t>
                </a:r>
              </a:p>
              <a:p>
                <a:pPr marL="800100" lvl="2" indent="0">
                  <a:buNone/>
                </a:pPr>
                <a:r>
                  <a:rPr lang="en-US" dirty="0"/>
                  <a:t>for all (u, v){//the greedy choice</a:t>
                </a:r>
              </a:p>
              <a:p>
                <a:pPr marL="1257300" lvl="3" indent="0">
                  <a:buNone/>
                </a:pPr>
                <a:r>
                  <a:rPr lang="en-US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){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/>
                  <a:t>; </a:t>
                </a:r>
                <a:endParaRPr lang="en-US" dirty="0"/>
              </a:p>
              <a:p>
                <a:pPr marL="1257300" lvl="3" indent="0">
                  <a:buNone/>
                </a:pPr>
                <a:r>
                  <a:rPr lang="en-US" dirty="0"/>
                  <a:t>}</a:t>
                </a:r>
              </a:p>
              <a:p>
                <a:pPr marL="800100" lvl="2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6248400"/>
                <a:ext cx="12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T(n)=O(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248400"/>
                <a:ext cx="123283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960" t="-8197" r="-44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4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xmlns="" id="{B921D0DE-346B-466E-BB2D-F335F438AF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Dijkstra's algorithm </a:t>
            </a:r>
            <a:r>
              <a:rPr lang="en-US" altLang="en-US" sz="4200">
                <a:solidFill>
                  <a:srgbClr val="FF0000"/>
                </a:solidFill>
                <a:latin typeface="Arial" panose="020B0604020202020204" pitchFamily="34" charset="0"/>
              </a:rPr>
              <a:t>Pseudocode</a:t>
            </a:r>
            <a:endParaRPr lang="en-US" altLang="en-US" sz="420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xmlns="" id="{6A447518-B6F2-4D33-A767-8E9E5A72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68680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dist[s] ←0        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(distance to source vertex is zero)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for  all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 V–{s}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       do 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dist[v] ←∞ 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(set all other distances to infinity)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S←∅ 	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(S, the set of visited vertices is initially empty)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Q←V 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 				(Q, the queue initially contains all vertices)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             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Q ≠∅ 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(while the queue is not empty)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(Q,dist)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(select the element of Q with the min. distance)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{u} 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(add u to list of visited vertices)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do 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dist[v]= min(</a:t>
            </a:r>
            <a:r>
              <a:rPr lang="en-US" altLang="en-US">
                <a:solidFill>
                  <a:srgbClr val="674EA7"/>
                </a:solidFill>
              </a:rPr>
              <a:t>dist[v],</a:t>
            </a:r>
            <a:r>
              <a:rPr lang="en-US" altLang="en-US"/>
              <a:t>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dist[u] + w(u, v))  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(update distance) 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               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95000"/>
              </a:lnSpc>
            </a:pPr>
            <a:endParaRPr lang="en-US" altLang="en-US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54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xmlns="" id="{F1B43306-FAB5-42D6-9B0C-721F3E09C2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xmlns="" id="{09129C81-F580-4F91-9CD5-D9815D76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3625"/>
            <a:ext cx="822960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044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xmlns="" id="{9793C4A3-788A-4EB0-BD22-B916E7660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xmlns="" id="{18A6893B-79CC-4944-AB8D-6405488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754063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715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xmlns="" id="{9F6ED818-54AE-4D22-B5B3-BF876BFE3C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xmlns="" id="{E9E1F04B-C661-4460-B796-243BC4849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03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01937" y="13931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4, 2, 4&gt;?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 + 3 + 2 = 17</a:t>
            </a:r>
          </a:p>
        </p:txBody>
      </p:sp>
    </p:spTree>
    <p:extLst>
      <p:ext uri="{BB962C8B-B14F-4D97-AF65-F5344CB8AC3E}">
        <p14:creationId xmlns:p14="http://schemas.microsoft.com/office/powerpoint/2010/main" val="18682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xmlns="" id="{0864E269-B32C-4EBA-91C7-49BC352C01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EXAMPLE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xmlns="" id="{DE6F9417-F7CA-4463-92E9-7FF73152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60438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402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xmlns="" id="{7A018C08-01A9-4509-9A5E-D64E369F17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xmlns="" id="{D9C0D8AD-667C-4A87-AD9D-AC6E9020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108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xmlns="" id="{8BA213AF-9D4A-4F25-B709-ED50C5663D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9939" name="Picture 5">
            <a:extLst>
              <a:ext uri="{FF2B5EF4-FFF2-40B4-BE49-F238E27FC236}">
                <a16:creationId xmlns:a16="http://schemas.microsoft.com/office/drawing/2014/main" xmlns="" id="{937ED1FE-CAC7-4032-A3D2-DBD0CFF6E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085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xmlns="" id="{68C1D85E-F8A1-4FA0-98BA-9AF84D79B8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0963" name="Picture 5">
            <a:extLst>
              <a:ext uri="{FF2B5EF4-FFF2-40B4-BE49-F238E27FC236}">
                <a16:creationId xmlns:a16="http://schemas.microsoft.com/office/drawing/2014/main" xmlns="" id="{60C0F2A0-9D5C-4334-8725-33AA9303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0755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xmlns="" id="{BB281387-2EA1-46A8-BA2E-6401032457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1987" name="Picture 5">
            <a:extLst>
              <a:ext uri="{FF2B5EF4-FFF2-40B4-BE49-F238E27FC236}">
                <a16:creationId xmlns:a16="http://schemas.microsoft.com/office/drawing/2014/main" xmlns="" id="{D5F00689-242C-4E8C-B577-083691FB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71563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534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xmlns="" id="{DF163A7B-AFA0-4BCF-8CF9-B9F08B15B6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3011" name="Picture 5">
            <a:extLst>
              <a:ext uri="{FF2B5EF4-FFF2-40B4-BE49-F238E27FC236}">
                <a16:creationId xmlns:a16="http://schemas.microsoft.com/office/drawing/2014/main" xmlns="" id="{EEF65E05-C9C3-4904-BE4A-67E34A1A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9345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xmlns="" id="{85880107-3FF0-4EC1-B4AF-BBD66D4351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4035" name="Picture 5">
            <a:extLst>
              <a:ext uri="{FF2B5EF4-FFF2-40B4-BE49-F238E27FC236}">
                <a16:creationId xmlns:a16="http://schemas.microsoft.com/office/drawing/2014/main" xmlns="" id="{BF64B3E5-D6E1-47A5-9D43-19F165C1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35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xmlns="" id="{AE27BDEF-D986-4DE2-BE71-1D85BB387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Dijkstra's algorithm </a:t>
            </a:r>
            <a:r>
              <a:rPr lang="en-US" altLang="en-US" sz="4200">
                <a:solidFill>
                  <a:srgbClr val="FF0000"/>
                </a:solidFill>
                <a:latin typeface="Arial" panose="020B0604020202020204" pitchFamily="34" charset="0"/>
              </a:rPr>
              <a:t>Pseudocode</a:t>
            </a:r>
            <a:endParaRPr lang="en-US" altLang="en-US" sz="420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xmlns="" id="{BBAEFF68-182D-4EDC-937D-2B750DC46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686800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defTabSz="822325">
              <a:lnSpc>
                <a:spcPct val="95000"/>
              </a:lnSpc>
              <a:defRPr/>
            </a:pP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dist[s] ←0        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(distance to source vertex is zero)</a:t>
            </a: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for  all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v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  <a:sym typeface="Symbol" pitchFamily="18" charset="2"/>
              </a:rPr>
              <a:t>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 V–{s}</a:t>
            </a: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    do 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dist[v] ←∞ 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(set all other distances to infinity) </a:t>
            </a: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S←∅ 	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(S, the set of visited vertices is initially empty) </a:t>
            </a: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Q←V 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 				(Q, the queue initially contains all vertices)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              </a:t>
            </a: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while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Q ≠∅ 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(while the queue is not empty) </a:t>
            </a: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do  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 u ← </a:t>
            </a:r>
            <a:r>
              <a:rPr lang="en-US" dirty="0" err="1">
                <a:solidFill>
                  <a:srgbClr val="444444"/>
                </a:solidFill>
                <a:latin typeface="Constantia" pitchFamily="18" charset="0"/>
              </a:rPr>
              <a:t>mindistance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(</a:t>
            </a:r>
            <a:r>
              <a:rPr lang="en-US" dirty="0" err="1">
                <a:solidFill>
                  <a:srgbClr val="674EA7"/>
                </a:solidFill>
                <a:latin typeface="Constantia" pitchFamily="18" charset="0"/>
              </a:rPr>
              <a:t>Q,dist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)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(select the element of Q with the min. distance) </a:t>
            </a: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  S←S </a:t>
            </a:r>
            <a:r>
              <a:rPr lang="en-US" dirty="0">
                <a:solidFill>
                  <a:srgbClr val="674EA7"/>
                </a:solidFill>
                <a:sym typeface="Symbol" pitchFamily="18" charset="2"/>
              </a:rPr>
              <a:t>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{u} 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(add u to list of visited vertices) </a:t>
            </a: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   for all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v </a:t>
            </a:r>
            <a:r>
              <a:rPr lang="en-US" dirty="0">
                <a:solidFill>
                  <a:srgbClr val="674EA7"/>
                </a:solidFill>
                <a:sym typeface="Symbol" pitchFamily="18" charset="2"/>
              </a:rPr>
              <a:t>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 neighbors[u]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 </a:t>
            </a: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/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          do  if  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dist[v] min(</a:t>
            </a:r>
            <a:r>
              <a:rPr lang="en-US" dirty="0">
                <a:solidFill>
                  <a:srgbClr val="674EA7"/>
                </a:solidFill>
              </a:rPr>
              <a:t>dist[v],</a:t>
            </a:r>
            <a:r>
              <a:rPr lang="en-US" dirty="0"/>
              <a:t>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dist[u] + w(u, v))  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(update distance)  </a:t>
            </a: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                     </a:t>
            </a:r>
          </a:p>
          <a:p>
            <a:pPr marL="342900" indent="-342900" defTabSz="822325">
              <a:lnSpc>
                <a:spcPct val="95000"/>
              </a:lnSpc>
              <a:defRPr/>
            </a:pP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return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</a:t>
            </a:r>
            <a:endParaRPr lang="en-US" dirty="0">
              <a:solidFill>
                <a:srgbClr val="C00000"/>
              </a:solidFill>
              <a:latin typeface="Constantia" pitchFamily="18" charset="0"/>
            </a:endParaRPr>
          </a:p>
          <a:p>
            <a:pPr defTabSz="822325">
              <a:lnSpc>
                <a:spcPct val="95000"/>
              </a:lnSpc>
              <a:defRPr/>
            </a:pPr>
            <a:endParaRPr lang="en-US" dirty="0">
              <a:solidFill>
                <a:srgbClr val="674EA7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61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0F0EA44E-4098-4FA3-BC77-0E025BC8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>
                <a:solidFill>
                  <a:srgbClr val="FF0000"/>
                </a:solidFill>
              </a:rPr>
              <a:t>Dijkstra’s algorith Running Time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9F8B5C45-F9FB-41FB-B984-EAAC09832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eaLnBrk="1" hangingPunct="1"/>
            <a:r>
              <a:rPr lang="da-DK" altLang="en-US"/>
              <a:t>Initialization : </a:t>
            </a:r>
            <a:r>
              <a:rPr lang="da-DK" altLang="en-US">
                <a:latin typeface="Symbol" panose="05050102010706020507" pitchFamily="18" charset="2"/>
              </a:rPr>
              <a:t>Q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/>
              <a:t>)</a:t>
            </a:r>
          </a:p>
          <a:p>
            <a:pPr eaLnBrk="1" hangingPunct="1"/>
            <a:r>
              <a:rPr lang="da-DK" altLang="en-US" i="1"/>
              <a:t>  |V| iterations</a:t>
            </a:r>
          </a:p>
          <a:p>
            <a:pPr eaLnBrk="1" hangingPunct="1"/>
            <a:r>
              <a:rPr lang="da-DK" altLang="en-US" i="1"/>
              <a:t>Each iteration:</a:t>
            </a:r>
            <a:r>
              <a:rPr lang="da-DK" altLang="en-US">
                <a:latin typeface="Symbol" panose="05050102010706020507" pitchFamily="18" charset="2"/>
              </a:rPr>
              <a:t> Q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/>
              <a:t>)</a:t>
            </a:r>
            <a:r>
              <a:rPr lang="da-DK" altLang="en-US" i="1"/>
              <a:t> </a:t>
            </a:r>
            <a:endParaRPr lang="da-DK" altLang="en-US"/>
          </a:p>
          <a:p>
            <a:pPr eaLnBrk="1" hangingPunct="1"/>
            <a:r>
              <a:rPr lang="da-DK" altLang="en-US"/>
              <a:t>Total time: </a:t>
            </a:r>
            <a:r>
              <a:rPr lang="da-DK" altLang="en-US" i="1"/>
              <a:t>O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 i="1" baseline="30000"/>
              <a:t>2</a:t>
            </a:r>
            <a:r>
              <a:rPr lang="da-DK" altLang="en-US"/>
              <a:t>) </a:t>
            </a:r>
          </a:p>
          <a:p>
            <a:pPr eaLnBrk="1" hangingPunct="1"/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9917038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D695F-6BAA-4705-A95C-607079E2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Running Time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A565E3-5FC3-4595-B1D2-EE609F97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Decrease key means: update better (lower) value</a:t>
            </a:r>
          </a:p>
          <a:p>
            <a:r>
              <a:rPr lang="en-US" sz="2800" dirty="0"/>
              <a:t>Binary heap: O( (V + E) log V)</a:t>
            </a:r>
          </a:p>
          <a:p>
            <a:pPr marL="0" indent="0">
              <a:buNone/>
            </a:pPr>
            <a:endParaRPr lang="x-non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EA531E-1B85-44DA-8148-28BE4CD60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447800"/>
            <a:ext cx="6572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2618" y="14019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4, 1&gt;?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703543" y="5687226"/>
                <a:ext cx="601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 + 2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43" y="5687226"/>
                <a:ext cx="6019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shortest path of the vertex with smallest distance is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57512" y="220800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12" y="2208006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26150" y="220800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150" y="2208006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2203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71225" y="4937925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25" y="4937925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1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44564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/8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564" y="2180709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67380" y="495841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80" y="4958416"/>
                <a:ext cx="356431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89164" y="221968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/14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64" y="2219682"/>
                <a:ext cx="356431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2203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  <p:bldP spid="3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04732" y="220597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/13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732" y="2205977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2241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75207" y="321482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207" y="3214827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81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89165" y="218070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/9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65" y="2180708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44973" y="4937925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973" y="4937925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urved Connector 42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367380" y="493683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80" y="4936838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776" y="1346894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5?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1, 4, 5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84925" y="5954525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2, 3, and 4?</a:t>
            </a:r>
          </a:p>
        </p:txBody>
      </p:sp>
    </p:spTree>
    <p:extLst>
      <p:ext uri="{BB962C8B-B14F-4D97-AF65-F5344CB8AC3E}">
        <p14:creationId xmlns:p14="http://schemas.microsoft.com/office/powerpoint/2010/main" val="24936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3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xmlns="" id="{E1C2BE06-3300-49DF-83AA-CC8A2F8885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FF0000"/>
                </a:solidFill>
                <a:latin typeface="Arial" panose="020B0604020202020204" pitchFamily="34" charset="0"/>
              </a:rPr>
              <a:t>APPLICATIONS</a:t>
            </a: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D8114D99-D01C-4D8A-A1EC-BC8907418098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220663" y="1079500"/>
            <a:ext cx="8702675" cy="4941888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444444"/>
                </a:solidFill>
                <a:latin typeface="Arial" panose="020B0604020202020204" pitchFamily="34" charset="0"/>
              </a:rPr>
              <a:t>- Traffic Information Systems are most prominent use  </a:t>
            </a:r>
            <a:endParaRPr lang="en-US" altLang="en-US" sz="270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444444"/>
                </a:solidFill>
                <a:latin typeface="Arial" panose="020B0604020202020204" pitchFamily="34" charset="0"/>
              </a:rPr>
              <a:t>- Mapping (Map Quest, Google Maps) </a:t>
            </a:r>
            <a:endParaRPr lang="en-US" altLang="en-US" sz="270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444444"/>
                </a:solidFill>
                <a:latin typeface="Arial" panose="020B0604020202020204" pitchFamily="34" charset="0"/>
              </a:rPr>
              <a:t>- Routing Systems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xmlns="" id="{44ABCBD0-0A5C-4C72-B818-82AEFD84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403475"/>
            <a:ext cx="341312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>
            <a:extLst>
              <a:ext uri="{FF2B5EF4-FFF2-40B4-BE49-F238E27FC236}">
                <a16:creationId xmlns:a16="http://schemas.microsoft.com/office/drawing/2014/main" xmlns="" id="{ABD67FDC-99A7-4920-B1A6-E345200E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70100"/>
            <a:ext cx="376078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764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All-pairs shortest path problem</a:t>
                </a:r>
                <a:r>
                  <a:rPr lang="en-US" dirty="0"/>
                  <a:t>: given a weighted, directed graph G=(V, E), for every pair of vertices, find a shortest path.</a:t>
                </a:r>
              </a:p>
              <a:p>
                <a:r>
                  <a:rPr lang="en-US" dirty="0"/>
                  <a:t>If there are negative weights, run </a:t>
                </a:r>
                <a:r>
                  <a:rPr lang="en-US" b="1" dirty="0"/>
                  <a:t>Bellman-Ford</a:t>
                </a:r>
                <a:r>
                  <a:rPr lang="en-US" dirty="0"/>
                  <a:t> algorithm |V| times </a:t>
                </a:r>
              </a:p>
              <a:p>
                <a:pPr lvl="1"/>
                <a:r>
                  <a:rPr lang="en-US" dirty="0"/>
                  <a:t>T(n)=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there are no negative weights, run </a:t>
                </a:r>
                <a:r>
                  <a:rPr lang="en-US" b="1" dirty="0" err="1"/>
                  <a:t>Dijkstra’s</a:t>
                </a:r>
                <a:r>
                  <a:rPr lang="en-US" dirty="0"/>
                  <a:t> algorithm |V| times </a:t>
                </a:r>
              </a:p>
              <a:p>
                <a:pPr lvl="1"/>
                <a:r>
                  <a:rPr lang="en-US" dirty="0"/>
                  <a:t>T(n)=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0867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other algorithms can do it more efficient, such like </a:t>
                </a:r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 algorithm</a:t>
                </a:r>
              </a:p>
              <a:p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Negative weights may present, but no negative cycle</a:t>
                </a:r>
              </a:p>
              <a:p>
                <a:pPr lvl="1"/>
                <a:r>
                  <a:rPr lang="en-US" dirty="0"/>
                  <a:t>T(n)=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dynamic programming algorithm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1203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Floyd-</a:t>
                </a:r>
                <a:r>
                  <a:rPr lang="en-US" b="1" dirty="0" err="1"/>
                  <a:t>Warshall</a:t>
                </a:r>
                <a:r>
                  <a:rPr lang="en-US" dirty="0"/>
                  <a:t>(G)</a:t>
                </a:r>
              </a:p>
              <a:p>
                <a:pPr marL="457200" lvl="1" indent="0">
                  <a:buNone/>
                </a:pPr>
                <a:r>
                  <a:rPr lang="en-US" dirty="0"/>
                  <a:t>Construct the shortest path matrix when there is no intermediate vertex, D(0);</a:t>
                </a:r>
              </a:p>
              <a:p>
                <a:pPr marL="457200" lvl="1" indent="0">
                  <a:buNone/>
                </a:pPr>
                <a:r>
                  <a:rPr lang="en-US" dirty="0"/>
                  <a:t>for(</a:t>
                </a:r>
                <a:r>
                  <a:rPr lang="en-US" dirty="0" err="1"/>
                  <a:t>i</a:t>
                </a:r>
                <a:r>
                  <a:rPr lang="en-US" dirty="0"/>
                  <a:t>=1 to |G.V|){</a:t>
                </a:r>
              </a:p>
              <a:p>
                <a:pPr marL="857250" lvl="2" indent="0">
                  <a:buNone/>
                </a:pPr>
                <a:r>
                  <a:rPr lang="en-US" dirty="0"/>
                  <a:t>//D(</a:t>
                </a:r>
                <a:r>
                  <a:rPr lang="en-US" dirty="0" err="1"/>
                  <a:t>i</a:t>
                </a:r>
                <a:r>
                  <a:rPr lang="en-US" dirty="0"/>
                  <a:t>) is the shortest path matrix when the intermediate //vertices could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857250" lvl="2" indent="0">
                  <a:buNone/>
                </a:pPr>
                <a:r>
                  <a:rPr lang="en-US" dirty="0"/>
                  <a:t>Compute D(</a:t>
                </a:r>
                <a:r>
                  <a:rPr lang="en-US" dirty="0" err="1"/>
                  <a:t>i</a:t>
                </a:r>
                <a:r>
                  <a:rPr lang="en-US" dirty="0"/>
                  <a:t>) from D(i-1);</a:t>
                </a:r>
              </a:p>
              <a:p>
                <a:pPr marL="457200" lvl="1" indent="0">
                  <a:buNone/>
                </a:pP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97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2618" y="14019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&lt;5, 3, 5&gt; and &lt;5, 3, 5, 3, 5&gt;??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= -2 and -6+4-6+4 = -4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2114" y="6172200"/>
            <a:ext cx="173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cycle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55608" y="6172200"/>
            <a:ext cx="385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shortest path from 3 to 5</a:t>
            </a:r>
          </a:p>
        </p:txBody>
      </p:sp>
    </p:spTree>
    <p:extLst>
      <p:ext uri="{BB962C8B-B14F-4D97-AF65-F5344CB8AC3E}">
        <p14:creationId xmlns:p14="http://schemas.microsoft.com/office/powerpoint/2010/main" val="31545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30" grpId="0"/>
      <p:bldP spid="3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E3A2F-AB4B-42A9-A8E2-1AF28AB6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Floyd Algorithm</a:t>
            </a:r>
            <a:endParaRPr lang="x-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81200"/>
            <a:ext cx="9258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584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03C21-FAD3-4C13-8820-625E1A0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2D8521-1A25-4003-8FA5-98618D9D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 works based on a property of intermediate vertices of a shortest path.</a:t>
            </a:r>
            <a:endParaRPr lang="x-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3156197" cy="248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3733800"/>
            <a:ext cx="2783331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205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03C21-FAD3-4C13-8820-625E1A0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x-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73" y="1828800"/>
            <a:ext cx="7538054" cy="1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8" y="4007635"/>
            <a:ext cx="781034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250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03C21-FAD3-4C13-8820-625E1A0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x-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42" y="1905000"/>
            <a:ext cx="7512097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42" y="4038600"/>
            <a:ext cx="792290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42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03C21-FAD3-4C13-8820-625E1A0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x-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42" y="1905000"/>
            <a:ext cx="7512097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42" y="4038600"/>
            <a:ext cx="792290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174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03C21-FAD3-4C13-8820-625E1A0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x-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41130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132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03C21-FAD3-4C13-8820-625E1A0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2D8521-1A25-4003-8FA5-98618D9D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 works based on a property of intermediate vertices of a shortest path.</a:t>
            </a:r>
            <a:endParaRPr lang="x-none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xmlns="" id="{5100BA7F-1E79-4750-9D02-873B61B3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05200"/>
            <a:ext cx="3914180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3603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75453-6AA6-492D-8618-636B9BFB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E040BA-9271-486F-ACD9-D6851895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Initialization: (k = 0)</a:t>
            </a:r>
            <a:endParaRPr lang="x-none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xmlns="" id="{B8CDAF32-333F-48ED-B168-B8B65807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5600"/>
            <a:ext cx="8388486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127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576576-F463-437A-956B-7E91F328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0DB53C-F299-4D54-A2FD-5F1D5FF5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1: (k = 1) Shorter paths from 2 ↝ 3 and 2 ↝ 4 are found through vertex 1</a:t>
            </a:r>
            <a:endParaRPr lang="x-none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xmlns="" id="{4C4452DF-7895-4606-AA6A-545DC99C0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8388482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1567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03C21-FAD3-4C13-8820-625E1A0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2D8521-1A25-4003-8FA5-98618D9D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2: (k = 2) Shorter paths from 4 ↝ 1, 5 ↝ 1, and 5 ↝ 3 are found through vertex 2</a:t>
            </a:r>
            <a:endParaRPr lang="x-none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xmlns="" id="{DA35B67D-F373-48D0-BA6A-4ECF10AFF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18" y="3239400"/>
            <a:ext cx="8388482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70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/>
              <a:t>Shortest path</a:t>
            </a:r>
            <a:r>
              <a:rPr lang="en-US" dirty="0"/>
              <a:t> of a pair of vertices &lt;u, v&gt;: a path from u to v, with minimum path weight  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Your GPS navigator</a:t>
            </a:r>
          </a:p>
          <a:p>
            <a:pPr lvl="1"/>
            <a:r>
              <a:rPr lang="en-US" dirty="0"/>
              <a:t>If weights are time, it produces the fastest route</a:t>
            </a:r>
          </a:p>
          <a:p>
            <a:pPr lvl="1"/>
            <a:r>
              <a:rPr lang="en-US" dirty="0"/>
              <a:t>If weights are gas cost, it produces the lowest cost route</a:t>
            </a:r>
          </a:p>
          <a:p>
            <a:pPr lvl="1"/>
            <a:r>
              <a:rPr lang="en-US" dirty="0"/>
              <a:t>If weights are distance, it produces the shortest route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9342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75453-6AA6-492D-8618-636B9BFB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E040BA-9271-486F-ACD9-D6851895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3: (k = 3) No shorter paths are found through vertex 3</a:t>
            </a:r>
            <a:endParaRPr lang="x-none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xmlns="" id="{67920E90-D935-4112-967D-49AA57FDC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6" y="3163200"/>
            <a:ext cx="8400214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3056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576576-F463-437A-956B-7E91F328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0DB53C-F299-4D54-A2FD-5F1D5FF5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4: (k = 4) Shorter paths from 1 ↝ 2, 1 ↝ 3, 2 ↝ 3, 3 ↝ 1, 3 ↝ 2, 5 ↝ 1, 5 ↝ 2, 5 ↝ 3, and 5 ↝ 4 are found through vertex 4</a:t>
            </a:r>
            <a:endParaRPr lang="x-none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xmlns="" id="{22BAAFCE-DDEE-45AD-BBF0-DEFC5C89D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23" y="3010800"/>
            <a:ext cx="8096477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570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56BCE-43BC-41A6-B769-E46FD863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D6145A-AD15-4DB5-8E1D-6820DF36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5: (k = 5) No shorter paths are found through vertex 5</a:t>
            </a:r>
            <a:endParaRPr lang="x-none" dirty="0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xmlns="" id="{185BEC87-EABD-4E21-9CBB-B510D37E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63200"/>
            <a:ext cx="8096477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986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50016E-3D50-4446-B067-91A77776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827C21-6B45-4479-A90F-994EA37C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shortest paths for all pairs is given by</a:t>
            </a:r>
            <a:endParaRPr lang="x-none" dirty="0"/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xmlns="" id="{A5B1A7C5-AFDB-4D97-B1BB-834543D25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77400"/>
            <a:ext cx="4551473" cy="26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342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1447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no intermediate vertices, D(0)?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9329"/>
              </p:ext>
            </p:extLst>
          </p:nvPr>
        </p:nvGraphicFramePr>
        <p:xfrm>
          <a:off x="4191000" y="2878625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47302" y="329007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80404" y="329210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292100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24600" y="328363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83636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10400" y="329210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92100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47302" y="365738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2" y="3657380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80404" y="365940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659406"/>
                <a:ext cx="46289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24600" y="3650942"/>
                <a:ext cx="462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650942"/>
                <a:ext cx="462897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010400" y="365940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47302" y="397314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80404" y="397517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04" y="3975175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24600" y="396671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96671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010400" y="397517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47301" y="4334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01" y="4334017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80403" y="433604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24599" y="432757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9" y="4327579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7010399" y="433604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53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6" name="Curved Connector 10"/>
          <p:cNvCxnSpPr>
            <a:stCxn id="54" idx="5"/>
            <a:endCxn id="55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5" idx="1"/>
            <a:endCxn id="53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4" idx="1"/>
            <a:endCxn id="52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3" idx="5"/>
            <a:endCxn id="55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65" name="Curved Connector 10"/>
          <p:cNvCxnSpPr>
            <a:stCxn id="54" idx="7"/>
            <a:endCxn id="53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Oval 3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8" name="Curved Connector 10"/>
          <p:cNvCxnSpPr>
            <a:stCxn id="6" idx="5"/>
            <a:endCxn id="7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7" idx="1"/>
            <a:endCxn id="5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1"/>
            <a:endCxn id="4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5" idx="5"/>
            <a:endCxn id="7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7" name="Curved Connector 10"/>
          <p:cNvCxnSpPr>
            <a:stCxn id="6" idx="7"/>
            <a:endCxn id="5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D(0)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00221"/>
              </p:ext>
            </p:extLst>
          </p:nvPr>
        </p:nvGraphicFramePr>
        <p:xfrm>
          <a:off x="4114800" y="1689748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71102" y="210119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04204" y="210322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04" y="2103223"/>
                <a:ext cx="7620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48400" y="2094759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94759"/>
                <a:ext cx="762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210322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103223"/>
                <a:ext cx="762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71102" y="246850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2" y="2468503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504204" y="247052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248400" y="2462065"/>
                <a:ext cx="76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62065"/>
                <a:ext cx="76200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934200" y="247052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71102" y="27842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04204" y="27862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48400" y="2777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34200" y="27862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1101" y="314514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101" y="3145140"/>
                <a:ext cx="762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04203" y="31471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48399" y="313870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9" y="3138702"/>
                <a:ext cx="762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934199" y="31471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vertex 1?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7101"/>
              </p:ext>
            </p:extLst>
          </p:nvPr>
        </p:nvGraphicFramePr>
        <p:xfrm>
          <a:off x="4267200" y="4683391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23502" y="509484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656604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blipFill rotWithShape="1">
                <a:blip r:embed="rId1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086600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3502" y="57779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400800" y="577147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577994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656603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086599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9100" y="424437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</p:spTree>
    <p:extLst>
      <p:ext uri="{BB962C8B-B14F-4D97-AF65-F5344CB8AC3E}">
        <p14:creationId xmlns:p14="http://schemas.microsoft.com/office/powerpoint/2010/main" val="21197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3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25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9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7" presetClass="emph" presetSubtype="0" fill="remove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6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1" grpId="1"/>
      <p:bldP spid="41" grpId="2"/>
      <p:bldP spid="41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5" grpId="0"/>
      <p:bldP spid="46" grpId="0"/>
      <p:bldP spid="47" grpId="0"/>
      <p:bldP spid="48" grpId="0"/>
      <p:bldP spid="48" grpId="1"/>
      <p:bldP spid="48" grpId="2"/>
      <p:bldP spid="48" grpId="3"/>
      <p:bldP spid="49" grpId="0"/>
      <p:bldP spid="50" grpId="0"/>
      <p:bldP spid="51" grpId="0"/>
      <p:bldP spid="52" grpId="0"/>
      <p:bldP spid="52" grpId="1"/>
      <p:bldP spid="52" grpId="2"/>
      <p:bldP spid="52" grpId="3"/>
      <p:bldP spid="53" grpId="0"/>
      <p:bldP spid="54" grpId="0"/>
      <p:bldP spid="5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 and 2?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9962"/>
              </p:ext>
            </p:extLst>
          </p:nvPr>
        </p:nvGraphicFramePr>
        <p:xfrm>
          <a:off x="4267200" y="4683391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023502" y="509484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096866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8402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096866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2" y="5462146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656604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48" y="5404677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086600" y="546417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3502" y="57779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04" y="5779941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400800" y="577147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86600" y="577994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01" y="6138783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656603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6132345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086599" y="6140809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9100" y="4244374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02810"/>
              </p:ext>
            </p:extLst>
          </p:nvPr>
        </p:nvGraphicFramePr>
        <p:xfrm>
          <a:off x="4135452" y="1664732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891754" y="207618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24856" y="207820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6" y="2078207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69052" y="2069743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2" y="2069743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954852" y="207820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2" y="2078207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891754" y="244348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4" y="2443487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5524856" y="244551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348100" y="2386018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100" y="2386018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6954852" y="244551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91754" y="27592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524856" y="276128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6" y="2761282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6269052" y="275281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54852" y="276128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891753" y="3120124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3120124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524855" y="312215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269051" y="311368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3113686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6954851" y="312215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Oval 73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Oval 74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6" name="Oval 75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Oval 76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8" name="Curved Connector 10"/>
          <p:cNvCxnSpPr>
            <a:stCxn id="76" idx="5"/>
            <a:endCxn id="77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77" idx="1"/>
            <a:endCxn id="75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1"/>
            <a:endCxn id="74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5" idx="5"/>
            <a:endCxn id="77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87" name="Curved Connector 10"/>
          <p:cNvCxnSpPr>
            <a:stCxn id="76" idx="7"/>
            <a:endCxn id="75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4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1, 2 and 3?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73033"/>
              </p:ext>
            </p:extLst>
          </p:nvPr>
        </p:nvGraphicFramePr>
        <p:xfrm>
          <a:off x="4135451" y="1785597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891753" y="219704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524855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954851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1753" y="288012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69051" y="287368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851" y="288214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524854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954850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6399" y="430231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94329"/>
              </p:ext>
            </p:extLst>
          </p:nvPr>
        </p:nvGraphicFramePr>
        <p:xfrm>
          <a:off x="4176399" y="4708006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932701" y="511945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565803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95799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32701" y="580253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309999" y="579609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95799" y="58045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5565802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995798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1" name="Oval 90"/>
          <p:cNvSpPr/>
          <p:nvPr/>
        </p:nvSpPr>
        <p:spPr>
          <a:xfrm>
            <a:off x="838200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2" name="Oval 91"/>
          <p:cNvSpPr/>
          <p:nvPr/>
        </p:nvSpPr>
        <p:spPr>
          <a:xfrm>
            <a:off x="3018221" y="23755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3" name="Oval 92"/>
          <p:cNvSpPr/>
          <p:nvPr/>
        </p:nvSpPr>
        <p:spPr>
          <a:xfrm>
            <a:off x="838200" y="42824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4" name="Oval 93"/>
          <p:cNvSpPr/>
          <p:nvPr/>
        </p:nvSpPr>
        <p:spPr>
          <a:xfrm>
            <a:off x="3018221" y="43557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5" name="Curved Connector 10"/>
          <p:cNvCxnSpPr>
            <a:stCxn id="93" idx="5"/>
            <a:endCxn id="94" idx="3"/>
          </p:cNvCxnSpPr>
          <p:nvPr/>
        </p:nvCxnSpPr>
        <p:spPr>
          <a:xfrm rot="16200000" flipH="1">
            <a:off x="2120157" y="37809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94" idx="1"/>
            <a:endCxn id="92" idx="3"/>
          </p:cNvCxnSpPr>
          <p:nvPr/>
        </p:nvCxnSpPr>
        <p:spPr>
          <a:xfrm rot="5400000" flipH="1" flipV="1">
            <a:off x="2256728" y="35942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93" idx="1"/>
            <a:endCxn id="91" idx="3"/>
          </p:cNvCxnSpPr>
          <p:nvPr/>
        </p:nvCxnSpPr>
        <p:spPr>
          <a:xfrm rot="5400000" flipH="1" flipV="1">
            <a:off x="113360" y="35575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92" idx="5"/>
            <a:endCxn id="94" idx="7"/>
          </p:cNvCxnSpPr>
          <p:nvPr/>
        </p:nvCxnSpPr>
        <p:spPr>
          <a:xfrm rot="5400000">
            <a:off x="2580018" y="35942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37427" y="31669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18536" y="49873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423363" y="34118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942123" y="30240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803534" y="34395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04" name="Curved Connector 10"/>
          <p:cNvCxnSpPr>
            <a:stCxn id="93" idx="7"/>
            <a:endCxn id="92" idx="2"/>
          </p:cNvCxnSpPr>
          <p:nvPr/>
        </p:nvCxnSpPr>
        <p:spPr>
          <a:xfrm rot="5400000" flipH="1" flipV="1">
            <a:off x="1250715" y="25818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6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0054" y="1295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79904" y="364031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weights of shortest paths with intermediate vertices 1, 2, 3 and 4?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22451"/>
              </p:ext>
            </p:extLst>
          </p:nvPr>
        </p:nvGraphicFramePr>
        <p:xfrm>
          <a:off x="4135451" y="1785597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891753" y="219704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199072"/>
                <a:ext cx="46289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1" y="2190608"/>
                <a:ext cx="46289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851" y="2199072"/>
                <a:ext cx="46289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3" y="2564352"/>
                <a:ext cx="46289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5524855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099" y="2506883"/>
                <a:ext cx="319757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6954851" y="2566378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91753" y="2880121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55" y="2882147"/>
                <a:ext cx="46289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269051" y="2873683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54851" y="288214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52" y="3240989"/>
                <a:ext cx="4628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5524854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050" y="3234551"/>
                <a:ext cx="46289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954850" y="324301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76399" y="430231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D(4)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83556"/>
              </p:ext>
            </p:extLst>
          </p:nvPr>
        </p:nvGraphicFramePr>
        <p:xfrm>
          <a:off x="4176399" y="4708006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4932701" y="5119455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121481"/>
                <a:ext cx="46289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9" y="5113017"/>
                <a:ext cx="46289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99" y="5121481"/>
                <a:ext cx="46289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1" y="5486761"/>
                <a:ext cx="462897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5565803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47" y="5429292"/>
                <a:ext cx="319757" cy="369332"/>
              </a:xfrm>
              <a:prstGeom prst="rect">
                <a:avLst/>
              </a:prstGeom>
              <a:blipFill rotWithShape="1">
                <a:blip r:embed="rId14"/>
                <a:stretch>
                  <a:fillRect r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6995799" y="5488787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32701" y="5802530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3" y="5804556"/>
                <a:ext cx="462897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/>
          <p:cNvSpPr txBox="1"/>
          <p:nvPr/>
        </p:nvSpPr>
        <p:spPr>
          <a:xfrm>
            <a:off x="6309999" y="5796092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95799" y="5804556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700" y="6163398"/>
                <a:ext cx="462897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5565802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98" y="6156960"/>
                <a:ext cx="462897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995798" y="6165424"/>
            <a:ext cx="46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" name="Oval 70"/>
          <p:cNvSpPr/>
          <p:nvPr/>
        </p:nvSpPr>
        <p:spPr>
          <a:xfrm>
            <a:off x="990600" y="25279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3170621" y="25279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3" name="Oval 72"/>
          <p:cNvSpPr/>
          <p:nvPr/>
        </p:nvSpPr>
        <p:spPr>
          <a:xfrm>
            <a:off x="990600" y="44348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1" name="Oval 90"/>
          <p:cNvSpPr/>
          <p:nvPr/>
        </p:nvSpPr>
        <p:spPr>
          <a:xfrm>
            <a:off x="3170621" y="4508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2" name="Curved Connector 10"/>
          <p:cNvCxnSpPr>
            <a:stCxn id="73" idx="5"/>
            <a:endCxn id="91" idx="3"/>
          </p:cNvCxnSpPr>
          <p:nvPr/>
        </p:nvCxnSpPr>
        <p:spPr>
          <a:xfrm rot="16200000" flipH="1">
            <a:off x="2272557" y="39333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91" idx="1"/>
            <a:endCxn id="72" idx="3"/>
          </p:cNvCxnSpPr>
          <p:nvPr/>
        </p:nvCxnSpPr>
        <p:spPr>
          <a:xfrm rot="5400000" flipH="1" flipV="1">
            <a:off x="2409128" y="37466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73" idx="1"/>
            <a:endCxn id="71" idx="3"/>
          </p:cNvCxnSpPr>
          <p:nvPr/>
        </p:nvCxnSpPr>
        <p:spPr>
          <a:xfrm rot="5400000" flipH="1" flipV="1">
            <a:off x="265760" y="37099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72" idx="5"/>
            <a:endCxn id="91" idx="7"/>
          </p:cNvCxnSpPr>
          <p:nvPr/>
        </p:nvCxnSpPr>
        <p:spPr>
          <a:xfrm rot="5400000">
            <a:off x="2732418" y="37466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89827" y="33193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70936" y="51397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575763" y="35642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094523" y="31764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955934" y="35919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101" name="Curved Connector 10"/>
          <p:cNvCxnSpPr>
            <a:stCxn id="73" idx="7"/>
            <a:endCxn id="72" idx="2"/>
          </p:cNvCxnSpPr>
          <p:nvPr/>
        </p:nvCxnSpPr>
        <p:spPr>
          <a:xfrm rot="5400000" flipH="1" flipV="1">
            <a:off x="1403115" y="2734278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845" y="1871141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D(0)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40201"/>
              </p:ext>
            </p:extLst>
          </p:nvPr>
        </p:nvGraphicFramePr>
        <p:xfrm>
          <a:off x="207591" y="2265489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704245" y="188467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D(1)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25969"/>
              </p:ext>
            </p:extLst>
          </p:nvPr>
        </p:nvGraphicFramePr>
        <p:xfrm>
          <a:off x="3809643" y="2254004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28599" y="409215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D(2)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20457"/>
              </p:ext>
            </p:extLst>
          </p:nvPr>
        </p:nvGraphicFramePr>
        <p:xfrm>
          <a:off x="333996" y="4582349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906851" y="408163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D(3)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10432"/>
              </p:ext>
            </p:extLst>
          </p:nvPr>
        </p:nvGraphicFramePr>
        <p:xfrm>
          <a:off x="4012248" y="4571835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381000" y="1124265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predecessor information to reconstruct a shortest path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61042" y="26502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560670" y="266377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70" y="2663772"/>
                <a:ext cx="76235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241485" y="263506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85" y="2635069"/>
                <a:ext cx="76235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947933" y="261880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33" y="2618808"/>
                <a:ext cx="7623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88400" y="301756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00" y="3017567"/>
                <a:ext cx="7623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1732654" y="303310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277813" y="2986036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813" y="2986036"/>
                <a:ext cx="6843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3024140" y="297644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61042" y="33333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97288" y="33353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288" y="3335362"/>
                <a:ext cx="762357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2996722" y="3714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24140" y="333536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86975" y="3694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5" y="3694204"/>
                <a:ext cx="76235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1650757" y="367343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288840" y="36877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40" y="3687766"/>
                <a:ext cx="76235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2356500" y="335536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8178" y="1493597"/>
            <a:ext cx="816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updated the predecessor </a:t>
            </a:r>
            <a:r>
              <a:rPr lang="en-US" dirty="0" err="1"/>
              <a:t>i</a:t>
            </a:r>
            <a:r>
              <a:rPr lang="en-US" dirty="0"/>
              <a:t>-j in D(k) is the same as the predecessor k-j in D(k-1)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477825" y="26502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5077453" y="266377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53" y="2663772"/>
                <a:ext cx="762357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758268" y="263506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68" y="2635069"/>
                <a:ext cx="762357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6464716" y="261880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16" y="2618808"/>
                <a:ext cx="762357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4405183" y="301756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183" y="3017567"/>
                <a:ext cx="76235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/>
          <p:cNvSpPr txBox="1"/>
          <p:nvPr/>
        </p:nvSpPr>
        <p:spPr>
          <a:xfrm>
            <a:off x="5249437" y="303310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5794596" y="2986036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96" y="2986036"/>
                <a:ext cx="684360" cy="369332"/>
              </a:xfrm>
              <a:prstGeom prst="rect">
                <a:avLst/>
              </a:prstGeom>
              <a:blipFill rotWithShape="1"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6540923" y="297644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77825" y="33333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014071" y="33353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071" y="3335362"/>
                <a:ext cx="762357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TextBox 152"/>
          <p:cNvSpPr txBox="1"/>
          <p:nvPr/>
        </p:nvSpPr>
        <p:spPr>
          <a:xfrm>
            <a:off x="6513505" y="3714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540923" y="333536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4403758" y="3694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58" y="3694204"/>
                <a:ext cx="76235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/>
          <p:nvPr/>
        </p:nvSpPr>
        <p:spPr>
          <a:xfrm>
            <a:off x="5167540" y="367343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5805623" y="36877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23" y="3687766"/>
                <a:ext cx="762357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/>
          <p:cNvSpPr txBox="1"/>
          <p:nvPr/>
        </p:nvSpPr>
        <p:spPr>
          <a:xfrm>
            <a:off x="5873283" y="335536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052041" y="489965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1651669" y="491316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669" y="4913168"/>
                <a:ext cx="762357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2332484" y="4884465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84" y="4884465"/>
                <a:ext cx="762357" cy="369332"/>
              </a:xfrm>
              <a:prstGeom prst="rect">
                <a:avLst/>
              </a:prstGeom>
              <a:blipFill rotWithShape="1">
                <a:blip r:embed="rId2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3038932" y="486820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932" y="4868204"/>
                <a:ext cx="762357" cy="369332"/>
              </a:xfrm>
              <a:prstGeom prst="rect">
                <a:avLst/>
              </a:prstGeom>
              <a:blipFill rotWithShape="1"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979399" y="5266963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99" y="5266963"/>
                <a:ext cx="762357" cy="369332"/>
              </a:xfrm>
              <a:prstGeom prst="rect">
                <a:avLst/>
              </a:prstGeom>
              <a:blipFill rotWithShape="1">
                <a:blip r:embed="rId2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TextBox 163"/>
          <p:cNvSpPr txBox="1"/>
          <p:nvPr/>
        </p:nvSpPr>
        <p:spPr>
          <a:xfrm>
            <a:off x="1823653" y="528250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2368812" y="5235432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12" y="5235432"/>
                <a:ext cx="684360" cy="369332"/>
              </a:xfrm>
              <a:prstGeom prst="rect">
                <a:avLst/>
              </a:prstGeom>
              <a:blipFill rotWithShape="1">
                <a:blip r:embed="rId3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3115139" y="522584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52041" y="558273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1588287" y="558475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287" y="5584758"/>
                <a:ext cx="762357" cy="369332"/>
              </a:xfrm>
              <a:prstGeom prst="rect">
                <a:avLst/>
              </a:prstGeom>
              <a:blipFill rotWithShape="1">
                <a:blip r:embed="rId3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/>
          <p:cNvSpPr txBox="1"/>
          <p:nvPr/>
        </p:nvSpPr>
        <p:spPr>
          <a:xfrm>
            <a:off x="3087721" y="596354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115139" y="558475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  <a:r>
              <a:rPr lang="en-US" dirty="0"/>
              <a:t>/</a:t>
            </a:r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977974" y="5943600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4" y="5943600"/>
                <a:ext cx="762357" cy="369332"/>
              </a:xfrm>
              <a:prstGeom prst="rect">
                <a:avLst/>
              </a:prstGeom>
              <a:blipFill rotWithShape="1">
                <a:blip r:embed="rId3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TextBox 171"/>
          <p:cNvSpPr txBox="1"/>
          <p:nvPr/>
        </p:nvSpPr>
        <p:spPr>
          <a:xfrm>
            <a:off x="1741756" y="592283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2379839" y="5937162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839" y="5937162"/>
                <a:ext cx="762357" cy="369332"/>
              </a:xfrm>
              <a:prstGeom prst="rect">
                <a:avLst/>
              </a:prstGeom>
              <a:blipFill rotWithShape="1">
                <a:blip r:embed="rId3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/>
          <p:cNvSpPr txBox="1"/>
          <p:nvPr/>
        </p:nvSpPr>
        <p:spPr>
          <a:xfrm>
            <a:off x="2447499" y="560476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770341" y="493015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/>
            </p:nvSpPr>
            <p:spPr>
              <a:xfrm>
                <a:off x="5369969" y="494366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69" y="4943664"/>
                <a:ext cx="762357" cy="369332"/>
              </a:xfrm>
              <a:prstGeom prst="rect">
                <a:avLst/>
              </a:prstGeom>
              <a:blipFill rotWithShape="1">
                <a:blip r:embed="rId3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6050784" y="491496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784" y="4914961"/>
                <a:ext cx="762357" cy="369332"/>
              </a:xfrm>
              <a:prstGeom prst="rect">
                <a:avLst/>
              </a:prstGeom>
              <a:blipFill rotWithShape="1"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6757232" y="4898700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32" y="4898700"/>
                <a:ext cx="762357" cy="369332"/>
              </a:xfrm>
              <a:prstGeom prst="rect">
                <a:avLst/>
              </a:prstGeom>
              <a:blipFill rotWithShape="1">
                <a:blip r:embed="rId3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4697699" y="5297459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699" y="5297459"/>
                <a:ext cx="762357" cy="369332"/>
              </a:xfrm>
              <a:prstGeom prst="rect">
                <a:avLst/>
              </a:prstGeom>
              <a:blipFill rotWithShape="1">
                <a:blip r:embed="rId3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/>
          <p:cNvSpPr txBox="1"/>
          <p:nvPr/>
        </p:nvSpPr>
        <p:spPr>
          <a:xfrm>
            <a:off x="5541953" y="531299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6087112" y="5265928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112" y="5265928"/>
                <a:ext cx="684360" cy="369332"/>
              </a:xfrm>
              <a:prstGeom prst="rect">
                <a:avLst/>
              </a:prstGeom>
              <a:blipFill rotWithShape="1">
                <a:blip r:embed="rId3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/>
          <p:cNvSpPr txBox="1"/>
          <p:nvPr/>
        </p:nvSpPr>
        <p:spPr>
          <a:xfrm>
            <a:off x="6833439" y="525633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770341" y="5613228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5306587" y="5615254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87" y="5615254"/>
                <a:ext cx="762357" cy="369332"/>
              </a:xfrm>
              <a:prstGeom prst="rect">
                <a:avLst/>
              </a:prstGeom>
              <a:blipFill rotWithShape="1">
                <a:blip r:embed="rId3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TextBox 184"/>
          <p:cNvSpPr txBox="1"/>
          <p:nvPr/>
        </p:nvSpPr>
        <p:spPr>
          <a:xfrm>
            <a:off x="6806021" y="5994045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833439" y="5615254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/>
              <p:cNvSpPr txBox="1"/>
              <p:nvPr/>
            </p:nvSpPr>
            <p:spPr>
              <a:xfrm>
                <a:off x="4696274" y="597409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7" name="TextBox 1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274" y="5974096"/>
                <a:ext cx="762357" cy="369332"/>
              </a:xfrm>
              <a:prstGeom prst="rect">
                <a:avLst/>
              </a:prstGeom>
              <a:blipFill rotWithShape="1">
                <a:blip r:embed="rId4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/>
          <p:cNvSpPr txBox="1"/>
          <p:nvPr/>
        </p:nvSpPr>
        <p:spPr>
          <a:xfrm>
            <a:off x="5460056" y="5953329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6098139" y="596765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139" y="5967658"/>
                <a:ext cx="762357" cy="369332"/>
              </a:xfrm>
              <a:prstGeom prst="rect">
                <a:avLst/>
              </a:prstGeom>
              <a:blipFill rotWithShape="1">
                <a:blip r:embed="rId4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/>
          <p:cNvSpPr txBox="1"/>
          <p:nvPr/>
        </p:nvSpPr>
        <p:spPr>
          <a:xfrm>
            <a:off x="6165799" y="563526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</p:spTree>
    <p:extLst>
      <p:ext uri="{BB962C8B-B14F-4D97-AF65-F5344CB8AC3E}">
        <p14:creationId xmlns:p14="http://schemas.microsoft.com/office/powerpoint/2010/main" val="411867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/>
              <a:t>Single-source shortest path problem: </a:t>
            </a:r>
            <a:r>
              <a:rPr lang="en-US" dirty="0"/>
              <a:t>given a </a:t>
            </a:r>
            <a:r>
              <a:rPr lang="en-US" b="1" dirty="0"/>
              <a:t>weighted</a:t>
            </a:r>
            <a:r>
              <a:rPr lang="en-US" dirty="0"/>
              <a:t>, </a:t>
            </a:r>
            <a:r>
              <a:rPr lang="en-US" b="1" dirty="0"/>
              <a:t>directed</a:t>
            </a:r>
            <a:r>
              <a:rPr lang="en-US" dirty="0"/>
              <a:t> graph G=(V, E) with source vertex s, find all the shortest (least weight) paths from s to all vertices in V.</a:t>
            </a:r>
          </a:p>
        </p:txBody>
      </p:sp>
    </p:spTree>
    <p:extLst>
      <p:ext uri="{BB962C8B-B14F-4D97-AF65-F5344CB8AC3E}">
        <p14:creationId xmlns:p14="http://schemas.microsoft.com/office/powerpoint/2010/main" val="33071514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564" y="232661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D(4)</a:t>
            </a:r>
          </a:p>
        </p:txBody>
      </p:sp>
      <p:sp>
        <p:nvSpPr>
          <p:cNvPr id="22" name="Oval 21"/>
          <p:cNvSpPr/>
          <p:nvPr/>
        </p:nvSpPr>
        <p:spPr>
          <a:xfrm>
            <a:off x="5156289" y="2695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7336310" y="26959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5156289" y="46028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7336310" y="46761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Curved Connector 10"/>
          <p:cNvCxnSpPr>
            <a:stCxn id="24" idx="5"/>
            <a:endCxn id="25" idx="3"/>
          </p:cNvCxnSpPr>
          <p:nvPr/>
        </p:nvCxnSpPr>
        <p:spPr>
          <a:xfrm rot="16200000" flipH="1">
            <a:off x="6438246" y="4101355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5" idx="1"/>
            <a:endCxn id="23" idx="3"/>
          </p:cNvCxnSpPr>
          <p:nvPr/>
        </p:nvCxnSpPr>
        <p:spPr>
          <a:xfrm rot="5400000" flipH="1" flipV="1">
            <a:off x="6574817" y="3914636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4" idx="0"/>
            <a:endCxn id="22" idx="4"/>
          </p:cNvCxnSpPr>
          <p:nvPr/>
        </p:nvCxnSpPr>
        <p:spPr>
          <a:xfrm rot="5400000" flipH="1" flipV="1">
            <a:off x="4660049" y="3877983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5"/>
            <a:endCxn id="25" idx="7"/>
          </p:cNvCxnSpPr>
          <p:nvPr/>
        </p:nvCxnSpPr>
        <p:spPr>
          <a:xfrm rot="5400000">
            <a:off x="6898107" y="3914635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5516" y="348735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6625" y="530770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41452" y="373221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60212" y="334444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21623" y="375995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cxnSp>
        <p:nvCxnSpPr>
          <p:cNvPr id="35" name="Curved Connector 10"/>
          <p:cNvCxnSpPr>
            <a:stCxn id="24" idx="7"/>
            <a:endCxn id="23" idx="2"/>
          </p:cNvCxnSpPr>
          <p:nvPr/>
        </p:nvCxnSpPr>
        <p:spPr>
          <a:xfrm rot="5400000" flipH="1" flipV="1">
            <a:off x="5568804" y="2902272"/>
            <a:ext cx="1745236" cy="1789776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3 to 4?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3, 2, 4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6559"/>
              </p:ext>
            </p:extLst>
          </p:nvPr>
        </p:nvGraphicFramePr>
        <p:xfrm>
          <a:off x="533400" y="2924542"/>
          <a:ext cx="350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91493" y="3282860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891121" y="329637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21" y="3296371"/>
                <a:ext cx="76235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71936" y="3267668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36" y="3267668"/>
                <a:ext cx="76235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78384" y="3251407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84" y="3251407"/>
                <a:ext cx="7623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8851" y="3650166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51" y="3650166"/>
                <a:ext cx="76235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063105" y="3665703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08264" y="3618635"/>
                <a:ext cx="68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264" y="3618635"/>
                <a:ext cx="68436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3354591" y="360904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1493" y="3965935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7739" y="3967961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39" y="3967961"/>
                <a:ext cx="76235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3327173" y="4346752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4591" y="3967961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217426" y="4326803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26" y="4326803"/>
                <a:ext cx="76235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1981208" y="4306036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619291" y="4320365"/>
                <a:ext cx="7623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291" y="4320365"/>
                <a:ext cx="76235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2686951" y="3987967"/>
            <a:ext cx="76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0/n</a:t>
            </a:r>
          </a:p>
        </p:txBody>
      </p:sp>
    </p:spTree>
    <p:extLst>
      <p:ext uri="{BB962C8B-B14F-4D97-AF65-F5344CB8AC3E}">
        <p14:creationId xmlns:p14="http://schemas.microsoft.com/office/powerpoint/2010/main" val="16116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978E5D23-DB6A-47A4-9B7E-3B30BAC9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Remarks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A9618C12-CEB5-4DA2-BCC9-4802C4A90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eaLnBrk="1" hangingPunct="1"/>
            <a:r>
              <a:rPr lang="en-US" altLang="en-US"/>
              <a:t> Dijkstra’s algorithm is a </a:t>
            </a:r>
            <a:r>
              <a:rPr lang="en-US" altLang="en-US" u="sng"/>
              <a:t>single source</a:t>
            </a:r>
            <a:r>
              <a:rPr lang="en-US" altLang="en-US"/>
              <a:t> one</a:t>
            </a:r>
            <a:endParaRPr lang="en-US" altLang="en-US" sz="3000"/>
          </a:p>
          <a:p>
            <a:pPr eaLnBrk="1" hangingPunct="1"/>
            <a:r>
              <a:rPr lang="en-US" altLang="en-US"/>
              <a:t> Bellman’s algorithm consider negative weights but for acyclic graphs</a:t>
            </a:r>
          </a:p>
          <a:p>
            <a:pPr eaLnBrk="1" hangingPunct="1"/>
            <a:r>
              <a:rPr lang="en-US" altLang="en-US"/>
              <a:t>   Floyd’s algorithm solves for the shortest path among all pairs of vertices.</a:t>
            </a:r>
          </a:p>
        </p:txBody>
      </p:sp>
    </p:spTree>
    <p:extLst>
      <p:ext uri="{BB962C8B-B14F-4D97-AF65-F5344CB8AC3E}">
        <p14:creationId xmlns:p14="http://schemas.microsoft.com/office/powerpoint/2010/main" val="347825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5244</Words>
  <Application>Microsoft Office PowerPoint</Application>
  <PresentationFormat>On-screen Show (4:3)</PresentationFormat>
  <Paragraphs>1874</Paragraphs>
  <Slides>91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5" baseType="lpstr">
      <vt:lpstr>宋体</vt:lpstr>
      <vt:lpstr>Arial</vt:lpstr>
      <vt:lpstr>Assistant</vt:lpstr>
      <vt:lpstr>Assistant ExtraLight</vt:lpstr>
      <vt:lpstr>Calibri</vt:lpstr>
      <vt:lpstr>Cambria Math</vt:lpstr>
      <vt:lpstr>Consolas</vt:lpstr>
      <vt:lpstr>Constantia</vt:lpstr>
      <vt:lpstr>Inconsolata</vt:lpstr>
      <vt:lpstr>Lato Light</vt:lpstr>
      <vt:lpstr>Source Sans Pro</vt:lpstr>
      <vt:lpstr>Symbol</vt:lpstr>
      <vt:lpstr>Wingdings 3</vt:lpstr>
      <vt:lpstr>Office Theme</vt:lpstr>
      <vt:lpstr>PowerPoint Presentation</vt:lpstr>
      <vt:lpstr>Shortest-Path Problems  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Bellman-Ford algorithm</vt:lpstr>
      <vt:lpstr>NEGATIVE CYCLES</vt:lpstr>
      <vt:lpstr>NEGATIVE CYCLES</vt:lpstr>
      <vt:lpstr>Bellman-Ford PSEUDOCODE 1</vt:lpstr>
      <vt:lpstr>BELLMAN-FORD PSEUDOCODE 2 (Another Implementation of same algo)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</vt:lpstr>
      <vt:lpstr>Bellman-Ford Example 2</vt:lpstr>
      <vt:lpstr>Bellman-Ford Example 2</vt:lpstr>
      <vt:lpstr>Bellman-Ford Example 2</vt:lpstr>
      <vt:lpstr>Bellman-Ford Example 2</vt:lpstr>
      <vt:lpstr>Bellman-Ford Example 2</vt:lpstr>
      <vt:lpstr>Bellman-Ford Example 2</vt:lpstr>
      <vt:lpstr>Dijkstra’s Algorithm</vt:lpstr>
      <vt:lpstr>Dijkstra's algorithm Pseudocode</vt:lpstr>
      <vt:lpstr>DIJKSTRA   EXAMPLE</vt:lpstr>
      <vt:lpstr>DIJKSTRA   EXAMPLE</vt:lpstr>
      <vt:lpstr>DIJKSTRA   EXAMPLE</vt:lpstr>
      <vt:lpstr>DIJKSTRA  EXAMPLE</vt:lpstr>
      <vt:lpstr>DIJKSTRA   EXAMPLE</vt:lpstr>
      <vt:lpstr>DIJKSTRA   EXAMPLE</vt:lpstr>
      <vt:lpstr>DIJKSTRA   EXAMPLE</vt:lpstr>
      <vt:lpstr>DIJKSTRA   EXAMPLE</vt:lpstr>
      <vt:lpstr>DIJKSTRA   EXAMPLE</vt:lpstr>
      <vt:lpstr>DIJKSTRA   EXAMPLE</vt:lpstr>
      <vt:lpstr>Dijkstra's algorithm Pseudocode</vt:lpstr>
      <vt:lpstr>Dijkstra’s algorith Running Time</vt:lpstr>
      <vt:lpstr>Dijkstra’s algorithm Running Time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APPLICATIONS </vt:lpstr>
      <vt:lpstr>All-pairs shortest paths</vt:lpstr>
      <vt:lpstr>All-pairs shortest paths</vt:lpstr>
      <vt:lpstr>All-pairs shortest paths</vt:lpstr>
      <vt:lpstr>Floyd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Floyd-Warshall Algorithm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All-pairs shortest paths</vt:lpstr>
      <vt:lpstr>Remarks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S0FT Z0NE</cp:lastModifiedBy>
  <cp:revision>69</cp:revision>
  <dcterms:created xsi:type="dcterms:W3CDTF">2006-08-16T00:00:00Z</dcterms:created>
  <dcterms:modified xsi:type="dcterms:W3CDTF">2022-12-17T08:15:17Z</dcterms:modified>
</cp:coreProperties>
</file>