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8" r:id="rId3"/>
    <p:sldId id="271" r:id="rId4"/>
    <p:sldId id="272" r:id="rId5"/>
    <p:sldId id="274" r:id="rId6"/>
    <p:sldId id="270" r:id="rId7"/>
    <p:sldId id="269" r:id="rId8"/>
    <p:sldId id="273" r:id="rId9"/>
    <p:sldId id="313" r:id="rId10"/>
    <p:sldId id="277" r:id="rId11"/>
    <p:sldId id="278" r:id="rId12"/>
    <p:sldId id="279" r:id="rId13"/>
    <p:sldId id="275" r:id="rId14"/>
    <p:sldId id="287" r:id="rId15"/>
    <p:sldId id="284" r:id="rId16"/>
    <p:sldId id="281" r:id="rId17"/>
    <p:sldId id="282" r:id="rId18"/>
    <p:sldId id="315" r:id="rId19"/>
    <p:sldId id="283" r:id="rId20"/>
    <p:sldId id="285" r:id="rId21"/>
    <p:sldId id="288" r:id="rId22"/>
    <p:sldId id="289" r:id="rId23"/>
    <p:sldId id="290" r:id="rId24"/>
    <p:sldId id="291" r:id="rId25"/>
    <p:sldId id="292" r:id="rId26"/>
    <p:sldId id="293" r:id="rId27"/>
    <p:sldId id="297" r:id="rId28"/>
    <p:sldId id="294" r:id="rId29"/>
    <p:sldId id="295" r:id="rId30"/>
    <p:sldId id="296" r:id="rId31"/>
    <p:sldId id="286" r:id="rId32"/>
    <p:sldId id="280"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12/14/2022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Design </a:t>
            </a:r>
            <a:r>
              <a:rPr lang="en-US" sz="4900" b="1" i="1" dirty="0" smtClean="0"/>
              <a:t>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a:t>
            </a:r>
            <a:r>
              <a:rPr lang="en-US" dirty="0" smtClean="0"/>
              <a:t>3: </a:t>
            </a:r>
            <a:r>
              <a:rPr lang="en-US" dirty="0"/>
              <a:t>Reducing </a:t>
            </a:r>
            <a:r>
              <a:rPr lang="en-US" dirty="0" smtClean="0"/>
              <a:t>clique decision problem  to vertex cover</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Vertex Cover Problem :</a:t>
            </a:r>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2656313" y="2182505"/>
            <a:ext cx="6210300" cy="3981450"/>
          </a:xfrm>
          <a:prstGeom prst="rect">
            <a:avLst/>
          </a:prstGeom>
        </p:spPr>
      </p:pic>
    </p:spTree>
    <p:extLst>
      <p:ext uri="{BB962C8B-B14F-4D97-AF65-F5344CB8AC3E}">
        <p14:creationId xmlns:p14="http://schemas.microsoft.com/office/powerpoint/2010/main" val="271136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smtClean="0"/>
          </a:p>
          <a:p>
            <a:pPr marL="0" indent="0">
              <a:buNone/>
            </a:pPr>
            <a:endParaRPr lang="en-US" dirty="0"/>
          </a:p>
        </p:txBody>
      </p:sp>
      <p:sp>
        <p:nvSpPr>
          <p:cNvPr id="5" name="Rectangle 4"/>
          <p:cNvSpPr/>
          <p:nvPr/>
        </p:nvSpPr>
        <p:spPr>
          <a:xfrm>
            <a:off x="3078480" y="196438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703521" y="2149052"/>
            <a:ext cx="6381750" cy="3928363"/>
          </a:xfrm>
          <a:prstGeom prst="rect">
            <a:avLst/>
          </a:prstGeom>
        </p:spPr>
      </p:pic>
    </p:spTree>
    <p:extLst>
      <p:ext uri="{BB962C8B-B14F-4D97-AF65-F5344CB8AC3E}">
        <p14:creationId xmlns:p14="http://schemas.microsoft.com/office/powerpoint/2010/main" val="2028950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867025" y="1811444"/>
            <a:ext cx="6457950" cy="4057650"/>
          </a:xfrm>
          <a:prstGeom prst="rect">
            <a:avLst/>
          </a:prstGeom>
        </p:spPr>
      </p:pic>
    </p:spTree>
    <p:extLst>
      <p:ext uri="{BB962C8B-B14F-4D97-AF65-F5344CB8AC3E}">
        <p14:creationId xmlns:p14="http://schemas.microsoft.com/office/powerpoint/2010/main" val="1358464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198988" y="1925900"/>
            <a:ext cx="6381750" cy="2514600"/>
          </a:xfrm>
          <a:prstGeom prst="rect">
            <a:avLst/>
          </a:prstGeom>
        </p:spPr>
      </p:pic>
    </p:spTree>
    <p:extLst>
      <p:ext uri="{BB962C8B-B14F-4D97-AF65-F5344CB8AC3E}">
        <p14:creationId xmlns:p14="http://schemas.microsoft.com/office/powerpoint/2010/main" val="621131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097280" y="1997839"/>
            <a:ext cx="6353175" cy="2838450"/>
          </a:xfrm>
          <a:prstGeom prst="rect">
            <a:avLst/>
          </a:prstGeom>
        </p:spPr>
      </p:pic>
    </p:spTree>
    <p:extLst>
      <p:ext uri="{BB962C8B-B14F-4D97-AF65-F5344CB8AC3E}">
        <p14:creationId xmlns:p14="http://schemas.microsoft.com/office/powerpoint/2010/main" val="1059290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5800725" cy="2362200"/>
          </a:xfrm>
          <a:prstGeom prst="rect">
            <a:avLst/>
          </a:prstGeom>
        </p:spPr>
      </p:pic>
    </p:spTree>
    <p:extLst>
      <p:ext uri="{BB962C8B-B14F-4D97-AF65-F5344CB8AC3E}">
        <p14:creationId xmlns:p14="http://schemas.microsoft.com/office/powerpoint/2010/main" val="3412972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1957176"/>
            <a:ext cx="9391650" cy="3800475"/>
          </a:xfrm>
          <a:prstGeom prst="rect">
            <a:avLst/>
          </a:prstGeom>
        </p:spPr>
      </p:pic>
    </p:spTree>
    <p:extLst>
      <p:ext uri="{BB962C8B-B14F-4D97-AF65-F5344CB8AC3E}">
        <p14:creationId xmlns:p14="http://schemas.microsoft.com/office/powerpoint/2010/main" val="2657978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845734"/>
            <a:ext cx="6477000" cy="3648075"/>
          </a:xfrm>
          <a:prstGeom prst="rect">
            <a:avLst/>
          </a:prstGeom>
        </p:spPr>
      </p:pic>
    </p:spTree>
    <p:extLst>
      <p:ext uri="{BB962C8B-B14F-4D97-AF65-F5344CB8AC3E}">
        <p14:creationId xmlns:p14="http://schemas.microsoft.com/office/powerpoint/2010/main" val="1172034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MST is minimization problem as we need to minimize distance so approximate ratio = C/C*</a:t>
            </a:r>
          </a:p>
          <a:p>
            <a:pPr marL="0" indent="0">
              <a:buNone/>
            </a:pPr>
            <a:r>
              <a:rPr lang="en-US" dirty="0" smtClean="0"/>
              <a:t>Maximization problem is problem where we need to maximize something like robot maximize reward question given in mid2 where we need to maximize reward unlike MST. In that case, approximate ratio = C*/C</a:t>
            </a:r>
          </a:p>
          <a:p>
            <a:pPr marL="0" indent="0">
              <a:buNone/>
            </a:pPr>
            <a:r>
              <a:rPr lang="en-US" dirty="0" smtClean="0"/>
              <a:t>In short approximate ratio will be greater than 1 as approximate algorithm is near optimal which means it is not better than optimal. </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934407" y="1845734"/>
            <a:ext cx="7209593" cy="1940655"/>
          </a:xfrm>
          <a:prstGeom prst="rect">
            <a:avLst/>
          </a:prstGeom>
        </p:spPr>
      </p:pic>
    </p:spTree>
    <p:extLst>
      <p:ext uri="{BB962C8B-B14F-4D97-AF65-F5344CB8AC3E}">
        <p14:creationId xmlns:p14="http://schemas.microsoft.com/office/powerpoint/2010/main" val="3910168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Algorithms for NPC Problems</a:t>
            </a:r>
            <a:endParaRPr lang="en-US" dirty="0"/>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1097280" y="1997839"/>
            <a:ext cx="5534025" cy="1323975"/>
          </a:xfrm>
          <a:prstGeom prst="rect">
            <a:avLst/>
          </a:prstGeom>
        </p:spPr>
      </p:pic>
    </p:spTree>
    <p:extLst>
      <p:ext uri="{BB962C8B-B14F-4D97-AF65-F5344CB8AC3E}">
        <p14:creationId xmlns:p14="http://schemas.microsoft.com/office/powerpoint/2010/main" val="273044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We need to have at-least one NP-Complete problem to keep the ball rolling. </a:t>
            </a:r>
          </a:p>
          <a:p>
            <a:pPr marL="0" indent="0">
              <a:buNone/>
            </a:pPr>
            <a:endParaRPr lang="en-US" dirty="0"/>
          </a:p>
          <a:p>
            <a:pPr>
              <a:buFont typeface="Wingdings" panose="05000000000000000000" pitchFamily="2" charset="2"/>
              <a:buChar char="v"/>
            </a:pPr>
            <a:r>
              <a:rPr lang="en-US" dirty="0" smtClean="0"/>
              <a:t>Stephen Cook showed that such problem exists.</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r>
              <a:rPr lang="en-US" dirty="0" smtClean="0"/>
              <a:t>He said “SAT Problem (Boolean </a:t>
            </a:r>
            <a:r>
              <a:rPr lang="en-US" dirty="0" err="1" smtClean="0"/>
              <a:t>Satisfiability</a:t>
            </a:r>
            <a:r>
              <a:rPr lang="en-US" dirty="0" smtClean="0"/>
              <a:t> Problem) is NP-complete problem”. This is Cook’s theorem and he used </a:t>
            </a:r>
            <a:r>
              <a:rPr lang="en-US" dirty="0" err="1" smtClean="0"/>
              <a:t>turing</a:t>
            </a:r>
            <a:r>
              <a:rPr lang="en-US" dirty="0" smtClean="0"/>
              <a:t> machines in early 70’s and proved that SAT problem is NP-complete problem</a:t>
            </a: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2-approximation algorithm for Vertex Cover</a:t>
            </a:r>
            <a:endParaRPr lang="en-US" dirty="0"/>
          </a:p>
        </p:txBody>
      </p:sp>
      <p:sp>
        <p:nvSpPr>
          <p:cNvPr id="6" name="Content Placeholder 5"/>
          <p:cNvSpPr>
            <a:spLocks noGrp="1"/>
          </p:cNvSpPr>
          <p:nvPr>
            <p:ph idx="1"/>
          </p:nvPr>
        </p:nvSpPr>
        <p:spPr/>
        <p:txBody>
          <a:bodyPr/>
          <a:lstStyle/>
          <a:p>
            <a:r>
              <a:rPr lang="en-US" dirty="0">
                <a:solidFill>
                  <a:srgbClr val="202124"/>
                </a:solidFill>
                <a:latin typeface="arial" panose="020B0604020202020204" pitchFamily="34" charset="0"/>
              </a:rPr>
              <a:t> </a:t>
            </a:r>
            <a:r>
              <a:rPr lang="en-US" dirty="0" smtClean="0">
                <a:solidFill>
                  <a:srgbClr val="202124"/>
                </a:solidFill>
                <a:latin typeface="arial" panose="020B0604020202020204" pitchFamily="34" charset="0"/>
              </a:rPr>
              <a:t>A</a:t>
            </a:r>
            <a:r>
              <a:rPr lang="en-US" dirty="0">
                <a:solidFill>
                  <a:srgbClr val="202124"/>
                </a:solidFill>
                <a:latin typeface="arial" panose="020B0604020202020204" pitchFamily="34" charset="0"/>
              </a:rPr>
              <a:t> </a:t>
            </a:r>
            <a:r>
              <a:rPr lang="en-US" b="1" dirty="0">
                <a:solidFill>
                  <a:srgbClr val="202124"/>
                </a:solidFill>
                <a:latin typeface="arial" panose="020B0604020202020204" pitchFamily="34" charset="0"/>
              </a:rPr>
              <a:t>2</a:t>
            </a:r>
            <a:r>
              <a:rPr lang="en-US" dirty="0">
                <a:solidFill>
                  <a:srgbClr val="202124"/>
                </a:solidFill>
                <a:latin typeface="arial" panose="020B0604020202020204" pitchFamily="34" charset="0"/>
              </a:rPr>
              <a:t>-</a:t>
            </a:r>
            <a:r>
              <a:rPr lang="en-US" b="1" dirty="0">
                <a:solidFill>
                  <a:srgbClr val="202124"/>
                </a:solidFill>
                <a:latin typeface="arial" panose="020B0604020202020204" pitchFamily="34" charset="0"/>
              </a:rPr>
              <a:t>approximation</a:t>
            </a:r>
            <a:r>
              <a:rPr lang="en-US" dirty="0">
                <a:solidFill>
                  <a:srgbClr val="202124"/>
                </a:solidFill>
                <a:latin typeface="arial" panose="020B0604020202020204" pitchFamily="34" charset="0"/>
              </a:rPr>
              <a:t> algorithm returns a solution whose cost is at most twice the optimal</a:t>
            </a:r>
            <a:endParaRPr lang="en-US" dirty="0"/>
          </a:p>
          <a:p>
            <a:pPr>
              <a:buFont typeface="Wingdings" panose="05000000000000000000" pitchFamily="2" charset="2"/>
              <a:buChar char="v"/>
            </a:pPr>
            <a:r>
              <a:rPr lang="en-US" dirty="0" smtClean="0"/>
              <a:t> Vertex Cover Problem (NP-Complete Problem) :</a:t>
            </a:r>
          </a:p>
          <a:p>
            <a:pPr>
              <a:buFont typeface="Wingdings" panose="05000000000000000000" pitchFamily="2" charset="2"/>
              <a:buChar char="v"/>
            </a:pPr>
            <a:endParaRPr lang="en-US" dirty="0" smtClean="0"/>
          </a:p>
          <a:p>
            <a:pPr marL="0" indent="0">
              <a:buNone/>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2933700" y="2620538"/>
            <a:ext cx="6210300" cy="3679902"/>
          </a:xfrm>
          <a:prstGeom prst="rect">
            <a:avLst/>
          </a:prstGeom>
        </p:spPr>
      </p:pic>
    </p:spTree>
    <p:extLst>
      <p:ext uri="{BB962C8B-B14F-4D97-AF65-F5344CB8AC3E}">
        <p14:creationId xmlns:p14="http://schemas.microsoft.com/office/powerpoint/2010/main" val="728687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Edges (5, 6), (3, 6) and (3, 7) are not covered by it</a:t>
            </a:r>
          </a:p>
        </p:txBody>
      </p:sp>
    </p:spTree>
    <p:extLst>
      <p:ext uri="{BB962C8B-B14F-4D97-AF65-F5344CB8AC3E}">
        <p14:creationId xmlns:p14="http://schemas.microsoft.com/office/powerpoint/2010/main" val="331793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33800" y="4800600"/>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334000"/>
            <a:ext cx="3810000" cy="369332"/>
          </a:xfrm>
          <a:prstGeom prst="rect">
            <a:avLst/>
          </a:prstGeom>
          <a:noFill/>
        </p:spPr>
        <p:txBody>
          <a:bodyPr wrap="square" rtlCol="0">
            <a:spAutoFit/>
          </a:bodyPr>
          <a:lstStyle/>
          <a:p>
            <a:r>
              <a:rPr lang="en-US" dirty="0"/>
              <a:t>No. why?</a:t>
            </a:r>
          </a:p>
        </p:txBody>
      </p:sp>
      <p:sp>
        <p:nvSpPr>
          <p:cNvPr id="45" name="TextBox 44"/>
          <p:cNvSpPr txBox="1"/>
          <p:nvPr/>
        </p:nvSpPr>
        <p:spPr>
          <a:xfrm>
            <a:off x="3735224" y="5867400"/>
            <a:ext cx="5256376" cy="369332"/>
          </a:xfrm>
          <a:prstGeom prst="rect">
            <a:avLst/>
          </a:prstGeom>
          <a:noFill/>
        </p:spPr>
        <p:txBody>
          <a:bodyPr wrap="square" rtlCol="0">
            <a:spAutoFit/>
          </a:bodyPr>
          <a:lstStyle/>
          <a:p>
            <a:r>
              <a:rPr lang="en-US" dirty="0"/>
              <a:t>Edge (3, 7) is not covered by it</a:t>
            </a:r>
          </a:p>
        </p:txBody>
      </p:sp>
    </p:spTree>
    <p:extLst>
      <p:ext uri="{BB962C8B-B14F-4D97-AF65-F5344CB8AC3E}">
        <p14:creationId xmlns:p14="http://schemas.microsoft.com/office/powerpoint/2010/main" val="41438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670640" y="4594859"/>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670640" y="5116723"/>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670640" y="5501187"/>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670640" y="5746052"/>
            <a:ext cx="5256376"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959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3638" y="45536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35224" y="504086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65285"/>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35224" y="5775919"/>
            <a:ext cx="5256376"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48590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22214" y="4654034"/>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22214" y="5143500"/>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23638" y="5492234"/>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22214" y="5751755"/>
            <a:ext cx="5256376"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874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4" name="Oval 3"/>
          <p:cNvSpPr/>
          <p:nvPr/>
        </p:nvSpPr>
        <p:spPr>
          <a:xfrm>
            <a:off x="34039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5" name="Oval 4"/>
          <p:cNvSpPr/>
          <p:nvPr/>
        </p:nvSpPr>
        <p:spPr>
          <a:xfrm>
            <a:off x="3403940"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6" name="Oval 5"/>
          <p:cNvSpPr/>
          <p:nvPr/>
        </p:nvSpPr>
        <p:spPr>
          <a:xfrm>
            <a:off x="4889840" y="22098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575498" y="22098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8" name="Oval 7"/>
          <p:cNvSpPr/>
          <p:nvPr/>
        </p:nvSpPr>
        <p:spPr>
          <a:xfrm>
            <a:off x="6575498"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p:cNvSpPr/>
          <p:nvPr/>
        </p:nvSpPr>
        <p:spPr>
          <a:xfrm>
            <a:off x="4889840" y="3810000"/>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0" name="Oval 9"/>
          <p:cNvSpPr/>
          <p:nvPr/>
        </p:nvSpPr>
        <p:spPr>
          <a:xfrm>
            <a:off x="8052140" y="38100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4" name="Straight Connector 13"/>
          <p:cNvCxnSpPr>
            <a:stCxn id="5" idx="4"/>
            <a:endCxn id="4" idx="0"/>
          </p:cNvCxnSpPr>
          <p:nvPr/>
        </p:nvCxnSpPr>
        <p:spPr>
          <a:xfrm>
            <a:off x="36706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 idx="6"/>
            <a:endCxn id="6" idx="2"/>
          </p:cNvCxnSpPr>
          <p:nvPr/>
        </p:nvCxnSpPr>
        <p:spPr>
          <a:xfrm>
            <a:off x="3937340" y="2476500"/>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6" idx="6"/>
            <a:endCxn id="7" idx="2"/>
          </p:cNvCxnSpPr>
          <p:nvPr/>
        </p:nvCxnSpPr>
        <p:spPr>
          <a:xfrm>
            <a:off x="5423240" y="2476500"/>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 idx="4"/>
            <a:endCxn id="9" idx="0"/>
          </p:cNvCxnSpPr>
          <p:nvPr/>
        </p:nvCxnSpPr>
        <p:spPr>
          <a:xfrm>
            <a:off x="5156540"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7" idx="5"/>
            <a:endCxn id="10" idx="0"/>
          </p:cNvCxnSpPr>
          <p:nvPr/>
        </p:nvCxnSpPr>
        <p:spPr>
          <a:xfrm>
            <a:off x="7030784" y="2665086"/>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4"/>
            <a:endCxn id="8" idx="0"/>
          </p:cNvCxnSpPr>
          <p:nvPr/>
        </p:nvCxnSpPr>
        <p:spPr>
          <a:xfrm>
            <a:off x="6842198" y="2743200"/>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9" idx="6"/>
            <a:endCxn id="8" idx="2"/>
          </p:cNvCxnSpPr>
          <p:nvPr/>
        </p:nvCxnSpPr>
        <p:spPr>
          <a:xfrm>
            <a:off x="5423240" y="4076700"/>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703659" y="4615933"/>
            <a:ext cx="3810000" cy="646331"/>
          </a:xfrm>
          <a:prstGeom prst="rect">
            <a:avLst/>
          </a:prstGeom>
          <a:noFill/>
        </p:spPr>
        <p:txBody>
          <a:bodyPr wrap="square" rtlCol="0">
            <a:spAutoFit/>
          </a:bodyPr>
          <a:lstStyle/>
          <a:p>
            <a:r>
              <a:rPr lang="en-US" dirty="0"/>
              <a:t>Are the </a:t>
            </a:r>
            <a:r>
              <a:rPr lang="en-US" dirty="0" smtClean="0"/>
              <a:t>dark brown </a:t>
            </a:r>
            <a:r>
              <a:rPr lang="en-US" dirty="0"/>
              <a:t>vertices a vertex-cover?</a:t>
            </a:r>
          </a:p>
        </p:txBody>
      </p:sp>
      <p:sp>
        <p:nvSpPr>
          <p:cNvPr id="44" name="TextBox 43"/>
          <p:cNvSpPr txBox="1"/>
          <p:nvPr/>
        </p:nvSpPr>
        <p:spPr>
          <a:xfrm>
            <a:off x="3703659" y="5111227"/>
            <a:ext cx="3810000" cy="369332"/>
          </a:xfrm>
          <a:prstGeom prst="rect">
            <a:avLst/>
          </a:prstGeom>
          <a:noFill/>
        </p:spPr>
        <p:txBody>
          <a:bodyPr wrap="square" rtlCol="0">
            <a:spAutoFit/>
          </a:bodyPr>
          <a:lstStyle/>
          <a:p>
            <a:r>
              <a:rPr lang="en-US" dirty="0"/>
              <a:t>Yes</a:t>
            </a:r>
          </a:p>
        </p:txBody>
      </p:sp>
      <p:sp>
        <p:nvSpPr>
          <p:cNvPr id="45" name="TextBox 44"/>
          <p:cNvSpPr txBox="1"/>
          <p:nvPr/>
        </p:nvSpPr>
        <p:spPr>
          <a:xfrm>
            <a:off x="3703224" y="5459369"/>
            <a:ext cx="5256376" cy="369332"/>
          </a:xfrm>
          <a:prstGeom prst="rect">
            <a:avLst/>
          </a:prstGeom>
          <a:noFill/>
        </p:spPr>
        <p:txBody>
          <a:bodyPr wrap="square" rtlCol="0">
            <a:spAutoFit/>
          </a:bodyPr>
          <a:lstStyle/>
          <a:p>
            <a:r>
              <a:rPr lang="en-US" dirty="0"/>
              <a:t>What is the size?</a:t>
            </a:r>
          </a:p>
        </p:txBody>
      </p:sp>
      <p:sp>
        <p:nvSpPr>
          <p:cNvPr id="21" name="TextBox 20"/>
          <p:cNvSpPr txBox="1"/>
          <p:nvPr/>
        </p:nvSpPr>
        <p:spPr>
          <a:xfrm>
            <a:off x="3703224" y="5709163"/>
            <a:ext cx="60817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6961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33" y="261307"/>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1110863" y="1985729"/>
                <a:ext cx="3429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3" name="Rectangle 2"/>
              <p:cNvSpPr>
                <a:spLocks noRot="1" noChangeAspect="1" noMove="1" noResize="1" noEditPoints="1" noAdjustHandles="1" noChangeArrowheads="1" noChangeShapeType="1" noTextEdit="1"/>
              </p:cNvSpPr>
              <p:nvPr/>
            </p:nvSpPr>
            <p:spPr>
              <a:xfrm>
                <a:off x="1110863" y="1985729"/>
                <a:ext cx="3429000" cy="3416320"/>
              </a:xfrm>
              <a:prstGeom prst="rect">
                <a:avLst/>
              </a:prstGeom>
              <a:blipFill rotWithShape="0">
                <a:blip r:embed="rId2"/>
                <a:stretch>
                  <a:fillRect l="-1421" t="-1071" r="-1066" b="-1964"/>
                </a:stretch>
              </a:blipFill>
            </p:spPr>
            <p:txBody>
              <a:bodyPr/>
              <a:lstStyle/>
              <a:p>
                <a:r>
                  <a:rPr lang="en-US">
                    <a:noFill/>
                  </a:rPr>
                  <a:t> </a:t>
                </a:r>
              </a:p>
            </p:txBody>
          </p:sp>
        </mc:Fallback>
      </mc:AlternateContent>
    </p:spTree>
    <p:extLst>
      <p:ext uri="{BB962C8B-B14F-4D97-AF65-F5344CB8AC3E}">
        <p14:creationId xmlns:p14="http://schemas.microsoft.com/office/powerpoint/2010/main" val="22701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6"/>
                                        </p:tgtEl>
                                        <p:attrNameLst>
                                          <p:attrName>stroke.color</p:attrName>
                                        </p:attrNameLst>
                                      </p:cBhvr>
                                      <p:to>
                                        <a:schemeClr val="accent2"/>
                                      </p:to>
                                    </p:animClr>
                                    <p:set>
                                      <p:cBhvr>
                                        <p:cTn id="7" dur="2000" fill="hold"/>
                                        <p:tgtEl>
                                          <p:spTgt spid="16"/>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11"/>
                                        </p:tgtEl>
                                        <p:attrNameLst>
                                          <p:attrName>fillcolor</p:attrName>
                                        </p:attrNameLst>
                                      </p:cBhvr>
                                      <p:to>
                                        <a:schemeClr val="accent2"/>
                                      </p:to>
                                    </p:animClr>
                                    <p:set>
                                      <p:cBhvr>
                                        <p:cTn id="16" dur="2000" fill="hold"/>
                                        <p:tgtEl>
                                          <p:spTgt spid="11"/>
                                        </p:tgtEl>
                                        <p:attrNameLst>
                                          <p:attrName>fill.type</p:attrName>
                                        </p:attrNameLst>
                                      </p:cBhvr>
                                      <p:to>
                                        <p:strVal val="solid"/>
                                      </p:to>
                                    </p:set>
                                    <p:set>
                                      <p:cBhvr>
                                        <p:cTn id="17" dur="2000" fill="hold"/>
                                        <p:tgtEl>
                                          <p:spTgt spid="1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6"/>
                                        </p:tgtEl>
                                        <p:attrNameLst>
                                          <p:attrName>ppt_x</p:attrName>
                                        </p:attrNameLst>
                                      </p:cBhvr>
                                      <p:tavLst>
                                        <p:tav tm="0">
                                          <p:val>
                                            <p:strVal val="ppt_x"/>
                                          </p:val>
                                        </p:tav>
                                        <p:tav tm="100000">
                                          <p:val>
                                            <p:strVal val="ppt_x"/>
                                          </p:val>
                                        </p:tav>
                                      </p:tavLst>
                                    </p:anim>
                                    <p:anim calcmode="lin" valueType="num">
                                      <p:cBhvr additive="base">
                                        <p:cTn id="22" dur="500"/>
                                        <p:tgtEl>
                                          <p:spTgt spid="16"/>
                                        </p:tgtEl>
                                        <p:attrNameLst>
                                          <p:attrName>ppt_y</p:attrName>
                                        </p:attrNameLst>
                                      </p:cBhvr>
                                      <p:tavLst>
                                        <p:tav tm="0">
                                          <p:val>
                                            <p:strVal val="ppt_y"/>
                                          </p:val>
                                        </p:tav>
                                        <p:tav tm="100000">
                                          <p:val>
                                            <p:strVal val="1+ppt_h/2"/>
                                          </p:val>
                                        </p:tav>
                                      </p:tavLst>
                                    </p:anim>
                                    <p:set>
                                      <p:cBhvr>
                                        <p:cTn id="23" dur="1" fill="hold">
                                          <p:stCondLst>
                                            <p:cond delay="499"/>
                                          </p:stCondLst>
                                        </p:cTn>
                                        <p:tgtEl>
                                          <p:spTgt spid="16"/>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4"/>
                                        </p:tgtEl>
                                        <p:attrNameLst>
                                          <p:attrName>ppt_x</p:attrName>
                                        </p:attrNameLst>
                                      </p:cBhvr>
                                      <p:tavLst>
                                        <p:tav tm="0">
                                          <p:val>
                                            <p:strVal val="ppt_x"/>
                                          </p:val>
                                        </p:tav>
                                        <p:tav tm="100000">
                                          <p:val>
                                            <p:strVal val="ppt_x"/>
                                          </p:val>
                                        </p:tav>
                                      </p:tavLst>
                                    </p:anim>
                                    <p:anim calcmode="lin" valueType="num">
                                      <p:cBhvr additive="base">
                                        <p:cTn id="26" dur="500"/>
                                        <p:tgtEl>
                                          <p:spTgt spid="14"/>
                                        </p:tgtEl>
                                        <p:attrNameLst>
                                          <p:attrName>ppt_y</p:attrName>
                                        </p:attrNameLst>
                                      </p:cBhvr>
                                      <p:tavLst>
                                        <p:tav tm="0">
                                          <p:val>
                                            <p:strVal val="ppt_y"/>
                                          </p:val>
                                        </p:tav>
                                        <p:tav tm="100000">
                                          <p:val>
                                            <p:strVal val="1+ppt_h/2"/>
                                          </p:val>
                                        </p:tav>
                                      </p:tavLst>
                                    </p:anim>
                                    <p:set>
                                      <p:cBhvr>
                                        <p:cTn id="27" dur="1" fill="hold">
                                          <p:stCondLst>
                                            <p:cond delay="499"/>
                                          </p:stCondLst>
                                        </p:cTn>
                                        <p:tgtEl>
                                          <p:spTgt spid="14"/>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5"/>
                                        </p:tgtEl>
                                        <p:attrNameLst>
                                          <p:attrName>ppt_x</p:attrName>
                                        </p:attrNameLst>
                                      </p:cBhvr>
                                      <p:tavLst>
                                        <p:tav tm="0">
                                          <p:val>
                                            <p:strVal val="ppt_x"/>
                                          </p:val>
                                        </p:tav>
                                        <p:tav tm="100000">
                                          <p:val>
                                            <p:strVal val="ppt_x"/>
                                          </p:val>
                                        </p:tav>
                                      </p:tavLst>
                                    </p:anim>
                                    <p:anim calcmode="lin" valueType="num">
                                      <p:cBhvr additive="base">
                                        <p:cTn id="30" dur="500"/>
                                        <p:tgtEl>
                                          <p:spTgt spid="15"/>
                                        </p:tgtEl>
                                        <p:attrNameLst>
                                          <p:attrName>ppt_y</p:attrName>
                                        </p:attrNameLst>
                                      </p:cBhvr>
                                      <p:tavLst>
                                        <p:tav tm="0">
                                          <p:val>
                                            <p:strVal val="ppt_y"/>
                                          </p:val>
                                        </p:tav>
                                        <p:tav tm="100000">
                                          <p:val>
                                            <p:strVal val="1+ppt_h/2"/>
                                          </p:val>
                                        </p:tav>
                                      </p:tavLst>
                                    </p:anim>
                                    <p:set>
                                      <p:cBhvr>
                                        <p:cTn id="31" dur="1" fill="hold">
                                          <p:stCondLst>
                                            <p:cond delay="499"/>
                                          </p:stCondLst>
                                        </p:cTn>
                                        <p:tgtEl>
                                          <p:spTgt spid="15"/>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9"/>
                                        </p:tgtEl>
                                        <p:attrNameLst>
                                          <p:attrName>ppt_x</p:attrName>
                                        </p:attrNameLst>
                                      </p:cBhvr>
                                      <p:tavLst>
                                        <p:tav tm="0">
                                          <p:val>
                                            <p:strVal val="ppt_x"/>
                                          </p:val>
                                        </p:tav>
                                        <p:tav tm="100000">
                                          <p:val>
                                            <p:strVal val="ppt_x"/>
                                          </p:val>
                                        </p:tav>
                                      </p:tavLst>
                                    </p:anim>
                                    <p:anim calcmode="lin" valueType="num">
                                      <p:cBhvr additive="base">
                                        <p:cTn id="34" dur="500"/>
                                        <p:tgtEl>
                                          <p:spTgt spid="19"/>
                                        </p:tgtEl>
                                        <p:attrNameLst>
                                          <p:attrName>ppt_y</p:attrName>
                                        </p:attrNameLst>
                                      </p:cBhvr>
                                      <p:tavLst>
                                        <p:tav tm="0">
                                          <p:val>
                                            <p:strVal val="ppt_y"/>
                                          </p:val>
                                        </p:tav>
                                        <p:tav tm="100000">
                                          <p:val>
                                            <p:strVal val="1+ppt_h/2"/>
                                          </p:val>
                                        </p:tav>
                                      </p:tavLst>
                                    </p:anim>
                                    <p:set>
                                      <p:cBhvr>
                                        <p:cTn id="35" dur="1" fill="hold">
                                          <p:stCondLst>
                                            <p:cond delay="499"/>
                                          </p:stCondLst>
                                        </p:cTn>
                                        <p:tgtEl>
                                          <p:spTgt spid="1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2" fill="hold" nodeType="clickEffect">
                                  <p:stCondLst>
                                    <p:cond delay="0"/>
                                  </p:stCondLst>
                                  <p:childTnLst>
                                    <p:animClr clrSpc="rgb" dir="cw">
                                      <p:cBhvr>
                                        <p:cTn id="64" dur="2000" fill="hold"/>
                                        <p:tgtEl>
                                          <p:spTgt spid="13"/>
                                        </p:tgtEl>
                                        <p:attrNameLst>
                                          <p:attrName>stroke.color</p:attrName>
                                        </p:attrNameLst>
                                      </p:cBhvr>
                                      <p:to>
                                        <a:schemeClr val="accent2"/>
                                      </p:to>
                                    </p:animClr>
                                    <p:set>
                                      <p:cBhvr>
                                        <p:cTn id="65" dur="2000" fill="hold"/>
                                        <p:tgtEl>
                                          <p:spTgt spid="13"/>
                                        </p:tgtEl>
                                        <p:attrNameLst>
                                          <p:attrName>stroke.on</p:attrName>
                                        </p:attrNameLst>
                                      </p:cBhvr>
                                      <p:to>
                                        <p:strVal val="true"/>
                                      </p:to>
                                    </p:set>
                                  </p:childTnLst>
                                </p:cTn>
                              </p:par>
                            </p:childTnLst>
                          </p:cTn>
                        </p:par>
                      </p:childTnLst>
                    </p:cTn>
                  </p:par>
                  <p:par>
                    <p:cTn id="66" fill="hold">
                      <p:stCondLst>
                        <p:cond delay="indefinite"/>
                      </p:stCondLst>
                      <p:childTnLst>
                        <p:par>
                          <p:cTn id="67" fill="hold">
                            <p:stCondLst>
                              <p:cond delay="0"/>
                            </p:stCondLst>
                            <p:childTnLst>
                              <p:par>
                                <p:cTn id="68" presetID="1" presetClass="emph" presetSubtype="2" fill="hold" nodeType="clickEffect">
                                  <p:stCondLst>
                                    <p:cond delay="0"/>
                                  </p:stCondLst>
                                  <p:childTnLst>
                                    <p:animClr clrSpc="rgb" dir="cw">
                                      <p:cBhvr>
                                        <p:cTn id="69" dur="2000" fill="hold"/>
                                        <p:tgtEl>
                                          <p:spTgt spid="7"/>
                                        </p:tgtEl>
                                        <p:attrNameLst>
                                          <p:attrName>fillcolor</p:attrName>
                                        </p:attrNameLst>
                                      </p:cBhvr>
                                      <p:to>
                                        <a:schemeClr val="accent2"/>
                                      </p:to>
                                    </p:animClr>
                                    <p:set>
                                      <p:cBhvr>
                                        <p:cTn id="70" dur="2000" fill="hold"/>
                                        <p:tgtEl>
                                          <p:spTgt spid="7"/>
                                        </p:tgtEl>
                                        <p:attrNameLst>
                                          <p:attrName>fill.type</p:attrName>
                                        </p:attrNameLst>
                                      </p:cBhvr>
                                      <p:to>
                                        <p:strVal val="solid"/>
                                      </p:to>
                                    </p:set>
                                    <p:set>
                                      <p:cBhvr>
                                        <p:cTn id="71" dur="2000" fill="hold"/>
                                        <p:tgtEl>
                                          <p:spTgt spid="7"/>
                                        </p:tgtEl>
                                        <p:attrNameLst>
                                          <p:attrName>fill.on</p:attrName>
                                        </p:attrNameLst>
                                      </p:cBhvr>
                                      <p:to>
                                        <p:strVal val="true"/>
                                      </p:to>
                                    </p:set>
                                  </p:childTnLst>
                                </p:cTn>
                              </p:par>
                              <p:par>
                                <p:cTn id="72" presetID="1" presetClass="emph" presetSubtype="2" fill="hold" nodeType="with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xit" presetSubtype="4" fill="hold" nodeType="clickEffect">
                                  <p:stCondLst>
                                    <p:cond delay="0"/>
                                  </p:stCondLst>
                                  <p:childTnLst>
                                    <p:anim calcmode="lin" valueType="num">
                                      <p:cBhvr additive="base">
                                        <p:cTn id="79" dur="500"/>
                                        <p:tgtEl>
                                          <p:spTgt spid="13"/>
                                        </p:tgtEl>
                                        <p:attrNameLst>
                                          <p:attrName>ppt_x</p:attrName>
                                        </p:attrNameLst>
                                      </p:cBhvr>
                                      <p:tavLst>
                                        <p:tav tm="0">
                                          <p:val>
                                            <p:strVal val="ppt_x"/>
                                          </p:val>
                                        </p:tav>
                                        <p:tav tm="100000">
                                          <p:val>
                                            <p:strVal val="ppt_x"/>
                                          </p:val>
                                        </p:tav>
                                      </p:tavLst>
                                    </p:anim>
                                    <p:anim calcmode="lin" valueType="num">
                                      <p:cBhvr additive="base">
                                        <p:cTn id="80" dur="500"/>
                                        <p:tgtEl>
                                          <p:spTgt spid="13"/>
                                        </p:tgtEl>
                                        <p:attrNameLst>
                                          <p:attrName>ppt_y</p:attrName>
                                        </p:attrNameLst>
                                      </p:cBhvr>
                                      <p:tavLst>
                                        <p:tav tm="0">
                                          <p:val>
                                            <p:strVal val="ppt_y"/>
                                          </p:val>
                                        </p:tav>
                                        <p:tav tm="100000">
                                          <p:val>
                                            <p:strVal val="1+ppt_h/2"/>
                                          </p:val>
                                        </p:tav>
                                      </p:tavLst>
                                    </p:anim>
                                    <p:set>
                                      <p:cBhvr>
                                        <p:cTn id="8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63324"/>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flipV="1">
            <a:off x="5811583" y="3230024"/>
            <a:ext cx="952500"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0024"/>
            <a:ext cx="1152258" cy="75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496724"/>
            <a:ext cx="0" cy="1074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45912"/>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536668"/>
            <a:ext cx="795543" cy="369332"/>
          </a:xfrm>
          <a:prstGeom prst="rect">
            <a:avLst/>
          </a:prstGeom>
          <a:noFill/>
        </p:spPr>
        <p:txBody>
          <a:bodyPr wrap="square" rtlCol="0">
            <a:spAutoFit/>
          </a:bodyPr>
          <a:lstStyle/>
          <a:p>
            <a:r>
              <a:rPr lang="en-US" dirty="0"/>
              <a:t>6</a:t>
            </a:r>
          </a:p>
        </p:txBody>
      </p:sp>
      <p:sp>
        <p:nvSpPr>
          <p:cNvPr id="21" name="TextBox 20"/>
          <p:cNvSpPr txBox="1"/>
          <p:nvPr/>
        </p:nvSpPr>
        <p:spPr>
          <a:xfrm>
            <a:off x="5243739" y="5572848"/>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40083" y="5838747"/>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744720" y="5377082"/>
            <a:ext cx="3348542" cy="646331"/>
          </a:xfrm>
          <a:prstGeom prst="rect">
            <a:avLst/>
          </a:prstGeom>
          <a:noFill/>
        </p:spPr>
        <p:txBody>
          <a:bodyPr wrap="square" rtlCol="0">
            <a:spAutoFit/>
          </a:bodyPr>
          <a:lstStyle/>
          <a:p>
            <a:r>
              <a:rPr lang="en-US" dirty="0" smtClean="0"/>
              <a:t>   Approximate cost / optimal cost  = 6/3 </a:t>
            </a:r>
            <a:r>
              <a:rPr lang="en-US" dirty="0"/>
              <a:t>= 2</a:t>
            </a:r>
          </a:p>
        </p:txBody>
      </p:sp>
      <mc:AlternateContent xmlns:mc="http://schemas.openxmlformats.org/markup-compatibility/2006" xmlns:a14="http://schemas.microsoft.com/office/drawing/2010/main">
        <mc:Choice Requires="a14">
          <p:sp>
            <p:nvSpPr>
              <p:cNvPr id="4" name="Rectangle 3"/>
              <p:cNvSpPr/>
              <p:nvPr/>
            </p:nvSpPr>
            <p:spPr>
              <a:xfrm>
                <a:off x="1239584" y="199388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4" name="Rectangle 3"/>
              <p:cNvSpPr>
                <a:spLocks noRot="1" noChangeAspect="1" noMove="1" noResize="1" noEditPoints="1" noAdjustHandles="1" noChangeArrowheads="1" noChangeShapeType="1" noTextEdit="1"/>
              </p:cNvSpPr>
              <p:nvPr/>
            </p:nvSpPr>
            <p:spPr>
              <a:xfrm>
                <a:off x="1239584" y="1993880"/>
                <a:ext cx="3048000" cy="3416320"/>
              </a:xfrm>
              <a:prstGeom prst="rect">
                <a:avLst/>
              </a:prstGeom>
              <a:blipFill rotWithShape="0">
                <a:blip r:embed="rId2"/>
                <a:stretch>
                  <a:fillRect l="-1600" t="-891" r="-2600" b="-1783"/>
                </a:stretch>
              </a:blipFill>
            </p:spPr>
            <p:txBody>
              <a:bodyPr/>
              <a:lstStyle/>
              <a:p>
                <a:r>
                  <a:rPr lang="en-US">
                    <a:noFill/>
                  </a:rPr>
                  <a:t> </a:t>
                </a:r>
              </a:p>
            </p:txBody>
          </p:sp>
        </mc:Fallback>
      </mc:AlternateContent>
    </p:spTree>
    <p:extLst>
      <p:ext uri="{BB962C8B-B14F-4D97-AF65-F5344CB8AC3E}">
        <p14:creationId xmlns:p14="http://schemas.microsoft.com/office/powerpoint/2010/main" val="1478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1239584" y="1975430"/>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0" name="Rectangle 19"/>
              <p:cNvSpPr>
                <a:spLocks noRot="1" noChangeAspect="1" noMove="1" noResize="1" noEditPoints="1" noAdjustHandles="1" noChangeArrowheads="1" noChangeShapeType="1" noTextEdit="1"/>
              </p:cNvSpPr>
              <p:nvPr/>
            </p:nvSpPr>
            <p:spPr>
              <a:xfrm>
                <a:off x="1239584" y="1975430"/>
                <a:ext cx="3048000" cy="3416320"/>
              </a:xfrm>
              <a:prstGeom prst="rect">
                <a:avLst/>
              </a:prstGeom>
              <a:blipFill rotWithShape="0">
                <a:blip r:embed="rId2"/>
                <a:stretch>
                  <a:fillRect l="-1600" t="-893"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57594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14"/>
                                        </p:tgtEl>
                                        <p:attrNameLst>
                                          <p:attrName>stroke.color</p:attrName>
                                        </p:attrNameLst>
                                      </p:cBhvr>
                                      <p:to>
                                        <a:schemeClr val="accent2"/>
                                      </p:to>
                                    </p:animClr>
                                    <p:set>
                                      <p:cBhvr>
                                        <p:cTn id="7" dur="2000" fill="hold"/>
                                        <p:tgtEl>
                                          <p:spTgt spid="1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8"/>
                                        </p:tgtEl>
                                        <p:attrNameLst>
                                          <p:attrName>fillcolor</p:attrName>
                                        </p:attrNameLst>
                                      </p:cBhvr>
                                      <p:to>
                                        <a:schemeClr val="accent2"/>
                                      </p:to>
                                    </p:animClr>
                                    <p:set>
                                      <p:cBhvr>
                                        <p:cTn id="12" dur="2000" fill="hold"/>
                                        <p:tgtEl>
                                          <p:spTgt spid="8"/>
                                        </p:tgtEl>
                                        <p:attrNameLst>
                                          <p:attrName>fill.type</p:attrName>
                                        </p:attrNameLst>
                                      </p:cBhvr>
                                      <p:to>
                                        <p:strVal val="solid"/>
                                      </p:to>
                                    </p:set>
                                    <p:set>
                                      <p:cBhvr>
                                        <p:cTn id="13" dur="2000" fill="hold"/>
                                        <p:tgtEl>
                                          <p:spTgt spid="8"/>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7"/>
                                        </p:tgtEl>
                                        <p:attrNameLst>
                                          <p:attrName>fillcolor</p:attrName>
                                        </p:attrNameLst>
                                      </p:cBhvr>
                                      <p:to>
                                        <a:schemeClr val="accent2"/>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4"/>
                                        </p:tgtEl>
                                        <p:attrNameLst>
                                          <p:attrName>ppt_x</p:attrName>
                                        </p:attrNameLst>
                                      </p:cBhvr>
                                      <p:tavLst>
                                        <p:tav tm="0">
                                          <p:val>
                                            <p:strVal val="ppt_x"/>
                                          </p:val>
                                        </p:tav>
                                        <p:tav tm="100000">
                                          <p:val>
                                            <p:strVal val="ppt_x"/>
                                          </p:val>
                                        </p:tav>
                                      </p:tavLst>
                                    </p:anim>
                                    <p:anim calcmode="lin" valueType="num">
                                      <p:cBhvr additive="base">
                                        <p:cTn id="22" dur="500"/>
                                        <p:tgtEl>
                                          <p:spTgt spid="14"/>
                                        </p:tgtEl>
                                        <p:attrNameLst>
                                          <p:attrName>ppt_y</p:attrName>
                                        </p:attrNameLst>
                                      </p:cBhvr>
                                      <p:tavLst>
                                        <p:tav tm="0">
                                          <p:val>
                                            <p:strVal val="ppt_y"/>
                                          </p:val>
                                        </p:tav>
                                        <p:tav tm="100000">
                                          <p:val>
                                            <p:strVal val="1+ppt_h/2"/>
                                          </p:val>
                                        </p:tav>
                                      </p:tavLst>
                                    </p:anim>
                                    <p:set>
                                      <p:cBhvr>
                                        <p:cTn id="23" dur="1" fill="hold">
                                          <p:stCondLst>
                                            <p:cond delay="499"/>
                                          </p:stCondLst>
                                        </p:cTn>
                                        <p:tgtEl>
                                          <p:spTgt spid="14"/>
                                        </p:tgtEl>
                                        <p:attrNameLst>
                                          <p:attrName>style.visibility</p:attrName>
                                        </p:attrNameLst>
                                      </p:cBhvr>
                                      <p:to>
                                        <p:strVal val="hidden"/>
                                      </p:to>
                                    </p:set>
                                  </p:childTnLst>
                                </p:cTn>
                              </p:par>
                              <p:par>
                                <p:cTn id="24" presetID="2" presetClass="exit" presetSubtype="4" fill="hold" nodeType="withEffect">
                                  <p:stCondLst>
                                    <p:cond delay="0"/>
                                  </p:stCondLst>
                                  <p:childTnLst>
                                    <p:anim calcmode="lin" valueType="num">
                                      <p:cBhvr additive="base">
                                        <p:cTn id="25" dur="500"/>
                                        <p:tgtEl>
                                          <p:spTgt spid="13"/>
                                        </p:tgtEl>
                                        <p:attrNameLst>
                                          <p:attrName>ppt_x</p:attrName>
                                        </p:attrNameLst>
                                      </p:cBhvr>
                                      <p:tavLst>
                                        <p:tav tm="0">
                                          <p:val>
                                            <p:strVal val="ppt_x"/>
                                          </p:val>
                                        </p:tav>
                                        <p:tav tm="100000">
                                          <p:val>
                                            <p:strVal val="ppt_x"/>
                                          </p:val>
                                        </p:tav>
                                      </p:tavLst>
                                    </p:anim>
                                    <p:anim calcmode="lin" valueType="num">
                                      <p:cBhvr additive="base">
                                        <p:cTn id="26" dur="500"/>
                                        <p:tgtEl>
                                          <p:spTgt spid="13"/>
                                        </p:tgtEl>
                                        <p:attrNameLst>
                                          <p:attrName>ppt_y</p:attrName>
                                        </p:attrNameLst>
                                      </p:cBhvr>
                                      <p:tavLst>
                                        <p:tav tm="0">
                                          <p:val>
                                            <p:strVal val="ppt_y"/>
                                          </p:val>
                                        </p:tav>
                                        <p:tav tm="100000">
                                          <p:val>
                                            <p:strVal val="1+ppt_h/2"/>
                                          </p:val>
                                        </p:tav>
                                      </p:tavLst>
                                    </p:anim>
                                    <p:set>
                                      <p:cBhvr>
                                        <p:cTn id="27" dur="1" fill="hold">
                                          <p:stCondLst>
                                            <p:cond delay="499"/>
                                          </p:stCondLst>
                                        </p:cTn>
                                        <p:tgtEl>
                                          <p:spTgt spid="13"/>
                                        </p:tgtEl>
                                        <p:attrNameLst>
                                          <p:attrName>style.visibility</p:attrName>
                                        </p:attrNameLst>
                                      </p:cBhvr>
                                      <p:to>
                                        <p:strVal val="hidden"/>
                                      </p:to>
                                    </p:set>
                                  </p:childTnLst>
                                </p:cTn>
                              </p:par>
                              <p:par>
                                <p:cTn id="28" presetID="2" presetClass="exit" presetSubtype="4" fill="hold" nodeType="withEffect">
                                  <p:stCondLst>
                                    <p:cond delay="0"/>
                                  </p:stCondLst>
                                  <p:childTnLst>
                                    <p:anim calcmode="lin" valueType="num">
                                      <p:cBhvr additive="base">
                                        <p:cTn id="29" dur="500"/>
                                        <p:tgtEl>
                                          <p:spTgt spid="16"/>
                                        </p:tgtEl>
                                        <p:attrNameLst>
                                          <p:attrName>ppt_x</p:attrName>
                                        </p:attrNameLst>
                                      </p:cBhvr>
                                      <p:tavLst>
                                        <p:tav tm="0">
                                          <p:val>
                                            <p:strVal val="ppt_x"/>
                                          </p:val>
                                        </p:tav>
                                        <p:tav tm="100000">
                                          <p:val>
                                            <p:strVal val="ppt_x"/>
                                          </p:val>
                                        </p:tav>
                                      </p:tavLst>
                                    </p:anim>
                                    <p:anim calcmode="lin" valueType="num">
                                      <p:cBhvr additive="base">
                                        <p:cTn id="30" dur="500"/>
                                        <p:tgtEl>
                                          <p:spTgt spid="16"/>
                                        </p:tgtEl>
                                        <p:attrNameLst>
                                          <p:attrName>ppt_y</p:attrName>
                                        </p:attrNameLst>
                                      </p:cBhvr>
                                      <p:tavLst>
                                        <p:tav tm="0">
                                          <p:val>
                                            <p:strVal val="ppt_y"/>
                                          </p:val>
                                        </p:tav>
                                        <p:tav tm="100000">
                                          <p:val>
                                            <p:strVal val="1+ppt_h/2"/>
                                          </p:val>
                                        </p:tav>
                                      </p:tavLst>
                                    </p:anim>
                                    <p:set>
                                      <p:cBhvr>
                                        <p:cTn id="31" dur="1" fill="hold">
                                          <p:stCondLst>
                                            <p:cond delay="499"/>
                                          </p:stCondLst>
                                        </p:cTn>
                                        <p:tgtEl>
                                          <p:spTgt spid="16"/>
                                        </p:tgtEl>
                                        <p:attrNameLst>
                                          <p:attrName>style.visibility</p:attrName>
                                        </p:attrNameLst>
                                      </p:cBhvr>
                                      <p:to>
                                        <p:strVal val="hidden"/>
                                      </p:to>
                                    </p:set>
                                  </p:childTnLst>
                                </p:cTn>
                              </p:par>
                              <p:par>
                                <p:cTn id="32" presetID="2" presetClass="exit" presetSubtype="4" fill="hold" nodeType="withEffect">
                                  <p:stCondLst>
                                    <p:cond delay="0"/>
                                  </p:stCondLst>
                                  <p:childTnLst>
                                    <p:anim calcmode="lin" valueType="num">
                                      <p:cBhvr additive="base">
                                        <p:cTn id="33" dur="500"/>
                                        <p:tgtEl>
                                          <p:spTgt spid="15"/>
                                        </p:tgtEl>
                                        <p:attrNameLst>
                                          <p:attrName>ppt_x</p:attrName>
                                        </p:attrNameLst>
                                      </p:cBhvr>
                                      <p:tavLst>
                                        <p:tav tm="0">
                                          <p:val>
                                            <p:strVal val="ppt_x"/>
                                          </p:val>
                                        </p:tav>
                                        <p:tav tm="100000">
                                          <p:val>
                                            <p:strVal val="ppt_x"/>
                                          </p:val>
                                        </p:tav>
                                      </p:tavLst>
                                    </p:anim>
                                    <p:anim calcmode="lin" valueType="num">
                                      <p:cBhvr additive="base">
                                        <p:cTn id="34" dur="500"/>
                                        <p:tgtEl>
                                          <p:spTgt spid="15"/>
                                        </p:tgtEl>
                                        <p:attrNameLst>
                                          <p:attrName>ppt_y</p:attrName>
                                        </p:attrNameLst>
                                      </p:cBhvr>
                                      <p:tavLst>
                                        <p:tav tm="0">
                                          <p:val>
                                            <p:strVal val="ppt_y"/>
                                          </p:val>
                                        </p:tav>
                                        <p:tav tm="100000">
                                          <p:val>
                                            <p:strVal val="1+ppt_h/2"/>
                                          </p:val>
                                        </p:tav>
                                      </p:tavLst>
                                    </p:anim>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2" fill="hold" nodeType="clickEffect">
                                  <p:stCondLst>
                                    <p:cond delay="0"/>
                                  </p:stCondLst>
                                  <p:childTnLst>
                                    <p:animClr clrSpc="rgb" dir="cw">
                                      <p:cBhvr>
                                        <p:cTn id="39" dur="2000" fill="hold"/>
                                        <p:tgtEl>
                                          <p:spTgt spid="18"/>
                                        </p:tgtEl>
                                        <p:attrNameLst>
                                          <p:attrName>stroke.color</p:attrName>
                                        </p:attrNameLst>
                                      </p:cBhvr>
                                      <p:to>
                                        <a:schemeClr val="accent2"/>
                                      </p:to>
                                    </p:animClr>
                                    <p:set>
                                      <p:cBhvr>
                                        <p:cTn id="40" dur="2000" fill="hold"/>
                                        <p:tgtEl>
                                          <p:spTgt spid="18"/>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chemeClr val="accent2"/>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0"/>
                                        </p:tgtEl>
                                        <p:attrNameLst>
                                          <p:attrName>fillcolor</p:attrName>
                                        </p:attrNameLst>
                                      </p:cBhvr>
                                      <p:to>
                                        <a:schemeClr val="accent2"/>
                                      </p:to>
                                    </p:animClr>
                                    <p:set>
                                      <p:cBhvr>
                                        <p:cTn id="49" dur="2000" fill="hold"/>
                                        <p:tgtEl>
                                          <p:spTgt spid="10"/>
                                        </p:tgtEl>
                                        <p:attrNameLst>
                                          <p:attrName>fill.type</p:attrName>
                                        </p:attrNameLst>
                                      </p:cBhvr>
                                      <p:to>
                                        <p:strVal val="solid"/>
                                      </p:to>
                                    </p:set>
                                    <p:set>
                                      <p:cBhvr>
                                        <p:cTn id="50" dur="2000" fill="hold"/>
                                        <p:tgtEl>
                                          <p:spTgt spid="1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8"/>
                                        </p:tgtEl>
                                        <p:attrNameLst>
                                          <p:attrName>ppt_x</p:attrName>
                                        </p:attrNameLst>
                                      </p:cBhvr>
                                      <p:tavLst>
                                        <p:tav tm="0">
                                          <p:val>
                                            <p:strVal val="ppt_x"/>
                                          </p:val>
                                        </p:tav>
                                        <p:tav tm="100000">
                                          <p:val>
                                            <p:strVal val="ppt_x"/>
                                          </p:val>
                                        </p:tav>
                                      </p:tavLst>
                                    </p:anim>
                                    <p:anim calcmode="lin" valueType="num">
                                      <p:cBhvr additive="base">
                                        <p:cTn id="55" dur="500"/>
                                        <p:tgtEl>
                                          <p:spTgt spid="18"/>
                                        </p:tgtEl>
                                        <p:attrNameLst>
                                          <p:attrName>ppt_y</p:attrName>
                                        </p:attrNameLst>
                                      </p:cBhvr>
                                      <p:tavLst>
                                        <p:tav tm="0">
                                          <p:val>
                                            <p:strVal val="ppt_y"/>
                                          </p:val>
                                        </p:tav>
                                        <p:tav tm="100000">
                                          <p:val>
                                            <p:strVal val="1+ppt_h/2"/>
                                          </p:val>
                                        </p:tav>
                                      </p:tavLst>
                                    </p:anim>
                                    <p:set>
                                      <p:cBhvr>
                                        <p:cTn id="56" dur="1" fill="hold">
                                          <p:stCondLst>
                                            <p:cond delay="499"/>
                                          </p:stCondLst>
                                        </p:cTn>
                                        <p:tgtEl>
                                          <p:spTgt spid="18"/>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7"/>
                                        </p:tgtEl>
                                        <p:attrNameLst>
                                          <p:attrName>ppt_x</p:attrName>
                                        </p:attrNameLst>
                                      </p:cBhvr>
                                      <p:tavLst>
                                        <p:tav tm="0">
                                          <p:val>
                                            <p:strVal val="ppt_x"/>
                                          </p:val>
                                        </p:tav>
                                        <p:tav tm="100000">
                                          <p:val>
                                            <p:strVal val="ppt_x"/>
                                          </p:val>
                                        </p:tav>
                                      </p:tavLst>
                                    </p:anim>
                                    <p:anim calcmode="lin" valueType="num">
                                      <p:cBhvr additive="base">
                                        <p:cTn id="63" dur="500"/>
                                        <p:tgtEl>
                                          <p:spTgt spid="17"/>
                                        </p:tgtEl>
                                        <p:attrNameLst>
                                          <p:attrName>ppt_y</p:attrName>
                                        </p:attrNameLst>
                                      </p:cBhvr>
                                      <p:tavLst>
                                        <p:tav tm="0">
                                          <p:val>
                                            <p:strVal val="ppt_y"/>
                                          </p:val>
                                        </p:tav>
                                        <p:tav tm="100000">
                                          <p:val>
                                            <p:strVal val="1+ppt_h/2"/>
                                          </p:val>
                                        </p:tav>
                                      </p:tavLst>
                                    </p:anim>
                                    <p:set>
                                      <p:cBhvr>
                                        <p:cTn id="64"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SAT problem is stated as follows:</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2367171"/>
            <a:ext cx="8810625" cy="808256"/>
          </a:xfrm>
          <a:prstGeom prst="rect">
            <a:avLst/>
          </a:prstGeom>
        </p:spPr>
      </p:pic>
      <p:pic>
        <p:nvPicPr>
          <p:cNvPr id="4" name="Picture 3"/>
          <p:cNvPicPr>
            <a:picLocks noChangeAspect="1"/>
          </p:cNvPicPr>
          <p:nvPr/>
        </p:nvPicPr>
        <p:blipFill>
          <a:blip r:embed="rId3"/>
          <a:stretch>
            <a:fillRect/>
          </a:stretch>
        </p:blipFill>
        <p:spPr>
          <a:xfrm>
            <a:off x="1669778" y="3175427"/>
            <a:ext cx="8696325" cy="2486025"/>
          </a:xfrm>
          <a:prstGeom prst="rect">
            <a:avLst/>
          </a:prstGeom>
        </p:spPr>
      </p:pic>
      <p:pic>
        <p:nvPicPr>
          <p:cNvPr id="8" name="Picture 7"/>
          <p:cNvPicPr>
            <a:picLocks noChangeAspect="1"/>
          </p:cNvPicPr>
          <p:nvPr/>
        </p:nvPicPr>
        <p:blipFill>
          <a:blip r:embed="rId4"/>
          <a:stretch>
            <a:fillRect/>
          </a:stretch>
        </p:blipFill>
        <p:spPr>
          <a:xfrm>
            <a:off x="1669778" y="5573819"/>
            <a:ext cx="1504950" cy="295275"/>
          </a:xfrm>
          <a:prstGeom prst="rect">
            <a:avLst/>
          </a:prstGeom>
        </p:spPr>
      </p:pic>
    </p:spTree>
    <p:extLst>
      <p:ext uri="{BB962C8B-B14F-4D97-AF65-F5344CB8AC3E}">
        <p14:creationId xmlns:p14="http://schemas.microsoft.com/office/powerpoint/2010/main" val="3290397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75" y="221814"/>
            <a:ext cx="10058400" cy="1450757"/>
          </a:xfrm>
        </p:spPr>
        <p:txBody>
          <a:bodyPr>
            <a:normAutofit/>
          </a:bodyPr>
          <a:lstStyle/>
          <a:p>
            <a:r>
              <a:rPr lang="en-US" dirty="0"/>
              <a:t>2-approximation algorithm for Vertex Cover</a:t>
            </a:r>
          </a:p>
        </p:txBody>
      </p:sp>
      <p:sp>
        <p:nvSpPr>
          <p:cNvPr id="6" name="Oval 5"/>
          <p:cNvSpPr/>
          <p:nvPr/>
        </p:nvSpPr>
        <p:spPr>
          <a:xfrm>
            <a:off x="52781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7" name="Oval 6"/>
          <p:cNvSpPr/>
          <p:nvPr/>
        </p:nvSpPr>
        <p:spPr>
          <a:xfrm>
            <a:off x="52781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8" name="Oval 7"/>
          <p:cNvSpPr/>
          <p:nvPr/>
        </p:nvSpPr>
        <p:spPr>
          <a:xfrm>
            <a:off x="6764083"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9" name="Oval 8"/>
          <p:cNvSpPr/>
          <p:nvPr/>
        </p:nvSpPr>
        <p:spPr>
          <a:xfrm>
            <a:off x="8449741" y="29708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
        <p:nvSpPr>
          <p:cNvPr id="10" name="Oval 9"/>
          <p:cNvSpPr/>
          <p:nvPr/>
        </p:nvSpPr>
        <p:spPr>
          <a:xfrm>
            <a:off x="8449741" y="4571042"/>
            <a:ext cx="533400" cy="533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6</a:t>
            </a:r>
          </a:p>
        </p:txBody>
      </p:sp>
      <p:sp>
        <p:nvSpPr>
          <p:cNvPr id="11" name="Oval 10"/>
          <p:cNvSpPr/>
          <p:nvPr/>
        </p:nvSpPr>
        <p:spPr>
          <a:xfrm>
            <a:off x="67640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p:cNvSpPr/>
          <p:nvPr/>
        </p:nvSpPr>
        <p:spPr>
          <a:xfrm>
            <a:off x="9926383" y="457104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3" name="Straight Connector 12"/>
          <p:cNvCxnSpPr>
            <a:stCxn id="7" idx="4"/>
            <a:endCxn id="6" idx="0"/>
          </p:cNvCxnSpPr>
          <p:nvPr/>
        </p:nvCxnSpPr>
        <p:spPr>
          <a:xfrm>
            <a:off x="55448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7" idx="6"/>
            <a:endCxn id="8" idx="2"/>
          </p:cNvCxnSpPr>
          <p:nvPr/>
        </p:nvCxnSpPr>
        <p:spPr>
          <a:xfrm>
            <a:off x="5811583" y="3237542"/>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8" idx="6"/>
            <a:endCxn id="9" idx="2"/>
          </p:cNvCxnSpPr>
          <p:nvPr/>
        </p:nvCxnSpPr>
        <p:spPr>
          <a:xfrm>
            <a:off x="7297483" y="3237542"/>
            <a:ext cx="11522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8" idx="4"/>
            <a:endCxn id="11" idx="0"/>
          </p:cNvCxnSpPr>
          <p:nvPr/>
        </p:nvCxnSpPr>
        <p:spPr>
          <a:xfrm>
            <a:off x="7030783"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9" idx="5"/>
            <a:endCxn id="12" idx="0"/>
          </p:cNvCxnSpPr>
          <p:nvPr/>
        </p:nvCxnSpPr>
        <p:spPr>
          <a:xfrm>
            <a:off x="8905027" y="3426128"/>
            <a:ext cx="1288057" cy="11449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9" idx="4"/>
            <a:endCxn id="10" idx="0"/>
          </p:cNvCxnSpPr>
          <p:nvPr/>
        </p:nvCxnSpPr>
        <p:spPr>
          <a:xfrm>
            <a:off x="8716441" y="3504242"/>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1" idx="6"/>
            <a:endCxn id="10" idx="2"/>
          </p:cNvCxnSpPr>
          <p:nvPr/>
        </p:nvCxnSpPr>
        <p:spPr>
          <a:xfrm>
            <a:off x="7297483" y="4837742"/>
            <a:ext cx="11522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240083" y="5253073"/>
            <a:ext cx="3048000" cy="369332"/>
          </a:xfrm>
          <a:prstGeom prst="rect">
            <a:avLst/>
          </a:prstGeom>
          <a:noFill/>
        </p:spPr>
        <p:txBody>
          <a:bodyPr wrap="square" rtlCol="0">
            <a:spAutoFit/>
          </a:bodyPr>
          <a:lstStyle/>
          <a:p>
            <a:r>
              <a:rPr lang="en-US" dirty="0"/>
              <a:t>It is then a vertex cover</a:t>
            </a:r>
          </a:p>
        </p:txBody>
      </p:sp>
      <p:sp>
        <p:nvSpPr>
          <p:cNvPr id="20" name="TextBox 19"/>
          <p:cNvSpPr txBox="1"/>
          <p:nvPr/>
        </p:nvSpPr>
        <p:spPr>
          <a:xfrm>
            <a:off x="6501940" y="5491337"/>
            <a:ext cx="795543" cy="369332"/>
          </a:xfrm>
          <a:prstGeom prst="rect">
            <a:avLst/>
          </a:prstGeom>
          <a:noFill/>
        </p:spPr>
        <p:txBody>
          <a:bodyPr wrap="square" rtlCol="0">
            <a:spAutoFit/>
          </a:bodyPr>
          <a:lstStyle/>
          <a:p>
            <a:r>
              <a:rPr lang="en-US" dirty="0"/>
              <a:t>4</a:t>
            </a:r>
          </a:p>
        </p:txBody>
      </p:sp>
      <p:sp>
        <p:nvSpPr>
          <p:cNvPr id="21" name="TextBox 20"/>
          <p:cNvSpPr txBox="1"/>
          <p:nvPr/>
        </p:nvSpPr>
        <p:spPr>
          <a:xfrm>
            <a:off x="5240083" y="5519772"/>
            <a:ext cx="914400" cy="369332"/>
          </a:xfrm>
          <a:prstGeom prst="rect">
            <a:avLst/>
          </a:prstGeom>
          <a:noFill/>
        </p:spPr>
        <p:txBody>
          <a:bodyPr wrap="square" rtlCol="0">
            <a:spAutoFit/>
          </a:bodyPr>
          <a:lstStyle/>
          <a:p>
            <a:r>
              <a:rPr lang="en-US" dirty="0"/>
              <a:t>Size?</a:t>
            </a:r>
          </a:p>
        </p:txBody>
      </p:sp>
      <p:sp>
        <p:nvSpPr>
          <p:cNvPr id="22" name="TextBox 21"/>
          <p:cNvSpPr txBox="1"/>
          <p:nvPr/>
        </p:nvSpPr>
        <p:spPr>
          <a:xfrm>
            <a:off x="5260466" y="5889104"/>
            <a:ext cx="3027617" cy="369332"/>
          </a:xfrm>
          <a:prstGeom prst="rect">
            <a:avLst/>
          </a:prstGeom>
          <a:noFill/>
        </p:spPr>
        <p:txBody>
          <a:bodyPr wrap="square" rtlCol="0">
            <a:spAutoFit/>
          </a:bodyPr>
          <a:lstStyle/>
          <a:p>
            <a:r>
              <a:rPr lang="en-US" dirty="0"/>
              <a:t>How far from optimal one?</a:t>
            </a:r>
          </a:p>
        </p:txBody>
      </p:sp>
      <p:sp>
        <p:nvSpPr>
          <p:cNvPr id="23" name="TextBox 22"/>
          <p:cNvSpPr txBox="1"/>
          <p:nvPr/>
        </p:nvSpPr>
        <p:spPr>
          <a:xfrm>
            <a:off x="8288083" y="5877767"/>
            <a:ext cx="2480355" cy="369332"/>
          </a:xfrm>
          <a:prstGeom prst="rect">
            <a:avLst/>
          </a:prstGeom>
          <a:noFill/>
        </p:spPr>
        <p:txBody>
          <a:bodyPr wrap="square" rtlCol="0">
            <a:spAutoFit/>
          </a:bodyPr>
          <a:lstStyle/>
          <a:p>
            <a:r>
              <a:rPr lang="en-US" dirty="0"/>
              <a:t> </a:t>
            </a:r>
            <a:r>
              <a:rPr lang="en-US" dirty="0" smtClean="0"/>
              <a:t>                   4/3 = 1.33</a:t>
            </a:r>
            <a:endParaRPr lang="en-US" dirty="0"/>
          </a:p>
        </p:txBody>
      </p:sp>
      <mc:AlternateContent xmlns:mc="http://schemas.openxmlformats.org/markup-compatibility/2006" xmlns:a14="http://schemas.microsoft.com/office/drawing/2010/main">
        <mc:Choice Requires="a14">
          <p:sp>
            <p:nvSpPr>
              <p:cNvPr id="24" name="Rectangle 23"/>
              <p:cNvSpPr/>
              <p:nvPr/>
            </p:nvSpPr>
            <p:spPr>
              <a:xfrm>
                <a:off x="1166675" y="1888869"/>
                <a:ext cx="3048000" cy="3416320"/>
              </a:xfrm>
              <a:prstGeom prst="rect">
                <a:avLst/>
              </a:prstGeom>
            </p:spPr>
            <p:txBody>
              <a:bodyPr wrap="square">
                <a:spAutoFit/>
              </a:bodyPr>
              <a:lstStyle/>
              <a:p>
                <a:r>
                  <a:rPr lang="en-US" b="1" dirty="0"/>
                  <a:t>APPROX-VERTEX-COVER</a:t>
                </a:r>
                <a:r>
                  <a:rPr lang="en-US" dirty="0"/>
                  <a:t>(G)</a:t>
                </a:r>
              </a:p>
              <a:p>
                <a:pPr lvl="1"/>
                <a14:m>
                  <m:oMath xmlns:m="http://schemas.openxmlformats.org/officeDocument/2006/math">
                    <m:r>
                      <m:rPr>
                        <m:sty m:val="p"/>
                      </m:rPr>
                      <a:rPr lang="en-US">
                        <a:latin typeface="Cambria Math"/>
                      </a:rPr>
                      <m:t>C</m:t>
                    </m:r>
                    <m:r>
                      <a:rPr lang="en-US" i="1">
                        <a:latin typeface="Cambria Math"/>
                      </a:rPr>
                      <m:t>=</m:t>
                    </m:r>
                    <m:r>
                      <a:rPr lang="en-US" i="1">
                        <a:latin typeface="Cambria Math"/>
                        <a:ea typeface="Cambria Math"/>
                      </a:rPr>
                      <m:t>∅</m:t>
                    </m:r>
                  </m:oMath>
                </a14:m>
                <a:r>
                  <a:rPr lang="en-US" dirty="0"/>
                  <a:t>;</a:t>
                </a:r>
              </a:p>
              <a:p>
                <a:pPr lvl="1"/>
                <a:r>
                  <a:rPr lang="en-US" dirty="0"/>
                  <a:t>E’=G.E;</a:t>
                </a:r>
              </a:p>
              <a:p>
                <a:pPr lvl="1"/>
                <a:r>
                  <a:rPr lang="en-US" dirty="0"/>
                  <a:t>while(E’ </a:t>
                </a:r>
                <a14:m>
                  <m:oMath xmlns:m="http://schemas.openxmlformats.org/officeDocument/2006/math">
                    <m:r>
                      <a:rPr lang="en-US" i="1">
                        <a:latin typeface="Cambria Math"/>
                        <a:ea typeface="Cambria Math"/>
                      </a:rPr>
                      <m:t>≠∅</m:t>
                    </m:r>
                  </m:oMath>
                </a14:m>
                <a:r>
                  <a:rPr lang="en-US" dirty="0"/>
                  <a:t> ){</a:t>
                </a:r>
              </a:p>
              <a:p>
                <a:pPr marL="857250" lvl="2"/>
                <a:r>
                  <a:rPr lang="en-US" dirty="0"/>
                  <a:t>Randomly choose a edge (</a:t>
                </a:r>
                <a:r>
                  <a:rPr lang="en-US" dirty="0" err="1"/>
                  <a:t>u,v</a:t>
                </a:r>
                <a:r>
                  <a:rPr lang="en-US" dirty="0"/>
                  <a:t>) in E’, put u and v into C;</a:t>
                </a:r>
              </a:p>
              <a:p>
                <a:pPr marL="857250" lvl="2"/>
                <a:r>
                  <a:rPr lang="en-US" dirty="0"/>
                  <a:t>Remove all the edges that covered by u or v from E’</a:t>
                </a:r>
              </a:p>
              <a:p>
                <a:pPr lvl="1"/>
                <a:r>
                  <a:rPr lang="en-US" dirty="0"/>
                  <a:t>}</a:t>
                </a:r>
              </a:p>
              <a:p>
                <a:pPr lvl="1"/>
                <a:r>
                  <a:rPr lang="en-US" dirty="0"/>
                  <a:t>Return C;</a:t>
                </a:r>
              </a:p>
            </p:txBody>
          </p:sp>
        </mc:Choice>
        <mc:Fallback xmlns="">
          <p:sp>
            <p:nvSpPr>
              <p:cNvPr id="24" name="Rectangle 23"/>
              <p:cNvSpPr>
                <a:spLocks noRot="1" noChangeAspect="1" noMove="1" noResize="1" noEditPoints="1" noAdjustHandles="1" noChangeArrowheads="1" noChangeShapeType="1" noTextEdit="1"/>
              </p:cNvSpPr>
              <p:nvPr/>
            </p:nvSpPr>
            <p:spPr>
              <a:xfrm>
                <a:off x="1166675" y="1888869"/>
                <a:ext cx="3048000" cy="3416320"/>
              </a:xfrm>
              <a:prstGeom prst="rect">
                <a:avLst/>
              </a:prstGeom>
              <a:blipFill rotWithShape="0">
                <a:blip r:embed="rId2"/>
                <a:stretch>
                  <a:fillRect l="-1600" t="-1071" r="-2600" b="-1964"/>
                </a:stretch>
              </a:blipFill>
            </p:spPr>
            <p:txBody>
              <a:bodyPr/>
              <a:lstStyle/>
              <a:p>
                <a:r>
                  <a:rPr lang="en-US">
                    <a:noFill/>
                  </a:rPr>
                  <a:t> </a:t>
                </a:r>
              </a:p>
            </p:txBody>
          </p:sp>
        </mc:Fallback>
      </mc:AlternateContent>
    </p:spTree>
    <p:extLst>
      <p:ext uri="{BB962C8B-B14F-4D97-AF65-F5344CB8AC3E}">
        <p14:creationId xmlns:p14="http://schemas.microsoft.com/office/powerpoint/2010/main" val="40496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6981362" y="1907037"/>
            <a:ext cx="4485578" cy="2183868"/>
          </a:xfrm>
          <a:prstGeom prst="rect">
            <a:avLst/>
          </a:prstGeom>
        </p:spPr>
      </p:pic>
      <p:pic>
        <p:nvPicPr>
          <p:cNvPr id="4" name="Picture 3"/>
          <p:cNvPicPr>
            <a:picLocks noChangeAspect="1"/>
          </p:cNvPicPr>
          <p:nvPr/>
        </p:nvPicPr>
        <p:blipFill>
          <a:blip r:embed="rId3"/>
          <a:stretch>
            <a:fillRect/>
          </a:stretch>
        </p:blipFill>
        <p:spPr>
          <a:xfrm>
            <a:off x="1097280" y="1864926"/>
            <a:ext cx="5364294" cy="2786864"/>
          </a:xfrm>
          <a:prstGeom prst="rect">
            <a:avLst/>
          </a:prstGeom>
        </p:spPr>
      </p:pic>
      <p:pic>
        <p:nvPicPr>
          <p:cNvPr id="7" name="Picture 6"/>
          <p:cNvPicPr>
            <a:picLocks noChangeAspect="1"/>
          </p:cNvPicPr>
          <p:nvPr/>
        </p:nvPicPr>
        <p:blipFill>
          <a:blip r:embed="rId4"/>
          <a:stretch>
            <a:fillRect/>
          </a:stretch>
        </p:blipFill>
        <p:spPr>
          <a:xfrm>
            <a:off x="1136239" y="4742593"/>
            <a:ext cx="5286375" cy="1585992"/>
          </a:xfrm>
          <a:prstGeom prst="rect">
            <a:avLst/>
          </a:prstGeom>
        </p:spPr>
      </p:pic>
    </p:spTree>
    <p:extLst>
      <p:ext uri="{BB962C8B-B14F-4D97-AF65-F5344CB8AC3E}">
        <p14:creationId xmlns:p14="http://schemas.microsoft.com/office/powerpoint/2010/main" val="1936785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2-approximation algorithm for Vertex Cover</a:t>
            </a:r>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7349583" y="1845734"/>
            <a:ext cx="4485578" cy="2183868"/>
          </a:xfrm>
          <a:prstGeom prst="rect">
            <a:avLst/>
          </a:prstGeom>
        </p:spPr>
      </p:pic>
      <p:sp>
        <p:nvSpPr>
          <p:cNvPr id="4" name="Content Placeholder 3"/>
          <p:cNvSpPr>
            <a:spLocks noGrp="1"/>
          </p:cNvSpPr>
          <p:nvPr>
            <p:ph idx="1"/>
          </p:nvPr>
        </p:nvSpPr>
        <p:spPr>
          <a:xfrm>
            <a:off x="1097280" y="1800262"/>
            <a:ext cx="10058400" cy="4023360"/>
          </a:xfrm>
        </p:spPr>
        <p:txBody>
          <a:bodyPr/>
          <a:lstStyle/>
          <a:p>
            <a:endParaRPr lang="en-US" dirty="0"/>
          </a:p>
        </p:txBody>
      </p:sp>
      <p:pic>
        <p:nvPicPr>
          <p:cNvPr id="8" name="Picture 7"/>
          <p:cNvPicPr>
            <a:picLocks noChangeAspect="1"/>
          </p:cNvPicPr>
          <p:nvPr/>
        </p:nvPicPr>
        <p:blipFill>
          <a:blip r:embed="rId3"/>
          <a:stretch>
            <a:fillRect/>
          </a:stretch>
        </p:blipFill>
        <p:spPr>
          <a:xfrm>
            <a:off x="1097280" y="1772177"/>
            <a:ext cx="5838825" cy="4514850"/>
          </a:xfrm>
          <a:prstGeom prst="rect">
            <a:avLst/>
          </a:prstGeom>
        </p:spPr>
      </p:pic>
    </p:spTree>
    <p:extLst>
      <p:ext uri="{BB962C8B-B14F-4D97-AF65-F5344CB8AC3E}">
        <p14:creationId xmlns:p14="http://schemas.microsoft.com/office/powerpoint/2010/main" val="3849889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a:t>
            </a:r>
            <a:r>
              <a:rPr lang="en-US" dirty="0"/>
              <a:t>S</a:t>
            </a:r>
            <a:r>
              <a:rPr lang="en-US" dirty="0" smtClean="0"/>
              <a:t>et-covering </a:t>
            </a:r>
            <a:r>
              <a:rPr lang="en-US" dirty="0"/>
              <a:t>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Set-covering problem</a:t>
                </a:r>
              </a:p>
              <a:p>
                <a:r>
                  <a:rPr lang="en-US" dirty="0"/>
                  <a:t>Given a set X, and a family F of subsets of X, where F covers X, i.e. </a:t>
                </a:r>
                <a14:m>
                  <m:oMath xmlns:m="http://schemas.openxmlformats.org/officeDocument/2006/math">
                    <m:r>
                      <m:rPr>
                        <m:sty m:val="p"/>
                      </m:rPr>
                      <a:rPr lang="en-US" b="0" i="0" smtClean="0">
                        <a:latin typeface="Cambria Math"/>
                      </a:rPr>
                      <m:t>X</m:t>
                    </m:r>
                    <m:r>
                      <a:rPr lang="en-US" b="0" i="0" smtClean="0">
                        <a:latin typeface="Cambria Math"/>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𝑆</m:t>
                        </m:r>
                        <m:r>
                          <a:rPr lang="en-US" b="0" i="1" smtClean="0">
                            <a:latin typeface="Cambria Math"/>
                            <a:ea typeface="Cambria Math"/>
                          </a:rPr>
                          <m:t>∈</m:t>
                        </m:r>
                        <m:r>
                          <m:rPr>
                            <m:sty m:val="p"/>
                            <m:brk m:alnAt="7"/>
                          </m:rPr>
                          <a:rPr lang="en-US" b="0" i="0" smtClean="0">
                            <a:latin typeface="Cambria Math"/>
                            <a:ea typeface="Cambria Math"/>
                          </a:rPr>
                          <m:t>F</m:t>
                        </m:r>
                      </m:sub>
                      <m:sup/>
                      <m:e>
                        <m:r>
                          <a:rPr lang="en-US" b="0" i="1" smtClean="0">
                            <a:latin typeface="Cambria Math"/>
                          </a:rPr>
                          <m:t>𝑆</m:t>
                        </m:r>
                      </m:e>
                    </m:nary>
                  </m:oMath>
                </a14:m>
                <a:r>
                  <a:rPr lang="en-US" dirty="0"/>
                  <a:t>.</a:t>
                </a:r>
              </a:p>
              <a:p>
                <a:r>
                  <a:rPr lang="en-US" dirty="0"/>
                  <a:t>Find a subset of F that covers X and with minimum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9152421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normAutofit fontScale="90000"/>
          </a:bodyPr>
          <a:lstStyle/>
          <a:p>
            <a:r>
              <a:rPr lang="en-US" dirty="0"/>
              <a:t>Approximation algorithm for Set-covering problem</a:t>
            </a:r>
          </a:p>
        </p:txBody>
      </p:sp>
      <p:sp>
        <p:nvSpPr>
          <p:cNvPr id="5" name="Oval 4"/>
          <p:cNvSpPr/>
          <p:nvPr/>
        </p:nvSpPr>
        <p:spPr>
          <a:xfrm>
            <a:off x="4069455" y="19619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2286000" y="4006334"/>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612877" y="4427160"/>
            <a:ext cx="533400" cy="369332"/>
          </a:xfrm>
          <a:prstGeom prst="rect">
            <a:avLst/>
          </a:prstGeom>
          <a:noFill/>
        </p:spPr>
        <p:txBody>
          <a:bodyPr wrap="square" rtlCol="0">
            <a:spAutoFit/>
          </a:bodyPr>
          <a:lstStyle/>
          <a:p>
            <a:r>
              <a:rPr lang="en-US" dirty="0"/>
              <a:t>f1:</a:t>
            </a:r>
          </a:p>
        </p:txBody>
      </p:sp>
      <p:sp>
        <p:nvSpPr>
          <p:cNvPr id="14" name="Oval 13"/>
          <p:cNvSpPr/>
          <p:nvPr/>
        </p:nvSpPr>
        <p:spPr>
          <a:xfrm>
            <a:off x="30480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3505200" y="437566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590800" y="4953000"/>
            <a:ext cx="533400" cy="369332"/>
          </a:xfrm>
          <a:prstGeom prst="rect">
            <a:avLst/>
          </a:prstGeom>
          <a:noFill/>
        </p:spPr>
        <p:txBody>
          <a:bodyPr wrap="square" rtlCol="0">
            <a:spAutoFit/>
          </a:bodyPr>
          <a:lstStyle/>
          <a:p>
            <a:r>
              <a:rPr lang="en-US" dirty="0"/>
              <a:t>f2:</a:t>
            </a:r>
          </a:p>
        </p:txBody>
      </p:sp>
      <p:sp>
        <p:nvSpPr>
          <p:cNvPr id="17" name="Oval 16"/>
          <p:cNvSpPr/>
          <p:nvPr/>
        </p:nvSpPr>
        <p:spPr>
          <a:xfrm>
            <a:off x="3048000" y="49439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583322" y="5486400"/>
            <a:ext cx="533400" cy="369332"/>
          </a:xfrm>
          <a:prstGeom prst="rect">
            <a:avLst/>
          </a:prstGeom>
          <a:noFill/>
        </p:spPr>
        <p:txBody>
          <a:bodyPr wrap="square" rtlCol="0">
            <a:spAutoFit/>
          </a:bodyPr>
          <a:lstStyle/>
          <a:p>
            <a:r>
              <a:rPr lang="en-US" dirty="0"/>
              <a:t>f3:</a:t>
            </a:r>
          </a:p>
        </p:txBody>
      </p:sp>
      <p:sp>
        <p:nvSpPr>
          <p:cNvPr id="19" name="Oval 18"/>
          <p:cNvSpPr/>
          <p:nvPr/>
        </p:nvSpPr>
        <p:spPr>
          <a:xfrm>
            <a:off x="3063435" y="54773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3505200" y="54586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612877" y="6031043"/>
            <a:ext cx="533400" cy="369332"/>
          </a:xfrm>
          <a:prstGeom prst="rect">
            <a:avLst/>
          </a:prstGeom>
          <a:noFill/>
        </p:spPr>
        <p:txBody>
          <a:bodyPr wrap="square" rtlCol="0">
            <a:spAutoFit/>
          </a:bodyPr>
          <a:lstStyle/>
          <a:p>
            <a:r>
              <a:rPr lang="en-US" dirty="0"/>
              <a:t>f4:</a:t>
            </a:r>
          </a:p>
        </p:txBody>
      </p:sp>
      <p:sp>
        <p:nvSpPr>
          <p:cNvPr id="22" name="Oval 21"/>
          <p:cNvSpPr/>
          <p:nvPr/>
        </p:nvSpPr>
        <p:spPr>
          <a:xfrm>
            <a:off x="3049859"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3581401" y="595472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4368085" y="4384718"/>
            <a:ext cx="533400" cy="369332"/>
          </a:xfrm>
          <a:prstGeom prst="rect">
            <a:avLst/>
          </a:prstGeom>
          <a:noFill/>
        </p:spPr>
        <p:txBody>
          <a:bodyPr wrap="square" rtlCol="0">
            <a:spAutoFit/>
          </a:bodyPr>
          <a:lstStyle/>
          <a:p>
            <a:r>
              <a:rPr lang="en-US" dirty="0"/>
              <a:t>f5:</a:t>
            </a:r>
          </a:p>
        </p:txBody>
      </p:sp>
      <p:sp>
        <p:nvSpPr>
          <p:cNvPr id="25" name="Oval 24"/>
          <p:cNvSpPr/>
          <p:nvPr/>
        </p:nvSpPr>
        <p:spPr>
          <a:xfrm>
            <a:off x="4800600" y="438471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2" name="TextBox 31"/>
          <p:cNvSpPr txBox="1"/>
          <p:nvPr/>
        </p:nvSpPr>
        <p:spPr>
          <a:xfrm>
            <a:off x="6096000" y="3505200"/>
            <a:ext cx="4038600" cy="369332"/>
          </a:xfrm>
          <a:prstGeom prst="rect">
            <a:avLst/>
          </a:prstGeom>
          <a:noFill/>
        </p:spPr>
        <p:txBody>
          <a:bodyPr wrap="square" rtlCol="0">
            <a:spAutoFit/>
          </a:bodyPr>
          <a:lstStyle/>
          <a:p>
            <a:r>
              <a:rPr lang="en-US" dirty="0"/>
              <a:t>{f1, f3, f4} is a subset of F covering X</a:t>
            </a:r>
          </a:p>
        </p:txBody>
      </p:sp>
      <p:sp>
        <p:nvSpPr>
          <p:cNvPr id="33" name="TextBox 32"/>
          <p:cNvSpPr txBox="1"/>
          <p:nvPr/>
        </p:nvSpPr>
        <p:spPr>
          <a:xfrm>
            <a:off x="6096000" y="4057828"/>
            <a:ext cx="4114800" cy="369332"/>
          </a:xfrm>
          <a:prstGeom prst="rect">
            <a:avLst/>
          </a:prstGeom>
          <a:noFill/>
        </p:spPr>
        <p:txBody>
          <a:bodyPr wrap="square" rtlCol="0">
            <a:spAutoFit/>
          </a:bodyPr>
          <a:lstStyle/>
          <a:p>
            <a:r>
              <a:rPr lang="en-US" dirty="0"/>
              <a:t>{f1, f2, f3, f4} is a subset of F covering X</a:t>
            </a:r>
          </a:p>
        </p:txBody>
      </p:sp>
      <p:sp>
        <p:nvSpPr>
          <p:cNvPr id="34" name="TextBox 33"/>
          <p:cNvSpPr txBox="1"/>
          <p:nvPr/>
        </p:nvSpPr>
        <p:spPr>
          <a:xfrm>
            <a:off x="6096000" y="4611826"/>
            <a:ext cx="4114800" cy="369332"/>
          </a:xfrm>
          <a:prstGeom prst="rect">
            <a:avLst/>
          </a:prstGeom>
          <a:noFill/>
        </p:spPr>
        <p:txBody>
          <a:bodyPr wrap="square" rtlCol="0">
            <a:spAutoFit/>
          </a:bodyPr>
          <a:lstStyle/>
          <a:p>
            <a:r>
              <a:rPr lang="en-US" dirty="0"/>
              <a:t>{f2, f3, f4, f5} is a subset of F covering X</a:t>
            </a:r>
          </a:p>
        </p:txBody>
      </p:sp>
      <p:sp>
        <p:nvSpPr>
          <p:cNvPr id="35" name="TextBox 34"/>
          <p:cNvSpPr txBox="1"/>
          <p:nvPr/>
        </p:nvSpPr>
        <p:spPr>
          <a:xfrm>
            <a:off x="5733749" y="5486400"/>
            <a:ext cx="4234329" cy="369332"/>
          </a:xfrm>
          <a:prstGeom prst="rect">
            <a:avLst/>
          </a:prstGeom>
          <a:noFill/>
        </p:spPr>
        <p:txBody>
          <a:bodyPr wrap="square" rtlCol="0">
            <a:spAutoFit/>
          </a:bodyPr>
          <a:lstStyle/>
          <a:p>
            <a:r>
              <a:rPr lang="en-US" dirty="0"/>
              <a:t>Here, {f1, f3, f4} is a minimum cover set</a:t>
            </a:r>
          </a:p>
        </p:txBody>
      </p:sp>
    </p:spTree>
    <p:extLst>
      <p:ext uri="{BB962C8B-B14F-4D97-AF65-F5344CB8AC3E}">
        <p14:creationId xmlns:p14="http://schemas.microsoft.com/office/powerpoint/2010/main" val="18556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3"/>
                                        </p:tgtEl>
                                        <p:attrNameLst>
                                          <p:attrName>style.color</p:attrName>
                                        </p:attrNameLst>
                                      </p:cBhvr>
                                      <p:to>
                                        <p:clrVal>
                                          <a:schemeClr val="accent2"/>
                                        </p:clrVal>
                                      </p:to>
                                    </p:set>
                                    <p:set>
                                      <p:cBhvr>
                                        <p:cTn id="7" dur="500" fill="hold"/>
                                        <p:tgtEl>
                                          <p:spTgt spid="13"/>
                                        </p:tgtEl>
                                        <p:attrNameLst>
                                          <p:attrName>fillcolor</p:attrName>
                                        </p:attrNameLst>
                                      </p:cBhvr>
                                      <p:to>
                                        <p:clrVal>
                                          <a:schemeClr val="accent2"/>
                                        </p:clrVal>
                                      </p:to>
                                    </p:set>
                                    <p:set>
                                      <p:cBhvr>
                                        <p:cTn id="8" dur="500" fill="hold"/>
                                        <p:tgtEl>
                                          <p:spTgt spid="1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6"/>
                                        </p:tgtEl>
                                        <p:attrNameLst>
                                          <p:attrName>style.color</p:attrName>
                                        </p:attrNameLst>
                                      </p:cBhvr>
                                      <p:to>
                                        <p:clrVal>
                                          <a:srgbClr val="7030A0"/>
                                        </p:clrVal>
                                      </p:to>
                                    </p:set>
                                    <p:set>
                                      <p:cBhvr>
                                        <p:cTn id="19" dur="500" fill="hold"/>
                                        <p:tgtEl>
                                          <p:spTgt spid="16"/>
                                        </p:tgtEl>
                                        <p:attrNameLst>
                                          <p:attrName>fillcolor</p:attrName>
                                        </p:attrNameLst>
                                      </p:cBhvr>
                                      <p:to>
                                        <p:clrVal>
                                          <a:srgbClr val="7030A0"/>
                                        </p:clrVal>
                                      </p:to>
                                    </p:set>
                                    <p:set>
                                      <p:cBhvr>
                                        <p:cTn id="20" dur="500" fill="hold"/>
                                        <p:tgtEl>
                                          <p:spTgt spid="16"/>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8"/>
                                        </p:tgtEl>
                                        <p:attrNameLst>
                                          <p:attrName>style.color</p:attrName>
                                        </p:attrNameLst>
                                      </p:cBhvr>
                                      <p:to>
                                        <p:clrVal>
                                          <a:srgbClr val="FFC000"/>
                                        </p:clrVal>
                                      </p:to>
                                    </p:set>
                                    <p:set>
                                      <p:cBhvr>
                                        <p:cTn id="31" dur="500" fill="hold"/>
                                        <p:tgtEl>
                                          <p:spTgt spid="18"/>
                                        </p:tgtEl>
                                        <p:attrNameLst>
                                          <p:attrName>fillcolor</p:attrName>
                                        </p:attrNameLst>
                                      </p:cBhvr>
                                      <p:to>
                                        <p:clrVal>
                                          <a:srgbClr val="FFC000"/>
                                        </p:clrVal>
                                      </p:to>
                                    </p:set>
                                    <p:set>
                                      <p:cBhvr>
                                        <p:cTn id="32" dur="500" fill="hold"/>
                                        <p:tgtEl>
                                          <p:spTgt spid="18"/>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21"/>
                                        </p:tgtEl>
                                        <p:attrNameLst>
                                          <p:attrName>style.color</p:attrName>
                                        </p:attrNameLst>
                                      </p:cBhvr>
                                      <p:to>
                                        <p:clrVal>
                                          <a:srgbClr val="00B050"/>
                                        </p:clrVal>
                                      </p:to>
                                    </p:set>
                                    <p:set>
                                      <p:cBhvr>
                                        <p:cTn id="43" dur="500" fill="hold"/>
                                        <p:tgtEl>
                                          <p:spTgt spid="21"/>
                                        </p:tgtEl>
                                        <p:attrNameLst>
                                          <p:attrName>fillcolor</p:attrName>
                                        </p:attrNameLst>
                                      </p:cBhvr>
                                      <p:to>
                                        <p:clrVal>
                                          <a:srgbClr val="00B050"/>
                                        </p:clrVal>
                                      </p:to>
                                    </p:set>
                                    <p:set>
                                      <p:cBhvr>
                                        <p:cTn id="44" dur="500" fill="hold"/>
                                        <p:tgtEl>
                                          <p:spTgt spid="21"/>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24"/>
                                        </p:tgtEl>
                                        <p:attrNameLst>
                                          <p:attrName>style.color</p:attrName>
                                        </p:attrNameLst>
                                      </p:cBhvr>
                                      <p:to>
                                        <p:clrVal>
                                          <a:srgbClr val="002060"/>
                                        </p:clrVal>
                                      </p:to>
                                    </p:set>
                                    <p:set>
                                      <p:cBhvr>
                                        <p:cTn id="55" dur="500" fill="hold"/>
                                        <p:tgtEl>
                                          <p:spTgt spid="24"/>
                                        </p:tgtEl>
                                        <p:attrNameLst>
                                          <p:attrName>fillcolor</p:attrName>
                                        </p:attrNameLst>
                                      </p:cBhvr>
                                      <p:to>
                                        <p:clrVal>
                                          <a:srgbClr val="002060"/>
                                        </p:clrVal>
                                      </p:to>
                                    </p:set>
                                    <p:set>
                                      <p:cBhvr>
                                        <p:cTn id="56" dur="500" fill="hold"/>
                                        <p:tgtEl>
                                          <p:spTgt spid="24"/>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ppt_x"/>
                                          </p:val>
                                        </p:tav>
                                        <p:tav tm="100000">
                                          <p:val>
                                            <p:strVal val="#ppt_x"/>
                                          </p:val>
                                        </p:tav>
                                      </p:tavLst>
                                    </p:anim>
                                    <p:anim calcmode="lin" valueType="num">
                                      <p:cBhvr additive="base">
                                        <p:cTn id="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8" grpId="0"/>
      <p:bldP spid="21" grpId="0"/>
      <p:bldP spid="24" grpId="0"/>
      <p:bldP spid="27" grpId="0" animBg="1"/>
      <p:bldP spid="28" grpId="0" animBg="1"/>
      <p:bldP spid="29" grpId="0" animBg="1"/>
      <p:bldP spid="30" grpId="0" animBg="1"/>
      <p:bldP spid="31" grpId="0" animBg="1"/>
      <p:bldP spid="32" grpId="0"/>
      <p:bldP spid="33" grpId="0"/>
      <p:bldP spid="34" grpId="0"/>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Set-covering problem </a:t>
                </a:r>
                <a:r>
                  <a:rPr lang="en-US" dirty="0"/>
                  <a:t>is NP-complete.</a:t>
                </a:r>
              </a:p>
              <a:p>
                <a:r>
                  <a:rPr lang="en-US" dirty="0"/>
                  <a:t>If the size of the largest set in F is m, there is a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𝑚</m:t>
                        </m:r>
                      </m:sup>
                      <m:e>
                        <m:r>
                          <a:rPr lang="en-US" b="0" i="1" smtClean="0">
                            <a:latin typeface="Cambria Math"/>
                          </a:rPr>
                          <m:t>1/</m:t>
                        </m:r>
                        <m:r>
                          <a:rPr lang="en-US" b="0" i="1" smtClean="0">
                            <a:latin typeface="Cambria Math"/>
                          </a:rPr>
                          <m:t>𝑖</m:t>
                        </m:r>
                      </m:e>
                    </m:nary>
                  </m:oMath>
                </a14:m>
                <a:r>
                  <a:rPr lang="en-US" dirty="0"/>
                  <a:t> - approximation polynomial time algorithm to solve it.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818"/>
                </a:stretch>
              </a:blipFill>
            </p:spPr>
            <p:txBody>
              <a:bodyPr/>
              <a:lstStyle/>
              <a:p>
                <a:r>
                  <a:rPr lang="en-US">
                    <a:noFill/>
                  </a:rPr>
                  <a:t> </a:t>
                </a:r>
              </a:p>
            </p:txBody>
          </p:sp>
        </mc:Fallback>
      </mc:AlternateContent>
    </p:spTree>
    <p:extLst>
      <p:ext uri="{BB962C8B-B14F-4D97-AF65-F5344CB8AC3E}">
        <p14:creationId xmlns:p14="http://schemas.microsoft.com/office/powerpoint/2010/main" val="38235070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Set-covering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a:t>GREEDY-SET-COVER</a:t>
                </a:r>
                <a:r>
                  <a:rPr lang="en-US" dirty="0"/>
                  <a:t>(X, F)</a:t>
                </a:r>
              </a:p>
              <a:p>
                <a:pPr marL="400050" lvl="1" indent="0">
                  <a:buNone/>
                </a:pPr>
                <a:r>
                  <a:rPr lang="en-US" dirty="0"/>
                  <a:t>U=X;</a:t>
                </a:r>
              </a:p>
              <a:p>
                <a:pPr marL="400050" lvl="1" indent="0">
                  <a:buNone/>
                </a:pPr>
                <a:r>
                  <a:rPr lang="en-US" dirty="0"/>
                  <a:t>C=</a:t>
                </a:r>
                <a14:m>
                  <m:oMath xmlns:m="http://schemas.openxmlformats.org/officeDocument/2006/math">
                    <m:r>
                      <a:rPr lang="en-US" i="1" smtClean="0">
                        <a:latin typeface="Cambria Math"/>
                        <a:ea typeface="Cambria Math"/>
                      </a:rPr>
                      <m:t>∅</m:t>
                    </m:r>
                    <m:r>
                      <a:rPr lang="en-US" b="0" i="1" smtClean="0">
                        <a:latin typeface="Cambria Math"/>
                        <a:ea typeface="Cambria Math"/>
                      </a:rPr>
                      <m:t>;</m:t>
                    </m:r>
                  </m:oMath>
                </a14:m>
                <a:endParaRPr lang="en-US" b="0" dirty="0">
                  <a:ea typeface="Cambria Math"/>
                </a:endParaRPr>
              </a:p>
              <a:p>
                <a:pPr marL="400050" lvl="1" indent="0">
                  <a:buNone/>
                </a:pPr>
                <a:r>
                  <a:rPr lang="en-US" dirty="0"/>
                  <a:t>While(U</a:t>
                </a:r>
                <a14:m>
                  <m:oMath xmlns:m="http://schemas.openxmlformats.org/officeDocument/2006/math">
                    <m:r>
                      <a:rPr lang="en-US" i="1" smtClean="0">
                        <a:latin typeface="Cambria Math"/>
                        <a:ea typeface="Cambria Math"/>
                      </a:rPr>
                      <m:t>≠</m:t>
                    </m:r>
                  </m:oMath>
                </a14:m>
                <a:r>
                  <a:rPr lang="en-US" dirty="0">
                    <a:ea typeface="Cambria Math"/>
                  </a:rPr>
                  <a:t> </a:t>
                </a:r>
                <a14:m>
                  <m:oMath xmlns:m="http://schemas.openxmlformats.org/officeDocument/2006/math">
                    <m:r>
                      <a:rPr lang="en-US" i="1">
                        <a:latin typeface="Cambria Math"/>
                        <a:ea typeface="Cambria Math"/>
                      </a:rPr>
                      <m:t>∅</m:t>
                    </m:r>
                  </m:oMath>
                </a14:m>
                <a:r>
                  <a:rPr lang="en-US" dirty="0"/>
                  <a:t>){</a:t>
                </a:r>
              </a:p>
              <a:p>
                <a:pPr marL="800100" lvl="2" indent="0">
                  <a:buNone/>
                </a:pPr>
                <a:r>
                  <a:rPr lang="en-US" dirty="0"/>
                  <a:t>Select S</a:t>
                </a:r>
                <a14:m>
                  <m:oMath xmlns:m="http://schemas.openxmlformats.org/officeDocument/2006/math">
                    <m:r>
                      <a:rPr lang="en-US" i="1" smtClean="0">
                        <a:latin typeface="Cambria Math"/>
                        <a:ea typeface="Cambria Math"/>
                      </a:rPr>
                      <m:t>∈</m:t>
                    </m:r>
                  </m:oMath>
                </a14:m>
                <a:r>
                  <a:rPr lang="en-US" dirty="0"/>
                  <a:t>F that maximizes |S</a:t>
                </a:r>
                <a14:m>
                  <m:oMath xmlns:m="http://schemas.openxmlformats.org/officeDocument/2006/math">
                    <m:r>
                      <a:rPr lang="en-US" i="1" smtClean="0">
                        <a:latin typeface="Cambria Math"/>
                        <a:ea typeface="Cambria Math"/>
                      </a:rPr>
                      <m:t>∩</m:t>
                    </m:r>
                  </m:oMath>
                </a14:m>
                <a:r>
                  <a:rPr lang="en-US" dirty="0"/>
                  <a:t>U|;</a:t>
                </a:r>
              </a:p>
              <a:p>
                <a:pPr marL="800100" lvl="2" indent="0">
                  <a:buNone/>
                </a:pPr>
                <a:r>
                  <a:rPr lang="en-US" dirty="0"/>
                  <a:t>U=U-S;</a:t>
                </a:r>
              </a:p>
              <a:p>
                <a:pPr marL="800100" lvl="2" indent="0">
                  <a:buNone/>
                </a:pPr>
                <a:r>
                  <a:rPr lang="en-US" dirty="0"/>
                  <a:t>C=C</a:t>
                </a:r>
                <a14:m>
                  <m:oMath xmlns:m="http://schemas.openxmlformats.org/officeDocument/2006/math">
                    <m:r>
                      <a:rPr lang="en-US" i="1" smtClean="0">
                        <a:latin typeface="Cambria Math"/>
                        <a:ea typeface="Cambria Math"/>
                      </a:rPr>
                      <m:t>⋃</m:t>
                    </m:r>
                  </m:oMath>
                </a14:m>
                <a:r>
                  <a:rPr lang="en-US" dirty="0"/>
                  <a:t>{S};</a:t>
                </a:r>
              </a:p>
              <a:p>
                <a:pPr marL="400050" lvl="1" indent="0">
                  <a:buNone/>
                </a:pPr>
                <a:r>
                  <a:rPr lang="en-US" dirty="0"/>
                  <a:t>}</a:t>
                </a:r>
              </a:p>
              <a:p>
                <a:pPr marL="400050" lvl="1" indent="0">
                  <a:buNone/>
                </a:pPr>
                <a:r>
                  <a:rPr lang="en-US" dirty="0"/>
                  <a:t>return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spTree>
    <p:extLst>
      <p:ext uri="{BB962C8B-B14F-4D97-AF65-F5344CB8AC3E}">
        <p14:creationId xmlns:p14="http://schemas.microsoft.com/office/powerpoint/2010/main" val="1492407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07795"/>
            <a:ext cx="8229600" cy="1143000"/>
          </a:xfrm>
        </p:spPr>
        <p:txBody>
          <a:bodyPr>
            <a:normAutofit fontScale="90000"/>
          </a:bodyPr>
          <a:lstStyle/>
          <a:p>
            <a:r>
              <a:rPr lang="en-US" dirty="0"/>
              <a:t>Approximation algorithm for Set-covering problem</a:t>
            </a:r>
          </a:p>
        </p:txBody>
      </p:sp>
      <p:sp>
        <p:nvSpPr>
          <p:cNvPr id="5" name="Oval 4"/>
          <p:cNvSpPr/>
          <p:nvPr/>
        </p:nvSpPr>
        <p:spPr>
          <a:xfrm>
            <a:off x="4025221" y="1985365"/>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 name="Oval 5"/>
          <p:cNvSpPr/>
          <p:nvPr/>
        </p:nvSpPr>
        <p:spPr>
          <a:xfrm>
            <a:off x="47244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7" name="Oval 6"/>
          <p:cNvSpPr/>
          <p:nvPr/>
        </p:nvSpPr>
        <p:spPr>
          <a:xfrm>
            <a:off x="53340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8" name="Oval 7"/>
          <p:cNvSpPr/>
          <p:nvPr/>
        </p:nvSpPr>
        <p:spPr>
          <a:xfrm>
            <a:off x="6019800" y="19812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9" name="Oval 8"/>
          <p:cNvSpPr/>
          <p:nvPr/>
        </p:nvSpPr>
        <p:spPr>
          <a:xfrm>
            <a:off x="41148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4724400" y="2971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11" name="TextBox 10"/>
          <p:cNvSpPr txBox="1"/>
          <p:nvPr/>
        </p:nvSpPr>
        <p:spPr>
          <a:xfrm>
            <a:off x="2590800" y="1781832"/>
            <a:ext cx="533400" cy="369332"/>
          </a:xfrm>
          <a:prstGeom prst="rect">
            <a:avLst/>
          </a:prstGeom>
          <a:noFill/>
        </p:spPr>
        <p:txBody>
          <a:bodyPr wrap="square" rtlCol="0">
            <a:spAutoFit/>
          </a:bodyPr>
          <a:lstStyle/>
          <a:p>
            <a:r>
              <a:rPr lang="en-US" dirty="0"/>
              <a:t>X:</a:t>
            </a:r>
          </a:p>
        </p:txBody>
      </p:sp>
      <p:sp>
        <p:nvSpPr>
          <p:cNvPr id="12" name="TextBox 11"/>
          <p:cNvSpPr txBox="1"/>
          <p:nvPr/>
        </p:nvSpPr>
        <p:spPr>
          <a:xfrm>
            <a:off x="1752600" y="3637002"/>
            <a:ext cx="533400" cy="369332"/>
          </a:xfrm>
          <a:prstGeom prst="rect">
            <a:avLst/>
          </a:prstGeom>
          <a:noFill/>
        </p:spPr>
        <p:txBody>
          <a:bodyPr wrap="square" rtlCol="0">
            <a:spAutoFit/>
          </a:bodyPr>
          <a:lstStyle/>
          <a:p>
            <a:r>
              <a:rPr lang="en-US" dirty="0"/>
              <a:t>F:</a:t>
            </a:r>
          </a:p>
        </p:txBody>
      </p:sp>
      <p:sp>
        <p:nvSpPr>
          <p:cNvPr id="13" name="TextBox 12"/>
          <p:cNvSpPr txBox="1"/>
          <p:nvPr/>
        </p:nvSpPr>
        <p:spPr>
          <a:xfrm>
            <a:off x="2079477" y="4006334"/>
            <a:ext cx="533400" cy="369332"/>
          </a:xfrm>
          <a:prstGeom prst="rect">
            <a:avLst/>
          </a:prstGeom>
          <a:noFill/>
        </p:spPr>
        <p:txBody>
          <a:bodyPr wrap="square" rtlCol="0">
            <a:spAutoFit/>
          </a:bodyPr>
          <a:lstStyle/>
          <a:p>
            <a:r>
              <a:rPr lang="en-US" dirty="0"/>
              <a:t>f1:</a:t>
            </a:r>
          </a:p>
        </p:txBody>
      </p:sp>
      <p:sp>
        <p:nvSpPr>
          <p:cNvPr id="14" name="Oval 13"/>
          <p:cNvSpPr/>
          <p:nvPr/>
        </p:nvSpPr>
        <p:spPr>
          <a:xfrm>
            <a:off x="25146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p:cNvSpPr/>
          <p:nvPr/>
        </p:nvSpPr>
        <p:spPr>
          <a:xfrm>
            <a:off x="2971800" y="395484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TextBox 15"/>
          <p:cNvSpPr txBox="1"/>
          <p:nvPr/>
        </p:nvSpPr>
        <p:spPr>
          <a:xfrm>
            <a:off x="2057400" y="4532174"/>
            <a:ext cx="533400" cy="369332"/>
          </a:xfrm>
          <a:prstGeom prst="rect">
            <a:avLst/>
          </a:prstGeom>
          <a:noFill/>
        </p:spPr>
        <p:txBody>
          <a:bodyPr wrap="square" rtlCol="0">
            <a:spAutoFit/>
          </a:bodyPr>
          <a:lstStyle/>
          <a:p>
            <a:r>
              <a:rPr lang="en-US" dirty="0"/>
              <a:t>f2:</a:t>
            </a:r>
          </a:p>
        </p:txBody>
      </p:sp>
      <p:sp>
        <p:nvSpPr>
          <p:cNvPr id="17" name="Oval 16"/>
          <p:cNvSpPr/>
          <p:nvPr/>
        </p:nvSpPr>
        <p:spPr>
          <a:xfrm>
            <a:off x="2514600" y="45231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8" name="TextBox 17"/>
          <p:cNvSpPr txBox="1"/>
          <p:nvPr/>
        </p:nvSpPr>
        <p:spPr>
          <a:xfrm>
            <a:off x="2049922" y="5065574"/>
            <a:ext cx="533400" cy="369332"/>
          </a:xfrm>
          <a:prstGeom prst="rect">
            <a:avLst/>
          </a:prstGeom>
          <a:noFill/>
        </p:spPr>
        <p:txBody>
          <a:bodyPr wrap="square" rtlCol="0">
            <a:spAutoFit/>
          </a:bodyPr>
          <a:lstStyle/>
          <a:p>
            <a:r>
              <a:rPr lang="en-US" dirty="0"/>
              <a:t>f3:</a:t>
            </a:r>
          </a:p>
        </p:txBody>
      </p:sp>
      <p:sp>
        <p:nvSpPr>
          <p:cNvPr id="19" name="Oval 18"/>
          <p:cNvSpPr/>
          <p:nvPr/>
        </p:nvSpPr>
        <p:spPr>
          <a:xfrm>
            <a:off x="2530035" y="505652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0" name="Oval 19"/>
          <p:cNvSpPr/>
          <p:nvPr/>
        </p:nvSpPr>
        <p:spPr>
          <a:xfrm>
            <a:off x="2971800" y="503780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1" name="TextBox 20"/>
          <p:cNvSpPr txBox="1"/>
          <p:nvPr/>
        </p:nvSpPr>
        <p:spPr>
          <a:xfrm>
            <a:off x="2044346" y="5478379"/>
            <a:ext cx="533400" cy="369332"/>
          </a:xfrm>
          <a:prstGeom prst="rect">
            <a:avLst/>
          </a:prstGeom>
          <a:noFill/>
        </p:spPr>
        <p:txBody>
          <a:bodyPr wrap="square" rtlCol="0">
            <a:spAutoFit/>
          </a:bodyPr>
          <a:lstStyle/>
          <a:p>
            <a:r>
              <a:rPr lang="en-US" dirty="0"/>
              <a:t>f4:</a:t>
            </a:r>
          </a:p>
        </p:txBody>
      </p:sp>
      <p:sp>
        <p:nvSpPr>
          <p:cNvPr id="22" name="Oval 21"/>
          <p:cNvSpPr/>
          <p:nvPr/>
        </p:nvSpPr>
        <p:spPr>
          <a:xfrm>
            <a:off x="2517293"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3" name="Oval 22"/>
          <p:cNvSpPr/>
          <p:nvPr/>
        </p:nvSpPr>
        <p:spPr>
          <a:xfrm>
            <a:off x="2997406" y="549747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4" name="TextBox 23"/>
          <p:cNvSpPr txBox="1"/>
          <p:nvPr/>
        </p:nvSpPr>
        <p:spPr>
          <a:xfrm>
            <a:off x="2049922" y="5926610"/>
            <a:ext cx="533400" cy="369332"/>
          </a:xfrm>
          <a:prstGeom prst="rect">
            <a:avLst/>
          </a:prstGeom>
          <a:noFill/>
        </p:spPr>
        <p:txBody>
          <a:bodyPr wrap="square" rtlCol="0">
            <a:spAutoFit/>
          </a:bodyPr>
          <a:lstStyle/>
          <a:p>
            <a:r>
              <a:rPr lang="en-US" dirty="0"/>
              <a:t>f5:</a:t>
            </a:r>
          </a:p>
        </p:txBody>
      </p:sp>
      <p:sp>
        <p:nvSpPr>
          <p:cNvPr id="25" name="Oval 24"/>
          <p:cNvSpPr/>
          <p:nvPr/>
        </p:nvSpPr>
        <p:spPr>
          <a:xfrm>
            <a:off x="2512191" y="593843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7" name="Rectangle 26"/>
          <p:cNvSpPr/>
          <p:nvPr/>
        </p:nvSpPr>
        <p:spPr>
          <a:xfrm>
            <a:off x="3883584" y="1789392"/>
            <a:ext cx="1408392" cy="76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Rectangle 27"/>
          <p:cNvSpPr/>
          <p:nvPr/>
        </p:nvSpPr>
        <p:spPr>
          <a:xfrm>
            <a:off x="4599761" y="1431893"/>
            <a:ext cx="599397" cy="1311307"/>
          </a:xfrm>
          <a:prstGeom prst="rect">
            <a:avLst/>
          </a:prstGeom>
          <a:noFill/>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5323544" y="1703931"/>
            <a:ext cx="1305857" cy="847462"/>
          </a:xfrm>
          <a:prstGeom prst="rect">
            <a:avLst/>
          </a:prstGeom>
          <a:noFill/>
          <a:ln>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29"/>
          <p:cNvSpPr/>
          <p:nvPr/>
        </p:nvSpPr>
        <p:spPr>
          <a:xfrm>
            <a:off x="3959785" y="2782127"/>
            <a:ext cx="1305857" cy="847462"/>
          </a:xfrm>
          <a:prstGeom prst="rect">
            <a:avLst/>
          </a:prstGeom>
          <a:noFill/>
          <a:ln>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ectangle 30"/>
          <p:cNvSpPr/>
          <p:nvPr/>
        </p:nvSpPr>
        <p:spPr>
          <a:xfrm>
            <a:off x="3821746" y="1426558"/>
            <a:ext cx="671438" cy="1079881"/>
          </a:xfrm>
          <a:prstGeom prst="rect">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a:solidFill>
                  <a:srgbClr val="002060"/>
                </a:solidFill>
              </a:ln>
            </a:endParaRPr>
          </a:p>
        </p:txBody>
      </p:sp>
      <p:sp>
        <p:nvSpPr>
          <p:cNvPr id="3" name="TextBox 2"/>
          <p:cNvSpPr txBox="1"/>
          <p:nvPr/>
        </p:nvSpPr>
        <p:spPr>
          <a:xfrm>
            <a:off x="5055310" y="4309682"/>
            <a:ext cx="1143000" cy="369332"/>
          </a:xfrm>
          <a:prstGeom prst="rect">
            <a:avLst/>
          </a:prstGeom>
          <a:noFill/>
        </p:spPr>
        <p:txBody>
          <a:bodyPr wrap="square" rtlCol="0">
            <a:spAutoFit/>
          </a:bodyPr>
          <a:lstStyle/>
          <a:p>
            <a:r>
              <a:rPr lang="en-US" dirty="0"/>
              <a:t>U:</a:t>
            </a:r>
          </a:p>
        </p:txBody>
      </p:sp>
      <p:sp>
        <p:nvSpPr>
          <p:cNvPr id="36" name="TextBox 35"/>
          <p:cNvSpPr txBox="1"/>
          <p:nvPr/>
        </p:nvSpPr>
        <p:spPr>
          <a:xfrm>
            <a:off x="5055310" y="5037800"/>
            <a:ext cx="571500" cy="369332"/>
          </a:xfrm>
          <a:prstGeom prst="rect">
            <a:avLst/>
          </a:prstGeom>
          <a:noFill/>
        </p:spPr>
        <p:txBody>
          <a:bodyPr wrap="square" rtlCol="0">
            <a:spAutoFit/>
          </a:bodyPr>
          <a:lstStyle/>
          <a:p>
            <a:r>
              <a:rPr lang="en-US" dirty="0"/>
              <a:t>C:</a:t>
            </a:r>
          </a:p>
        </p:txBody>
      </p:sp>
      <p:sp>
        <p:nvSpPr>
          <p:cNvPr id="37" name="Oval 36"/>
          <p:cNvSpPr/>
          <p:nvPr/>
        </p:nvSpPr>
        <p:spPr>
          <a:xfrm>
            <a:off x="5499691"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8" name="Oval 37"/>
          <p:cNvSpPr/>
          <p:nvPr/>
        </p:nvSpPr>
        <p:spPr>
          <a:xfrm>
            <a:off x="6106633"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9" name="Oval 38"/>
          <p:cNvSpPr/>
          <p:nvPr/>
        </p:nvSpPr>
        <p:spPr>
          <a:xfrm>
            <a:off x="6713575"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0" name="Oval 39"/>
          <p:cNvSpPr/>
          <p:nvPr/>
        </p:nvSpPr>
        <p:spPr>
          <a:xfrm>
            <a:off x="7320517"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41" name="Oval 40"/>
          <p:cNvSpPr/>
          <p:nvPr/>
        </p:nvSpPr>
        <p:spPr>
          <a:xfrm>
            <a:off x="7927459"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2" name="Oval 41"/>
          <p:cNvSpPr/>
          <p:nvPr/>
        </p:nvSpPr>
        <p:spPr>
          <a:xfrm>
            <a:off x="8534400" y="4287401"/>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a:t>
            </a:r>
          </a:p>
        </p:txBody>
      </p:sp>
      <p:sp>
        <p:nvSpPr>
          <p:cNvPr id="4" name="TextBox 3"/>
          <p:cNvSpPr txBox="1"/>
          <p:nvPr/>
        </p:nvSpPr>
        <p:spPr>
          <a:xfrm>
            <a:off x="6858000" y="1237365"/>
            <a:ext cx="3810000" cy="378384"/>
          </a:xfrm>
          <a:prstGeom prst="rect">
            <a:avLst/>
          </a:prstGeom>
          <a:noFill/>
        </p:spPr>
        <p:txBody>
          <a:bodyPr wrap="square" rtlCol="0">
            <a:spAutoFit/>
          </a:bodyPr>
          <a:lstStyle/>
          <a:p>
            <a:r>
              <a:rPr lang="en-US" dirty="0"/>
              <a:t>We can choose from f1, f3 and f4</a:t>
            </a:r>
          </a:p>
        </p:txBody>
      </p:sp>
      <p:sp>
        <p:nvSpPr>
          <p:cNvPr id="43" name="TextBox 42"/>
          <p:cNvSpPr txBox="1"/>
          <p:nvPr/>
        </p:nvSpPr>
        <p:spPr>
          <a:xfrm>
            <a:off x="5590854" y="5026666"/>
            <a:ext cx="533400" cy="369332"/>
          </a:xfrm>
          <a:prstGeom prst="rect">
            <a:avLst/>
          </a:prstGeom>
          <a:noFill/>
        </p:spPr>
        <p:txBody>
          <a:bodyPr wrap="square" rtlCol="0">
            <a:spAutoFit/>
          </a:bodyPr>
          <a:lstStyle/>
          <a:p>
            <a:r>
              <a:rPr lang="en-US" dirty="0"/>
              <a:t>f1:</a:t>
            </a:r>
          </a:p>
        </p:txBody>
      </p:sp>
      <p:sp>
        <p:nvSpPr>
          <p:cNvPr id="44" name="Oval 43"/>
          <p:cNvSpPr/>
          <p:nvPr/>
        </p:nvSpPr>
        <p:spPr>
          <a:xfrm>
            <a:off x="60259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5" name="Oval 44"/>
          <p:cNvSpPr/>
          <p:nvPr/>
        </p:nvSpPr>
        <p:spPr>
          <a:xfrm>
            <a:off x="6483177" y="4975172"/>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6" name="TextBox 45"/>
          <p:cNvSpPr txBox="1"/>
          <p:nvPr/>
        </p:nvSpPr>
        <p:spPr>
          <a:xfrm>
            <a:off x="6858000" y="1678887"/>
            <a:ext cx="3810000" cy="378384"/>
          </a:xfrm>
          <a:prstGeom prst="rect">
            <a:avLst/>
          </a:prstGeom>
          <a:noFill/>
        </p:spPr>
        <p:txBody>
          <a:bodyPr wrap="square" rtlCol="0">
            <a:spAutoFit/>
          </a:bodyPr>
          <a:lstStyle/>
          <a:p>
            <a:r>
              <a:rPr lang="en-US" dirty="0"/>
              <a:t>Choose f1</a:t>
            </a:r>
          </a:p>
        </p:txBody>
      </p:sp>
      <p:sp>
        <p:nvSpPr>
          <p:cNvPr id="47" name="TextBox 46"/>
          <p:cNvSpPr txBox="1"/>
          <p:nvPr/>
        </p:nvSpPr>
        <p:spPr>
          <a:xfrm>
            <a:off x="6861561" y="2024523"/>
            <a:ext cx="3810000" cy="378384"/>
          </a:xfrm>
          <a:prstGeom prst="rect">
            <a:avLst/>
          </a:prstGeom>
          <a:noFill/>
        </p:spPr>
        <p:txBody>
          <a:bodyPr wrap="square" rtlCol="0">
            <a:spAutoFit/>
          </a:bodyPr>
          <a:lstStyle/>
          <a:p>
            <a:r>
              <a:rPr lang="en-US" dirty="0"/>
              <a:t>We can choose from f3 and f4</a:t>
            </a:r>
          </a:p>
        </p:txBody>
      </p:sp>
      <p:sp>
        <p:nvSpPr>
          <p:cNvPr id="48" name="TextBox 47"/>
          <p:cNvSpPr txBox="1"/>
          <p:nvPr/>
        </p:nvSpPr>
        <p:spPr>
          <a:xfrm>
            <a:off x="6873231" y="2424746"/>
            <a:ext cx="3810000" cy="378384"/>
          </a:xfrm>
          <a:prstGeom prst="rect">
            <a:avLst/>
          </a:prstGeom>
          <a:noFill/>
        </p:spPr>
        <p:txBody>
          <a:bodyPr wrap="square" rtlCol="0">
            <a:spAutoFit/>
          </a:bodyPr>
          <a:lstStyle/>
          <a:p>
            <a:r>
              <a:rPr lang="en-US" dirty="0"/>
              <a:t>Choose f3</a:t>
            </a:r>
          </a:p>
        </p:txBody>
      </p:sp>
      <p:sp>
        <p:nvSpPr>
          <p:cNvPr id="49" name="TextBox 48"/>
          <p:cNvSpPr txBox="1"/>
          <p:nvPr/>
        </p:nvSpPr>
        <p:spPr>
          <a:xfrm>
            <a:off x="5566560" y="5507600"/>
            <a:ext cx="533400" cy="369332"/>
          </a:xfrm>
          <a:prstGeom prst="rect">
            <a:avLst/>
          </a:prstGeom>
          <a:noFill/>
        </p:spPr>
        <p:txBody>
          <a:bodyPr wrap="square" rtlCol="0">
            <a:spAutoFit/>
          </a:bodyPr>
          <a:lstStyle/>
          <a:p>
            <a:r>
              <a:rPr lang="en-US" dirty="0"/>
              <a:t>f3:</a:t>
            </a:r>
          </a:p>
        </p:txBody>
      </p:sp>
      <p:sp>
        <p:nvSpPr>
          <p:cNvPr id="50" name="Oval 49"/>
          <p:cNvSpPr/>
          <p:nvPr/>
        </p:nvSpPr>
        <p:spPr>
          <a:xfrm>
            <a:off x="6046673" y="549854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1" name="Oval 50"/>
          <p:cNvSpPr/>
          <p:nvPr/>
        </p:nvSpPr>
        <p:spPr>
          <a:xfrm>
            <a:off x="6488438" y="5479826"/>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52" name="TextBox 51"/>
          <p:cNvSpPr txBox="1"/>
          <p:nvPr/>
        </p:nvSpPr>
        <p:spPr>
          <a:xfrm>
            <a:off x="6846330" y="2803239"/>
            <a:ext cx="3810000" cy="378384"/>
          </a:xfrm>
          <a:prstGeom prst="rect">
            <a:avLst/>
          </a:prstGeom>
          <a:noFill/>
        </p:spPr>
        <p:txBody>
          <a:bodyPr wrap="square" rtlCol="0">
            <a:spAutoFit/>
          </a:bodyPr>
          <a:lstStyle/>
          <a:p>
            <a:r>
              <a:rPr lang="en-US" dirty="0"/>
              <a:t>We can choose from f4</a:t>
            </a:r>
          </a:p>
        </p:txBody>
      </p:sp>
      <p:sp>
        <p:nvSpPr>
          <p:cNvPr id="53" name="TextBox 52"/>
          <p:cNvSpPr txBox="1"/>
          <p:nvPr/>
        </p:nvSpPr>
        <p:spPr>
          <a:xfrm>
            <a:off x="6858000" y="3203462"/>
            <a:ext cx="3810000" cy="378384"/>
          </a:xfrm>
          <a:prstGeom prst="rect">
            <a:avLst/>
          </a:prstGeom>
          <a:noFill/>
        </p:spPr>
        <p:txBody>
          <a:bodyPr wrap="square" rtlCol="0">
            <a:spAutoFit/>
          </a:bodyPr>
          <a:lstStyle/>
          <a:p>
            <a:r>
              <a:rPr lang="en-US" dirty="0"/>
              <a:t>Choose f4</a:t>
            </a:r>
          </a:p>
        </p:txBody>
      </p:sp>
      <p:sp>
        <p:nvSpPr>
          <p:cNvPr id="57" name="TextBox 56"/>
          <p:cNvSpPr txBox="1"/>
          <p:nvPr/>
        </p:nvSpPr>
        <p:spPr>
          <a:xfrm>
            <a:off x="5579568" y="6000373"/>
            <a:ext cx="533400" cy="369332"/>
          </a:xfrm>
          <a:prstGeom prst="rect">
            <a:avLst/>
          </a:prstGeom>
          <a:noFill/>
        </p:spPr>
        <p:txBody>
          <a:bodyPr wrap="square" rtlCol="0">
            <a:spAutoFit/>
          </a:bodyPr>
          <a:lstStyle/>
          <a:p>
            <a:r>
              <a:rPr lang="en-US" dirty="0"/>
              <a:t>f4:</a:t>
            </a:r>
          </a:p>
        </p:txBody>
      </p:sp>
      <p:sp>
        <p:nvSpPr>
          <p:cNvPr id="58" name="Oval 57"/>
          <p:cNvSpPr/>
          <p:nvPr/>
        </p:nvSpPr>
        <p:spPr>
          <a:xfrm>
            <a:off x="6030126"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9" name="Oval 58"/>
          <p:cNvSpPr/>
          <p:nvPr/>
        </p:nvSpPr>
        <p:spPr>
          <a:xfrm>
            <a:off x="6548091" y="59830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Tree>
    <p:extLst>
      <p:ext uri="{BB962C8B-B14F-4D97-AF65-F5344CB8AC3E}">
        <p14:creationId xmlns:p14="http://schemas.microsoft.com/office/powerpoint/2010/main" val="5829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37"/>
                                        </p:tgtEl>
                                        <p:attrNameLst>
                                          <p:attrName>ppt_x</p:attrName>
                                        </p:attrNameLst>
                                      </p:cBhvr>
                                      <p:tavLst>
                                        <p:tav tm="0">
                                          <p:val>
                                            <p:strVal val="ppt_x"/>
                                          </p:val>
                                        </p:tav>
                                        <p:tav tm="100000">
                                          <p:val>
                                            <p:strVal val="ppt_x"/>
                                          </p:val>
                                        </p:tav>
                                      </p:tavLst>
                                    </p:anim>
                                    <p:anim calcmode="lin" valueType="num">
                                      <p:cBhvr additive="base">
                                        <p:cTn id="33" dur="500"/>
                                        <p:tgtEl>
                                          <p:spTgt spid="37"/>
                                        </p:tgtEl>
                                        <p:attrNameLst>
                                          <p:attrName>ppt_y</p:attrName>
                                        </p:attrNameLst>
                                      </p:cBhvr>
                                      <p:tavLst>
                                        <p:tav tm="0">
                                          <p:val>
                                            <p:strVal val="ppt_y"/>
                                          </p:val>
                                        </p:tav>
                                        <p:tav tm="100000">
                                          <p:val>
                                            <p:strVal val="1+ppt_h/2"/>
                                          </p:val>
                                        </p:tav>
                                      </p:tavLst>
                                    </p:anim>
                                    <p:set>
                                      <p:cBhvr>
                                        <p:cTn id="34" dur="1" fill="hold">
                                          <p:stCondLst>
                                            <p:cond delay="499"/>
                                          </p:stCondLst>
                                        </p:cTn>
                                        <p:tgtEl>
                                          <p:spTgt spid="37"/>
                                        </p:tgtEl>
                                        <p:attrNameLst>
                                          <p:attrName>style.visibility</p:attrName>
                                        </p:attrNameLst>
                                      </p:cBhvr>
                                      <p:to>
                                        <p:strVal val="hidden"/>
                                      </p:to>
                                    </p:set>
                                  </p:childTnLst>
                                </p:cTn>
                              </p:par>
                              <p:par>
                                <p:cTn id="35" presetID="2" presetClass="exit" presetSubtype="4" fill="hold" grpId="0" nodeType="withEffect">
                                  <p:stCondLst>
                                    <p:cond delay="0"/>
                                  </p:stCondLst>
                                  <p:childTnLst>
                                    <p:anim calcmode="lin" valueType="num">
                                      <p:cBhvr additive="base">
                                        <p:cTn id="36" dur="500"/>
                                        <p:tgtEl>
                                          <p:spTgt spid="38"/>
                                        </p:tgtEl>
                                        <p:attrNameLst>
                                          <p:attrName>ppt_x</p:attrName>
                                        </p:attrNameLst>
                                      </p:cBhvr>
                                      <p:tavLst>
                                        <p:tav tm="0">
                                          <p:val>
                                            <p:strVal val="ppt_x"/>
                                          </p:val>
                                        </p:tav>
                                        <p:tav tm="100000">
                                          <p:val>
                                            <p:strVal val="ppt_x"/>
                                          </p:val>
                                        </p:tav>
                                      </p:tavLst>
                                    </p:anim>
                                    <p:anim calcmode="lin" valueType="num">
                                      <p:cBhvr additive="base">
                                        <p:cTn id="37" dur="500"/>
                                        <p:tgtEl>
                                          <p:spTgt spid="38"/>
                                        </p:tgtEl>
                                        <p:attrNameLst>
                                          <p:attrName>ppt_y</p:attrName>
                                        </p:attrNameLst>
                                      </p:cBhvr>
                                      <p:tavLst>
                                        <p:tav tm="0">
                                          <p:val>
                                            <p:strVal val="ppt_y"/>
                                          </p:val>
                                        </p:tav>
                                        <p:tav tm="100000">
                                          <p:val>
                                            <p:strVal val="1+ppt_h/2"/>
                                          </p:val>
                                        </p:tav>
                                      </p:tavLst>
                                    </p:anim>
                                    <p:set>
                                      <p:cBhvr>
                                        <p:cTn id="38" dur="1" fill="hold">
                                          <p:stCondLst>
                                            <p:cond delay="499"/>
                                          </p:stCondLst>
                                        </p:cTn>
                                        <p:tgtEl>
                                          <p:spTgt spid="3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 calcmode="lin" valueType="num">
                                      <p:cBhvr additive="base">
                                        <p:cTn id="49" dur="500" fill="hold"/>
                                        <p:tgtEl>
                                          <p:spTgt spid="48"/>
                                        </p:tgtEl>
                                        <p:attrNameLst>
                                          <p:attrName>ppt_x</p:attrName>
                                        </p:attrNameLst>
                                      </p:cBhvr>
                                      <p:tavLst>
                                        <p:tav tm="0">
                                          <p:val>
                                            <p:strVal val="#ppt_x"/>
                                          </p:val>
                                        </p:tav>
                                        <p:tav tm="100000">
                                          <p:val>
                                            <p:strVal val="#ppt_x"/>
                                          </p:val>
                                        </p:tav>
                                      </p:tavLst>
                                    </p:anim>
                                    <p:anim calcmode="lin" valueType="num">
                                      <p:cBhvr additive="base">
                                        <p:cTn id="5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 calcmode="lin" valueType="num">
                                      <p:cBhvr additive="base">
                                        <p:cTn id="55" dur="500" fill="hold"/>
                                        <p:tgtEl>
                                          <p:spTgt spid="49"/>
                                        </p:tgtEl>
                                        <p:attrNameLst>
                                          <p:attrName>ppt_x</p:attrName>
                                        </p:attrNameLst>
                                      </p:cBhvr>
                                      <p:tavLst>
                                        <p:tav tm="0">
                                          <p:val>
                                            <p:strVal val="#ppt_x"/>
                                          </p:val>
                                        </p:tav>
                                        <p:tav tm="100000">
                                          <p:val>
                                            <p:strVal val="#ppt_x"/>
                                          </p:val>
                                        </p:tav>
                                      </p:tavLst>
                                    </p:anim>
                                    <p:anim calcmode="lin" valueType="num">
                                      <p:cBhvr additive="base">
                                        <p:cTn id="56" dur="500" fill="hold"/>
                                        <p:tgtEl>
                                          <p:spTgt spid="4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0" nodeType="clickEffect">
                                  <p:stCondLst>
                                    <p:cond delay="0"/>
                                  </p:stCondLst>
                                  <p:childTnLst>
                                    <p:anim calcmode="lin" valueType="num">
                                      <p:cBhvr additive="base">
                                        <p:cTn id="68" dur="500"/>
                                        <p:tgtEl>
                                          <p:spTgt spid="40"/>
                                        </p:tgtEl>
                                        <p:attrNameLst>
                                          <p:attrName>ppt_x</p:attrName>
                                        </p:attrNameLst>
                                      </p:cBhvr>
                                      <p:tavLst>
                                        <p:tav tm="0">
                                          <p:val>
                                            <p:strVal val="ppt_x"/>
                                          </p:val>
                                        </p:tav>
                                        <p:tav tm="100000">
                                          <p:val>
                                            <p:strVal val="ppt_x"/>
                                          </p:val>
                                        </p:tav>
                                      </p:tavLst>
                                    </p:anim>
                                    <p:anim calcmode="lin" valueType="num">
                                      <p:cBhvr additive="base">
                                        <p:cTn id="69" dur="500"/>
                                        <p:tgtEl>
                                          <p:spTgt spid="40"/>
                                        </p:tgtEl>
                                        <p:attrNameLst>
                                          <p:attrName>ppt_y</p:attrName>
                                        </p:attrNameLst>
                                      </p:cBhvr>
                                      <p:tavLst>
                                        <p:tav tm="0">
                                          <p:val>
                                            <p:strVal val="ppt_y"/>
                                          </p:val>
                                        </p:tav>
                                        <p:tav tm="100000">
                                          <p:val>
                                            <p:strVal val="1+ppt_h/2"/>
                                          </p:val>
                                        </p:tav>
                                      </p:tavLst>
                                    </p:anim>
                                    <p:set>
                                      <p:cBhvr>
                                        <p:cTn id="70" dur="1" fill="hold">
                                          <p:stCondLst>
                                            <p:cond delay="499"/>
                                          </p:stCondLst>
                                        </p:cTn>
                                        <p:tgtEl>
                                          <p:spTgt spid="40"/>
                                        </p:tgtEl>
                                        <p:attrNameLst>
                                          <p:attrName>style.visibility</p:attrName>
                                        </p:attrNameLst>
                                      </p:cBhvr>
                                      <p:to>
                                        <p:strVal val="hidden"/>
                                      </p:to>
                                    </p:set>
                                  </p:childTnLst>
                                </p:cTn>
                              </p:par>
                              <p:par>
                                <p:cTn id="71" presetID="2" presetClass="exit" presetSubtype="4" fill="hold" grpId="0" nodeType="withEffect">
                                  <p:stCondLst>
                                    <p:cond delay="0"/>
                                  </p:stCondLst>
                                  <p:childTnLst>
                                    <p:anim calcmode="lin" valueType="num">
                                      <p:cBhvr additive="base">
                                        <p:cTn id="72" dur="500"/>
                                        <p:tgtEl>
                                          <p:spTgt spid="39"/>
                                        </p:tgtEl>
                                        <p:attrNameLst>
                                          <p:attrName>ppt_x</p:attrName>
                                        </p:attrNameLst>
                                      </p:cBhvr>
                                      <p:tavLst>
                                        <p:tav tm="0">
                                          <p:val>
                                            <p:strVal val="ppt_x"/>
                                          </p:val>
                                        </p:tav>
                                        <p:tav tm="100000">
                                          <p:val>
                                            <p:strVal val="ppt_x"/>
                                          </p:val>
                                        </p:tav>
                                      </p:tavLst>
                                    </p:anim>
                                    <p:anim calcmode="lin" valueType="num">
                                      <p:cBhvr additive="base">
                                        <p:cTn id="73" dur="500"/>
                                        <p:tgtEl>
                                          <p:spTgt spid="39"/>
                                        </p:tgtEl>
                                        <p:attrNameLst>
                                          <p:attrName>ppt_y</p:attrName>
                                        </p:attrNameLst>
                                      </p:cBhvr>
                                      <p:tavLst>
                                        <p:tav tm="0">
                                          <p:val>
                                            <p:strVal val="ppt_y"/>
                                          </p:val>
                                        </p:tav>
                                        <p:tav tm="100000">
                                          <p:val>
                                            <p:strVal val="1+ppt_h/2"/>
                                          </p:val>
                                        </p:tav>
                                      </p:tavLst>
                                    </p:anim>
                                    <p:set>
                                      <p:cBhvr>
                                        <p:cTn id="74" dur="1" fill="hold">
                                          <p:stCondLst>
                                            <p:cond delay="499"/>
                                          </p:stCondLst>
                                        </p:cTn>
                                        <p:tgtEl>
                                          <p:spTgt spid="3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additive="base">
                                        <p:cTn id="95" dur="500" fill="hold"/>
                                        <p:tgtEl>
                                          <p:spTgt spid="58"/>
                                        </p:tgtEl>
                                        <p:attrNameLst>
                                          <p:attrName>ppt_x</p:attrName>
                                        </p:attrNameLst>
                                      </p:cBhvr>
                                      <p:tavLst>
                                        <p:tav tm="0">
                                          <p:val>
                                            <p:strVal val="#ppt_x"/>
                                          </p:val>
                                        </p:tav>
                                        <p:tav tm="100000">
                                          <p:val>
                                            <p:strVal val="#ppt_x"/>
                                          </p:val>
                                        </p:tav>
                                      </p:tavLst>
                                    </p:anim>
                                    <p:anim calcmode="lin" valueType="num">
                                      <p:cBhvr additive="base">
                                        <p:cTn id="96" dur="500" fill="hold"/>
                                        <p:tgtEl>
                                          <p:spTgt spid="5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grpId="0" nodeType="clickEffect">
                                  <p:stCondLst>
                                    <p:cond delay="0"/>
                                  </p:stCondLst>
                                  <p:childTnLst>
                                    <p:anim calcmode="lin" valueType="num">
                                      <p:cBhvr additive="base">
                                        <p:cTn id="104" dur="500"/>
                                        <p:tgtEl>
                                          <p:spTgt spid="41"/>
                                        </p:tgtEl>
                                        <p:attrNameLst>
                                          <p:attrName>ppt_x</p:attrName>
                                        </p:attrNameLst>
                                      </p:cBhvr>
                                      <p:tavLst>
                                        <p:tav tm="0">
                                          <p:val>
                                            <p:strVal val="ppt_x"/>
                                          </p:val>
                                        </p:tav>
                                        <p:tav tm="100000">
                                          <p:val>
                                            <p:strVal val="ppt_x"/>
                                          </p:val>
                                        </p:tav>
                                      </p:tavLst>
                                    </p:anim>
                                    <p:anim calcmode="lin" valueType="num">
                                      <p:cBhvr additive="base">
                                        <p:cTn id="105" dur="500"/>
                                        <p:tgtEl>
                                          <p:spTgt spid="41"/>
                                        </p:tgtEl>
                                        <p:attrNameLst>
                                          <p:attrName>ppt_y</p:attrName>
                                        </p:attrNameLst>
                                      </p:cBhvr>
                                      <p:tavLst>
                                        <p:tav tm="0">
                                          <p:val>
                                            <p:strVal val="ppt_y"/>
                                          </p:val>
                                        </p:tav>
                                        <p:tav tm="100000">
                                          <p:val>
                                            <p:strVal val="1+ppt_h/2"/>
                                          </p:val>
                                        </p:tav>
                                      </p:tavLst>
                                    </p:anim>
                                    <p:set>
                                      <p:cBhvr>
                                        <p:cTn id="106" dur="1" fill="hold">
                                          <p:stCondLst>
                                            <p:cond delay="499"/>
                                          </p:stCondLst>
                                        </p:cTn>
                                        <p:tgtEl>
                                          <p:spTgt spid="41"/>
                                        </p:tgtEl>
                                        <p:attrNameLst>
                                          <p:attrName>style.visibility</p:attrName>
                                        </p:attrNameLst>
                                      </p:cBhvr>
                                      <p:to>
                                        <p:strVal val="hidden"/>
                                      </p:to>
                                    </p:set>
                                  </p:childTnLst>
                                </p:cTn>
                              </p:par>
                              <p:par>
                                <p:cTn id="107" presetID="2" presetClass="exit" presetSubtype="4" fill="hold" grpId="0" nodeType="withEffect">
                                  <p:stCondLst>
                                    <p:cond delay="0"/>
                                  </p:stCondLst>
                                  <p:childTnLst>
                                    <p:anim calcmode="lin" valueType="num">
                                      <p:cBhvr additive="base">
                                        <p:cTn id="108" dur="500"/>
                                        <p:tgtEl>
                                          <p:spTgt spid="42"/>
                                        </p:tgtEl>
                                        <p:attrNameLst>
                                          <p:attrName>ppt_x</p:attrName>
                                        </p:attrNameLst>
                                      </p:cBhvr>
                                      <p:tavLst>
                                        <p:tav tm="0">
                                          <p:val>
                                            <p:strVal val="ppt_x"/>
                                          </p:val>
                                        </p:tav>
                                        <p:tav tm="100000">
                                          <p:val>
                                            <p:strVal val="ppt_x"/>
                                          </p:val>
                                        </p:tav>
                                      </p:tavLst>
                                    </p:anim>
                                    <p:anim calcmode="lin" valueType="num">
                                      <p:cBhvr additive="base">
                                        <p:cTn id="109" dur="500"/>
                                        <p:tgtEl>
                                          <p:spTgt spid="42"/>
                                        </p:tgtEl>
                                        <p:attrNameLst>
                                          <p:attrName>ppt_y</p:attrName>
                                        </p:attrNameLst>
                                      </p:cBhvr>
                                      <p:tavLst>
                                        <p:tav tm="0">
                                          <p:val>
                                            <p:strVal val="ppt_y"/>
                                          </p:val>
                                        </p:tav>
                                        <p:tav tm="100000">
                                          <p:val>
                                            <p:strVal val="1+ppt_h/2"/>
                                          </p:val>
                                        </p:tav>
                                      </p:tavLst>
                                    </p:anim>
                                    <p:set>
                                      <p:cBhvr>
                                        <p:cTn id="110"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 grpId="0"/>
      <p:bldP spid="43" grpId="0"/>
      <p:bldP spid="44" grpId="0" animBg="1"/>
      <p:bldP spid="45" grpId="0" animBg="1"/>
      <p:bldP spid="46" grpId="0"/>
      <p:bldP spid="47" grpId="0"/>
      <p:bldP spid="48" grpId="0"/>
      <p:bldP spid="49" grpId="0"/>
      <p:bldP spid="50" grpId="0" animBg="1"/>
      <p:bldP spid="51" grpId="0" animBg="1"/>
      <p:bldP spid="52" grpId="0"/>
      <p:bldP spid="53" grpId="0"/>
      <p:bldP spid="57" grpId="0"/>
      <p:bldP spid="58" grpId="0" animBg="1"/>
      <p:bldP spid="5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 xmlns:a16="http://schemas.microsoft.com/office/drawing/2014/main" id="{0EF9FB4A-0F6E-44A4-8451-FBDC93AB1B81}"/>
              </a:ext>
            </a:extLst>
          </p:cNvPr>
          <p:cNvPicPr>
            <a:picLocks noChangeAspect="1"/>
          </p:cNvPicPr>
          <p:nvPr/>
        </p:nvPicPr>
        <p:blipFill>
          <a:blip r:embed="rId2"/>
          <a:stretch>
            <a:fillRect/>
          </a:stretch>
        </p:blipFill>
        <p:spPr>
          <a:xfrm>
            <a:off x="1589049" y="2079703"/>
            <a:ext cx="9067800" cy="3310507"/>
          </a:xfrm>
          <a:prstGeom prst="rect">
            <a:avLst/>
          </a:prstGeom>
        </p:spPr>
      </p:pic>
      <p:sp>
        <p:nvSpPr>
          <p:cNvPr id="2" name="Rectangle 1"/>
          <p:cNvSpPr/>
          <p:nvPr/>
        </p:nvSpPr>
        <p:spPr>
          <a:xfrm>
            <a:off x="1358348" y="757613"/>
            <a:ext cx="6257935" cy="954107"/>
          </a:xfrm>
          <a:prstGeom prst="rect">
            <a:avLst/>
          </a:prstGeom>
        </p:spPr>
        <p:txBody>
          <a:bodyPr wrap="square">
            <a:spAutoFit/>
          </a:bodyPr>
          <a:lstStyle/>
          <a:p>
            <a:r>
              <a:rPr lang="en-US" sz="2800" dirty="0"/>
              <a:t>Approximation algorithm for Set-covering problem</a:t>
            </a:r>
          </a:p>
        </p:txBody>
      </p:sp>
    </p:spTree>
    <p:extLst>
      <p:ext uri="{BB962C8B-B14F-4D97-AF65-F5344CB8AC3E}">
        <p14:creationId xmlns:p14="http://schemas.microsoft.com/office/powerpoint/2010/main" val="26059831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 for Traveling-salesman </a:t>
            </a:r>
            <a:r>
              <a:rPr lang="en-US" dirty="0"/>
              <a:t>problem</a:t>
            </a:r>
          </a:p>
        </p:txBody>
      </p:sp>
      <p:sp>
        <p:nvSpPr>
          <p:cNvPr id="3" name="Content Placeholder 2"/>
          <p:cNvSpPr>
            <a:spLocks noGrp="1"/>
          </p:cNvSpPr>
          <p:nvPr>
            <p:ph idx="1"/>
          </p:nvPr>
        </p:nvSpPr>
        <p:spPr/>
        <p:txBody>
          <a:bodyPr/>
          <a:lstStyle/>
          <a:p>
            <a:r>
              <a:rPr lang="en-US" b="1" dirty="0"/>
              <a:t>Traveling-salesman problem (TSP):</a:t>
            </a:r>
            <a:endParaRPr lang="en-US" dirty="0"/>
          </a:p>
          <a:p>
            <a:pPr lvl="1"/>
            <a:r>
              <a:rPr lang="en-US" dirty="0"/>
              <a:t>Given a weighted, undirected graph, start from certain vertex, find a </a:t>
            </a:r>
            <a:r>
              <a:rPr lang="en-US" b="1" dirty="0"/>
              <a:t>minimum</a:t>
            </a:r>
            <a:r>
              <a:rPr lang="en-US" dirty="0"/>
              <a:t> route visit each vertices once, and return to the original vertex. </a:t>
            </a:r>
          </a:p>
        </p:txBody>
      </p:sp>
      <p:sp>
        <p:nvSpPr>
          <p:cNvPr id="4" name="Oval 3"/>
          <p:cNvSpPr/>
          <p:nvPr/>
        </p:nvSpPr>
        <p:spPr>
          <a:xfrm>
            <a:off x="49530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9530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438900" y="41904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438900" y="579062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2197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486400" y="44571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705600" y="4723825"/>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486400" y="6057325"/>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5" idx="5"/>
            <a:endCxn id="7" idx="1"/>
          </p:cNvCxnSpPr>
          <p:nvPr/>
        </p:nvCxnSpPr>
        <p:spPr>
          <a:xfrm>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4" idx="7"/>
            <a:endCxn id="6" idx="3"/>
          </p:cNvCxnSpPr>
          <p:nvPr/>
        </p:nvCxnSpPr>
        <p:spPr>
          <a:xfrm flipV="1">
            <a:off x="5408285" y="4645710"/>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690409" y="4064375"/>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4909802" y="5028625"/>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6705600" y="5109701"/>
            <a:ext cx="304800" cy="369332"/>
          </a:xfrm>
          <a:prstGeom prst="rect">
            <a:avLst/>
          </a:prstGeom>
          <a:noFill/>
        </p:spPr>
        <p:txBody>
          <a:bodyPr wrap="square" rtlCol="0">
            <a:spAutoFit/>
          </a:bodyPr>
          <a:lstStyle/>
          <a:p>
            <a:r>
              <a:rPr lang="en-US" dirty="0"/>
              <a:t>1</a:t>
            </a:r>
          </a:p>
        </p:txBody>
      </p:sp>
      <p:sp>
        <p:nvSpPr>
          <p:cNvPr id="23" name="TextBox 22"/>
          <p:cNvSpPr txBox="1"/>
          <p:nvPr/>
        </p:nvSpPr>
        <p:spPr>
          <a:xfrm>
            <a:off x="5810250" y="6057325"/>
            <a:ext cx="304800" cy="369332"/>
          </a:xfrm>
          <a:prstGeom prst="rect">
            <a:avLst/>
          </a:prstGeom>
          <a:noFill/>
        </p:spPr>
        <p:txBody>
          <a:bodyPr wrap="square" rtlCol="0">
            <a:spAutoFit/>
          </a:bodyPr>
          <a:lstStyle/>
          <a:p>
            <a:r>
              <a:rPr lang="en-US" dirty="0"/>
              <a:t>3</a:t>
            </a:r>
          </a:p>
        </p:txBody>
      </p:sp>
      <p:sp>
        <p:nvSpPr>
          <p:cNvPr id="24" name="TextBox 23"/>
          <p:cNvSpPr txBox="1"/>
          <p:nvPr/>
        </p:nvSpPr>
        <p:spPr>
          <a:xfrm>
            <a:off x="5952056" y="4694079"/>
            <a:ext cx="424641" cy="369332"/>
          </a:xfrm>
          <a:prstGeom prst="rect">
            <a:avLst/>
          </a:prstGeom>
          <a:noFill/>
        </p:spPr>
        <p:txBody>
          <a:bodyPr wrap="square" rtlCol="0">
            <a:spAutoFit/>
          </a:bodyPr>
          <a:lstStyle/>
          <a:p>
            <a:r>
              <a:rPr lang="en-US" dirty="0"/>
              <a:t>30</a:t>
            </a:r>
          </a:p>
        </p:txBody>
      </p:sp>
      <p:sp>
        <p:nvSpPr>
          <p:cNvPr id="25" name="TextBox 24"/>
          <p:cNvSpPr txBox="1"/>
          <p:nvPr/>
        </p:nvSpPr>
        <p:spPr>
          <a:xfrm>
            <a:off x="6092375" y="5294367"/>
            <a:ext cx="424641"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93431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8"/>
                                        </p:tgtEl>
                                        <p:attrNameLst>
                                          <p:attrName>stroke.color</p:attrName>
                                        </p:attrNameLst>
                                      </p:cBhvr>
                                      <p:to>
                                        <a:schemeClr val="accent2"/>
                                      </p:to>
                                    </p:animClr>
                                    <p:set>
                                      <p:cBhvr>
                                        <p:cTn id="7" dur="2000" fill="hold"/>
                                        <p:tgtEl>
                                          <p:spTgt spid="8"/>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2000" fill="hold"/>
                                        <p:tgtEl>
                                          <p:spTgt spid="11"/>
                                        </p:tgtEl>
                                        <p:attrNameLst>
                                          <p:attrName>stroke.color</p:attrName>
                                        </p:attrNameLst>
                                      </p:cBhvr>
                                      <p:to>
                                        <a:schemeClr val="accent2"/>
                                      </p:to>
                                    </p:animClr>
                                    <p:set>
                                      <p:cBhvr>
                                        <p:cTn id="10" dur="2000" fill="hold"/>
                                        <p:tgtEl>
                                          <p:spTgt spid="11"/>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2000" fill="hold"/>
                                        <p:tgtEl>
                                          <p:spTgt spid="10"/>
                                        </p:tgtEl>
                                        <p:attrNameLst>
                                          <p:attrName>stroke.color</p:attrName>
                                        </p:attrNameLst>
                                      </p:cBhvr>
                                      <p:to>
                                        <a:schemeClr val="accent2"/>
                                      </p:to>
                                    </p:animClr>
                                    <p:set>
                                      <p:cBhvr>
                                        <p:cTn id="13" dur="2000" fill="hold"/>
                                        <p:tgtEl>
                                          <p:spTgt spid="10"/>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9"/>
                                        </p:tgtEl>
                                        <p:attrNameLst>
                                          <p:attrName>stroke.color</p:attrName>
                                        </p:attrNameLst>
                                      </p:cBhvr>
                                      <p:to>
                                        <a:schemeClr val="accent2"/>
                                      </p:to>
                                    </p:animClr>
                                    <p:set>
                                      <p:cBhvr>
                                        <p:cTn id="16" dur="2000" fill="hold"/>
                                        <p:tgtEl>
                                          <p:spTgt spid="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Even a more reduced version of SAT problem is also NP-complete. 3CNF is reduced form of   SAT problem and it is also NP-complete</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marL="0" indent="0">
              <a:buNone/>
            </a:pPr>
            <a:r>
              <a:rPr lang="en-US" dirty="0" smtClean="0"/>
              <a:t>Above expression is 3CNF SAT form where                      is one clause that has three literals. So above expression has 3 clauses with 3 literals in each. As each clause is separated by “And operation” so answer to this complete expression will </a:t>
            </a:r>
            <a:r>
              <a:rPr lang="en-US" dirty="0"/>
              <a:t>e</a:t>
            </a:r>
            <a:r>
              <a:rPr lang="en-US" dirty="0" smtClean="0"/>
              <a:t>valuate to true if each clause will evaluate to true.</a:t>
            </a:r>
          </a:p>
          <a:p>
            <a:pPr marL="0" indent="0">
              <a:buNone/>
            </a:pPr>
            <a:endParaRPr lang="en-US" dirty="0"/>
          </a:p>
          <a:p>
            <a:pPr>
              <a:buFont typeface="Wingdings" panose="05000000000000000000" pitchFamily="2" charset="2"/>
              <a:buChar char="v"/>
            </a:pPr>
            <a:endParaRPr lang="en-US" dirty="0" smtClean="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199917" y="2723939"/>
            <a:ext cx="8743950" cy="1133475"/>
          </a:xfrm>
          <a:prstGeom prst="rect">
            <a:avLst/>
          </a:prstGeom>
        </p:spPr>
      </p:pic>
      <p:pic>
        <p:nvPicPr>
          <p:cNvPr id="9" name="Picture 8"/>
          <p:cNvPicPr>
            <a:picLocks noChangeAspect="1"/>
          </p:cNvPicPr>
          <p:nvPr/>
        </p:nvPicPr>
        <p:blipFill>
          <a:blip r:embed="rId3"/>
          <a:stretch>
            <a:fillRect/>
          </a:stretch>
        </p:blipFill>
        <p:spPr>
          <a:xfrm>
            <a:off x="7901707" y="3464347"/>
            <a:ext cx="1590675" cy="333361"/>
          </a:xfrm>
          <a:prstGeom prst="rect">
            <a:avLst/>
          </a:prstGeom>
        </p:spPr>
      </p:pic>
      <p:pic>
        <p:nvPicPr>
          <p:cNvPr id="10" name="Picture 9"/>
          <p:cNvPicPr>
            <a:picLocks noChangeAspect="1"/>
          </p:cNvPicPr>
          <p:nvPr/>
        </p:nvPicPr>
        <p:blipFill>
          <a:blip r:embed="rId4"/>
          <a:stretch>
            <a:fillRect/>
          </a:stretch>
        </p:blipFill>
        <p:spPr>
          <a:xfrm>
            <a:off x="5452015" y="4399295"/>
            <a:ext cx="1160657" cy="336324"/>
          </a:xfrm>
          <a:prstGeom prst="rect">
            <a:avLst/>
          </a:prstGeom>
        </p:spPr>
      </p:pic>
    </p:spTree>
    <p:extLst>
      <p:ext uri="{BB962C8B-B14F-4D97-AF65-F5344CB8AC3E}">
        <p14:creationId xmlns:p14="http://schemas.microsoft.com/office/powerpoint/2010/main" val="1537035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r>
              <a:rPr lang="en-US" dirty="0"/>
              <a:t>TSP is a NP-complete problem</a:t>
            </a:r>
          </a:p>
          <a:p>
            <a:r>
              <a:rPr lang="en-US" dirty="0"/>
              <a:t>There is </a:t>
            </a:r>
            <a:r>
              <a:rPr lang="en-US" b="1" dirty="0"/>
              <a:t>no polynomial-time approximation</a:t>
            </a:r>
            <a:r>
              <a:rPr lang="en-US" dirty="0"/>
              <a:t> algorithm with a </a:t>
            </a:r>
            <a:r>
              <a:rPr lang="en-US" b="1" dirty="0"/>
              <a:t>constant approximation ratio</a:t>
            </a:r>
            <a:r>
              <a:rPr lang="en-US" dirty="0"/>
              <a:t> </a:t>
            </a:r>
          </a:p>
          <a:p>
            <a:r>
              <a:rPr lang="en-US" dirty="0"/>
              <a:t>Another strategy to solve NPC problem:</a:t>
            </a:r>
          </a:p>
          <a:p>
            <a:pPr lvl="1"/>
            <a:r>
              <a:rPr lang="en-US" b="1" dirty="0"/>
              <a:t>Solve a special case</a:t>
            </a:r>
          </a:p>
        </p:txBody>
      </p:sp>
    </p:spTree>
    <p:extLst>
      <p:ext uri="{BB962C8B-B14F-4D97-AF65-F5344CB8AC3E}">
        <p14:creationId xmlns:p14="http://schemas.microsoft.com/office/powerpoint/2010/main" val="365851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normAutofit/>
          </a:bodyPr>
          <a:lstStyle/>
          <a:p>
            <a:r>
              <a:rPr lang="en-US" b="1" dirty="0"/>
              <a:t>Triangle inequality</a:t>
            </a:r>
            <a:r>
              <a:rPr lang="en-US" dirty="0"/>
              <a:t>:</a:t>
            </a:r>
          </a:p>
          <a:p>
            <a:pPr lvl="1"/>
            <a:r>
              <a:rPr lang="en-US" dirty="0"/>
              <a:t>Weight(u, v) &lt;= Weight(u, w) + Weight(w, v)</a:t>
            </a:r>
          </a:p>
          <a:p>
            <a:r>
              <a:rPr lang="en-US" dirty="0"/>
              <a:t>E.g.:</a:t>
            </a:r>
          </a:p>
          <a:p>
            <a:pPr lvl="1"/>
            <a:r>
              <a:rPr lang="en-US" dirty="0"/>
              <a:t>If all the edges are defined as the distance on a 2D map, the triangle inequality is true</a:t>
            </a:r>
          </a:p>
          <a:p>
            <a:r>
              <a:rPr lang="en-US" dirty="0"/>
              <a:t>For the TSPs where the triangle inequality is true:</a:t>
            </a:r>
          </a:p>
          <a:p>
            <a:pPr lvl="1"/>
            <a:r>
              <a:rPr lang="en-US" dirty="0"/>
              <a:t>There is a 2-approximation polynomial time algorithm</a:t>
            </a:r>
          </a:p>
        </p:txBody>
      </p:sp>
      <p:pic>
        <p:nvPicPr>
          <p:cNvPr id="4" name="Picture 3"/>
          <p:cNvPicPr>
            <a:picLocks noChangeAspect="1"/>
          </p:cNvPicPr>
          <p:nvPr/>
        </p:nvPicPr>
        <p:blipFill>
          <a:blip r:embed="rId2"/>
          <a:stretch>
            <a:fillRect/>
          </a:stretch>
        </p:blipFill>
        <p:spPr>
          <a:xfrm>
            <a:off x="1097280" y="4501259"/>
            <a:ext cx="6734175" cy="1000125"/>
          </a:xfrm>
          <a:prstGeom prst="rect">
            <a:avLst/>
          </a:prstGeom>
        </p:spPr>
      </p:pic>
    </p:spTree>
    <p:extLst>
      <p:ext uri="{BB962C8B-B14F-4D97-AF65-F5344CB8AC3E}">
        <p14:creationId xmlns:p14="http://schemas.microsoft.com/office/powerpoint/2010/main" val="3658314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3" name="Content Placeholder 2"/>
          <p:cNvSpPr>
            <a:spLocks noGrp="1"/>
          </p:cNvSpPr>
          <p:nvPr>
            <p:ph idx="1"/>
          </p:nvPr>
        </p:nvSpPr>
        <p:spPr/>
        <p:txBody>
          <a:bodyPr/>
          <a:lstStyle/>
          <a:p>
            <a:pPr marL="0" indent="0">
              <a:buNone/>
            </a:pPr>
            <a:r>
              <a:rPr lang="en-US" b="1" dirty="0"/>
              <a:t>APPROX-TSP-TOUR</a:t>
            </a:r>
            <a:r>
              <a:rPr lang="en-US" dirty="0"/>
              <a:t>(G)</a:t>
            </a:r>
          </a:p>
          <a:p>
            <a:pPr marL="400050" lvl="1" indent="0">
              <a:buNone/>
            </a:pPr>
            <a:r>
              <a:rPr lang="en-US" dirty="0"/>
              <a:t>Find a MST m;</a:t>
            </a:r>
          </a:p>
          <a:p>
            <a:pPr marL="400050" lvl="1" indent="0">
              <a:buNone/>
            </a:pPr>
            <a:r>
              <a:rPr lang="en-US" dirty="0"/>
              <a:t>Choose a vertex as root r;</a:t>
            </a:r>
          </a:p>
          <a:p>
            <a:pPr marL="400050" lvl="1" indent="0">
              <a:buNone/>
            </a:pPr>
            <a:r>
              <a:rPr lang="en-US" dirty="0"/>
              <a:t>return  </a:t>
            </a:r>
            <a:r>
              <a:rPr lang="en-US" dirty="0" err="1"/>
              <a:t>preorderTreeWalk</a:t>
            </a:r>
            <a:r>
              <a:rPr lang="en-US" dirty="0"/>
              <a:t>(m, r);</a:t>
            </a:r>
          </a:p>
        </p:txBody>
      </p:sp>
    </p:spTree>
    <p:extLst>
      <p:ext uri="{BB962C8B-B14F-4D97-AF65-F5344CB8AC3E}">
        <p14:creationId xmlns:p14="http://schemas.microsoft.com/office/powerpoint/2010/main" val="1787857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4" name="Oval 3"/>
          <p:cNvSpPr/>
          <p:nvPr/>
        </p:nvSpPr>
        <p:spPr>
          <a:xfrm>
            <a:off x="48536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 name="Oval 4"/>
          <p:cNvSpPr/>
          <p:nvPr/>
        </p:nvSpPr>
        <p:spPr>
          <a:xfrm>
            <a:off x="48536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6339594" y="23429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6339594" y="3943149"/>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8" name="Straight Connector 7"/>
          <p:cNvCxnSpPr>
            <a:stCxn id="5" idx="4"/>
            <a:endCxn id="4" idx="0"/>
          </p:cNvCxnSpPr>
          <p:nvPr/>
        </p:nvCxnSpPr>
        <p:spPr>
          <a:xfrm>
            <a:off x="51203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6"/>
            <a:endCxn id="6" idx="2"/>
          </p:cNvCxnSpPr>
          <p:nvPr/>
        </p:nvCxnSpPr>
        <p:spPr>
          <a:xfrm>
            <a:off x="5387094" y="26096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 idx="4"/>
            <a:endCxn id="7" idx="0"/>
          </p:cNvCxnSpPr>
          <p:nvPr/>
        </p:nvCxnSpPr>
        <p:spPr>
          <a:xfrm>
            <a:off x="6606294" y="2876349"/>
            <a:ext cx="0" cy="1066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4" idx="6"/>
            <a:endCxn id="7" idx="2"/>
          </p:cNvCxnSpPr>
          <p:nvPr/>
        </p:nvCxnSpPr>
        <p:spPr>
          <a:xfrm>
            <a:off x="5387094" y="4209849"/>
            <a:ext cx="9525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7" idx="1"/>
          </p:cNvCxnSpPr>
          <p:nvPr/>
        </p:nvCxnSpPr>
        <p:spPr>
          <a:xfrm>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4" idx="7"/>
            <a:endCxn id="6" idx="3"/>
          </p:cNvCxnSpPr>
          <p:nvPr/>
        </p:nvCxnSpPr>
        <p:spPr>
          <a:xfrm flipV="1">
            <a:off x="5308979" y="2798234"/>
            <a:ext cx="1108730" cy="122303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810496" y="3181149"/>
            <a:ext cx="304800" cy="369332"/>
          </a:xfrm>
          <a:prstGeom prst="rect">
            <a:avLst/>
          </a:prstGeom>
          <a:noFill/>
        </p:spPr>
        <p:txBody>
          <a:bodyPr wrap="square" rtlCol="0">
            <a:spAutoFit/>
          </a:bodyPr>
          <a:lstStyle/>
          <a:p>
            <a:r>
              <a:rPr lang="en-US" dirty="0"/>
              <a:t>2</a:t>
            </a:r>
          </a:p>
        </p:txBody>
      </p:sp>
      <p:sp>
        <p:nvSpPr>
          <p:cNvPr id="15" name="TextBox 14"/>
          <p:cNvSpPr txBox="1"/>
          <p:nvPr/>
        </p:nvSpPr>
        <p:spPr>
          <a:xfrm>
            <a:off x="6606294" y="3262225"/>
            <a:ext cx="304800" cy="369332"/>
          </a:xfrm>
          <a:prstGeom prst="rect">
            <a:avLst/>
          </a:prstGeom>
          <a:noFill/>
        </p:spPr>
        <p:txBody>
          <a:bodyPr wrap="square" rtlCol="0">
            <a:spAutoFit/>
          </a:bodyPr>
          <a:lstStyle/>
          <a:p>
            <a:r>
              <a:rPr lang="en-US" dirty="0"/>
              <a:t>1</a:t>
            </a:r>
          </a:p>
        </p:txBody>
      </p:sp>
      <p:sp>
        <p:nvSpPr>
          <p:cNvPr id="16" name="TextBox 15"/>
          <p:cNvSpPr txBox="1"/>
          <p:nvPr/>
        </p:nvSpPr>
        <p:spPr>
          <a:xfrm>
            <a:off x="5710944" y="4209849"/>
            <a:ext cx="304800" cy="369332"/>
          </a:xfrm>
          <a:prstGeom prst="rect">
            <a:avLst/>
          </a:prstGeom>
          <a:noFill/>
        </p:spPr>
        <p:txBody>
          <a:bodyPr wrap="square" rtlCol="0">
            <a:spAutoFit/>
          </a:bodyPr>
          <a:lstStyle/>
          <a:p>
            <a:r>
              <a:rPr lang="en-US" dirty="0"/>
              <a:t>3</a:t>
            </a:r>
          </a:p>
        </p:txBody>
      </p:sp>
      <p:sp>
        <p:nvSpPr>
          <p:cNvPr id="17" name="TextBox 16"/>
          <p:cNvSpPr txBox="1"/>
          <p:nvPr/>
        </p:nvSpPr>
        <p:spPr>
          <a:xfrm>
            <a:off x="5852750" y="2846603"/>
            <a:ext cx="424641" cy="369332"/>
          </a:xfrm>
          <a:prstGeom prst="rect">
            <a:avLst/>
          </a:prstGeom>
          <a:noFill/>
        </p:spPr>
        <p:txBody>
          <a:bodyPr wrap="square" rtlCol="0">
            <a:spAutoFit/>
          </a:bodyPr>
          <a:lstStyle/>
          <a:p>
            <a:r>
              <a:rPr lang="en-US" dirty="0"/>
              <a:t>30</a:t>
            </a:r>
          </a:p>
        </p:txBody>
      </p:sp>
      <p:sp>
        <p:nvSpPr>
          <p:cNvPr id="18" name="TextBox 17"/>
          <p:cNvSpPr txBox="1"/>
          <p:nvPr/>
        </p:nvSpPr>
        <p:spPr>
          <a:xfrm>
            <a:off x="5993069" y="3446891"/>
            <a:ext cx="424641" cy="369332"/>
          </a:xfrm>
          <a:prstGeom prst="rect">
            <a:avLst/>
          </a:prstGeom>
          <a:noFill/>
        </p:spPr>
        <p:txBody>
          <a:bodyPr wrap="square" rtlCol="0">
            <a:spAutoFit/>
          </a:bodyPr>
          <a:lstStyle/>
          <a:p>
            <a:r>
              <a:rPr lang="en-US" dirty="0"/>
              <a:t>20</a:t>
            </a:r>
          </a:p>
        </p:txBody>
      </p:sp>
      <p:sp>
        <p:nvSpPr>
          <p:cNvPr id="19" name="TextBox 18"/>
          <p:cNvSpPr txBox="1"/>
          <p:nvPr/>
        </p:nvSpPr>
        <p:spPr>
          <a:xfrm>
            <a:off x="5760269" y="2322434"/>
            <a:ext cx="304800" cy="369332"/>
          </a:xfrm>
          <a:prstGeom prst="rect">
            <a:avLst/>
          </a:prstGeom>
          <a:noFill/>
        </p:spPr>
        <p:txBody>
          <a:bodyPr wrap="square" rtlCol="0">
            <a:spAutoFit/>
          </a:bodyPr>
          <a:lstStyle/>
          <a:p>
            <a:r>
              <a:rPr lang="en-US" dirty="0"/>
              <a:t>1</a:t>
            </a:r>
          </a:p>
        </p:txBody>
      </p:sp>
      <p:sp>
        <p:nvSpPr>
          <p:cNvPr id="24" name="TextBox 23"/>
          <p:cNvSpPr txBox="1"/>
          <p:nvPr/>
        </p:nvSpPr>
        <p:spPr>
          <a:xfrm>
            <a:off x="2894951" y="1828800"/>
            <a:ext cx="5512233" cy="369332"/>
          </a:xfrm>
          <a:prstGeom prst="rect">
            <a:avLst/>
          </a:prstGeom>
          <a:noFill/>
        </p:spPr>
        <p:txBody>
          <a:bodyPr wrap="square" rtlCol="0">
            <a:spAutoFit/>
          </a:bodyPr>
          <a:lstStyle/>
          <a:p>
            <a:r>
              <a:rPr lang="en-US" dirty="0"/>
              <a:t>Can we apply the approximation algorithm on this one?</a:t>
            </a:r>
          </a:p>
        </p:txBody>
      </p:sp>
      <p:sp>
        <p:nvSpPr>
          <p:cNvPr id="25" name="TextBox 24"/>
          <p:cNvSpPr txBox="1"/>
          <p:nvPr/>
        </p:nvSpPr>
        <p:spPr>
          <a:xfrm>
            <a:off x="3096633" y="4800600"/>
            <a:ext cx="5512233" cy="369332"/>
          </a:xfrm>
          <a:prstGeom prst="rect">
            <a:avLst/>
          </a:prstGeom>
          <a:noFill/>
        </p:spPr>
        <p:txBody>
          <a:bodyPr wrap="square" rtlCol="0">
            <a:spAutoFit/>
          </a:bodyPr>
          <a:lstStyle/>
          <a:p>
            <a:r>
              <a:rPr lang="en-US" dirty="0"/>
              <a:t>No. The triangle inequality is violated.</a:t>
            </a:r>
          </a:p>
        </p:txBody>
      </p:sp>
    </p:spTree>
    <p:extLst>
      <p:ext uri="{BB962C8B-B14F-4D97-AF65-F5344CB8AC3E}">
        <p14:creationId xmlns:p14="http://schemas.microsoft.com/office/powerpoint/2010/main" val="26211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cxnSp>
        <p:nvCxnSpPr>
          <p:cNvPr id="20" name="Straight Connector 19"/>
          <p:cNvCxnSpPr/>
          <p:nvPr/>
        </p:nvCxnSpPr>
        <p:spPr>
          <a:xfrm>
            <a:off x="1600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00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00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600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00200" y="4114800"/>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spTree>
    <p:extLst>
      <p:ext uri="{BB962C8B-B14F-4D97-AF65-F5344CB8AC3E}">
        <p14:creationId xmlns:p14="http://schemas.microsoft.com/office/powerpoint/2010/main" val="37427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3" name="TextBox 72"/>
          <p:cNvSpPr txBox="1"/>
          <p:nvPr/>
        </p:nvSpPr>
        <p:spPr>
          <a:xfrm>
            <a:off x="2133600" y="4876801"/>
            <a:ext cx="5562600" cy="646331"/>
          </a:xfrm>
          <a:prstGeom prst="rect">
            <a:avLst/>
          </a:prstGeom>
          <a:noFill/>
        </p:spPr>
        <p:txBody>
          <a:bodyPr wrap="square" rtlCol="0">
            <a:spAutoFit/>
          </a:bodyPr>
          <a:lstStyle/>
          <a:p>
            <a:r>
              <a:rPr lang="en-US" dirty="0"/>
              <a:t>For any pair of vertices, there is a edge and the weight is the Euclidean distance</a:t>
            </a:r>
          </a:p>
        </p:txBody>
      </p:sp>
      <p:sp>
        <p:nvSpPr>
          <p:cNvPr id="74" name="TextBox 73"/>
          <p:cNvSpPr txBox="1"/>
          <p:nvPr/>
        </p:nvSpPr>
        <p:spPr>
          <a:xfrm>
            <a:off x="2133600" y="5638801"/>
            <a:ext cx="5562600" cy="646331"/>
          </a:xfrm>
          <a:prstGeom prst="rect">
            <a:avLst/>
          </a:prstGeom>
          <a:noFill/>
        </p:spPr>
        <p:txBody>
          <a:bodyPr wrap="square" rtlCol="0">
            <a:spAutoFit/>
          </a:bodyPr>
          <a:lstStyle/>
          <a:p>
            <a:r>
              <a:rPr lang="en-US" dirty="0"/>
              <a:t>Triangle inequality is true, we can apply the approximation algorithm</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Tree>
    <p:extLst>
      <p:ext uri="{BB962C8B-B14F-4D97-AF65-F5344CB8AC3E}">
        <p14:creationId xmlns:p14="http://schemas.microsoft.com/office/powerpoint/2010/main" val="346943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65"/>
                                        </p:tgtEl>
                                        <p:attrNameLst>
                                          <p:attrName>fillcolor</p:attrName>
                                        </p:attrNameLst>
                                      </p:cBhvr>
                                      <p:to>
                                        <a:schemeClr val="accent2"/>
                                      </p:to>
                                    </p:animClr>
                                    <p:set>
                                      <p:cBhvr>
                                        <p:cTn id="13" dur="2000" fill="hold"/>
                                        <p:tgtEl>
                                          <p:spTgt spid="65"/>
                                        </p:tgtEl>
                                        <p:attrNameLst>
                                          <p:attrName>fill.type</p:attrName>
                                        </p:attrNameLst>
                                      </p:cBhvr>
                                      <p:to>
                                        <p:strVal val="solid"/>
                                      </p:to>
                                    </p:set>
                                    <p:set>
                                      <p:cBhvr>
                                        <p:cTn id="14" dur="2000" fill="hold"/>
                                        <p:tgtEl>
                                          <p:spTgt spid="6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2000" fill="hold"/>
                                        <p:tgtEl>
                                          <p:spTgt spid="65"/>
                                        </p:tgtEl>
                                        <p:attrNameLst>
                                          <p:attrName>fillcolor</p:attrName>
                                        </p:attrNameLst>
                                      </p:cBhvr>
                                      <p:to>
                                        <a:schemeClr val="accent2"/>
                                      </p:to>
                                    </p:animClr>
                                    <p:set>
                                      <p:cBhvr>
                                        <p:cTn id="25" dur="2000" fill="hold"/>
                                        <p:tgtEl>
                                          <p:spTgt spid="65"/>
                                        </p:tgtEl>
                                        <p:attrNameLst>
                                          <p:attrName>fill.type</p:attrName>
                                        </p:attrNameLst>
                                      </p:cBhvr>
                                      <p:to>
                                        <p:strVal val="solid"/>
                                      </p:to>
                                    </p:set>
                                    <p:set>
                                      <p:cBhvr>
                                        <p:cTn id="26" dur="2000" fill="hold"/>
                                        <p:tgtEl>
                                          <p:spTgt spid="6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2000" fill="hold"/>
                                        <p:tgtEl>
                                          <p:spTgt spid="66"/>
                                        </p:tgtEl>
                                        <p:attrNameLst>
                                          <p:attrName>fillcolor</p:attrName>
                                        </p:attrNameLst>
                                      </p:cBhvr>
                                      <p:to>
                                        <a:schemeClr val="accent2"/>
                                      </p:to>
                                    </p:animClr>
                                    <p:set>
                                      <p:cBhvr>
                                        <p:cTn id="37" dur="2000" fill="hold"/>
                                        <p:tgtEl>
                                          <p:spTgt spid="66"/>
                                        </p:tgtEl>
                                        <p:attrNameLst>
                                          <p:attrName>fill.type</p:attrName>
                                        </p:attrNameLst>
                                      </p:cBhvr>
                                      <p:to>
                                        <p:strVal val="solid"/>
                                      </p:to>
                                    </p:set>
                                    <p:set>
                                      <p:cBhvr>
                                        <p:cTn id="38" dur="2000" fill="hold"/>
                                        <p:tgtEl>
                                          <p:spTgt spid="6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2000" fill="hold"/>
                                        <p:tgtEl>
                                          <p:spTgt spid="67"/>
                                        </p:tgtEl>
                                        <p:attrNameLst>
                                          <p:attrName>fillcolor</p:attrName>
                                        </p:attrNameLst>
                                      </p:cBhvr>
                                      <p:to>
                                        <a:schemeClr val="accent2"/>
                                      </p:to>
                                    </p:animClr>
                                    <p:set>
                                      <p:cBhvr>
                                        <p:cTn id="49" dur="2000" fill="hold"/>
                                        <p:tgtEl>
                                          <p:spTgt spid="67"/>
                                        </p:tgtEl>
                                        <p:attrNameLst>
                                          <p:attrName>fill.type</p:attrName>
                                        </p:attrNameLst>
                                      </p:cBhvr>
                                      <p:to>
                                        <p:strVal val="solid"/>
                                      </p:to>
                                    </p:set>
                                    <p:set>
                                      <p:cBhvr>
                                        <p:cTn id="50" dur="2000" fill="hold"/>
                                        <p:tgtEl>
                                          <p:spTgt spid="6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2000" fill="hold"/>
                                        <p:tgtEl>
                                          <p:spTgt spid="72"/>
                                        </p:tgtEl>
                                        <p:attrNameLst>
                                          <p:attrName>fillcolor</p:attrName>
                                        </p:attrNameLst>
                                      </p:cBhvr>
                                      <p:to>
                                        <a:schemeClr val="accent2"/>
                                      </p:to>
                                    </p:animClr>
                                    <p:set>
                                      <p:cBhvr>
                                        <p:cTn id="61" dur="2000" fill="hold"/>
                                        <p:tgtEl>
                                          <p:spTgt spid="72"/>
                                        </p:tgtEl>
                                        <p:attrNameLst>
                                          <p:attrName>fill.type</p:attrName>
                                        </p:attrNameLst>
                                      </p:cBhvr>
                                      <p:to>
                                        <p:strVal val="solid"/>
                                      </p:to>
                                    </p:set>
                                    <p:set>
                                      <p:cBhvr>
                                        <p:cTn id="62" dur="2000" fill="hold"/>
                                        <p:tgtEl>
                                          <p:spTgt spid="72"/>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68"/>
                                        </p:tgtEl>
                                        <p:attrNameLst>
                                          <p:attrName>fillcolor</p:attrName>
                                        </p:attrNameLst>
                                      </p:cBhvr>
                                      <p:to>
                                        <a:schemeClr val="accent2"/>
                                      </p:to>
                                    </p:animClr>
                                    <p:set>
                                      <p:cBhvr>
                                        <p:cTn id="73" dur="2000" fill="hold"/>
                                        <p:tgtEl>
                                          <p:spTgt spid="68"/>
                                        </p:tgtEl>
                                        <p:attrNameLst>
                                          <p:attrName>fill.type</p:attrName>
                                        </p:attrNameLst>
                                      </p:cBhvr>
                                      <p:to>
                                        <p:strVal val="solid"/>
                                      </p:to>
                                    </p:set>
                                    <p:set>
                                      <p:cBhvr>
                                        <p:cTn id="74" dur="2000" fill="hold"/>
                                        <p:tgtEl>
                                          <p:spTgt spid="68"/>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5"/>
                                        </p:tgtEl>
                                        <p:attrNameLst>
                                          <p:attrName>style.visibility</p:attrName>
                                        </p:attrNameLst>
                                      </p:cBhvr>
                                      <p:to>
                                        <p:strVal val="visible"/>
                                      </p:to>
                                    </p:set>
                                    <p:anim calcmode="lin" valueType="num">
                                      <p:cBhvr additive="base">
                                        <p:cTn id="79" dur="500" fill="hold"/>
                                        <p:tgtEl>
                                          <p:spTgt spid="75"/>
                                        </p:tgtEl>
                                        <p:attrNameLst>
                                          <p:attrName>ppt_x</p:attrName>
                                        </p:attrNameLst>
                                      </p:cBhvr>
                                      <p:tavLst>
                                        <p:tav tm="0">
                                          <p:val>
                                            <p:strVal val="#ppt_x"/>
                                          </p:val>
                                        </p:tav>
                                        <p:tav tm="100000">
                                          <p:val>
                                            <p:strVal val="#ppt_x"/>
                                          </p:val>
                                        </p:tav>
                                      </p:tavLst>
                                    </p:anim>
                                    <p:anim calcmode="lin" valueType="num">
                                      <p:cBhvr additive="base">
                                        <p:cTn id="8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dir="cw">
                                      <p:cBhvr>
                                        <p:cTn id="84" dur="2000" fill="hold"/>
                                        <p:tgtEl>
                                          <p:spTgt spid="69"/>
                                        </p:tgtEl>
                                        <p:attrNameLst>
                                          <p:attrName>fillcolor</p:attrName>
                                        </p:attrNameLst>
                                      </p:cBhvr>
                                      <p:to>
                                        <a:schemeClr val="accent2"/>
                                      </p:to>
                                    </p:animClr>
                                    <p:set>
                                      <p:cBhvr>
                                        <p:cTn id="85" dur="2000" fill="hold"/>
                                        <p:tgtEl>
                                          <p:spTgt spid="69"/>
                                        </p:tgtEl>
                                        <p:attrNameLst>
                                          <p:attrName>fill.type</p:attrName>
                                        </p:attrNameLst>
                                      </p:cBhvr>
                                      <p:to>
                                        <p:strVal val="solid"/>
                                      </p:to>
                                    </p:set>
                                    <p:set>
                                      <p:cBhvr>
                                        <p:cTn id="86" dur="2000" fill="hold"/>
                                        <p:tgtEl>
                                          <p:spTgt spid="69"/>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 calcmode="lin" valueType="num">
                                      <p:cBhvr additive="base">
                                        <p:cTn id="91" dur="500" fill="hold"/>
                                        <p:tgtEl>
                                          <p:spTgt spid="76"/>
                                        </p:tgtEl>
                                        <p:attrNameLst>
                                          <p:attrName>ppt_x</p:attrName>
                                        </p:attrNameLst>
                                      </p:cBhvr>
                                      <p:tavLst>
                                        <p:tav tm="0">
                                          <p:val>
                                            <p:strVal val="#ppt_x"/>
                                          </p:val>
                                        </p:tav>
                                        <p:tav tm="100000">
                                          <p:val>
                                            <p:strVal val="#ppt_x"/>
                                          </p:val>
                                        </p:tav>
                                      </p:tavLst>
                                    </p:anim>
                                    <p:anim calcmode="lin" valueType="num">
                                      <p:cBhvr additive="base">
                                        <p:cTn id="9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2000" fill="hold"/>
                                        <p:tgtEl>
                                          <p:spTgt spid="70"/>
                                        </p:tgtEl>
                                        <p:attrNameLst>
                                          <p:attrName>fillcolor</p:attrName>
                                        </p:attrNameLst>
                                      </p:cBhvr>
                                      <p:to>
                                        <a:schemeClr val="accent2"/>
                                      </p:to>
                                    </p:animClr>
                                    <p:set>
                                      <p:cBhvr>
                                        <p:cTn id="97" dur="2000" fill="hold"/>
                                        <p:tgtEl>
                                          <p:spTgt spid="70"/>
                                        </p:tgtEl>
                                        <p:attrNameLst>
                                          <p:attrName>fill.type</p:attrName>
                                        </p:attrNameLst>
                                      </p:cBhvr>
                                      <p:to>
                                        <p:strVal val="solid"/>
                                      </p:to>
                                    </p:set>
                                    <p:set>
                                      <p:cBhvr>
                                        <p:cTn id="98" dur="2000" fill="hold"/>
                                        <p:tgtEl>
                                          <p:spTgt spid="70"/>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1"/>
                                        </p:tgtEl>
                                        <p:attrNameLst>
                                          <p:attrName>fillcolor</p:attrName>
                                        </p:attrNameLst>
                                      </p:cBhvr>
                                      <p:to>
                                        <a:schemeClr val="accent2"/>
                                      </p:to>
                                    </p:animClr>
                                    <p:set>
                                      <p:cBhvr>
                                        <p:cTn id="109" dur="2000" fill="hold"/>
                                        <p:tgtEl>
                                          <p:spTgt spid="71"/>
                                        </p:tgtEl>
                                        <p:attrNameLst>
                                          <p:attrName>fill.type</p:attrName>
                                        </p:attrNameLst>
                                      </p:cBhvr>
                                      <p:to>
                                        <p:strVal val="solid"/>
                                      </p:to>
                                    </p:set>
                                    <p:set>
                                      <p:cBhvr>
                                        <p:cTn id="110" dur="2000" fill="hold"/>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 calcmode="lin" valueType="num">
                                      <p:cBhvr additive="base">
                                        <p:cTn id="115" dur="500" fill="hold"/>
                                        <p:tgtEl>
                                          <p:spTgt spid="78"/>
                                        </p:tgtEl>
                                        <p:attrNameLst>
                                          <p:attrName>ppt_x</p:attrName>
                                        </p:attrNameLst>
                                      </p:cBhvr>
                                      <p:tavLst>
                                        <p:tav tm="0">
                                          <p:val>
                                            <p:strVal val="#ppt_x"/>
                                          </p:val>
                                        </p:tav>
                                        <p:tav tm="100000">
                                          <p:val>
                                            <p:strVal val="#ppt_x"/>
                                          </p:val>
                                        </p:tav>
                                      </p:tavLst>
                                    </p:anim>
                                    <p:anim calcmode="lin" valueType="num">
                                      <p:cBhvr additive="base">
                                        <p:cTn id="11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p:bldP spid="53" grpId="0" animBg="1"/>
      <p:bldP spid="57" grpId="0" animBg="1"/>
      <p:bldP spid="59" grpId="0" animBg="1"/>
      <p:bldP spid="61" grpId="0" animBg="1"/>
      <p:bldP spid="76" grpId="0" animBg="1"/>
      <p:bldP spid="77" grpId="0" animBg="1"/>
      <p:bldP spid="7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 for Traveling-salesman problem</a:t>
            </a:r>
          </a:p>
        </p:txBody>
      </p:sp>
      <p:sp>
        <p:nvSpPr>
          <p:cNvPr id="21" name="TextBox 20"/>
          <p:cNvSpPr txBox="1"/>
          <p:nvPr/>
        </p:nvSpPr>
        <p:spPr>
          <a:xfrm>
            <a:off x="7391400" y="1447801"/>
            <a:ext cx="3048000" cy="646331"/>
          </a:xfrm>
          <a:prstGeom prst="rect">
            <a:avLst/>
          </a:prstGeom>
          <a:noFill/>
        </p:spPr>
        <p:txBody>
          <a:bodyPr wrap="square" rtlCol="0">
            <a:spAutoFit/>
          </a:bodyPr>
          <a:lstStyle/>
          <a:p>
            <a:r>
              <a:rPr lang="en-US" dirty="0"/>
              <a:t>Use Prim’s algorithm to get a MST</a:t>
            </a:r>
          </a:p>
        </p:txBody>
      </p:sp>
      <p:grpSp>
        <p:nvGrpSpPr>
          <p:cNvPr id="17" name="Group 16"/>
          <p:cNvGrpSpPr/>
          <p:nvPr/>
        </p:nvGrpSpPr>
        <p:grpSpPr>
          <a:xfrm>
            <a:off x="1600200" y="2373582"/>
            <a:ext cx="5638800" cy="1305915"/>
            <a:chOff x="76200" y="2373581"/>
            <a:chExt cx="6545366" cy="1305915"/>
          </a:xfrm>
        </p:grpSpPr>
        <p:cxnSp>
          <p:nvCxnSpPr>
            <p:cNvPr id="20" name="Straight Connector 19"/>
            <p:cNvCxnSpPr/>
            <p:nvPr/>
          </p:nvCxnSpPr>
          <p:spPr>
            <a:xfrm>
              <a:off x="76200" y="237358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6200" y="2808886"/>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200" y="3244191"/>
              <a:ext cx="65453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200" y="3679496"/>
              <a:ext cx="6545366"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p:nvPr/>
        </p:nvCxnSpPr>
        <p:spPr>
          <a:xfrm>
            <a:off x="1600200" y="4114800"/>
            <a:ext cx="563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0980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0436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85572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30708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758440" y="1711255"/>
            <a:ext cx="0" cy="2822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953000" y="1673155"/>
            <a:ext cx="0" cy="2860582"/>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2569248" y="218438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6" name="Oval 65"/>
          <p:cNvSpPr/>
          <p:nvPr/>
        </p:nvSpPr>
        <p:spPr>
          <a:xfrm>
            <a:off x="256924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7" name="Oval 66"/>
          <p:cNvSpPr/>
          <p:nvPr/>
        </p:nvSpPr>
        <p:spPr>
          <a:xfrm>
            <a:off x="2020608" y="349030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8" name="Oval 67"/>
          <p:cNvSpPr/>
          <p:nvPr/>
        </p:nvSpPr>
        <p:spPr>
          <a:xfrm>
            <a:off x="3666528" y="220789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9" name="Oval 68"/>
          <p:cNvSpPr/>
          <p:nvPr/>
        </p:nvSpPr>
        <p:spPr>
          <a:xfrm>
            <a:off x="4215168" y="2619694"/>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0" name="Oval 69"/>
          <p:cNvSpPr/>
          <p:nvPr/>
        </p:nvSpPr>
        <p:spPr>
          <a:xfrm>
            <a:off x="3666528" y="3054999"/>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1" name="Oval 70"/>
          <p:cNvSpPr/>
          <p:nvPr/>
        </p:nvSpPr>
        <p:spPr>
          <a:xfrm>
            <a:off x="4763808" y="3068010"/>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2" name="Oval 71"/>
          <p:cNvSpPr/>
          <p:nvPr/>
        </p:nvSpPr>
        <p:spPr>
          <a:xfrm>
            <a:off x="3117888" y="3925608"/>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cxnSp>
        <p:nvCxnSpPr>
          <p:cNvPr id="33" name="Straight Connector 32"/>
          <p:cNvCxnSpPr>
            <a:stCxn id="65" idx="4"/>
            <a:endCxn id="66" idx="0"/>
          </p:cNvCxnSpPr>
          <p:nvPr/>
        </p:nvCxnSpPr>
        <p:spPr>
          <a:xfrm>
            <a:off x="2758440" y="2562773"/>
            <a:ext cx="0" cy="492226"/>
          </a:xfrm>
          <a:prstGeom prst="line">
            <a:avLst/>
          </a:prstGeom>
        </p:spPr>
        <p:style>
          <a:lnRef idx="2">
            <a:schemeClr val="accent6"/>
          </a:lnRef>
          <a:fillRef idx="0">
            <a:schemeClr val="accent6"/>
          </a:fillRef>
          <a:effectRef idx="1">
            <a:schemeClr val="accent6"/>
          </a:effectRef>
          <a:fontRef idx="minor">
            <a:schemeClr val="tx1"/>
          </a:fontRef>
        </p:style>
      </p:cxnSp>
      <p:cxnSp>
        <p:nvCxnSpPr>
          <p:cNvPr id="34" name="Straight Connector 33"/>
          <p:cNvCxnSpPr>
            <a:stCxn id="66" idx="3"/>
            <a:endCxn id="67" idx="7"/>
          </p:cNvCxnSpPr>
          <p:nvPr/>
        </p:nvCxnSpPr>
        <p:spPr>
          <a:xfrm flipH="1">
            <a:off x="2343579" y="3377971"/>
            <a:ext cx="281082" cy="167747"/>
          </a:xfrm>
          <a:prstGeom prst="line">
            <a:avLst/>
          </a:prstGeom>
        </p:spPr>
        <p:style>
          <a:lnRef idx="2">
            <a:schemeClr val="accent6"/>
          </a:lnRef>
          <a:fillRef idx="0">
            <a:schemeClr val="accent6"/>
          </a:fillRef>
          <a:effectRef idx="1">
            <a:schemeClr val="accent6"/>
          </a:effectRef>
          <a:fontRef idx="minor">
            <a:schemeClr val="tx1"/>
          </a:fontRef>
        </p:style>
      </p:cxnSp>
      <p:cxnSp>
        <p:nvCxnSpPr>
          <p:cNvPr id="35" name="Straight Connector 34"/>
          <p:cNvCxnSpPr>
            <a:stCxn id="66" idx="5"/>
            <a:endCxn id="72" idx="1"/>
          </p:cNvCxnSpPr>
          <p:nvPr/>
        </p:nvCxnSpPr>
        <p:spPr>
          <a:xfrm>
            <a:off x="2892219" y="3377971"/>
            <a:ext cx="281082" cy="603051"/>
          </a:xfrm>
          <a:prstGeom prst="line">
            <a:avLst/>
          </a:prstGeom>
        </p:spPr>
        <p:style>
          <a:lnRef idx="2">
            <a:schemeClr val="accent6"/>
          </a:lnRef>
          <a:fillRef idx="0">
            <a:schemeClr val="accent6"/>
          </a:fillRef>
          <a:effectRef idx="1">
            <a:schemeClr val="accent6"/>
          </a:effectRef>
          <a:fontRef idx="minor">
            <a:schemeClr val="tx1"/>
          </a:fontRef>
        </p:style>
      </p:cxnSp>
      <p:cxnSp>
        <p:nvCxnSpPr>
          <p:cNvPr id="36" name="Straight Connector 35"/>
          <p:cNvCxnSpPr>
            <a:stCxn id="65" idx="6"/>
            <a:endCxn id="68" idx="2"/>
          </p:cNvCxnSpPr>
          <p:nvPr/>
        </p:nvCxnSpPr>
        <p:spPr>
          <a:xfrm>
            <a:off x="2947632" y="2373582"/>
            <a:ext cx="718896" cy="23501"/>
          </a:xfrm>
          <a:prstGeom prst="line">
            <a:avLst/>
          </a:prstGeom>
        </p:spPr>
        <p:style>
          <a:lnRef idx="2">
            <a:schemeClr val="accent6"/>
          </a:lnRef>
          <a:fillRef idx="0">
            <a:schemeClr val="accent6"/>
          </a:fillRef>
          <a:effectRef idx="1">
            <a:schemeClr val="accent6"/>
          </a:effectRef>
          <a:fontRef idx="minor">
            <a:schemeClr val="tx1"/>
          </a:fontRef>
        </p:style>
      </p:cxnSp>
      <p:cxnSp>
        <p:nvCxnSpPr>
          <p:cNvPr id="37" name="Straight Connector 36"/>
          <p:cNvCxnSpPr>
            <a:stCxn id="68" idx="6"/>
            <a:endCxn id="69" idx="1"/>
          </p:cNvCxnSpPr>
          <p:nvPr/>
        </p:nvCxnSpPr>
        <p:spPr>
          <a:xfrm>
            <a:off x="4044913" y="2397083"/>
            <a:ext cx="225669" cy="278025"/>
          </a:xfrm>
          <a:prstGeom prst="line">
            <a:avLst/>
          </a:prstGeom>
        </p:spPr>
        <p:style>
          <a:lnRef idx="2">
            <a:schemeClr val="accent6"/>
          </a:lnRef>
          <a:fillRef idx="0">
            <a:schemeClr val="accent6"/>
          </a:fillRef>
          <a:effectRef idx="1">
            <a:schemeClr val="accent6"/>
          </a:effectRef>
          <a:fontRef idx="minor">
            <a:schemeClr val="tx1"/>
          </a:fontRef>
        </p:style>
      </p:cxnSp>
      <p:cxnSp>
        <p:nvCxnSpPr>
          <p:cNvPr id="38" name="Straight Connector 37"/>
          <p:cNvCxnSpPr>
            <a:stCxn id="69" idx="5"/>
            <a:endCxn id="71" idx="1"/>
          </p:cNvCxnSpPr>
          <p:nvPr/>
        </p:nvCxnSpPr>
        <p:spPr>
          <a:xfrm>
            <a:off x="4538139" y="2942665"/>
            <a:ext cx="281082" cy="180758"/>
          </a:xfrm>
          <a:prstGeom prst="line">
            <a:avLst/>
          </a:prstGeom>
        </p:spPr>
        <p:style>
          <a:lnRef idx="2">
            <a:schemeClr val="accent6"/>
          </a:lnRef>
          <a:fillRef idx="0">
            <a:schemeClr val="accent6"/>
          </a:fillRef>
          <a:effectRef idx="1">
            <a:schemeClr val="accent6"/>
          </a:effectRef>
          <a:fontRef idx="minor">
            <a:schemeClr val="tx1"/>
          </a:fontRef>
        </p:style>
      </p:cxnSp>
      <p:cxnSp>
        <p:nvCxnSpPr>
          <p:cNvPr id="39" name="Straight Connector 38"/>
          <p:cNvCxnSpPr>
            <a:stCxn id="69" idx="3"/>
            <a:endCxn id="70" idx="7"/>
          </p:cNvCxnSpPr>
          <p:nvPr/>
        </p:nvCxnSpPr>
        <p:spPr>
          <a:xfrm flipH="1">
            <a:off x="3989499" y="2942666"/>
            <a:ext cx="281082" cy="167747"/>
          </a:xfrm>
          <a:prstGeom prst="line">
            <a:avLst/>
          </a:prstGeom>
        </p:spPr>
        <p:style>
          <a:lnRef idx="2">
            <a:schemeClr val="accent6"/>
          </a:lnRef>
          <a:fillRef idx="0">
            <a:schemeClr val="accent6"/>
          </a:fillRef>
          <a:effectRef idx="1">
            <a:schemeClr val="accent6"/>
          </a:effectRef>
          <a:fontRef idx="minor">
            <a:schemeClr val="tx1"/>
          </a:fontRef>
        </p:style>
      </p:cxnSp>
      <p:sp>
        <p:nvSpPr>
          <p:cNvPr id="46" name="TextBox 45"/>
          <p:cNvSpPr txBox="1"/>
          <p:nvPr/>
        </p:nvSpPr>
        <p:spPr>
          <a:xfrm>
            <a:off x="7364338" y="2263108"/>
            <a:ext cx="3048000" cy="369332"/>
          </a:xfrm>
          <a:prstGeom prst="rect">
            <a:avLst/>
          </a:prstGeom>
          <a:noFill/>
        </p:spPr>
        <p:txBody>
          <a:bodyPr wrap="square" rtlCol="0">
            <a:spAutoFit/>
          </a:bodyPr>
          <a:lstStyle/>
          <a:p>
            <a:r>
              <a:rPr lang="en-US" dirty="0"/>
              <a:t>Choose “a” as the root</a:t>
            </a:r>
          </a:p>
        </p:txBody>
      </p:sp>
      <p:sp>
        <p:nvSpPr>
          <p:cNvPr id="49" name="TextBox 48"/>
          <p:cNvSpPr txBox="1"/>
          <p:nvPr/>
        </p:nvSpPr>
        <p:spPr>
          <a:xfrm>
            <a:off x="7419886" y="2942665"/>
            <a:ext cx="3048000" cy="369332"/>
          </a:xfrm>
          <a:prstGeom prst="rect">
            <a:avLst/>
          </a:prstGeom>
          <a:noFill/>
        </p:spPr>
        <p:txBody>
          <a:bodyPr wrap="square" rtlCol="0">
            <a:spAutoFit/>
          </a:bodyPr>
          <a:lstStyle/>
          <a:p>
            <a:r>
              <a:rPr lang="en-US" dirty="0"/>
              <a:t>Preorder tree walk</a:t>
            </a:r>
          </a:p>
        </p:txBody>
      </p:sp>
      <p:sp>
        <p:nvSpPr>
          <p:cNvPr id="53" name="Oval 52"/>
          <p:cNvSpPr/>
          <p:nvPr/>
        </p:nvSpPr>
        <p:spPr>
          <a:xfrm>
            <a:off x="7305709"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7" name="Oval 56"/>
          <p:cNvSpPr/>
          <p:nvPr/>
        </p:nvSpPr>
        <p:spPr>
          <a:xfrm>
            <a:off x="770563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9" name="Oval 58"/>
          <p:cNvSpPr/>
          <p:nvPr/>
        </p:nvSpPr>
        <p:spPr>
          <a:xfrm>
            <a:off x="8125934"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1" name="Oval 60"/>
          <p:cNvSpPr/>
          <p:nvPr/>
        </p:nvSpPr>
        <p:spPr>
          <a:xfrm>
            <a:off x="8553786"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75" name="Oval 74"/>
          <p:cNvSpPr/>
          <p:nvPr/>
        </p:nvSpPr>
        <p:spPr>
          <a:xfrm>
            <a:off x="89621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76" name="Oval 75"/>
          <p:cNvSpPr/>
          <p:nvPr/>
        </p:nvSpPr>
        <p:spPr>
          <a:xfrm>
            <a:off x="934050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77" name="Oval 76"/>
          <p:cNvSpPr/>
          <p:nvPr/>
        </p:nvSpPr>
        <p:spPr>
          <a:xfrm>
            <a:off x="9755918"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78" name="Oval 77"/>
          <p:cNvSpPr/>
          <p:nvPr/>
        </p:nvSpPr>
        <p:spPr>
          <a:xfrm>
            <a:off x="10160652" y="3602637"/>
            <a:ext cx="378384" cy="378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3" name="TextBox 42"/>
          <p:cNvSpPr txBox="1"/>
          <p:nvPr/>
        </p:nvSpPr>
        <p:spPr>
          <a:xfrm>
            <a:off x="7434759" y="4349071"/>
            <a:ext cx="3048000" cy="369332"/>
          </a:xfrm>
          <a:prstGeom prst="rect">
            <a:avLst/>
          </a:prstGeom>
          <a:noFill/>
        </p:spPr>
        <p:txBody>
          <a:bodyPr wrap="square" rtlCol="0">
            <a:spAutoFit/>
          </a:bodyPr>
          <a:lstStyle/>
          <a:p>
            <a:r>
              <a:rPr lang="en-US" dirty="0"/>
              <a:t>The route is then…</a:t>
            </a:r>
          </a:p>
        </p:txBody>
      </p:sp>
      <p:cxnSp>
        <p:nvCxnSpPr>
          <p:cNvPr id="44" name="Straight Connector 43"/>
          <p:cNvCxnSpPr>
            <a:stCxn id="66" idx="0"/>
            <a:endCxn id="65" idx="4"/>
          </p:cNvCxnSpPr>
          <p:nvPr/>
        </p:nvCxnSpPr>
        <p:spPr>
          <a:xfrm flipV="1">
            <a:off x="2758440" y="2562773"/>
            <a:ext cx="0" cy="492226"/>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a:stCxn id="67" idx="7"/>
            <a:endCxn id="66" idx="3"/>
          </p:cNvCxnSpPr>
          <p:nvPr/>
        </p:nvCxnSpPr>
        <p:spPr>
          <a:xfrm flipV="1">
            <a:off x="2343579" y="3377971"/>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Straight Connector 46"/>
          <p:cNvCxnSpPr>
            <a:stCxn id="67" idx="5"/>
            <a:endCxn id="72" idx="2"/>
          </p:cNvCxnSpPr>
          <p:nvPr/>
        </p:nvCxnSpPr>
        <p:spPr>
          <a:xfrm>
            <a:off x="2343580" y="3813276"/>
            <a:ext cx="774309" cy="3015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Straight Connector 47"/>
          <p:cNvCxnSpPr>
            <a:stCxn id="72" idx="7"/>
            <a:endCxn id="68" idx="3"/>
          </p:cNvCxnSpPr>
          <p:nvPr/>
        </p:nvCxnSpPr>
        <p:spPr>
          <a:xfrm flipV="1">
            <a:off x="3440859" y="2530861"/>
            <a:ext cx="281082" cy="1450160"/>
          </a:xfrm>
          <a:prstGeom prst="line">
            <a:avLst/>
          </a:prstGeom>
        </p:spPr>
        <p:style>
          <a:lnRef idx="2">
            <a:schemeClr val="accent3"/>
          </a:lnRef>
          <a:fillRef idx="0">
            <a:schemeClr val="accent3"/>
          </a:fillRef>
          <a:effectRef idx="1">
            <a:schemeClr val="accent3"/>
          </a:effectRef>
          <a:fontRef idx="minor">
            <a:schemeClr val="tx1"/>
          </a:fontRef>
        </p:style>
      </p:cxnSp>
      <p:cxnSp>
        <p:nvCxnSpPr>
          <p:cNvPr id="50" name="Straight Connector 49"/>
          <p:cNvCxnSpPr>
            <a:stCxn id="70" idx="7"/>
            <a:endCxn id="69" idx="3"/>
          </p:cNvCxnSpPr>
          <p:nvPr/>
        </p:nvCxnSpPr>
        <p:spPr>
          <a:xfrm flipV="1">
            <a:off x="3989499" y="2942666"/>
            <a:ext cx="281082" cy="167747"/>
          </a:xfrm>
          <a:prstGeom prst="line">
            <a:avLst/>
          </a:prstGeom>
        </p:spPr>
        <p:style>
          <a:lnRef idx="2">
            <a:schemeClr val="accent3"/>
          </a:lnRef>
          <a:fillRef idx="0">
            <a:schemeClr val="accent3"/>
          </a:fillRef>
          <a:effectRef idx="1">
            <a:schemeClr val="accent3"/>
          </a:effectRef>
          <a:fontRef idx="minor">
            <a:schemeClr val="tx1"/>
          </a:fontRef>
        </p:style>
      </p:cxnSp>
      <p:cxnSp>
        <p:nvCxnSpPr>
          <p:cNvPr id="51" name="Straight Connector 50"/>
          <p:cNvCxnSpPr>
            <a:stCxn id="68" idx="6"/>
            <a:endCxn id="69" idx="1"/>
          </p:cNvCxnSpPr>
          <p:nvPr/>
        </p:nvCxnSpPr>
        <p:spPr>
          <a:xfrm>
            <a:off x="4044913" y="2397083"/>
            <a:ext cx="225669" cy="278025"/>
          </a:xfrm>
          <a:prstGeom prst="line">
            <a:avLst/>
          </a:prstGeom>
        </p:spPr>
        <p:style>
          <a:lnRef idx="2">
            <a:schemeClr val="accent3"/>
          </a:lnRef>
          <a:fillRef idx="0">
            <a:schemeClr val="accent3"/>
          </a:fillRef>
          <a:effectRef idx="1">
            <a:schemeClr val="accent3"/>
          </a:effectRef>
          <a:fontRef idx="minor">
            <a:schemeClr val="tx1"/>
          </a:fontRef>
        </p:style>
      </p:cxnSp>
      <p:cxnSp>
        <p:nvCxnSpPr>
          <p:cNvPr id="52" name="Straight Connector 51"/>
          <p:cNvCxnSpPr>
            <a:stCxn id="70" idx="6"/>
            <a:endCxn id="71" idx="2"/>
          </p:cNvCxnSpPr>
          <p:nvPr/>
        </p:nvCxnSpPr>
        <p:spPr>
          <a:xfrm>
            <a:off x="4044912" y="3244192"/>
            <a:ext cx="718896" cy="13011"/>
          </a:xfrm>
          <a:prstGeom prst="line">
            <a:avLst/>
          </a:prstGeom>
        </p:spPr>
        <p:style>
          <a:lnRef idx="2">
            <a:schemeClr val="accent3"/>
          </a:lnRef>
          <a:fillRef idx="0">
            <a:schemeClr val="accent3"/>
          </a:fillRef>
          <a:effectRef idx="1">
            <a:schemeClr val="accent3"/>
          </a:effectRef>
          <a:fontRef idx="minor">
            <a:schemeClr val="tx1"/>
          </a:fontRef>
        </p:style>
      </p:cxnSp>
      <p:cxnSp>
        <p:nvCxnSpPr>
          <p:cNvPr id="54" name="Straight Connector 53"/>
          <p:cNvCxnSpPr>
            <a:stCxn id="65" idx="7"/>
            <a:endCxn id="71" idx="7"/>
          </p:cNvCxnSpPr>
          <p:nvPr/>
        </p:nvCxnSpPr>
        <p:spPr>
          <a:xfrm rot="16200000" flipH="1">
            <a:off x="3547689" y="1584332"/>
            <a:ext cx="883621" cy="2194560"/>
          </a:xfrm>
          <a:prstGeom prst="curvedConnector3">
            <a:avLst>
              <a:gd name="adj1" fmla="val -32142"/>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1805364" y="5257800"/>
            <a:ext cx="8862636" cy="369332"/>
          </a:xfrm>
          <a:prstGeom prst="rect">
            <a:avLst/>
          </a:prstGeom>
          <a:noFill/>
        </p:spPr>
        <p:txBody>
          <a:bodyPr wrap="square" rtlCol="0">
            <a:spAutoFit/>
          </a:bodyPr>
          <a:lstStyle/>
          <a:p>
            <a:r>
              <a:rPr lang="en-US" dirty="0"/>
              <a:t>Because it is a 2-approximation algorithm</a:t>
            </a:r>
          </a:p>
        </p:txBody>
      </p:sp>
      <p:sp>
        <p:nvSpPr>
          <p:cNvPr id="80" name="TextBox 79"/>
          <p:cNvSpPr txBox="1"/>
          <p:nvPr/>
        </p:nvSpPr>
        <p:spPr>
          <a:xfrm>
            <a:off x="1805364" y="5813989"/>
            <a:ext cx="8862636" cy="369332"/>
          </a:xfrm>
          <a:prstGeom prst="rect">
            <a:avLst/>
          </a:prstGeom>
          <a:noFill/>
        </p:spPr>
        <p:txBody>
          <a:bodyPr wrap="square" rtlCol="0">
            <a:spAutoFit/>
          </a:bodyPr>
          <a:lstStyle/>
          <a:p>
            <a:r>
              <a:rPr lang="en-US" dirty="0"/>
              <a:t>A TSP solution is found, and the total weight is at most twice as much as the optimal one</a:t>
            </a:r>
          </a:p>
        </p:txBody>
      </p:sp>
    </p:spTree>
    <p:extLst>
      <p:ext uri="{BB962C8B-B14F-4D97-AF65-F5344CB8AC3E}">
        <p14:creationId xmlns:p14="http://schemas.microsoft.com/office/powerpoint/2010/main" val="413624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6"/>
                                        </p:tgtEl>
                                        <p:attrNameLst>
                                          <p:attrName>ppt_x</p:attrName>
                                        </p:attrNameLst>
                                      </p:cBhvr>
                                      <p:tavLst>
                                        <p:tav tm="0">
                                          <p:val>
                                            <p:strVal val="ppt_x"/>
                                          </p:val>
                                        </p:tav>
                                        <p:tav tm="100000">
                                          <p:val>
                                            <p:strVal val="ppt_x"/>
                                          </p:val>
                                        </p:tav>
                                      </p:tavLst>
                                    </p:anim>
                                    <p:anim calcmode="lin" valueType="num">
                                      <p:cBhvr additive="base">
                                        <p:cTn id="13" dur="500"/>
                                        <p:tgtEl>
                                          <p:spTgt spid="36"/>
                                        </p:tgtEl>
                                        <p:attrNameLst>
                                          <p:attrName>ppt_y</p:attrName>
                                        </p:attrNameLst>
                                      </p:cBhvr>
                                      <p:tavLst>
                                        <p:tav tm="0">
                                          <p:val>
                                            <p:strVal val="ppt_y"/>
                                          </p:val>
                                        </p:tav>
                                        <p:tav tm="100000">
                                          <p:val>
                                            <p:strVal val="1+ppt_h/2"/>
                                          </p:val>
                                        </p:tav>
                                      </p:tavLst>
                                    </p:anim>
                                    <p:set>
                                      <p:cBhvr>
                                        <p:cTn id="14" dur="1" fill="hold">
                                          <p:stCondLst>
                                            <p:cond delay="499"/>
                                          </p:stCondLst>
                                        </p:cTn>
                                        <p:tgtEl>
                                          <p:spTgt spid="36"/>
                                        </p:tgtEl>
                                        <p:attrNameLst>
                                          <p:attrName>style.visibility</p:attrName>
                                        </p:attrNameLst>
                                      </p:cBhvr>
                                      <p:to>
                                        <p:strVal val="hidden"/>
                                      </p:to>
                                    </p:set>
                                  </p:childTnLst>
                                </p:cTn>
                              </p:par>
                              <p:par>
                                <p:cTn id="15" presetID="2" presetClass="exit" presetSubtype="4" fill="hold" nodeType="withEffect">
                                  <p:stCondLst>
                                    <p:cond delay="0"/>
                                  </p:stCondLst>
                                  <p:childTnLst>
                                    <p:anim calcmode="lin" valueType="num">
                                      <p:cBhvr additive="base">
                                        <p:cTn id="16" dur="500"/>
                                        <p:tgtEl>
                                          <p:spTgt spid="33"/>
                                        </p:tgtEl>
                                        <p:attrNameLst>
                                          <p:attrName>ppt_x</p:attrName>
                                        </p:attrNameLst>
                                      </p:cBhvr>
                                      <p:tavLst>
                                        <p:tav tm="0">
                                          <p:val>
                                            <p:strVal val="ppt_x"/>
                                          </p:val>
                                        </p:tav>
                                        <p:tav tm="100000">
                                          <p:val>
                                            <p:strVal val="ppt_x"/>
                                          </p:val>
                                        </p:tav>
                                      </p:tavLst>
                                    </p:anim>
                                    <p:anim calcmode="lin" valueType="num">
                                      <p:cBhvr additive="base">
                                        <p:cTn id="17" dur="500"/>
                                        <p:tgtEl>
                                          <p:spTgt spid="33"/>
                                        </p:tgtEl>
                                        <p:attrNameLst>
                                          <p:attrName>ppt_y</p:attrName>
                                        </p:attrNameLst>
                                      </p:cBhvr>
                                      <p:tavLst>
                                        <p:tav tm="0">
                                          <p:val>
                                            <p:strVal val="ppt_y"/>
                                          </p:val>
                                        </p:tav>
                                        <p:tav tm="100000">
                                          <p:val>
                                            <p:strVal val="1+ppt_h/2"/>
                                          </p:val>
                                        </p:tav>
                                      </p:tavLst>
                                    </p:anim>
                                    <p:set>
                                      <p:cBhvr>
                                        <p:cTn id="18" dur="1" fill="hold">
                                          <p:stCondLst>
                                            <p:cond delay="499"/>
                                          </p:stCondLst>
                                        </p:cTn>
                                        <p:tgtEl>
                                          <p:spTgt spid="33"/>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34"/>
                                        </p:tgtEl>
                                        <p:attrNameLst>
                                          <p:attrName>ppt_x</p:attrName>
                                        </p:attrNameLst>
                                      </p:cBhvr>
                                      <p:tavLst>
                                        <p:tav tm="0">
                                          <p:val>
                                            <p:strVal val="ppt_x"/>
                                          </p:val>
                                        </p:tav>
                                        <p:tav tm="100000">
                                          <p:val>
                                            <p:strVal val="ppt_x"/>
                                          </p:val>
                                        </p:tav>
                                      </p:tavLst>
                                    </p:anim>
                                    <p:anim calcmode="lin" valueType="num">
                                      <p:cBhvr additive="base">
                                        <p:cTn id="21" dur="500"/>
                                        <p:tgtEl>
                                          <p:spTgt spid="34"/>
                                        </p:tgtEl>
                                        <p:attrNameLst>
                                          <p:attrName>ppt_y</p:attrName>
                                        </p:attrNameLst>
                                      </p:cBhvr>
                                      <p:tavLst>
                                        <p:tav tm="0">
                                          <p:val>
                                            <p:strVal val="ppt_y"/>
                                          </p:val>
                                        </p:tav>
                                        <p:tav tm="100000">
                                          <p:val>
                                            <p:strVal val="1+ppt_h/2"/>
                                          </p:val>
                                        </p:tav>
                                      </p:tavLst>
                                    </p:anim>
                                    <p:set>
                                      <p:cBhvr>
                                        <p:cTn id="22" dur="1" fill="hold">
                                          <p:stCondLst>
                                            <p:cond delay="499"/>
                                          </p:stCondLst>
                                        </p:cTn>
                                        <p:tgtEl>
                                          <p:spTgt spid="34"/>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35"/>
                                        </p:tgtEl>
                                        <p:attrNameLst>
                                          <p:attrName>ppt_x</p:attrName>
                                        </p:attrNameLst>
                                      </p:cBhvr>
                                      <p:tavLst>
                                        <p:tav tm="0">
                                          <p:val>
                                            <p:strVal val="ppt_x"/>
                                          </p:val>
                                        </p:tav>
                                        <p:tav tm="100000">
                                          <p:val>
                                            <p:strVal val="ppt_x"/>
                                          </p:val>
                                        </p:tav>
                                      </p:tavLst>
                                    </p:anim>
                                    <p:anim calcmode="lin" valueType="num">
                                      <p:cBhvr additive="base">
                                        <p:cTn id="25" dur="500"/>
                                        <p:tgtEl>
                                          <p:spTgt spid="35"/>
                                        </p:tgtEl>
                                        <p:attrNameLst>
                                          <p:attrName>ppt_y</p:attrName>
                                        </p:attrNameLst>
                                      </p:cBhvr>
                                      <p:tavLst>
                                        <p:tav tm="0">
                                          <p:val>
                                            <p:strVal val="ppt_y"/>
                                          </p:val>
                                        </p:tav>
                                        <p:tav tm="100000">
                                          <p:val>
                                            <p:strVal val="1+ppt_h/2"/>
                                          </p:val>
                                        </p:tav>
                                      </p:tavLst>
                                    </p:anim>
                                    <p:set>
                                      <p:cBhvr>
                                        <p:cTn id="26" dur="1" fill="hold">
                                          <p:stCondLst>
                                            <p:cond delay="499"/>
                                          </p:stCondLst>
                                        </p:cTn>
                                        <p:tgtEl>
                                          <p:spTgt spid="35"/>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39"/>
                                        </p:tgtEl>
                                        <p:attrNameLst>
                                          <p:attrName>ppt_x</p:attrName>
                                        </p:attrNameLst>
                                      </p:cBhvr>
                                      <p:tavLst>
                                        <p:tav tm="0">
                                          <p:val>
                                            <p:strVal val="ppt_x"/>
                                          </p:val>
                                        </p:tav>
                                        <p:tav tm="100000">
                                          <p:val>
                                            <p:strVal val="ppt_x"/>
                                          </p:val>
                                        </p:tav>
                                      </p:tavLst>
                                    </p:anim>
                                    <p:anim calcmode="lin" valueType="num">
                                      <p:cBhvr additive="base">
                                        <p:cTn id="29" dur="500"/>
                                        <p:tgtEl>
                                          <p:spTgt spid="39"/>
                                        </p:tgtEl>
                                        <p:attrNameLst>
                                          <p:attrName>ppt_y</p:attrName>
                                        </p:attrNameLst>
                                      </p:cBhvr>
                                      <p:tavLst>
                                        <p:tav tm="0">
                                          <p:val>
                                            <p:strVal val="ppt_y"/>
                                          </p:val>
                                        </p:tav>
                                        <p:tav tm="100000">
                                          <p:val>
                                            <p:strVal val="1+ppt_h/2"/>
                                          </p:val>
                                        </p:tav>
                                      </p:tavLst>
                                    </p:anim>
                                    <p:set>
                                      <p:cBhvr>
                                        <p:cTn id="30" dur="1" fill="hold">
                                          <p:stCondLst>
                                            <p:cond delay="499"/>
                                          </p:stCondLst>
                                        </p:cTn>
                                        <p:tgtEl>
                                          <p:spTgt spid="39"/>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38"/>
                                        </p:tgtEl>
                                        <p:attrNameLst>
                                          <p:attrName>ppt_x</p:attrName>
                                        </p:attrNameLst>
                                      </p:cBhvr>
                                      <p:tavLst>
                                        <p:tav tm="0">
                                          <p:val>
                                            <p:strVal val="ppt_x"/>
                                          </p:val>
                                        </p:tav>
                                        <p:tav tm="100000">
                                          <p:val>
                                            <p:strVal val="ppt_x"/>
                                          </p:val>
                                        </p:tav>
                                      </p:tavLst>
                                    </p:anim>
                                    <p:anim calcmode="lin" valueType="num">
                                      <p:cBhvr additive="base">
                                        <p:cTn id="33" dur="500"/>
                                        <p:tgtEl>
                                          <p:spTgt spid="38"/>
                                        </p:tgtEl>
                                        <p:attrNameLst>
                                          <p:attrName>ppt_y</p:attrName>
                                        </p:attrNameLst>
                                      </p:cBhvr>
                                      <p:tavLst>
                                        <p:tav tm="0">
                                          <p:val>
                                            <p:strVal val="ppt_y"/>
                                          </p:val>
                                        </p:tav>
                                        <p:tav tm="100000">
                                          <p:val>
                                            <p:strVal val="1+ppt_h/2"/>
                                          </p:val>
                                        </p:tav>
                                      </p:tavLst>
                                    </p:anim>
                                    <p:set>
                                      <p:cBhvr>
                                        <p:cTn id="34" dur="1" fill="hold">
                                          <p:stCondLst>
                                            <p:cond delay="499"/>
                                          </p:stCondLst>
                                        </p:cTn>
                                        <p:tgtEl>
                                          <p:spTgt spid="3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500" fill="hold"/>
                                        <p:tgtEl>
                                          <p:spTgt spid="45"/>
                                        </p:tgtEl>
                                        <p:attrNameLst>
                                          <p:attrName>ppt_x</p:attrName>
                                        </p:attrNameLst>
                                      </p:cBhvr>
                                      <p:tavLst>
                                        <p:tav tm="0">
                                          <p:val>
                                            <p:strVal val="#ppt_x"/>
                                          </p:val>
                                        </p:tav>
                                        <p:tav tm="100000">
                                          <p:val>
                                            <p:strVal val="#ppt_x"/>
                                          </p:val>
                                        </p:tav>
                                      </p:tavLst>
                                    </p:anim>
                                    <p:anim calcmode="lin" valueType="num">
                                      <p:cBhvr additive="base">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0"/>
                                        </p:tgtEl>
                                        <p:attrNameLst>
                                          <p:attrName>style.visibility</p:attrName>
                                        </p:attrNameLst>
                                      </p:cBhvr>
                                      <p:to>
                                        <p:strVal val="visible"/>
                                      </p:to>
                                    </p:set>
                                    <p:anim calcmode="lin" valueType="num">
                                      <p:cBhvr additive="base">
                                        <p:cTn id="73" dur="500" fill="hold"/>
                                        <p:tgtEl>
                                          <p:spTgt spid="50"/>
                                        </p:tgtEl>
                                        <p:attrNameLst>
                                          <p:attrName>ppt_x</p:attrName>
                                        </p:attrNameLst>
                                      </p:cBhvr>
                                      <p:tavLst>
                                        <p:tav tm="0">
                                          <p:val>
                                            <p:strVal val="#ppt_x"/>
                                          </p:val>
                                        </p:tav>
                                        <p:tav tm="100000">
                                          <p:val>
                                            <p:strVal val="#ppt_x"/>
                                          </p:val>
                                        </p:tav>
                                      </p:tavLst>
                                    </p:anim>
                                    <p:anim calcmode="lin" valueType="num">
                                      <p:cBhvr additive="base">
                                        <p:cTn id="7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additive="base">
                                        <p:cTn id="85" dur="500" fill="hold"/>
                                        <p:tgtEl>
                                          <p:spTgt spid="54"/>
                                        </p:tgtEl>
                                        <p:attrNameLst>
                                          <p:attrName>ppt_x</p:attrName>
                                        </p:attrNameLst>
                                      </p:cBhvr>
                                      <p:tavLst>
                                        <p:tav tm="0">
                                          <p:val>
                                            <p:strVal val="#ppt_x"/>
                                          </p:val>
                                        </p:tav>
                                        <p:tav tm="100000">
                                          <p:val>
                                            <p:strVal val="#ppt_x"/>
                                          </p:val>
                                        </p:tav>
                                      </p:tavLst>
                                    </p:anim>
                                    <p:anim calcmode="lin" valueType="num">
                                      <p:cBhvr additive="base">
                                        <p:cTn id="8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9"/>
                                        </p:tgtEl>
                                        <p:attrNameLst>
                                          <p:attrName>style.visibility</p:attrName>
                                        </p:attrNameLst>
                                      </p:cBhvr>
                                      <p:to>
                                        <p:strVal val="visible"/>
                                      </p:to>
                                    </p:set>
                                    <p:anim calcmode="lin" valueType="num">
                                      <p:cBhvr additive="base">
                                        <p:cTn id="91" dur="500" fill="hold"/>
                                        <p:tgtEl>
                                          <p:spTgt spid="79"/>
                                        </p:tgtEl>
                                        <p:attrNameLst>
                                          <p:attrName>ppt_x</p:attrName>
                                        </p:attrNameLst>
                                      </p:cBhvr>
                                      <p:tavLst>
                                        <p:tav tm="0">
                                          <p:val>
                                            <p:strVal val="#ppt_x"/>
                                          </p:val>
                                        </p:tav>
                                        <p:tav tm="100000">
                                          <p:val>
                                            <p:strVal val="#ppt_x"/>
                                          </p:val>
                                        </p:tav>
                                      </p:tavLst>
                                    </p:anim>
                                    <p:anim calcmode="lin" valueType="num">
                                      <p:cBhvr additive="base">
                                        <p:cTn id="9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a:t>
            </a:r>
            <a:r>
              <a:rPr lang="en-US" dirty="0" smtClean="0"/>
              <a:t>Example 2: Reducing 3CNF </a:t>
            </a:r>
            <a:r>
              <a:rPr lang="en-US" dirty="0"/>
              <a:t>SAT to Clique decision problem</a:t>
            </a:r>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US" dirty="0" smtClean="0"/>
              <a:t>In previous lecture, we have seen reduction of 3 graph coloring problem to Clique cover problem which is reduction example 1.</a:t>
            </a:r>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a:t>H</a:t>
            </a:r>
            <a:r>
              <a:rPr lang="en-US" dirty="0" smtClean="0"/>
              <a:t>ere </a:t>
            </a:r>
            <a:r>
              <a:rPr lang="en-US" dirty="0"/>
              <a:t>we will be reducing 3CNF problem to clique problem (clique decision problem) to show that clique decision problem is also NP-Complete problem.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Please note that clique problem(clique decision problem) is different from clique cover problem that we studied previously.</a:t>
            </a:r>
          </a:p>
          <a:p>
            <a:pPr>
              <a:buFont typeface="Wingdings" panose="05000000000000000000" pitchFamily="2" charset="2"/>
              <a:buChar char="v"/>
            </a:pPr>
            <a:endParaRPr lang="en-US" dirty="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941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t>Clique decision problem</a:t>
            </a:r>
          </a:p>
          <a:p>
            <a:pPr marL="0" indent="0">
              <a:buNone/>
            </a:pPr>
            <a:r>
              <a:rPr lang="en-US" dirty="0" smtClean="0"/>
              <a:t>In clique decision problem, we have to find whether there exists clique of size “k”.  Clique of size “k” means if there exists “k” number of vertices that are making a clique (complete sub-graph)</a:t>
            </a:r>
            <a:endParaRPr lang="en-US" dirty="0"/>
          </a:p>
          <a:p>
            <a:pPr marL="0" indent="0">
              <a:buNone/>
            </a:pPr>
            <a:r>
              <a:rPr lang="en-US" dirty="0" smtClean="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4326673" y="3252524"/>
            <a:ext cx="2955073" cy="1642861"/>
          </a:xfrm>
          <a:prstGeom prst="rect">
            <a:avLst/>
          </a:prstGeom>
        </p:spPr>
      </p:pic>
    </p:spTree>
    <p:extLst>
      <p:ext uri="{BB962C8B-B14F-4D97-AF65-F5344CB8AC3E}">
        <p14:creationId xmlns:p14="http://schemas.microsoft.com/office/powerpoint/2010/main" val="201502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r>
              <a:rPr lang="en-US" dirty="0" smtClean="0"/>
              <a:t>For example, you want to reduce this expression of 3CNF to clique decision problem :</a:t>
            </a:r>
          </a:p>
          <a:p>
            <a:pPr marL="0" indent="0">
              <a:buNone/>
            </a:pPr>
            <a:endParaRPr lang="en-US" dirty="0"/>
          </a:p>
          <a:p>
            <a:pPr marL="0" indent="0">
              <a:buNone/>
            </a:pPr>
            <a:endParaRPr lang="en-US" dirty="0" smtClean="0"/>
          </a:p>
          <a:p>
            <a:pPr marL="0" indent="0">
              <a:buNone/>
            </a:pPr>
            <a:r>
              <a:rPr lang="en-US" dirty="0" smtClean="0"/>
              <a:t>Where           means       (negation of x1).</a:t>
            </a:r>
          </a:p>
          <a:p>
            <a:pPr marL="0" indent="0">
              <a:buNone/>
            </a:pPr>
            <a:r>
              <a:rPr lang="en-US" dirty="0" smtClean="0"/>
              <a:t>So steps to follow while reducing 3CNF to clique decision problem:</a:t>
            </a:r>
          </a:p>
          <a:p>
            <a:pPr>
              <a:buFont typeface="Wingdings" panose="05000000000000000000" pitchFamily="2" charset="2"/>
              <a:buChar char="v"/>
            </a:pPr>
            <a:r>
              <a:rPr lang="en-US" dirty="0"/>
              <a:t>For each clause, create a vertex </a:t>
            </a:r>
            <a:r>
              <a:rPr lang="en-US" dirty="0" smtClean="0"/>
              <a:t>for </a:t>
            </a:r>
            <a:r>
              <a:rPr lang="en-US" dirty="0"/>
              <a:t>each literal</a:t>
            </a:r>
          </a:p>
          <a:p>
            <a:pPr>
              <a:buFont typeface="Wingdings" panose="05000000000000000000" pitchFamily="2" charset="2"/>
              <a:buChar char="v"/>
            </a:pPr>
            <a:r>
              <a:rPr lang="en-US" dirty="0"/>
              <a:t>For the </a:t>
            </a:r>
            <a:r>
              <a:rPr lang="en-US" dirty="0" smtClean="0"/>
              <a:t>edges, connect </a:t>
            </a:r>
            <a:r>
              <a:rPr lang="en-US" dirty="0"/>
              <a:t>vertices if they come from different </a:t>
            </a:r>
            <a:r>
              <a:rPr lang="en-US" dirty="0" smtClean="0"/>
              <a:t>clauses (do not connect vertices in same clause)</a:t>
            </a:r>
          </a:p>
          <a:p>
            <a:pPr>
              <a:buFont typeface="Wingdings" panose="05000000000000000000" pitchFamily="2" charset="2"/>
              <a:buChar char="v"/>
            </a:pPr>
            <a:r>
              <a:rPr lang="en-US" dirty="0" smtClean="0"/>
              <a:t>No vertex (literal) should be connected to its negation in other clause. </a:t>
            </a:r>
            <a:endParaRPr lang="en-US" dirty="0"/>
          </a:p>
          <a:p>
            <a:pPr>
              <a:buFont typeface="Wingdings" panose="05000000000000000000" pitchFamily="2" charset="2"/>
              <a:buChar char="v"/>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2583366" y="2322540"/>
            <a:ext cx="6838950" cy="676275"/>
          </a:xfrm>
          <a:prstGeom prst="rect">
            <a:avLst/>
          </a:prstGeom>
        </p:spPr>
      </p:pic>
      <p:pic>
        <p:nvPicPr>
          <p:cNvPr id="8" name="Picture 7"/>
          <p:cNvPicPr>
            <a:picLocks noChangeAspect="1"/>
          </p:cNvPicPr>
          <p:nvPr/>
        </p:nvPicPr>
        <p:blipFill>
          <a:blip r:embed="rId3"/>
          <a:stretch>
            <a:fillRect/>
          </a:stretch>
        </p:blipFill>
        <p:spPr>
          <a:xfrm>
            <a:off x="1908717" y="3249418"/>
            <a:ext cx="457200" cy="247650"/>
          </a:xfrm>
          <a:prstGeom prst="rect">
            <a:avLst/>
          </a:prstGeom>
        </p:spPr>
      </p:pic>
      <p:pic>
        <p:nvPicPr>
          <p:cNvPr id="9" name="Picture 8"/>
          <p:cNvPicPr>
            <a:picLocks noChangeAspect="1"/>
          </p:cNvPicPr>
          <p:nvPr/>
        </p:nvPicPr>
        <p:blipFill>
          <a:blip r:embed="rId4"/>
          <a:stretch>
            <a:fillRect/>
          </a:stretch>
        </p:blipFill>
        <p:spPr>
          <a:xfrm>
            <a:off x="3177354" y="3202652"/>
            <a:ext cx="333143" cy="399772"/>
          </a:xfrm>
          <a:prstGeom prst="rect">
            <a:avLst/>
          </a:prstGeom>
        </p:spPr>
      </p:pic>
      <p:pic>
        <p:nvPicPr>
          <p:cNvPr id="3" name="Picture 2"/>
          <p:cNvPicPr>
            <a:picLocks noChangeAspect="1"/>
          </p:cNvPicPr>
          <p:nvPr/>
        </p:nvPicPr>
        <p:blipFill>
          <a:blip r:embed="rId5"/>
          <a:stretch>
            <a:fillRect/>
          </a:stretch>
        </p:blipFill>
        <p:spPr>
          <a:xfrm>
            <a:off x="2059491" y="2484464"/>
            <a:ext cx="523875" cy="352425"/>
          </a:xfrm>
          <a:prstGeom prst="rect">
            <a:avLst/>
          </a:prstGeom>
        </p:spPr>
      </p:pic>
    </p:spTree>
    <p:extLst>
      <p:ext uri="{BB962C8B-B14F-4D97-AF65-F5344CB8AC3E}">
        <p14:creationId xmlns:p14="http://schemas.microsoft.com/office/powerpoint/2010/main" val="40984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smtClean="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3269863" y="2182505"/>
            <a:ext cx="5429250" cy="3286125"/>
          </a:xfrm>
          <a:prstGeom prst="rect">
            <a:avLst/>
          </a:prstGeom>
        </p:spPr>
      </p:pic>
    </p:spTree>
    <p:extLst>
      <p:ext uri="{BB962C8B-B14F-4D97-AF65-F5344CB8AC3E}">
        <p14:creationId xmlns:p14="http://schemas.microsoft.com/office/powerpoint/2010/main" val="5759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287888" y="1997839"/>
            <a:ext cx="10071279" cy="4145384"/>
          </a:xfrm>
          <a:prstGeom prst="rect">
            <a:avLst/>
          </a:prstGeom>
        </p:spPr>
      </p:pic>
    </p:spTree>
    <p:extLst>
      <p:ext uri="{BB962C8B-B14F-4D97-AF65-F5344CB8AC3E}">
        <p14:creationId xmlns:p14="http://schemas.microsoft.com/office/powerpoint/2010/main" val="6254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7511</TotalTime>
  <Words>1815</Words>
  <Application>Microsoft Office PowerPoint</Application>
  <PresentationFormat>Widescreen</PresentationFormat>
  <Paragraphs>442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Wingdings</vt:lpstr>
      <vt:lpstr>Retrospect</vt:lpstr>
      <vt:lpstr>Design and Analysis of Algorithms</vt:lpstr>
      <vt:lpstr>Cook’s Theorem</vt:lpstr>
      <vt:lpstr>Cook’s Theorem</vt:lpstr>
      <vt:lpstr>Cook’s Theorem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3: Reducing clique decision problem  to vertex cover</vt:lpstr>
      <vt:lpstr>Reduction Example 3: Reducing clique decision problem  to vertex cover</vt:lpstr>
      <vt:lpstr>Reduction Example 3: Reducing clique decision problem  to vertex cover</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Approximate Algorithms for NPC Problems</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2-approximation algorithm for Vertex Cover</vt:lpstr>
      <vt:lpstr>Approximation algorithm for Set-covering problem</vt:lpstr>
      <vt:lpstr>Approximation algorithm for Set-covering problem</vt:lpstr>
      <vt:lpstr>Approximation algorithm for Set-covering problem</vt:lpstr>
      <vt:lpstr>Approximation algorithm for Set-covering problem</vt:lpstr>
      <vt:lpstr>Approximation algorithm for Set-covering problem</vt:lpstr>
      <vt:lpstr>PowerPoint Presentation</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lpstr>Approximation algorithm for Traveling-salesman problem</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S0FT Z0NE</cp:lastModifiedBy>
  <cp:revision>473</cp:revision>
  <dcterms:created xsi:type="dcterms:W3CDTF">2020-10-04T18:16:21Z</dcterms:created>
  <dcterms:modified xsi:type="dcterms:W3CDTF">2022-12-14T07:17:46Z</dcterms:modified>
</cp:coreProperties>
</file>