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0"/>
  </p:notesMasterIdLst>
  <p:sldIdLst>
    <p:sldId id="263" r:id="rId2"/>
    <p:sldId id="289" r:id="rId3"/>
    <p:sldId id="291" r:id="rId4"/>
    <p:sldId id="292" r:id="rId5"/>
    <p:sldId id="293" r:id="rId6"/>
    <p:sldId id="294" r:id="rId7"/>
    <p:sldId id="295" r:id="rId8"/>
    <p:sldId id="296" r:id="rId9"/>
    <p:sldId id="297" r:id="rId10"/>
    <p:sldId id="269" r:id="rId11"/>
    <p:sldId id="270" r:id="rId12"/>
    <p:sldId id="271" r:id="rId13"/>
    <p:sldId id="272" r:id="rId14"/>
    <p:sldId id="273" r:id="rId15"/>
    <p:sldId id="298" r:id="rId16"/>
    <p:sldId id="275" r:id="rId17"/>
    <p:sldId id="274" r:id="rId18"/>
    <p:sldId id="276" r:id="rId19"/>
    <p:sldId id="277" r:id="rId20"/>
    <p:sldId id="278" r:id="rId21"/>
    <p:sldId id="279" r:id="rId22"/>
    <p:sldId id="280" r:id="rId23"/>
    <p:sldId id="282" r:id="rId24"/>
    <p:sldId id="283" r:id="rId25"/>
    <p:sldId id="284" r:id="rId26"/>
    <p:sldId id="286" r:id="rId27"/>
    <p:sldId id="287" r:id="rId28"/>
    <p:sldId id="28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5" autoAdjust="0"/>
    <p:restoredTop sz="95179" autoAdjust="0"/>
  </p:normalViewPr>
  <p:slideViewPr>
    <p:cSldViewPr snapToGrid="0">
      <p:cViewPr varScale="1">
        <p:scale>
          <a:sx n="115" d="100"/>
          <a:sy n="115" d="100"/>
        </p:scale>
        <p:origin x="31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18F597A-6B3A-400C-AF11-13BA27102368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A84EC-AEDA-42BC-8503-7FA2A65361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876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BA93313-5AC6-44B2-A141-09D85FE0044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91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1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82026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8DA7417-3CB6-45D2-B395-5D0B14D683D4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9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65713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543961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62911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7581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4AD497-96F6-49E0-9DE2-35EABF21E015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87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7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807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8d231503f1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8d231503f1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6124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ssistant ExtraLight"/>
              <a:buChar char="●"/>
              <a:defRPr sz="20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1pPr>
            <a:lvl2pPr marL="914400" lvl="1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2pPr>
            <a:lvl3pPr marL="1371600" lvl="2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3pPr>
            <a:lvl4pPr marL="1828800" lvl="3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4pPr>
            <a:lvl5pPr marL="2286000" lvl="4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5pPr>
            <a:lvl6pPr marL="2743200" lvl="5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6pPr>
            <a:lvl7pPr marL="3200400" lvl="6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●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7pPr>
            <a:lvl8pPr marL="3657600" lvl="7" indent="-330200" rtl="0"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ssistant ExtraLight"/>
              <a:buChar char="○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8pPr>
            <a:lvl9pPr marL="4114800" lvl="8" indent="-330200" rtl="0"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1600"/>
              <a:buFont typeface="Assistant ExtraLight"/>
              <a:buChar char="■"/>
              <a:defRPr sz="1600">
                <a:solidFill>
                  <a:srgbClr val="00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defRPr>
            </a:lvl9pPr>
          </a:lstStyle>
          <a:p>
            <a:endParaRPr/>
          </a:p>
        </p:txBody>
      </p:sp>
      <p:sp>
        <p:nvSpPr>
          <p:cNvPr id="63" name="Google Shape;63;p1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64" name="Google Shape;64;p16"/>
          <p:cNvSpPr txBox="1"/>
          <p:nvPr/>
        </p:nvSpPr>
        <p:spPr>
          <a:xfrm>
            <a:off x="415600" y="494900"/>
            <a:ext cx="11360800" cy="8620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128218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12/1/2022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 smtClean="0"/>
              <a:t/>
            </a:r>
            <a:br>
              <a:rPr lang="en-US" sz="4900" b="1" i="1" dirty="0" smtClean="0"/>
            </a:br>
            <a:r>
              <a:rPr lang="en-US" sz="4900" b="1" i="1" dirty="0" smtClean="0"/>
              <a:t>Design and Analysis of Algorithms</a:t>
            </a:r>
            <a:endParaRPr lang="en-US" sz="4900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88939" y="4804781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				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Suppose there are two problems, A and B</a:t>
            </a:r>
            <a:r>
              <a:rPr lang="en-US" dirty="0" smtClean="0"/>
              <a:t>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And you </a:t>
            </a:r>
            <a:r>
              <a:rPr lang="en-US" dirty="0"/>
              <a:t>know </a:t>
            </a:r>
            <a:r>
              <a:rPr lang="en-US" dirty="0" smtClean="0"/>
              <a:t>that </a:t>
            </a:r>
            <a:r>
              <a:rPr lang="en-US" dirty="0"/>
              <a:t>it is impossible to solve problem A in polynomial </a:t>
            </a:r>
            <a:r>
              <a:rPr lang="en-US" dirty="0" smtClean="0"/>
              <a:t>time because no one has been able to solve it.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You want to prove that </a:t>
            </a:r>
            <a:r>
              <a:rPr lang="en-US" dirty="0" smtClean="0"/>
              <a:t>other problem B </a:t>
            </a:r>
            <a:r>
              <a:rPr lang="en-US" dirty="0"/>
              <a:t>cannot </a:t>
            </a:r>
            <a:r>
              <a:rPr lang="en-US" dirty="0" smtClean="0"/>
              <a:t>be solved </a:t>
            </a:r>
            <a:r>
              <a:rPr lang="en-US" dirty="0"/>
              <a:t>in polynomial time.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How would you do this !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50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You want to prove that B cannot be solved in polynomial time</a:t>
            </a:r>
            <a:r>
              <a:rPr lang="en-US" dirty="0" smtClean="0"/>
              <a:t>.</a:t>
            </a: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One approach is to find polynomial time algorithm for B. It would take a lot of time even years. And when you are unable to find then you say that B is not solvable in polynomial time. This is not good approach.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 Right approach would be if you think that B seems similar as that of A which means that you can reduce  A to B or B to A then you can say B is also not solvable in polynomial time because it is known that A is not solvable in polynomial time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779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Example :</a:t>
            </a:r>
          </a:p>
          <a:p>
            <a:pPr marL="0" indent="0">
              <a:buNone/>
            </a:pPr>
            <a:r>
              <a:rPr lang="en-US" dirty="0" smtClean="0"/>
              <a:t>	Consider a well known NPC problem (graph coloring problem) given below :</a:t>
            </a:r>
          </a:p>
          <a:p>
            <a:pPr marL="0" indent="0">
              <a:buNone/>
            </a:pPr>
            <a:r>
              <a:rPr lang="en-US" b="1" dirty="0" smtClean="0"/>
              <a:t>	3-color</a:t>
            </a:r>
            <a:r>
              <a:rPr lang="en-US" b="1" dirty="0"/>
              <a:t>: </a:t>
            </a:r>
            <a:r>
              <a:rPr lang="en-US" dirty="0"/>
              <a:t>Given a graph G, can each of its vertices be labelled with one of 3 different </a:t>
            </a:r>
            <a:r>
              <a:rPr lang="en-US" dirty="0" smtClean="0"/>
              <a:t>	colors </a:t>
            </a:r>
            <a:r>
              <a:rPr lang="en-US" dirty="0"/>
              <a:t>such that </a:t>
            </a:r>
            <a:r>
              <a:rPr lang="en-US" dirty="0" smtClean="0"/>
              <a:t>no two adjacent </a:t>
            </a:r>
            <a:r>
              <a:rPr lang="en-US" dirty="0"/>
              <a:t>vertices have the same label (color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 </a:t>
            </a:r>
            <a:r>
              <a:rPr lang="en-US" dirty="0" smtClean="0"/>
              <a:t>You can say that </a:t>
            </a:r>
            <a:r>
              <a:rPr lang="en-US" dirty="0"/>
              <a:t>the task is to determine if the graph can be colored using </a:t>
            </a:r>
            <a:r>
              <a:rPr lang="en-US" b="1" dirty="0"/>
              <a:t>at most 3</a:t>
            </a:r>
            <a:r>
              <a:rPr lang="en-US" dirty="0"/>
              <a:t> colors such that no two adjacent vertices are given the same color.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2226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It is well known that planar graphs can be colored (maps) with </a:t>
            </a:r>
            <a:r>
              <a:rPr lang="en-US" i="1" dirty="0"/>
              <a:t>four colors</a:t>
            </a:r>
            <a:r>
              <a:rPr lang="en-US" dirty="0"/>
              <a:t>. There exists a </a:t>
            </a:r>
            <a:r>
              <a:rPr lang="en-US" dirty="0" smtClean="0"/>
              <a:t>polynomial time </a:t>
            </a:r>
            <a:r>
              <a:rPr lang="en-US" dirty="0"/>
              <a:t>algorithm for this. But determining whether this can be done with 3 colors is hard and there is </a:t>
            </a:r>
            <a:r>
              <a:rPr lang="en-US" dirty="0" smtClean="0"/>
              <a:t>no polynomial </a:t>
            </a:r>
            <a:r>
              <a:rPr lang="en-US" dirty="0"/>
              <a:t>time algorithm for it.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Real life application of graph coloring </a:t>
            </a:r>
            <a:r>
              <a:rPr lang="en-US" dirty="0"/>
              <a:t>arises in various partitioning problems where there is a constraint that two objects cannot </a:t>
            </a:r>
            <a:r>
              <a:rPr lang="en-US" dirty="0" smtClean="0"/>
              <a:t>be assigned </a:t>
            </a:r>
            <a:r>
              <a:rPr lang="en-US" dirty="0"/>
              <a:t>to the same set of partitions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For example, two </a:t>
            </a:r>
            <a:r>
              <a:rPr lang="en-US" dirty="0"/>
              <a:t>countries that share a common border should be colored with different colors</a:t>
            </a:r>
            <a:r>
              <a:rPr lang="en-US" dirty="0" smtClean="0"/>
              <a:t>. For example, there would be edge between countries if they share border.</a:t>
            </a:r>
          </a:p>
          <a:p>
            <a:pPr marL="0" indent="0">
              <a:buNone/>
            </a:pPr>
            <a:r>
              <a:rPr lang="en-US" dirty="0" smtClean="0"/>
              <a:t>Given diagram is example of 4 graph coloring of map of states of USA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9589" y="5028292"/>
            <a:ext cx="3392411" cy="135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665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3225" y="1997839"/>
            <a:ext cx="6200775" cy="330308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203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vertices of a graph represent academic classes, and two vertices are adjacent if the corresponding classes have people in common, then a coloring of the vertices can be used to schedule class meetings. Here the colors would be schedule </a:t>
            </a:r>
            <a:r>
              <a:rPr lang="en-US" dirty="0" smtClean="0"/>
              <a:t>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 smtClean="0"/>
              <a:t>If </a:t>
            </a:r>
            <a:r>
              <a:rPr lang="en-US" dirty="0"/>
              <a:t>the vertices of a graph represent radio stations, and two vertices are adjacent if the stations are close enough to interfere with each other, a coloring can be used to assign non-interfering frequencies to the </a:t>
            </a:r>
            <a:r>
              <a:rPr lang="en-US" dirty="0" smtClean="0"/>
              <a:t>stations.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</a:t>
            </a:r>
            <a:r>
              <a:rPr lang="en-US" dirty="0" smtClean="0"/>
              <a:t>f </a:t>
            </a:r>
            <a:r>
              <a:rPr lang="en-US" dirty="0"/>
              <a:t>the vertices of a graph represent traffic signals at an intersection, and two vertices are adjacent if the corresponding signals cannot be green at the same time, a coloring can be used to designate sets of signals than can be green at the same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5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Consider another real life application of graph coloring in “Fish Tank”.</a:t>
            </a:r>
          </a:p>
          <a:p>
            <a:endParaRPr lang="en-US" dirty="0"/>
          </a:p>
          <a:p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A tropical </a:t>
            </a:r>
            <a:r>
              <a:rPr lang="en-US" dirty="0" smtClean="0"/>
              <a:t>fish hobbyist </a:t>
            </a:r>
            <a:r>
              <a:rPr lang="en-US" dirty="0"/>
              <a:t>has six different types of fish designated by A, B, C, D, E, and F, </a:t>
            </a:r>
            <a:r>
              <a:rPr lang="en-US" dirty="0" smtClean="0"/>
              <a:t>respectively.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Because </a:t>
            </a:r>
            <a:r>
              <a:rPr lang="en-US" dirty="0" smtClean="0"/>
              <a:t>of predator-prey </a:t>
            </a:r>
            <a:r>
              <a:rPr lang="en-US" dirty="0"/>
              <a:t>relationships, water conditions and size, some fish can </a:t>
            </a:r>
            <a:r>
              <a:rPr lang="en-US" dirty="0" smtClean="0"/>
              <a:t>not be </a:t>
            </a:r>
            <a:r>
              <a:rPr lang="en-US" dirty="0"/>
              <a:t>kept in the same tank.</a:t>
            </a:r>
          </a:p>
        </p:txBody>
      </p:sp>
    </p:spTree>
    <p:extLst>
      <p:ext uri="{BB962C8B-B14F-4D97-AF65-F5344CB8AC3E}">
        <p14:creationId xmlns:p14="http://schemas.microsoft.com/office/powerpoint/2010/main" val="2085957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</a:t>
            </a:r>
            <a:r>
              <a:rPr lang="en-US" dirty="0"/>
              <a:t>table shows which fish cannot be together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For example. Fish A cannot be with Fish B and C. Fish B cannot be with A,C and E.</a:t>
            </a:r>
          </a:p>
          <a:p>
            <a:r>
              <a:rPr lang="en-US" dirty="0" smtClean="0"/>
              <a:t>The question is how many minimum tanks are required for this ?</a:t>
            </a:r>
          </a:p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712" y="2367171"/>
            <a:ext cx="23145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790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Now lets convert this fish tank problem into graph problem. Like Fish will be represented by vertices.</a:t>
            </a:r>
          </a:p>
          <a:p>
            <a:r>
              <a:rPr lang="en-US" dirty="0"/>
              <a:t>The </a:t>
            </a:r>
            <a:r>
              <a:rPr lang="en-US" dirty="0" smtClean="0"/>
              <a:t>answer can </a:t>
            </a:r>
            <a:r>
              <a:rPr lang="en-US" dirty="0"/>
              <a:t>be found by coloring the vertices in the graph such that no two adjacent vertices have the same </a:t>
            </a:r>
            <a:r>
              <a:rPr lang="en-US" dirty="0" smtClean="0"/>
              <a:t>color.</a:t>
            </a:r>
          </a:p>
          <a:p>
            <a:r>
              <a:rPr lang="en-US" dirty="0"/>
              <a:t>These constraints can be displayed as a graph where an edge between two vertices exists if the </a:t>
            </a:r>
            <a:r>
              <a:rPr lang="en-US" dirty="0" smtClean="0"/>
              <a:t>two species </a:t>
            </a:r>
            <a:r>
              <a:rPr lang="en-US" dirty="0"/>
              <a:t>cannot be </a:t>
            </a:r>
            <a:r>
              <a:rPr lang="en-US" dirty="0" smtClean="0"/>
              <a:t>together in same tank. </a:t>
            </a:r>
            <a:r>
              <a:rPr lang="en-US" dirty="0"/>
              <a:t>This is shown in </a:t>
            </a:r>
            <a:r>
              <a:rPr lang="en-US" dirty="0" smtClean="0"/>
              <a:t>figure: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For example: As there is edge from A to C means A and C cannot be in</a:t>
            </a:r>
          </a:p>
          <a:p>
            <a:pPr marL="0" indent="0">
              <a:buNone/>
            </a:pPr>
            <a:r>
              <a:rPr lang="en-US" dirty="0"/>
              <a:t>s</a:t>
            </a:r>
            <a:r>
              <a:rPr lang="en-US" dirty="0" smtClean="0"/>
              <a:t>ame tank. B cannot be with A,D, C and so on..</a:t>
            </a:r>
          </a:p>
          <a:p>
            <a:pPr marL="0" indent="0">
              <a:buNone/>
            </a:pPr>
            <a:r>
              <a:rPr lang="en-US" dirty="0" smtClean="0"/>
              <a:t>Can we color this graph with three different colors !</a:t>
            </a:r>
          </a:p>
          <a:p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209" y="3704876"/>
            <a:ext cx="2457450" cy="237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471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Fish tank graph colored with three different colors :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Yes this is possible with 3 colors (means 3 different tanks). The 3 fish tanks will hold fish as follows: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054" y="2367172"/>
            <a:ext cx="2524125" cy="19929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054" y="5279574"/>
            <a:ext cx="2590800" cy="942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038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The </a:t>
            </a:r>
            <a:r>
              <a:rPr lang="en-US" dirty="0"/>
              <a:t>class NP-complete </a:t>
            </a:r>
            <a:r>
              <a:rPr lang="en-US" dirty="0" smtClean="0"/>
              <a:t>(NPC) problems </a:t>
            </a:r>
            <a:r>
              <a:rPr lang="en-US" dirty="0"/>
              <a:t>consists of a set of decision problems (a subset of class NP) </a:t>
            </a:r>
            <a:r>
              <a:rPr lang="en-US" dirty="0" smtClean="0"/>
              <a:t>that no </a:t>
            </a:r>
            <a:r>
              <a:rPr lang="en-US" dirty="0"/>
              <a:t>one knows how to solve efficiently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But if there were a polynomial solution for even a </a:t>
            </a:r>
            <a:r>
              <a:rPr lang="en-US" dirty="0" smtClean="0"/>
              <a:t>single NP-complete </a:t>
            </a:r>
            <a:r>
              <a:rPr lang="en-US" dirty="0"/>
              <a:t>problem, then </a:t>
            </a:r>
            <a:r>
              <a:rPr lang="en-US" dirty="0" smtClean="0"/>
              <a:t>every </a:t>
            </a:r>
            <a:r>
              <a:rPr lang="en-US" dirty="0"/>
              <a:t>problem in NPC will be solvable in polynomial time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 </a:t>
            </a:r>
            <a:r>
              <a:rPr lang="en-US" dirty="0"/>
              <a:t>For this, we </a:t>
            </a:r>
            <a:r>
              <a:rPr lang="en-US" dirty="0" smtClean="0"/>
              <a:t>need the </a:t>
            </a:r>
            <a:r>
              <a:rPr lang="en-US" dirty="0"/>
              <a:t>concept of </a:t>
            </a:r>
            <a:r>
              <a:rPr lang="en-US" i="1" dirty="0"/>
              <a:t>reductions</a:t>
            </a:r>
            <a:r>
              <a:rPr lang="en-US" dirty="0" smtClean="0"/>
              <a:t>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695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So what have we done till now ! We saw a problem, we made strategy to solve it means we converted it to graph problem and to convert it into graph problem, we also decided what would be edges and vertices.</a:t>
            </a:r>
          </a:p>
          <a:p>
            <a:endParaRPr lang="en-US" dirty="0" smtClean="0"/>
          </a:p>
          <a:p>
            <a:r>
              <a:rPr lang="en-US" dirty="0" smtClean="0"/>
              <a:t>Like in case of map of states of USA. Vertices could be states and edges mean there is a border. In case of fish tank problem, vertices are fish and edges mean these fish cannot be together.</a:t>
            </a:r>
          </a:p>
          <a:p>
            <a:endParaRPr lang="en-US" dirty="0" smtClean="0"/>
          </a:p>
          <a:p>
            <a:r>
              <a:rPr lang="en-US" dirty="0" smtClean="0"/>
              <a:t>Now as we have mapped these problems into graphs so now we can use algorithms that are available for solving graphs so we used graph coloring.</a:t>
            </a:r>
          </a:p>
          <a:p>
            <a:endParaRPr lang="en-US" dirty="0" smtClean="0"/>
          </a:p>
          <a:p>
            <a:r>
              <a:rPr lang="en-US" b="1" dirty="0" smtClean="0"/>
              <a:t>However there is no polynomial time algorithm to identify that given graph is 3 colorable or not! But you can verify if solution is given. The problem of 3-colorable graph is NP-complete.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58358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So 3-color graph problem is NP-complete. Lets say this 3-color graph problem is problem </a:t>
            </a:r>
            <a:r>
              <a:rPr lang="en-US" b="1" dirty="0" smtClean="0"/>
              <a:t>A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Now we take another problem </a:t>
            </a:r>
            <a:r>
              <a:rPr lang="en-US" b="1" dirty="0" smtClean="0"/>
              <a:t>B</a:t>
            </a:r>
            <a:r>
              <a:rPr lang="en-US" dirty="0" smtClean="0"/>
              <a:t>. We have doubt that this problem B is also NP-complete.</a:t>
            </a:r>
            <a:r>
              <a:rPr lang="en-US" dirty="0"/>
              <a:t> </a:t>
            </a:r>
            <a:r>
              <a:rPr lang="en-US" dirty="0" smtClean="0"/>
              <a:t>If we can reduce problem A (3-color graph problem) into problem B then we can say that B is also NP-complete. So by this way, we can save a lot of time by not wasting time in finding polynomial time solution of B and rather we would say that B is NP-complete and not solvable.</a:t>
            </a:r>
          </a:p>
        </p:txBody>
      </p:sp>
    </p:spTree>
    <p:extLst>
      <p:ext uri="{BB962C8B-B14F-4D97-AF65-F5344CB8AC3E}">
        <p14:creationId xmlns:p14="http://schemas.microsoft.com/office/powerpoint/2010/main" val="222456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Consider the following problem as problem B 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Clique is a group of vertices such that sub-graph form through these vertices is complete.</a:t>
            </a:r>
          </a:p>
          <a:p>
            <a:pPr marL="0" indent="0">
              <a:buNone/>
            </a:pPr>
            <a:r>
              <a:rPr lang="en-US" dirty="0" smtClean="0"/>
              <a:t>Complete means if sub-graph has vertices (V1,V2,V3,V4) then among these four vertices, there is edge from every vertex to every other. </a:t>
            </a:r>
            <a:r>
              <a:rPr lang="en-US" dirty="0"/>
              <a:t>Below figure shows graph that has clique cover size of </a:t>
            </a:r>
            <a:r>
              <a:rPr lang="en-US" dirty="0" smtClean="0"/>
              <a:t>3 which means that there </a:t>
            </a:r>
            <a:r>
              <a:rPr lang="en-US" dirty="0"/>
              <a:t>are 3 sub-graphs that are complete. 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737" y="2268924"/>
            <a:ext cx="8772525" cy="71437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1313" y="4514116"/>
            <a:ext cx="3743325" cy="177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40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clique cover problem arises in applications of clustering. </a:t>
            </a:r>
            <a:endParaRPr lang="en-US" dirty="0" smtClean="0"/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put an edge between two nodes if </a:t>
            </a:r>
            <a:r>
              <a:rPr lang="en-US" dirty="0" smtClean="0"/>
              <a:t>they are </a:t>
            </a:r>
            <a:r>
              <a:rPr lang="en-US" dirty="0"/>
              <a:t>similar enough to be clustered in the same group.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We </a:t>
            </a:r>
            <a:r>
              <a:rPr lang="en-US" dirty="0"/>
              <a:t>want to know whether it is possible to cluster </a:t>
            </a:r>
            <a:r>
              <a:rPr lang="en-US" dirty="0" smtClean="0"/>
              <a:t>all the </a:t>
            </a:r>
            <a:r>
              <a:rPr lang="en-US" dirty="0"/>
              <a:t>vertices into k groups</a:t>
            </a:r>
            <a:r>
              <a:rPr lang="en-US" dirty="0" smtClean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422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You </a:t>
            </a:r>
            <a:r>
              <a:rPr lang="en-US" dirty="0"/>
              <a:t>know that </a:t>
            </a:r>
            <a:r>
              <a:rPr lang="en-US" dirty="0" smtClean="0"/>
              <a:t>3Col (3 coloring graph) </a:t>
            </a:r>
            <a:r>
              <a:rPr lang="en-US" dirty="0"/>
              <a:t>is NP-complete and hence, experts believe that 3Col </a:t>
            </a:r>
            <a:r>
              <a:rPr lang="en-US" dirty="0" smtClean="0"/>
              <a:t>does not belong to P class. </a:t>
            </a:r>
            <a:r>
              <a:rPr lang="en-US" dirty="0"/>
              <a:t>You feel that there is </a:t>
            </a:r>
            <a:r>
              <a:rPr lang="en-US" dirty="0" smtClean="0"/>
              <a:t>some connection </a:t>
            </a:r>
            <a:r>
              <a:rPr lang="en-US" dirty="0"/>
              <a:t>between the </a:t>
            </a:r>
            <a:r>
              <a:rPr lang="en-US" dirty="0" err="1"/>
              <a:t>CCov</a:t>
            </a:r>
            <a:r>
              <a:rPr lang="en-US" dirty="0"/>
              <a:t> </a:t>
            </a:r>
            <a:r>
              <a:rPr lang="en-US" dirty="0" smtClean="0"/>
              <a:t>problem (Clique Cover) </a:t>
            </a:r>
            <a:r>
              <a:rPr lang="en-US" dirty="0"/>
              <a:t>and the 3Col problem. Thus, you want to show </a:t>
            </a:r>
            <a:r>
              <a:rPr lang="en-US" dirty="0" smtClean="0"/>
              <a:t>that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4801" y="2959684"/>
            <a:ext cx="3233854" cy="385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981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Both </a:t>
            </a:r>
            <a:r>
              <a:rPr lang="en-US" dirty="0" smtClean="0"/>
              <a:t>problems (3Col and </a:t>
            </a:r>
            <a:r>
              <a:rPr lang="en-US" dirty="0" err="1" smtClean="0"/>
              <a:t>CCover</a:t>
            </a:r>
            <a:r>
              <a:rPr lang="en-US" dirty="0" smtClean="0"/>
              <a:t>) </a:t>
            </a:r>
            <a:r>
              <a:rPr lang="en-US" dirty="0"/>
              <a:t>involve partitioning the vertices into groups.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clique cover problem, for two </a:t>
            </a:r>
            <a:r>
              <a:rPr lang="en-US" dirty="0" smtClean="0"/>
              <a:t>vertices to </a:t>
            </a:r>
            <a:r>
              <a:rPr lang="en-US" dirty="0"/>
              <a:t>be in the same group, they must be adjacent to each other.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the 3-coloring problem, for two </a:t>
            </a:r>
            <a:r>
              <a:rPr lang="en-US" dirty="0" smtClean="0"/>
              <a:t>vertices to </a:t>
            </a:r>
            <a:r>
              <a:rPr lang="en-US" dirty="0"/>
              <a:t>be in the same color group, they must not be adjacent. 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In </a:t>
            </a:r>
            <a:r>
              <a:rPr lang="en-US" dirty="0"/>
              <a:t>some sense, the problems are almost </a:t>
            </a:r>
            <a:r>
              <a:rPr lang="en-US" dirty="0" smtClean="0"/>
              <a:t>the same </a:t>
            </a:r>
            <a:r>
              <a:rPr lang="en-US" dirty="0"/>
              <a:t>but the adjacency requirements are exactly reversed.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60164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306" y="1967121"/>
            <a:ext cx="8572500" cy="8001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2102" y="3471817"/>
            <a:ext cx="5153025" cy="2798955"/>
          </a:xfrm>
          <a:prstGeom prst="rect">
            <a:avLst/>
          </a:prstGeom>
        </p:spPr>
      </p:pic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306" y="2875595"/>
            <a:ext cx="8191500" cy="5524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82715" y="3428045"/>
            <a:ext cx="4286250" cy="288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457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we reduced 3Col problem to 3CCover problem and this reduction can be done in polynomial time. For example, to take complement of graph, you can change 1 with 0 and 0 with 1 in adjacency matrix of graph in O(n^2) time.</a:t>
            </a:r>
          </a:p>
          <a:p>
            <a:pPr>
              <a:buFont typeface="Wingdings" panose="05000000000000000000" pitchFamily="2" charset="2"/>
              <a:buChar char="v"/>
            </a:pPr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So you can say that you have reduced 3Col problem into </a:t>
            </a:r>
            <a:r>
              <a:rPr lang="en-US" dirty="0" err="1" smtClean="0"/>
              <a:t>Ccover</a:t>
            </a:r>
            <a:r>
              <a:rPr lang="en-US" dirty="0" smtClean="0"/>
              <a:t> problem in polynomial time which can be written as: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 smtClean="0"/>
              <a:t>Note that reduction must be done in polynomial time. So finally we can say that as we can reduce 3Col problem into </a:t>
            </a:r>
            <a:r>
              <a:rPr lang="en-US" dirty="0" err="1" smtClean="0"/>
              <a:t>Ccover</a:t>
            </a:r>
            <a:r>
              <a:rPr lang="en-US" dirty="0" smtClean="0"/>
              <a:t> problem in polynomial time so </a:t>
            </a:r>
            <a:r>
              <a:rPr lang="en-US" dirty="0" err="1" smtClean="0"/>
              <a:t>Ccover</a:t>
            </a:r>
            <a:r>
              <a:rPr lang="en-US" dirty="0" smtClean="0"/>
              <a:t> is also NP-Complete problem.</a:t>
            </a:r>
          </a:p>
          <a:p>
            <a:pPr marL="0" indent="0">
              <a:buNone/>
            </a:pPr>
            <a:r>
              <a:rPr lang="en-US" dirty="0" smtClean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6454" y="4162541"/>
            <a:ext cx="13716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191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Reductions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Polynomial time reduction can be defined as :</a:t>
            </a:r>
          </a:p>
          <a:p>
            <a:endParaRPr lang="en-US" dirty="0"/>
          </a:p>
        </p:txBody>
      </p:sp>
      <p:pic>
        <p:nvPicPr>
          <p:cNvPr id="9" name="Content Placeholder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769" y="2387694"/>
            <a:ext cx="8591550" cy="163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492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7DD868-10A7-432D-927E-692429EE891A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990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Polynomial Reductions</a:t>
            </a:r>
          </a:p>
        </p:txBody>
      </p:sp>
      <p:sp>
        <p:nvSpPr>
          <p:cNvPr id="990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33400" indent="-533400">
              <a:lnSpc>
                <a:spcPct val="200000"/>
              </a:lnSpc>
            </a:pPr>
            <a:r>
              <a:rPr lang="en-US" altLang="en-US" dirty="0">
                <a:solidFill>
                  <a:schemeClr val="tx2"/>
                </a:solidFill>
              </a:rPr>
              <a:t>Given two problems A, B, we say that A is </a:t>
            </a:r>
            <a:r>
              <a:rPr lang="en-US" altLang="en-US" dirty="0" err="1">
                <a:solidFill>
                  <a:schemeClr val="tx2"/>
                </a:solidFill>
              </a:rPr>
              <a:t>polynomially</a:t>
            </a:r>
            <a:r>
              <a:rPr lang="en-US" altLang="en-US" dirty="0">
                <a:solidFill>
                  <a:schemeClr val="tx2"/>
                </a:solidFill>
              </a:rPr>
              <a:t> </a:t>
            </a:r>
            <a:r>
              <a:rPr lang="en-US" altLang="en-US" b="1" dirty="0">
                <a:solidFill>
                  <a:schemeClr val="tx2"/>
                </a:solidFill>
              </a:rPr>
              <a:t>reducible</a:t>
            </a:r>
            <a:r>
              <a:rPr lang="en-US" altLang="en-US" dirty="0">
                <a:solidFill>
                  <a:schemeClr val="tx2"/>
                </a:solidFill>
              </a:rPr>
              <a:t> to B (A 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olidFill>
                  <a:schemeClr val="tx2"/>
                </a:solidFill>
                <a:sym typeface="Symbol" panose="05050102010706020507" pitchFamily="18" charset="2"/>
              </a:rPr>
              <a:t>p</a:t>
            </a:r>
            <a:r>
              <a:rPr lang="en-US" altLang="en-US" dirty="0">
                <a:solidFill>
                  <a:schemeClr val="tx2"/>
                </a:solidFill>
                <a:sym typeface="Symbol" panose="05050102010706020507" pitchFamily="18" charset="2"/>
              </a:rPr>
              <a:t> B</a:t>
            </a:r>
            <a:r>
              <a:rPr lang="en-US" altLang="en-US" dirty="0">
                <a:solidFill>
                  <a:schemeClr val="tx2"/>
                </a:solidFill>
              </a:rPr>
              <a:t>) if: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There exists a function </a:t>
            </a:r>
            <a:r>
              <a:rPr lang="en-US" altLang="en-US" dirty="0">
                <a:latin typeface="Monotype Corsiva" panose="03010101010201010101" pitchFamily="66" charset="0"/>
              </a:rPr>
              <a:t>f  </a:t>
            </a:r>
            <a:r>
              <a:rPr lang="en-US" altLang="en-US" dirty="0"/>
              <a:t>that converts the input of A to inputs of B in polynomial time</a:t>
            </a:r>
          </a:p>
          <a:p>
            <a:pPr marL="914400" lvl="1" indent="-457200">
              <a:lnSpc>
                <a:spcPct val="200000"/>
              </a:lnSpc>
              <a:buFontTx/>
              <a:buAutoNum type="arabicPeriod"/>
            </a:pPr>
            <a:r>
              <a:rPr lang="en-US" altLang="en-US" dirty="0"/>
              <a:t>A(</a:t>
            </a:r>
            <a:r>
              <a:rPr lang="en-US" altLang="en-US" dirty="0" err="1"/>
              <a:t>i</a:t>
            </a:r>
            <a:r>
              <a:rPr lang="en-US" altLang="en-US" dirty="0"/>
              <a:t>) = YES </a:t>
            </a:r>
            <a:r>
              <a:rPr lang="en-US" altLang="en-US" dirty="0">
                <a:sym typeface="Symbol" panose="05050102010706020507" pitchFamily="18" charset="2"/>
              </a:rPr>
              <a:t> B(f(</a:t>
            </a:r>
            <a:r>
              <a:rPr lang="en-US" altLang="en-US" dirty="0" err="1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)) = YES</a:t>
            </a:r>
          </a:p>
        </p:txBody>
      </p:sp>
    </p:spTree>
    <p:extLst>
      <p:ext uri="{BB962C8B-B14F-4D97-AF65-F5344CB8AC3E}">
        <p14:creationId xmlns:p14="http://schemas.microsoft.com/office/powerpoint/2010/main" val="46042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88A1801-F6BC-47E7-9CD6-621F06C14265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998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Polynomial Reduction</a:t>
            </a:r>
            <a:endParaRPr lang="en-US" altLang="en-US" dirty="0"/>
          </a:p>
        </p:txBody>
      </p:sp>
      <p:sp>
        <p:nvSpPr>
          <p:cNvPr id="998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74838" y="3225801"/>
            <a:ext cx="8496300" cy="3065463"/>
          </a:xfrm>
        </p:spPr>
        <p:txBody>
          <a:bodyPr/>
          <a:lstStyle/>
          <a:p>
            <a:pPr marL="914400" lvl="1" indent="-457200">
              <a:lnSpc>
                <a:spcPct val="130000"/>
              </a:lnSpc>
              <a:buFontTx/>
              <a:buAutoNum type="arabicPeriod"/>
            </a:pPr>
            <a:r>
              <a:rPr lang="en-US" altLang="en-US"/>
              <a:t>Use a </a:t>
            </a:r>
            <a:r>
              <a:rPr lang="en-US" altLang="en-US" b="1"/>
              <a:t>polynomial time</a:t>
            </a:r>
            <a:r>
              <a:rPr lang="en-US" altLang="en-US"/>
              <a:t> reduction algorithm to </a:t>
            </a:r>
          </a:p>
          <a:p>
            <a:pPr marL="914400" lvl="1" indent="-457200">
              <a:lnSpc>
                <a:spcPct val="130000"/>
              </a:lnSpc>
              <a:buNone/>
            </a:pPr>
            <a:r>
              <a:rPr lang="en-US" altLang="en-US"/>
              <a:t>      transform A into B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Run a known </a:t>
            </a:r>
            <a:r>
              <a:rPr lang="en-US" altLang="en-US" b="1"/>
              <a:t>polynomial time</a:t>
            </a:r>
            <a:r>
              <a:rPr lang="en-US" altLang="en-US"/>
              <a:t> algorithm for B</a:t>
            </a:r>
          </a:p>
          <a:p>
            <a:pPr marL="914400" lvl="1" indent="-457200">
              <a:lnSpc>
                <a:spcPct val="130000"/>
              </a:lnSpc>
              <a:buFontTx/>
              <a:buAutoNum type="arabicPeriod" startAt="2"/>
            </a:pPr>
            <a:r>
              <a:rPr lang="en-US" altLang="en-US"/>
              <a:t>Use the answer for B as the answer for A</a:t>
            </a:r>
          </a:p>
        </p:txBody>
      </p:sp>
      <p:grpSp>
        <p:nvGrpSpPr>
          <p:cNvPr id="998404" name="Group 4"/>
          <p:cNvGrpSpPr>
            <a:grpSpLocks/>
          </p:cNvGrpSpPr>
          <p:nvPr/>
        </p:nvGrpSpPr>
        <p:grpSpPr bwMode="auto">
          <a:xfrm>
            <a:off x="2003367" y="1612669"/>
            <a:ext cx="8118533" cy="1489307"/>
            <a:chOff x="304" y="964"/>
            <a:chExt cx="5112" cy="990"/>
          </a:xfrm>
        </p:grpSpPr>
        <p:sp>
          <p:nvSpPr>
            <p:cNvPr id="998405" name="Rectangle 5"/>
            <p:cNvSpPr>
              <a:spLocks noChangeArrowheads="1"/>
            </p:cNvSpPr>
            <p:nvPr/>
          </p:nvSpPr>
          <p:spPr bwMode="auto">
            <a:xfrm>
              <a:off x="677" y="96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 dirty="0"/>
            </a:p>
            <a:p>
              <a:pPr algn="ctr"/>
              <a:endParaRPr lang="en-US" altLang="en-US" sz="2400" dirty="0"/>
            </a:p>
            <a:p>
              <a:pPr algn="ctr"/>
              <a:endParaRPr lang="en-US" altLang="en-US" sz="2400" dirty="0"/>
            </a:p>
            <a:p>
              <a:pPr algn="ctr"/>
              <a:r>
                <a:rPr lang="en-US" altLang="en-US" sz="2400" dirty="0"/>
                <a:t>Polynomial time algorithm to decide A</a:t>
              </a:r>
            </a:p>
          </p:txBody>
        </p:sp>
        <p:sp>
          <p:nvSpPr>
            <p:cNvPr id="998406" name="Rectangle 6"/>
            <p:cNvSpPr>
              <a:spLocks noChangeArrowheads="1"/>
            </p:cNvSpPr>
            <p:nvPr/>
          </p:nvSpPr>
          <p:spPr bwMode="auto">
            <a:xfrm>
              <a:off x="852" y="1097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98407" name="Rectangle 7"/>
            <p:cNvSpPr>
              <a:spLocks noChangeArrowheads="1"/>
            </p:cNvSpPr>
            <p:nvPr/>
          </p:nvSpPr>
          <p:spPr bwMode="auto">
            <a:xfrm>
              <a:off x="2224" y="1097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Polynomial time </a:t>
              </a:r>
            </a:p>
            <a:p>
              <a:pPr algn="ctr"/>
              <a:r>
                <a:rPr lang="en-US" altLang="en-US" sz="2400"/>
                <a:t>algorithm to decide B</a:t>
              </a:r>
            </a:p>
          </p:txBody>
        </p:sp>
        <p:sp>
          <p:nvSpPr>
            <p:cNvPr id="998408" name="Line 8"/>
            <p:cNvSpPr>
              <a:spLocks noChangeShapeType="1"/>
            </p:cNvSpPr>
            <p:nvPr/>
          </p:nvSpPr>
          <p:spPr bwMode="auto">
            <a:xfrm>
              <a:off x="304" y="1378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09" name="Text Box 9"/>
            <p:cNvSpPr txBox="1">
              <a:spLocks noChangeArrowheads="1"/>
            </p:cNvSpPr>
            <p:nvPr/>
          </p:nvSpPr>
          <p:spPr bwMode="auto">
            <a:xfrm>
              <a:off x="453" y="1069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98410" name="Text Box 10"/>
            <p:cNvSpPr txBox="1">
              <a:spLocks noChangeArrowheads="1"/>
            </p:cNvSpPr>
            <p:nvPr/>
          </p:nvSpPr>
          <p:spPr bwMode="auto">
            <a:xfrm>
              <a:off x="1946" y="1069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98411" name="Line 11"/>
            <p:cNvSpPr>
              <a:spLocks noChangeShapeType="1"/>
            </p:cNvSpPr>
            <p:nvPr/>
          </p:nvSpPr>
          <p:spPr bwMode="auto">
            <a:xfrm>
              <a:off x="1480" y="1378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2" name="Line 12"/>
            <p:cNvSpPr>
              <a:spLocks noChangeShapeType="1"/>
            </p:cNvSpPr>
            <p:nvPr/>
          </p:nvSpPr>
          <p:spPr bwMode="auto">
            <a:xfrm flipV="1">
              <a:off x="4310" y="1181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3" name="Line 13"/>
            <p:cNvSpPr>
              <a:spLocks noChangeShapeType="1"/>
            </p:cNvSpPr>
            <p:nvPr/>
          </p:nvSpPr>
          <p:spPr bwMode="auto">
            <a:xfrm>
              <a:off x="4310" y="1392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4" name="Line 14"/>
            <p:cNvSpPr>
              <a:spLocks noChangeShapeType="1"/>
            </p:cNvSpPr>
            <p:nvPr/>
          </p:nvSpPr>
          <p:spPr bwMode="auto">
            <a:xfrm>
              <a:off x="4854" y="1186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5" name="Line 15"/>
            <p:cNvSpPr>
              <a:spLocks noChangeShapeType="1"/>
            </p:cNvSpPr>
            <p:nvPr/>
          </p:nvSpPr>
          <p:spPr bwMode="auto">
            <a:xfrm>
              <a:off x="4859" y="1580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98416" name="Text Box 16"/>
            <p:cNvSpPr txBox="1">
              <a:spLocks noChangeArrowheads="1"/>
            </p:cNvSpPr>
            <p:nvPr/>
          </p:nvSpPr>
          <p:spPr bwMode="auto">
            <a:xfrm>
              <a:off x="4402" y="1060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7" name="Text Box 17"/>
            <p:cNvSpPr txBox="1">
              <a:spLocks noChangeArrowheads="1"/>
            </p:cNvSpPr>
            <p:nvPr/>
          </p:nvSpPr>
          <p:spPr bwMode="auto">
            <a:xfrm>
              <a:off x="4426" y="1458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98418" name="Text Box 18"/>
            <p:cNvSpPr txBox="1">
              <a:spLocks noChangeArrowheads="1"/>
            </p:cNvSpPr>
            <p:nvPr/>
          </p:nvSpPr>
          <p:spPr bwMode="auto">
            <a:xfrm>
              <a:off x="4997" y="964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98419" name="Text Box 19"/>
            <p:cNvSpPr txBox="1">
              <a:spLocks noChangeArrowheads="1"/>
            </p:cNvSpPr>
            <p:nvPr/>
          </p:nvSpPr>
          <p:spPr bwMode="auto">
            <a:xfrm>
              <a:off x="5021" y="1362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42996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114301"/>
            <a:ext cx="8229600" cy="1143000"/>
          </a:xfrm>
        </p:spPr>
        <p:txBody>
          <a:bodyPr/>
          <a:lstStyle/>
          <a:p>
            <a:r>
              <a:rPr lang="en-US" altLang="en-US" dirty="0"/>
              <a:t>Implications of Reduction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199" y="1645920"/>
            <a:ext cx="8499475" cy="4645344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</a:t>
            </a:r>
            <a:r>
              <a:rPr lang="en-US" altLang="en-US" sz="2800" dirty="0">
                <a:solidFill>
                  <a:schemeClr val="tx2"/>
                </a:solidFill>
              </a:rPr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reduces to problem </a:t>
            </a:r>
            <a:r>
              <a:rPr lang="en-US" altLang="en-US" sz="2800" dirty="0">
                <a:solidFill>
                  <a:schemeClr val="tx2"/>
                </a:solidFill>
              </a:rPr>
              <a:t>B </a:t>
            </a:r>
            <a:r>
              <a:rPr lang="en-US" altLang="en-US" sz="2800" dirty="0">
                <a:solidFill>
                  <a:schemeClr val="tx2"/>
                </a:solidFill>
              </a:rPr>
              <a:t>if you can use an algorithm </a:t>
            </a:r>
            <a:r>
              <a:rPr lang="en-US" altLang="en-US" sz="2800" dirty="0">
                <a:solidFill>
                  <a:schemeClr val="tx2"/>
                </a:solidFill>
              </a:rPr>
              <a:t>that solves B </a:t>
            </a:r>
            <a:r>
              <a:rPr lang="en-US" altLang="en-US" sz="2800" dirty="0">
                <a:solidFill>
                  <a:schemeClr val="tx2"/>
                </a:solidFill>
              </a:rPr>
              <a:t>to help solve </a:t>
            </a:r>
            <a:r>
              <a:rPr lang="en-US" altLang="en-US" sz="2800" dirty="0">
                <a:solidFill>
                  <a:schemeClr val="tx2"/>
                </a:solidFill>
              </a:rPr>
              <a:t>A.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>
                <a:solidFill>
                  <a:srgbClr val="C00000"/>
                </a:solidFill>
              </a:rPr>
              <a:t>A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C00000"/>
                </a:solidFill>
              </a:rPr>
              <a:t>total cost of solving </a:t>
            </a:r>
            <a:r>
              <a:rPr lang="en-US" sz="2400" i="1" dirty="0">
                <a:solidFill>
                  <a:srgbClr val="C00000"/>
                </a:solidFill>
              </a:rPr>
              <a:t>B</a:t>
            </a:r>
            <a:r>
              <a:rPr lang="en-US" sz="2400" i="1" dirty="0">
                <a:solidFill>
                  <a:srgbClr val="C00000"/>
                </a:solidFill>
              </a:rPr>
              <a:t> </a:t>
            </a:r>
            <a:r>
              <a:rPr lang="en-US" sz="2400" dirty="0">
                <a:solidFill>
                  <a:srgbClr val="C00000"/>
                </a:solidFill>
              </a:rPr>
              <a:t>+ cost of reduction.</a:t>
            </a: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1600200" y="2357439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</a:t>
              </a:r>
              <a:r>
                <a:rPr lang="en-US" altLang="en-US" dirty="0"/>
                <a:t>A</a:t>
              </a:r>
            </a:p>
          </p:txBody>
        </p:sp>
      </p:grpSp>
      <p:sp>
        <p:nvSpPr>
          <p:cNvPr id="29" name="Rectangle 3"/>
          <p:cNvSpPr txBox="1">
            <a:spLocks noChangeArrowheads="1"/>
          </p:cNvSpPr>
          <p:nvPr/>
        </p:nvSpPr>
        <p:spPr>
          <a:xfrm>
            <a:off x="1981200" y="3952654"/>
            <a:ext cx="8229600" cy="35766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914400" lvl="1" indent="-457200">
              <a:buNone/>
            </a:pPr>
            <a:r>
              <a:rPr lang="en-US" altLang="en-US" dirty="0"/>
              <a:t>	</a:t>
            </a:r>
          </a:p>
          <a:p>
            <a:pPr marL="914400" lvl="1" indent="-457200"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B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P, then A </a:t>
            </a:r>
            <a:r>
              <a:rPr lang="en-US" altLang="en-US" dirty="0">
                <a:sym typeface="Symbol" panose="05050102010706020507" pitchFamily="18" charset="2"/>
              </a:rPr>
              <a:t></a:t>
            </a:r>
            <a:r>
              <a:rPr lang="en-US" altLang="en-US" dirty="0"/>
              <a:t> P</a:t>
            </a:r>
          </a:p>
          <a:p>
            <a:pPr marL="914400" lvl="1" indent="-457200">
              <a:lnSpc>
                <a:spcPct val="160000"/>
              </a:lnSpc>
              <a:buNone/>
            </a:pPr>
            <a:r>
              <a:rPr lang="en-US" altLang="en-US" dirty="0"/>
              <a:t>     - if A </a:t>
            </a:r>
            <a:r>
              <a:rPr lang="en-US" altLang="en-US" dirty="0">
                <a:sym typeface="Symbol" panose="05050102010706020507" pitchFamily="18" charset="2"/>
              </a:rPr>
              <a:t></a:t>
            </a:r>
            <a:r>
              <a:rPr lang="en-US" altLang="en-US" baseline="-25000" dirty="0">
                <a:sym typeface="Symbol" panose="05050102010706020507" pitchFamily="18" charset="2"/>
              </a:rPr>
              <a:t>p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dirty="0"/>
              <a:t>B and B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P, then A </a:t>
            </a:r>
            <a:r>
              <a:rPr lang="en-US" altLang="en-US" dirty="0">
                <a:sym typeface="Symbol" panose="05050102010706020507" pitchFamily="18" charset="2"/>
              </a:rPr>
              <a:t></a:t>
            </a:r>
            <a:r>
              <a:rPr lang="en-US" altLang="en-US" dirty="0"/>
              <a:t> P</a:t>
            </a:r>
          </a:p>
          <a:p>
            <a:pPr marL="914400" lvl="1" indent="-457200">
              <a:lnSpc>
                <a:spcPct val="160000"/>
              </a:lnSpc>
              <a:buNone/>
            </a:pPr>
            <a:r>
              <a:rPr lang="en-US" altLang="en-US" dirty="0"/>
              <a:t>  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725421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198"/>
            <a:ext cx="8229600" cy="913606"/>
          </a:xfrm>
        </p:spPr>
        <p:txBody>
          <a:bodyPr/>
          <a:lstStyle/>
          <a:p>
            <a:r>
              <a:rPr lang="en-US" altLang="en-US" dirty="0" smtClean="0"/>
              <a:t>Reductions Examples</a:t>
            </a:r>
            <a:endParaRPr lang="en-US" altLang="en-US" dirty="0"/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964805"/>
            <a:ext cx="8686800" cy="532645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</a:t>
            </a:r>
            <a:r>
              <a:rPr lang="en-US" altLang="en-US" sz="2800" dirty="0">
                <a:solidFill>
                  <a:schemeClr val="tx2"/>
                </a:solidFill>
              </a:rPr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reduces to problem </a:t>
            </a:r>
            <a:r>
              <a:rPr lang="en-US" altLang="en-US" sz="2800" dirty="0">
                <a:solidFill>
                  <a:schemeClr val="tx2"/>
                </a:solidFill>
              </a:rPr>
              <a:t>B </a:t>
            </a:r>
            <a:r>
              <a:rPr lang="en-US" altLang="en-US" sz="2800" dirty="0">
                <a:solidFill>
                  <a:schemeClr val="tx2"/>
                </a:solidFill>
              </a:rPr>
              <a:t>if you can use an algorithm </a:t>
            </a:r>
            <a:r>
              <a:rPr lang="en-US" altLang="en-US" sz="2800" dirty="0">
                <a:solidFill>
                  <a:schemeClr val="tx2"/>
                </a:solidFill>
              </a:rPr>
              <a:t>that solves B </a:t>
            </a:r>
            <a:r>
              <a:rPr lang="en-US" altLang="en-US" sz="2800" dirty="0">
                <a:solidFill>
                  <a:schemeClr val="tx2"/>
                </a:solidFill>
              </a:rPr>
              <a:t>to help solve </a:t>
            </a:r>
            <a:r>
              <a:rPr lang="en-US" altLang="en-US" sz="2800" dirty="0">
                <a:solidFill>
                  <a:schemeClr val="tx2"/>
                </a:solidFill>
              </a:rPr>
              <a:t>A.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Example </a:t>
            </a:r>
            <a:r>
              <a:rPr lang="en-US" sz="2800" dirty="0">
                <a:solidFill>
                  <a:schemeClr val="tx2"/>
                </a:solidFill>
              </a:rPr>
              <a:t>1. [finding the median reduces to sorting</a:t>
            </a:r>
            <a:r>
              <a:rPr lang="en-US" sz="2800" dirty="0">
                <a:solidFill>
                  <a:schemeClr val="tx2"/>
                </a:solidFill>
              </a:rPr>
              <a:t>]</a:t>
            </a:r>
          </a:p>
          <a:p>
            <a:r>
              <a:rPr lang="en-US" dirty="0"/>
              <a:t>To find the median of </a:t>
            </a:r>
            <a:r>
              <a:rPr lang="en-US" i="1" dirty="0"/>
              <a:t>N </a:t>
            </a:r>
            <a:r>
              <a:rPr lang="en-US" dirty="0"/>
              <a:t>items</a:t>
            </a:r>
            <a:r>
              <a:rPr lang="en-US" dirty="0" smtClean="0"/>
              <a:t>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Sort N items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Return item in the middle: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>
                <a:solidFill>
                  <a:srgbClr val="C00000"/>
                </a:solidFill>
              </a:rPr>
              <a:t>finding median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</a:t>
            </a:r>
            <a:r>
              <a:rPr lang="en-US" sz="2400" dirty="0">
                <a:solidFill>
                  <a:srgbClr val="002060"/>
                </a:solidFill>
              </a:rPr>
              <a:t>) + 1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1600200" y="1828801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</a:t>
              </a:r>
              <a:r>
                <a:rPr lang="en-US" altLang="en-US" dirty="0"/>
                <a:t>A</a:t>
              </a:r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5867400" y="4890649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Sorting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10800000" flipV="1">
            <a:off x="6300789" y="5351023"/>
            <a:ext cx="517137" cy="44017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7196650" y="5263387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Reduction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7162800" y="5723760"/>
            <a:ext cx="984376" cy="14977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2433627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198"/>
            <a:ext cx="8229600" cy="913606"/>
          </a:xfrm>
        </p:spPr>
        <p:txBody>
          <a:bodyPr/>
          <a:lstStyle/>
          <a:p>
            <a:r>
              <a:rPr lang="en-US" altLang="en-US" dirty="0"/>
              <a:t>Reductions Examples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964805"/>
            <a:ext cx="8686800" cy="532645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2800" dirty="0">
                <a:solidFill>
                  <a:schemeClr val="tx2"/>
                </a:solidFill>
              </a:rPr>
              <a:t>Problem </a:t>
            </a:r>
            <a:r>
              <a:rPr lang="en-US" altLang="en-US" sz="2800" dirty="0">
                <a:solidFill>
                  <a:schemeClr val="tx2"/>
                </a:solidFill>
              </a:rPr>
              <a:t>A </a:t>
            </a:r>
            <a:r>
              <a:rPr lang="en-US" altLang="en-US" sz="2800" dirty="0">
                <a:solidFill>
                  <a:schemeClr val="tx2"/>
                </a:solidFill>
              </a:rPr>
              <a:t>reduces to problem </a:t>
            </a:r>
            <a:r>
              <a:rPr lang="en-US" altLang="en-US" sz="2800" dirty="0">
                <a:solidFill>
                  <a:schemeClr val="tx2"/>
                </a:solidFill>
              </a:rPr>
              <a:t>B </a:t>
            </a:r>
            <a:r>
              <a:rPr lang="en-US" altLang="en-US" sz="2800" dirty="0">
                <a:solidFill>
                  <a:schemeClr val="tx2"/>
                </a:solidFill>
              </a:rPr>
              <a:t>if you can use an algorithm </a:t>
            </a:r>
            <a:r>
              <a:rPr lang="en-US" altLang="en-US" sz="2800" dirty="0">
                <a:solidFill>
                  <a:schemeClr val="tx2"/>
                </a:solidFill>
              </a:rPr>
              <a:t>that solves B </a:t>
            </a:r>
            <a:r>
              <a:rPr lang="en-US" altLang="en-US" sz="2800" dirty="0">
                <a:solidFill>
                  <a:schemeClr val="tx2"/>
                </a:solidFill>
              </a:rPr>
              <a:t>to help solve </a:t>
            </a:r>
            <a:r>
              <a:rPr lang="en-US" altLang="en-US" sz="2800" dirty="0">
                <a:solidFill>
                  <a:schemeClr val="tx2"/>
                </a:solidFill>
              </a:rPr>
              <a:t>A.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Example </a:t>
            </a:r>
            <a:r>
              <a:rPr lang="en-US" sz="2800" dirty="0">
                <a:solidFill>
                  <a:schemeClr val="tx2"/>
                </a:solidFill>
              </a:rPr>
              <a:t>2. [element distinctness reduces to </a:t>
            </a:r>
            <a:r>
              <a:rPr lang="en-US" sz="2800" dirty="0">
                <a:solidFill>
                  <a:schemeClr val="tx2"/>
                </a:solidFill>
              </a:rPr>
              <a:t>sorting]</a:t>
            </a:r>
          </a:p>
          <a:p>
            <a:r>
              <a:rPr lang="en-US" dirty="0"/>
              <a:t>To solve element distinctness on N </a:t>
            </a:r>
            <a:r>
              <a:rPr lang="en-US" dirty="0" smtClean="0"/>
              <a:t>items: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Sort N items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Check adjacent pairs for equality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endParaRPr lang="en-US" sz="2400" dirty="0">
              <a:solidFill>
                <a:schemeClr val="tx2"/>
              </a:solidFill>
            </a:endParaRPr>
          </a:p>
          <a:p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>
                <a:solidFill>
                  <a:srgbClr val="C00000"/>
                </a:solidFill>
              </a:rPr>
              <a:t>element distinctness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</a:t>
            </a:r>
            <a:r>
              <a:rPr lang="en-US" sz="2400" dirty="0">
                <a:solidFill>
                  <a:srgbClr val="002060"/>
                </a:solidFill>
              </a:rPr>
              <a:t>) + O(n)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1600200" y="1828801"/>
            <a:ext cx="8115300" cy="1966913"/>
            <a:chOff x="304" y="895"/>
            <a:chExt cx="5112" cy="1239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1984" y="1901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</a:t>
              </a:r>
              <a:r>
                <a:rPr lang="en-US" altLang="en-US" dirty="0"/>
                <a:t>A</a:t>
              </a:r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5867400" y="4890649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        Cost of Sorting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5400000">
            <a:off x="6589684" y="5495516"/>
            <a:ext cx="372737" cy="83751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7818680" y="5156622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Reduction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8105775" y="5688154"/>
            <a:ext cx="539752" cy="18960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1227026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E12E5CF-9DB6-49B4-B1ED-5711B97701D2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986114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51198"/>
            <a:ext cx="8229600" cy="913606"/>
          </a:xfrm>
        </p:spPr>
        <p:txBody>
          <a:bodyPr/>
          <a:lstStyle/>
          <a:p>
            <a:r>
              <a:rPr lang="en-US" altLang="en-US" dirty="0"/>
              <a:t>Reductions Examples</a:t>
            </a:r>
          </a:p>
        </p:txBody>
      </p:sp>
      <p:sp>
        <p:nvSpPr>
          <p:cNvPr id="9861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793875" y="964805"/>
            <a:ext cx="8686800" cy="5326459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sz="2800" dirty="0">
                <a:solidFill>
                  <a:srgbClr val="C00000"/>
                </a:solidFill>
              </a:rPr>
              <a:t>Convex </a:t>
            </a:r>
            <a:r>
              <a:rPr lang="en-US" altLang="en-US" sz="2800" dirty="0">
                <a:solidFill>
                  <a:srgbClr val="C00000"/>
                </a:solidFill>
              </a:rPr>
              <a:t>hull. </a:t>
            </a:r>
            <a:r>
              <a:rPr lang="en-US" altLang="en-US" sz="2800" dirty="0">
                <a:solidFill>
                  <a:schemeClr val="tx2"/>
                </a:solidFill>
              </a:rPr>
              <a:t>Given N points in the plane, identify the extreme </a:t>
            </a:r>
            <a:r>
              <a:rPr lang="en-US" altLang="en-US" sz="2800" dirty="0">
                <a:solidFill>
                  <a:schemeClr val="tx2"/>
                </a:solidFill>
              </a:rPr>
              <a:t>points of </a:t>
            </a:r>
            <a:r>
              <a:rPr lang="en-US" altLang="en-US" sz="2800" dirty="0">
                <a:solidFill>
                  <a:schemeClr val="tx2"/>
                </a:solidFill>
              </a:rPr>
              <a:t>the convex hull (in counterclockwise order</a:t>
            </a:r>
            <a:r>
              <a:rPr lang="en-US" altLang="en-US" sz="2800" dirty="0">
                <a:solidFill>
                  <a:schemeClr val="tx2"/>
                </a:solidFill>
              </a:rPr>
              <a:t>).</a:t>
            </a:r>
          </a:p>
          <a:p>
            <a:endParaRPr lang="en-US" alt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800" dirty="0">
              <a:solidFill>
                <a:schemeClr val="tx2"/>
              </a:solidFill>
            </a:endParaRPr>
          </a:p>
          <a:p>
            <a:r>
              <a:rPr lang="en-US" sz="2800" dirty="0">
                <a:solidFill>
                  <a:schemeClr val="tx2"/>
                </a:solidFill>
              </a:rPr>
              <a:t>Example </a:t>
            </a:r>
            <a:r>
              <a:rPr lang="en-US" sz="2800" dirty="0">
                <a:solidFill>
                  <a:schemeClr val="tx2"/>
                </a:solidFill>
              </a:rPr>
              <a:t>3. [Convex hull reduces to </a:t>
            </a:r>
            <a:r>
              <a:rPr lang="en-US" sz="2800" dirty="0">
                <a:solidFill>
                  <a:schemeClr val="tx2"/>
                </a:solidFill>
              </a:rPr>
              <a:t>sorting.]</a:t>
            </a:r>
          </a:p>
          <a:p>
            <a:r>
              <a:rPr lang="en-US" dirty="0"/>
              <a:t>To solve </a:t>
            </a:r>
            <a:r>
              <a:rPr lang="en-US" dirty="0" smtClean="0"/>
              <a:t>convex hull: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Choose point p with smallest (or largest) y-coordinate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Sort points by polar angle with p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</a:p>
          <a:p>
            <a:pPr lvl="1"/>
            <a:r>
              <a:rPr lang="en-US" sz="2400" dirty="0">
                <a:solidFill>
                  <a:schemeClr val="tx2"/>
                </a:solidFill>
              </a:rPr>
              <a:t>Consider points in order, and discard those </a:t>
            </a:r>
            <a:r>
              <a:rPr lang="en-US" sz="2400" dirty="0">
                <a:solidFill>
                  <a:schemeClr val="tx2"/>
                </a:solidFill>
              </a:rPr>
              <a:t>that would </a:t>
            </a:r>
            <a:r>
              <a:rPr lang="en-US" sz="2400" dirty="0">
                <a:solidFill>
                  <a:schemeClr val="tx2"/>
                </a:solidFill>
              </a:rPr>
              <a:t>create a clockwise turn.</a:t>
            </a:r>
            <a:endParaRPr lang="en-US" sz="2400" dirty="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C00000"/>
                </a:solidFill>
              </a:rPr>
              <a:t>Cost </a:t>
            </a:r>
            <a:r>
              <a:rPr lang="en-US" sz="2400" dirty="0">
                <a:solidFill>
                  <a:srgbClr val="C00000"/>
                </a:solidFill>
              </a:rPr>
              <a:t>of solving </a:t>
            </a:r>
            <a:r>
              <a:rPr lang="en-US" sz="2400" i="1" dirty="0">
                <a:solidFill>
                  <a:srgbClr val="C00000"/>
                </a:solidFill>
              </a:rPr>
              <a:t>element distinctness </a:t>
            </a:r>
            <a:r>
              <a:rPr lang="en-US" sz="2400" dirty="0">
                <a:solidFill>
                  <a:srgbClr val="C00000"/>
                </a:solidFill>
              </a:rPr>
              <a:t>= </a:t>
            </a:r>
            <a:r>
              <a:rPr lang="en-US" sz="2400" dirty="0">
                <a:solidFill>
                  <a:srgbClr val="002060"/>
                </a:solidFill>
              </a:rPr>
              <a:t>O(n log n</a:t>
            </a:r>
            <a:r>
              <a:rPr lang="en-US" sz="2400" dirty="0">
                <a:solidFill>
                  <a:srgbClr val="002060"/>
                </a:solidFill>
              </a:rPr>
              <a:t>) + O(n)</a:t>
            </a:r>
            <a:endParaRPr lang="en-US" sz="2400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 altLang="en-US" sz="2400" dirty="0">
              <a:solidFill>
                <a:srgbClr val="C00000"/>
              </a:solidFill>
            </a:endParaRPr>
          </a:p>
        </p:txBody>
      </p:sp>
      <p:grpSp>
        <p:nvGrpSpPr>
          <p:cNvPr id="986133" name="Group 21"/>
          <p:cNvGrpSpPr>
            <a:grpSpLocks/>
          </p:cNvGrpSpPr>
          <p:nvPr/>
        </p:nvGrpSpPr>
        <p:grpSpPr bwMode="auto">
          <a:xfrm>
            <a:off x="1600200" y="1828801"/>
            <a:ext cx="8115300" cy="1635125"/>
            <a:chOff x="304" y="895"/>
            <a:chExt cx="5112" cy="1030"/>
          </a:xfrm>
        </p:grpSpPr>
        <p:sp>
          <p:nvSpPr>
            <p:cNvPr id="986134" name="Rectangle 22"/>
            <p:cNvSpPr>
              <a:spLocks noChangeArrowheads="1"/>
            </p:cNvSpPr>
            <p:nvPr/>
          </p:nvSpPr>
          <p:spPr bwMode="auto">
            <a:xfrm>
              <a:off x="677" y="895"/>
              <a:ext cx="4181" cy="989"/>
            </a:xfrm>
            <a:prstGeom prst="rect">
              <a:avLst/>
            </a:prstGeom>
            <a:solidFill>
              <a:srgbClr val="EAEAEA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  <a:p>
              <a:pPr algn="ctr"/>
              <a:endParaRPr lang="en-US" altLang="en-US" sz="2400"/>
            </a:p>
          </p:txBody>
        </p:sp>
        <p:sp>
          <p:nvSpPr>
            <p:cNvPr id="986135" name="Rectangle 23"/>
            <p:cNvSpPr>
              <a:spLocks noChangeArrowheads="1"/>
            </p:cNvSpPr>
            <p:nvPr/>
          </p:nvSpPr>
          <p:spPr bwMode="auto">
            <a:xfrm>
              <a:off x="852" y="1102"/>
              <a:ext cx="614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800">
                  <a:latin typeface="Monotype Corsiva" panose="03010101010201010101" pitchFamily="66" charset="0"/>
                </a:rPr>
                <a:t>f</a:t>
              </a:r>
            </a:p>
          </p:txBody>
        </p:sp>
        <p:sp>
          <p:nvSpPr>
            <p:cNvPr id="986136" name="Rectangle 24"/>
            <p:cNvSpPr>
              <a:spLocks noChangeArrowheads="1"/>
            </p:cNvSpPr>
            <p:nvPr/>
          </p:nvSpPr>
          <p:spPr bwMode="auto">
            <a:xfrm>
              <a:off x="2224" y="1102"/>
              <a:ext cx="2082" cy="56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sz="2400" dirty="0"/>
                <a:t>Problem B</a:t>
              </a:r>
            </a:p>
          </p:txBody>
        </p:sp>
        <p:sp>
          <p:nvSpPr>
            <p:cNvPr id="986137" name="Line 25"/>
            <p:cNvSpPr>
              <a:spLocks noChangeShapeType="1"/>
            </p:cNvSpPr>
            <p:nvPr/>
          </p:nvSpPr>
          <p:spPr bwMode="auto">
            <a:xfrm>
              <a:off x="304" y="1383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38" name="Text Box 26"/>
            <p:cNvSpPr txBox="1">
              <a:spLocks noChangeArrowheads="1"/>
            </p:cNvSpPr>
            <p:nvPr/>
          </p:nvSpPr>
          <p:spPr bwMode="auto">
            <a:xfrm>
              <a:off x="453" y="1074"/>
              <a:ext cx="257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</a:t>
              </a:r>
            </a:p>
          </p:txBody>
        </p:sp>
        <p:sp>
          <p:nvSpPr>
            <p:cNvPr id="986139" name="Text Box 27"/>
            <p:cNvSpPr txBox="1">
              <a:spLocks noChangeArrowheads="1"/>
            </p:cNvSpPr>
            <p:nvPr/>
          </p:nvSpPr>
          <p:spPr bwMode="auto">
            <a:xfrm>
              <a:off x="1946" y="1074"/>
              <a:ext cx="2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sz="2800">
                  <a:sym typeface="Symbol" panose="05050102010706020507" pitchFamily="18" charset="2"/>
                </a:rPr>
                <a:t></a:t>
              </a:r>
            </a:p>
          </p:txBody>
        </p:sp>
        <p:sp>
          <p:nvSpPr>
            <p:cNvPr id="986140" name="Line 28"/>
            <p:cNvSpPr>
              <a:spLocks noChangeShapeType="1"/>
            </p:cNvSpPr>
            <p:nvPr/>
          </p:nvSpPr>
          <p:spPr bwMode="auto">
            <a:xfrm>
              <a:off x="1480" y="1383"/>
              <a:ext cx="7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1" name="Line 29"/>
            <p:cNvSpPr>
              <a:spLocks noChangeShapeType="1"/>
            </p:cNvSpPr>
            <p:nvPr/>
          </p:nvSpPr>
          <p:spPr bwMode="auto">
            <a:xfrm flipV="1">
              <a:off x="4310" y="1186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2" name="Line 30"/>
            <p:cNvSpPr>
              <a:spLocks noChangeShapeType="1"/>
            </p:cNvSpPr>
            <p:nvPr/>
          </p:nvSpPr>
          <p:spPr bwMode="auto">
            <a:xfrm>
              <a:off x="4310" y="1397"/>
              <a:ext cx="547" cy="1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3" name="Line 31"/>
            <p:cNvSpPr>
              <a:spLocks noChangeShapeType="1"/>
            </p:cNvSpPr>
            <p:nvPr/>
          </p:nvSpPr>
          <p:spPr bwMode="auto">
            <a:xfrm>
              <a:off x="4854" y="1191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4" name="Line 32"/>
            <p:cNvSpPr>
              <a:spLocks noChangeShapeType="1"/>
            </p:cNvSpPr>
            <p:nvPr/>
          </p:nvSpPr>
          <p:spPr bwMode="auto">
            <a:xfrm>
              <a:off x="4859" y="1585"/>
              <a:ext cx="55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GB"/>
            </a:p>
          </p:txBody>
        </p:sp>
        <p:sp>
          <p:nvSpPr>
            <p:cNvPr id="986145" name="Text Box 33"/>
            <p:cNvSpPr txBox="1">
              <a:spLocks noChangeArrowheads="1"/>
            </p:cNvSpPr>
            <p:nvPr/>
          </p:nvSpPr>
          <p:spPr bwMode="auto">
            <a:xfrm>
              <a:off x="4402" y="1065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6" name="Text Box 34"/>
            <p:cNvSpPr txBox="1">
              <a:spLocks noChangeArrowheads="1"/>
            </p:cNvSpPr>
            <p:nvPr/>
          </p:nvSpPr>
          <p:spPr bwMode="auto">
            <a:xfrm>
              <a:off x="4426" y="1463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7" name="Text Box 35"/>
            <p:cNvSpPr txBox="1">
              <a:spLocks noChangeArrowheads="1"/>
            </p:cNvSpPr>
            <p:nvPr/>
          </p:nvSpPr>
          <p:spPr bwMode="auto">
            <a:xfrm>
              <a:off x="4997" y="969"/>
              <a:ext cx="309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yes</a:t>
              </a:r>
            </a:p>
          </p:txBody>
        </p:sp>
        <p:sp>
          <p:nvSpPr>
            <p:cNvPr id="986148" name="Text Box 36"/>
            <p:cNvSpPr txBox="1">
              <a:spLocks noChangeArrowheads="1"/>
            </p:cNvSpPr>
            <p:nvPr/>
          </p:nvSpPr>
          <p:spPr bwMode="auto">
            <a:xfrm>
              <a:off x="5021" y="1367"/>
              <a:ext cx="27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/>
                <a:t>no</a:t>
              </a:r>
            </a:p>
          </p:txBody>
        </p:sp>
        <p:sp>
          <p:nvSpPr>
            <p:cNvPr id="986149" name="Text Box 37"/>
            <p:cNvSpPr txBox="1">
              <a:spLocks noChangeArrowheads="1"/>
            </p:cNvSpPr>
            <p:nvPr/>
          </p:nvSpPr>
          <p:spPr bwMode="auto">
            <a:xfrm>
              <a:off x="2185" y="1692"/>
              <a:ext cx="1554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 dirty="0"/>
                <a:t>Algorithm for Problem </a:t>
              </a:r>
              <a:r>
                <a:rPr lang="en-US" altLang="en-US" dirty="0"/>
                <a:t>A</a:t>
              </a:r>
            </a:p>
          </p:txBody>
        </p:sp>
      </p:grpSp>
      <p:sp>
        <p:nvSpPr>
          <p:cNvPr id="22" name="Google Shape;285;p49"/>
          <p:cNvSpPr txBox="1"/>
          <p:nvPr/>
        </p:nvSpPr>
        <p:spPr>
          <a:xfrm>
            <a:off x="4648200" y="5221709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         Cost of Sorting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3" name="Google Shape;286;p49"/>
          <p:cNvCxnSpPr/>
          <p:nvPr/>
        </p:nvCxnSpPr>
        <p:spPr>
          <a:xfrm rot="16200000" flipH="1">
            <a:off x="6123104" y="5695448"/>
            <a:ext cx="259344" cy="146049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5" name="Google Shape;285;p49"/>
          <p:cNvSpPr txBox="1"/>
          <p:nvPr/>
        </p:nvSpPr>
        <p:spPr>
          <a:xfrm>
            <a:off x="7000487" y="5251985"/>
            <a:ext cx="2319726" cy="656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" dirty="0">
                <a:solidFill>
                  <a:srgbClr val="CC0000"/>
                </a:solidFill>
                <a:latin typeface="Assistant ExtraLight"/>
                <a:ea typeface="Assistant ExtraLight"/>
                <a:cs typeface="Assistant ExtraLight"/>
                <a:sym typeface="Assistant ExtraLight"/>
              </a:rPr>
              <a:t>Cost of Reduction</a:t>
            </a:r>
            <a:endParaRPr dirty="0">
              <a:solidFill>
                <a:srgbClr val="CC0000"/>
              </a:solidFill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cxnSp>
        <p:nvCxnSpPr>
          <p:cNvPr id="26" name="Google Shape;286;p49"/>
          <p:cNvCxnSpPr/>
          <p:nvPr/>
        </p:nvCxnSpPr>
        <p:spPr>
          <a:xfrm rot="10800000" flipV="1">
            <a:off x="7445833" y="5726646"/>
            <a:ext cx="411521" cy="131720"/>
          </a:xfrm>
          <a:prstGeom prst="curvedConnector3">
            <a:avLst>
              <a:gd name="adj1" fmla="val 50000"/>
            </a:avLst>
          </a:prstGeom>
          <a:noFill/>
          <a:ln w="9525" cap="flat" cmpd="sng">
            <a:solidFill>
              <a:srgbClr val="CC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4085535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4"/>
          <p:cNvSpPr txBox="1">
            <a:spLocks noGrp="1"/>
          </p:cNvSpPr>
          <p:nvPr>
            <p:ph type="title" idx="4294967295"/>
          </p:nvPr>
        </p:nvSpPr>
        <p:spPr>
          <a:xfrm>
            <a:off x="1679775" y="223667"/>
            <a:ext cx="8832150" cy="990600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pPr>
              <a:spcBef>
                <a:spcPts val="0"/>
              </a:spcBef>
            </a:pPr>
            <a:r>
              <a:rPr lang="en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  <a:sym typeface="Lato Light"/>
              </a:rPr>
              <a:t>RECIPE FOR PROVING </a:t>
            </a:r>
            <a:r>
              <a:rPr lang="en-US" altLang="en-US" sz="2800" dirty="0">
                <a:solidFill>
                  <a:schemeClr val="accent5"/>
                </a:solidFill>
                <a:latin typeface="Lato Light"/>
                <a:ea typeface="Lato Light"/>
                <a:cs typeface="Lato Light"/>
              </a:rPr>
              <a:t>PROBLEM Is NP-Complete</a:t>
            </a:r>
            <a:endParaRPr sz="2800" dirty="0">
              <a:solidFill>
                <a:schemeClr val="accent5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  <p:sp>
        <p:nvSpPr>
          <p:cNvPr id="154" name="Google Shape;154;p34"/>
          <p:cNvSpPr txBox="1">
            <a:spLocks noGrp="1"/>
          </p:cNvSpPr>
          <p:nvPr>
            <p:ph type="sldNum" idx="12"/>
          </p:nvPr>
        </p:nvSpPr>
        <p:spPr>
          <a:xfrm>
            <a:off x="9996458" y="5520467"/>
            <a:ext cx="548700" cy="3936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/>
          <a:p>
            <a:fld id="{00000000-1234-1234-1234-123412341234}" type="slidenum">
              <a:rPr lang="en"/>
              <a:pPr/>
              <a:t>9</a:t>
            </a:fld>
            <a:endParaRPr/>
          </a:p>
        </p:txBody>
      </p:sp>
      <p:sp>
        <p:nvSpPr>
          <p:cNvPr id="155" name="Google Shape;155;p34"/>
          <p:cNvSpPr/>
          <p:nvPr/>
        </p:nvSpPr>
        <p:spPr>
          <a:xfrm>
            <a:off x="1835549" y="1847308"/>
            <a:ext cx="8520600" cy="3681800"/>
          </a:xfrm>
          <a:prstGeom prst="roundRect">
            <a:avLst>
              <a:gd name="adj" fmla="val 11810"/>
            </a:avLst>
          </a:pr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457200" indent="-342900">
              <a:buSzPts val="1800"/>
              <a:buFont typeface="Assistant"/>
              <a:buAutoNum type="arabicPeriod"/>
            </a:pP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Prove </a:t>
            </a: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that B is a member of the class NP</a:t>
            </a: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.</a:t>
            </a:r>
            <a:r>
              <a:rPr lang="en" sz="2400" b="1" dirty="0">
                <a:latin typeface="Assistant"/>
                <a:ea typeface="Assistant"/>
                <a:cs typeface="Assistant"/>
                <a:sym typeface="Assistant"/>
              </a:rPr>
              <a:t> </a:t>
            </a:r>
            <a:r>
              <a:rPr lang="en-US" altLang="en-US" sz="2400" dirty="0">
                <a:latin typeface="Assistant ExtraLight"/>
                <a:ea typeface="Assistant ExtraLight"/>
                <a:cs typeface="Assistant ExtraLight"/>
              </a:rPr>
              <a:t>B </a:t>
            </a:r>
            <a:r>
              <a:rPr lang="en-US" sz="2400" dirty="0">
                <a:latin typeface="Assistant ExtraLight"/>
                <a:ea typeface="Assistant ExtraLight"/>
                <a:cs typeface="Assistant ExtraLight"/>
              </a:rPr>
              <a:t>∈ NP</a:t>
            </a:r>
          </a:p>
          <a:p>
            <a:pPr marL="457200" indent="-342900">
              <a:buSzPts val="1800"/>
              <a:buFont typeface="Assistant"/>
              <a:buAutoNum type="arabicPeriod"/>
            </a:pPr>
            <a:endParaRPr sz="2400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57200" indent="-342900">
              <a:spcBef>
                <a:spcPts val="1000"/>
              </a:spcBef>
              <a:buSzPts val="1800"/>
              <a:buFont typeface="Assistant"/>
              <a:buAutoNum type="arabicPeriod"/>
            </a:pP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Choose an NP-complete problem A</a:t>
            </a: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.</a:t>
            </a:r>
          </a:p>
          <a:p>
            <a:pPr marL="457200" indent="-342900">
              <a:spcBef>
                <a:spcPts val="1000"/>
              </a:spcBef>
              <a:buSzPts val="1800"/>
              <a:buFont typeface="Assistant"/>
              <a:buAutoNum type="arabicPeriod"/>
            </a:pPr>
            <a:endParaRPr sz="2400" i="1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  <a:p>
            <a:pPr marL="457200" indent="-342900">
              <a:spcBef>
                <a:spcPts val="1000"/>
              </a:spcBef>
              <a:buSzPts val="1800"/>
              <a:buFont typeface="Assistant"/>
              <a:buAutoNum type="arabicPeriod"/>
            </a:pP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Prove that there is a </a:t>
            </a:r>
            <a:r>
              <a:rPr lang="en-US" sz="2400" b="1" dirty="0" smtClean="0">
                <a:latin typeface="Assistant"/>
                <a:ea typeface="Assistant"/>
                <a:cs typeface="Assistant"/>
                <a:sym typeface="Assistant"/>
              </a:rPr>
              <a:t>reduction </a:t>
            </a: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from A to </a:t>
            </a:r>
            <a:r>
              <a:rPr lang="en-US" sz="2400" b="1" dirty="0">
                <a:latin typeface="Assistant"/>
                <a:ea typeface="Assistant"/>
                <a:cs typeface="Assistant"/>
                <a:sym typeface="Assistant"/>
              </a:rPr>
              <a:t>B.</a:t>
            </a:r>
            <a:endParaRPr sz="2400" dirty="0">
              <a:latin typeface="Assistant ExtraLight"/>
              <a:ea typeface="Assistant ExtraLight"/>
              <a:cs typeface="Assistant ExtraLight"/>
              <a:sym typeface="Assistant ExtraLight"/>
            </a:endParaRPr>
          </a:p>
        </p:txBody>
      </p:sp>
      <p:sp>
        <p:nvSpPr>
          <p:cNvPr id="5" name="Google Shape;153;p34"/>
          <p:cNvSpPr txBox="1">
            <a:spLocks/>
          </p:cNvSpPr>
          <p:nvPr/>
        </p:nvSpPr>
        <p:spPr>
          <a:xfrm>
            <a:off x="2401837" y="977468"/>
            <a:ext cx="7388025" cy="775133"/>
          </a:xfrm>
          <a:prstGeom prst="rect">
            <a:avLst/>
          </a:prstGeom>
          <a:noFill/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rgbClr val="002060"/>
                </a:solidFill>
                <a:latin typeface="Lato Light"/>
                <a:ea typeface="Lato Light"/>
                <a:cs typeface="Lato Light"/>
                <a:sym typeface="Lato Light"/>
              </a:rPr>
              <a:t>To Prove </a:t>
            </a:r>
            <a:r>
              <a:rPr lang="en-US" altLang="en-US" sz="2800" dirty="0">
                <a:solidFill>
                  <a:srgbClr val="002060"/>
                </a:solidFill>
                <a:latin typeface="Lato Light"/>
                <a:ea typeface="Lato Light"/>
                <a:cs typeface="Lato Light"/>
              </a:rPr>
              <a:t>B Is NP-Complete</a:t>
            </a:r>
            <a:endParaRPr lang="en-US" sz="2800" dirty="0">
              <a:solidFill>
                <a:srgbClr val="002060"/>
              </a:solidFill>
              <a:latin typeface="Lato Light"/>
              <a:ea typeface="Lato Light"/>
              <a:cs typeface="Lato Light"/>
              <a:sym typeface="Lato Light"/>
            </a:endParaRPr>
          </a:p>
        </p:txBody>
      </p:sp>
    </p:spTree>
    <p:extLst>
      <p:ext uri="{BB962C8B-B14F-4D97-AF65-F5344CB8AC3E}">
        <p14:creationId xmlns:p14="http://schemas.microsoft.com/office/powerpoint/2010/main" val="1846661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"/>
                                        <p:tgtEl>
                                          <p:spTgt spid="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"/>
                                        <p:tgtEl>
                                          <p:spTgt spid="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"/>
                                        <p:tgtEl>
                                          <p:spTgt spid="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6727</TotalTime>
  <Words>1850</Words>
  <Application>Microsoft Office PowerPoint</Application>
  <PresentationFormat>Widescreen</PresentationFormat>
  <Paragraphs>272</Paragraphs>
  <Slides>28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8" baseType="lpstr">
      <vt:lpstr>Arial</vt:lpstr>
      <vt:lpstr>Assistant</vt:lpstr>
      <vt:lpstr>Assistant ExtraLight</vt:lpstr>
      <vt:lpstr>Calibri</vt:lpstr>
      <vt:lpstr>Calibri Light</vt:lpstr>
      <vt:lpstr>Lato Light</vt:lpstr>
      <vt:lpstr>Monotype Corsiva</vt:lpstr>
      <vt:lpstr>Symbol</vt:lpstr>
      <vt:lpstr>Wingdings</vt:lpstr>
      <vt:lpstr>Retrospect</vt:lpstr>
      <vt:lpstr> Design and Analysis of Algorithms</vt:lpstr>
      <vt:lpstr>Reductions</vt:lpstr>
      <vt:lpstr>Polynomial Reductions</vt:lpstr>
      <vt:lpstr>Polynomial Reduction</vt:lpstr>
      <vt:lpstr>Implications of Reduction</vt:lpstr>
      <vt:lpstr>Reductions Examples</vt:lpstr>
      <vt:lpstr>Reductions Examples</vt:lpstr>
      <vt:lpstr>Reductions Examples</vt:lpstr>
      <vt:lpstr>RECIPE FOR PROVING PROBLEM Is NP-Complete</vt:lpstr>
      <vt:lpstr>Reductions</vt:lpstr>
      <vt:lpstr>Reductions</vt:lpstr>
      <vt:lpstr>Reductions</vt:lpstr>
      <vt:lpstr>Reductions</vt:lpstr>
      <vt:lpstr>Reductions</vt:lpstr>
      <vt:lpstr>APPLICATIONS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  <vt:lpstr>Reductions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Aqsa Zahid</cp:lastModifiedBy>
  <cp:revision>370</cp:revision>
  <dcterms:created xsi:type="dcterms:W3CDTF">2020-10-04T18:16:21Z</dcterms:created>
  <dcterms:modified xsi:type="dcterms:W3CDTF">2022-12-01T08:01:59Z</dcterms:modified>
</cp:coreProperties>
</file>