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0" r:id="rId2"/>
    <p:sldId id="371" r:id="rId3"/>
    <p:sldId id="358" r:id="rId4"/>
    <p:sldId id="359" r:id="rId5"/>
    <p:sldId id="360" r:id="rId6"/>
    <p:sldId id="362" r:id="rId7"/>
    <p:sldId id="351" r:id="rId8"/>
    <p:sldId id="346" r:id="rId9"/>
    <p:sldId id="260" r:id="rId10"/>
    <p:sldId id="268" r:id="rId11"/>
    <p:sldId id="355" r:id="rId12"/>
    <p:sldId id="354" r:id="rId13"/>
    <p:sldId id="374" r:id="rId14"/>
    <p:sldId id="369" r:id="rId15"/>
    <p:sldId id="373" r:id="rId16"/>
    <p:sldId id="348" r:id="rId17"/>
    <p:sldId id="264" r:id="rId18"/>
    <p:sldId id="265" r:id="rId19"/>
    <p:sldId id="372" r:id="rId20"/>
    <p:sldId id="266" r:id="rId21"/>
    <p:sldId id="3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A637E-7F67-4A18-AEC9-3DC540AC5B11}">
          <p14:sldIdLst>
            <p14:sldId id="370"/>
            <p14:sldId id="371"/>
            <p14:sldId id="358"/>
            <p14:sldId id="359"/>
            <p14:sldId id="360"/>
            <p14:sldId id="362"/>
            <p14:sldId id="351"/>
            <p14:sldId id="346"/>
            <p14:sldId id="260"/>
            <p14:sldId id="268"/>
            <p14:sldId id="355"/>
            <p14:sldId id="354"/>
            <p14:sldId id="374"/>
            <p14:sldId id="369"/>
            <p14:sldId id="373"/>
            <p14:sldId id="348"/>
            <p14:sldId id="264"/>
            <p14:sldId id="265"/>
            <p14:sldId id="372"/>
            <p14:sldId id="266"/>
            <p14:sldId id="375"/>
          </p14:sldIdLst>
        </p14:section>
        <p14:section name="Untitled Section" id="{EFA61B31-D93F-4C04-818D-1B5B6A28F8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0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B8F4-EB21-4AB0-A514-4D64B7869DD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EB7-C754-4127-8BDC-9706E4914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3368a463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3368a463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14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 smtClean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b="0" i="0" dirty="0" smtClean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 smtClean="0">
                <a:solidFill>
                  <a:srgbClr val="292929"/>
                </a:solidFill>
                <a:effectLst/>
                <a:latin typeface="charter"/>
              </a:rPr>
              <a:t>NOW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P=NP ? is the biggest question which is still unsolved. to solve this you have to prove either way given below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1.if P=NP then give solution for the algorithm in NP solved by deterministic algorithm (means possible in theory as well as in practice)in polynomial time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2.if not then prove that the algorithm in NP will take minimum exponential time to solve and it can not be solved in polynomial time by using deterministic algorithm.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problem in NP-Hard cannot be solved in polynomial time, until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 = NP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If a problem is proved to be NPC, there is no need to waste time on trying to find an efficient algorithm for it. Instead, we can focus on design approximation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03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57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7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73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665BE-3F56-4F0A-8CFA-304B97105FD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6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3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83820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9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CS 2009</a:t>
            </a:r>
            <a:r>
              <a:rPr lang="en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Design and Analysis of Algorithms</a:t>
            </a:r>
            <a:endParaRPr sz="4000" dirty="0">
              <a:solidFill>
                <a:srgbClr val="4C11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637901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i="1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Waheed Ahmed</a:t>
            </a:r>
          </a:p>
          <a:p>
            <a:pPr algn="ctr"/>
            <a:r>
              <a:rPr lang="en" sz="2400" i="1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Email : waheedahmed@nu.edu.pk</a:t>
            </a:r>
          </a:p>
          <a:p>
            <a:pPr algn="ctr"/>
            <a:endParaRPr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4" name="Google Shape;109;p27"/>
          <p:cNvSpPr txBox="1">
            <a:spLocks/>
          </p:cNvSpPr>
          <p:nvPr/>
        </p:nvSpPr>
        <p:spPr>
          <a:xfrm>
            <a:off x="70800" y="419100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Week 14.1: 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NP-Completeness</a:t>
            </a:r>
            <a:r>
              <a:rPr lang="en-US" altLang="zh-C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Intro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Thomas H. </a:t>
            </a:r>
            <a:r>
              <a:rPr lang="en-US" sz="2800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Coreman</a:t>
            </a:r>
            <a:r>
              <a:rPr lang="en-US" sz="28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 (CLRS), Chapter 34.</a:t>
            </a:r>
            <a:endParaRPr lang="en-US"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21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8600"/>
            <a:ext cx="5292576" cy="310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503" y="3505200"/>
            <a:ext cx="5361273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05200"/>
            <a:ext cx="5315642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28600"/>
            <a:ext cx="5371371" cy="3108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" y="14137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72" y="4477517"/>
            <a:ext cx="24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</p:spTree>
    <p:extLst>
      <p:ext uri="{BB962C8B-B14F-4D97-AF65-F5344CB8AC3E}">
        <p14:creationId xmlns:p14="http://schemas.microsoft.com/office/powerpoint/2010/main" val="43234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822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NP Hard vs NP-Completeness</a:t>
            </a:r>
            <a:endParaRPr lang="en-US" altLang="en-US" dirty="0"/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 problem B is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(1) B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(2)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chemeClr val="tx2"/>
                </a:solidFill>
              </a:rPr>
              <a:t> for all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If B satisfies only property (2) we say that B is </a:t>
            </a:r>
            <a:r>
              <a:rPr lang="en-US" altLang="en-US" sz="2400" b="1" dirty="0" smtClean="0">
                <a:solidFill>
                  <a:schemeClr val="tx2"/>
                </a:solidFill>
              </a:rPr>
              <a:t>NP-hard.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(NP-hard </a:t>
            </a:r>
            <a:r>
              <a:rPr lang="en-US" altLang="en-US" sz="2400" b="1" dirty="0">
                <a:solidFill>
                  <a:schemeClr val="tx2"/>
                </a:solidFill>
              </a:rPr>
              <a:t>may or may not</a:t>
            </a:r>
            <a:r>
              <a:rPr lang="en-US" altLang="en-US" sz="2400" dirty="0">
                <a:solidFill>
                  <a:schemeClr val="tx2"/>
                </a:solidFill>
              </a:rPr>
              <a:t> be in NP)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(NP-complete must be in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tx2"/>
                </a:solidFill>
                <a:sym typeface="Assistant"/>
              </a:rPr>
              <a:t>if every problem in </a:t>
            </a:r>
            <a:r>
              <a:rPr lang="en-US" sz="2400" b="1" dirty="0">
                <a:solidFill>
                  <a:schemeClr val="tx2"/>
                </a:solidFill>
                <a:sym typeface="Assistant"/>
              </a:rPr>
              <a:t>NP reduces to it.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So far, </a:t>
            </a:r>
            <a:r>
              <a:rPr lang="en-US" altLang="en-US" sz="2400" dirty="0" smtClean="0">
                <a:solidFill>
                  <a:schemeClr val="tx2"/>
                </a:solidFill>
              </a:rPr>
              <a:t>No </a:t>
            </a:r>
            <a:r>
              <a:rPr lang="en-US" altLang="en-US" sz="2400" dirty="0">
                <a:solidFill>
                  <a:schemeClr val="tx2"/>
                </a:solidFill>
              </a:rPr>
              <a:t>polynomial time algorithm has been discovered for an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No one has ever proven that no polynomial time algorithm can exist for any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</a:rPr>
              <a:t>problem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54021" name="Freeform 5"/>
          <p:cNvSpPr>
            <a:spLocks/>
          </p:cNvSpPr>
          <p:nvPr/>
        </p:nvSpPr>
        <p:spPr bwMode="auto">
          <a:xfrm>
            <a:off x="5784850" y="1066800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4022" name="Freeform 6"/>
          <p:cNvSpPr>
            <a:spLocks/>
          </p:cNvSpPr>
          <p:nvPr/>
        </p:nvSpPr>
        <p:spPr bwMode="auto">
          <a:xfrm>
            <a:off x="6099175" y="1504950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4023" name="Text Box 7"/>
          <p:cNvSpPr txBox="1">
            <a:spLocks noChangeArrowheads="1"/>
          </p:cNvSpPr>
          <p:nvPr/>
        </p:nvSpPr>
        <p:spPr bwMode="auto">
          <a:xfrm>
            <a:off x="6219825" y="1636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854024" name="Text Box 8"/>
          <p:cNvSpPr txBox="1">
            <a:spLocks noChangeArrowheads="1"/>
          </p:cNvSpPr>
          <p:nvPr/>
        </p:nvSpPr>
        <p:spPr bwMode="auto">
          <a:xfrm>
            <a:off x="6375400" y="20002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  <p:sp>
        <p:nvSpPr>
          <p:cNvPr id="854025" name="Oval 9"/>
          <p:cNvSpPr>
            <a:spLocks noChangeArrowheads="1"/>
          </p:cNvSpPr>
          <p:nvPr/>
        </p:nvSpPr>
        <p:spPr bwMode="auto">
          <a:xfrm>
            <a:off x="7169150" y="1801673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4026" name="Text Box 10"/>
          <p:cNvSpPr txBox="1">
            <a:spLocks noChangeArrowheads="1"/>
          </p:cNvSpPr>
          <p:nvPr/>
        </p:nvSpPr>
        <p:spPr bwMode="auto">
          <a:xfrm>
            <a:off x="7148513" y="140176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39305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239908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20E8078-081B-4961-82C6-8EDAF7A8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1066800"/>
            <a:ext cx="747447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5;p49"/>
          <p:cNvSpPr txBox="1"/>
          <p:nvPr/>
        </p:nvSpPr>
        <p:spPr>
          <a:xfrm>
            <a:off x="7239000" y="5181600"/>
            <a:ext cx="1812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Sorting,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Search Element,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Connectivity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6" name="Google Shape;286;p49"/>
          <p:cNvCxnSpPr/>
          <p:nvPr/>
        </p:nvCxnSpPr>
        <p:spPr>
          <a:xfrm rot="10800000" flipV="1">
            <a:off x="6896102" y="5638800"/>
            <a:ext cx="800099" cy="30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5;p49"/>
          <p:cNvSpPr txBox="1"/>
          <p:nvPr/>
        </p:nvSpPr>
        <p:spPr>
          <a:xfrm>
            <a:off x="7010399" y="685799"/>
            <a:ext cx="211940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Halting 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Problem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Matrix Permanent,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Best Chess move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6" name="Google Shape;286;p49"/>
          <p:cNvCxnSpPr>
            <a:stCxn id="15" idx="1"/>
          </p:cNvCxnSpPr>
          <p:nvPr/>
        </p:nvCxnSpPr>
        <p:spPr>
          <a:xfrm rot="10800000" flipV="1">
            <a:off x="6477007" y="1333499"/>
            <a:ext cx="533393" cy="571500"/>
          </a:xfrm>
          <a:prstGeom prst="curvedConnector2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285;p49"/>
          <p:cNvSpPr txBox="1"/>
          <p:nvPr/>
        </p:nvSpPr>
        <p:spPr>
          <a:xfrm>
            <a:off x="7010399" y="2324099"/>
            <a:ext cx="211940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TSP,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Hamiltonian 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Cycle,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Maximum Clique,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Satisfibility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0" name="Google Shape;286;p49"/>
          <p:cNvCxnSpPr>
            <a:stCxn id="19" idx="1"/>
          </p:cNvCxnSpPr>
          <p:nvPr/>
        </p:nvCxnSpPr>
        <p:spPr>
          <a:xfrm rot="10800000" flipV="1">
            <a:off x="6400801" y="2971798"/>
            <a:ext cx="609598" cy="762001"/>
          </a:xfrm>
          <a:prstGeom prst="curvedConnector2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85;p49"/>
          <p:cNvSpPr txBox="1"/>
          <p:nvPr/>
        </p:nvSpPr>
        <p:spPr>
          <a:xfrm>
            <a:off x="7124700" y="3657600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Factoring,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isomorphism</a:t>
            </a:r>
          </a:p>
        </p:txBody>
      </p:sp>
      <p:cxnSp>
        <p:nvCxnSpPr>
          <p:cNvPr id="22" name="Google Shape;286;p49"/>
          <p:cNvCxnSpPr/>
          <p:nvPr/>
        </p:nvCxnSpPr>
        <p:spPr>
          <a:xfrm rot="10800000" flipV="1">
            <a:off x="6553203" y="4038599"/>
            <a:ext cx="933308" cy="838200"/>
          </a:xfrm>
          <a:prstGeom prst="curvedConnector3">
            <a:avLst>
              <a:gd name="adj1" fmla="val 95988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285;p49"/>
          <p:cNvSpPr txBox="1"/>
          <p:nvPr/>
        </p:nvSpPr>
        <p:spPr>
          <a:xfrm>
            <a:off x="-1" y="53339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Even hard to check answer in P-time 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2" name="Google Shape;286;p49"/>
          <p:cNvCxnSpPr/>
          <p:nvPr/>
        </p:nvCxnSpPr>
        <p:spPr>
          <a:xfrm rot="5400000">
            <a:off x="1172744" y="1325144"/>
            <a:ext cx="689811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85;p49"/>
          <p:cNvSpPr txBox="1"/>
          <p:nvPr/>
        </p:nvSpPr>
        <p:spPr>
          <a:xfrm>
            <a:off x="2209800" y="4903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70C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Can be verified in P-time </a:t>
            </a:r>
            <a:endParaRPr dirty="0">
              <a:solidFill>
                <a:srgbClr val="0070C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4" name="Google Shape;286;p49"/>
          <p:cNvCxnSpPr/>
          <p:nvPr/>
        </p:nvCxnSpPr>
        <p:spPr>
          <a:xfrm rot="5400000">
            <a:off x="1969998" y="1827526"/>
            <a:ext cx="3102981" cy="4809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9" grpId="0"/>
      <p:bldP spid="21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For new computational problems we encounter: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try for a while to develop an efficient algorithm; and if this fails,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then try to prove it NP-complete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Approximate Algorithms (sub-optimal solution) if required.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1109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if </a:t>
            </a:r>
            <a:r>
              <a:rPr lang="en-GB" i="1" dirty="0"/>
              <a:t>any </a:t>
            </a:r>
            <a:r>
              <a:rPr lang="en-GB" dirty="0"/>
              <a:t>NP-complete problem can be solved in polynomial time, then </a:t>
            </a:r>
            <a:r>
              <a:rPr lang="en-GB" i="1" dirty="0"/>
              <a:t>every </a:t>
            </a:r>
            <a:r>
              <a:rPr lang="en-GB" dirty="0"/>
              <a:t>problem in NP has a polynomial-time solution.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381000" y="4572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WHAT WE’LL COVER TODAY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11700" y="1676400"/>
            <a:ext cx="8520600" cy="40239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 smtClean="0">
                <a:solidFill>
                  <a:srgbClr val="002060"/>
                </a:solidFill>
              </a:rPr>
              <a:t>Easy Vs. Hard Problems</a:t>
            </a:r>
            <a:endParaRPr lang="en-US" sz="2400" dirty="0">
              <a:solidFill>
                <a:srgbClr val="002060"/>
              </a:solidFill>
            </a:endParaRP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 smtClean="0">
                <a:solidFill>
                  <a:srgbClr val="002060"/>
                </a:solidFill>
              </a:rPr>
              <a:t>P Vs. NP Problems</a:t>
            </a: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 smtClean="0">
                <a:solidFill>
                  <a:srgbClr val="002060"/>
                </a:solidFill>
              </a:rPr>
              <a:t>NP-Hard vs NP-Complete</a:t>
            </a:r>
            <a:endParaRPr lang="en-US" sz="2400" dirty="0">
              <a:solidFill>
                <a:srgbClr val="002060"/>
              </a:solidFill>
            </a:endParaRP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 smtClean="0">
                <a:solidFill>
                  <a:srgbClr val="002060"/>
                </a:solidFill>
              </a:rPr>
              <a:t>Difficulty level of </a:t>
            </a:r>
            <a:r>
              <a:rPr lang="en-US" sz="2400" dirty="0">
                <a:solidFill>
                  <a:srgbClr val="002060"/>
                </a:solidFill>
              </a:rPr>
              <a:t>various complexity groups. </a:t>
            </a:r>
            <a:endParaRPr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BC163A-6824-4FF9-849F-06449653D3B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r>
              <a:rPr lang="en-US" altLang="en-US" dirty="0" smtClean="0"/>
              <a:t>NP-naming </a:t>
            </a:r>
            <a:r>
              <a:rPr lang="en-US" altLang="en-US" dirty="0"/>
              <a:t>convention 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NP-complete - </a:t>
            </a:r>
            <a:r>
              <a:rPr lang="en-US" altLang="en-US"/>
              <a:t>means problems that are 'complete' in NP, i.e. the most difficult to solve in NP </a:t>
            </a:r>
          </a:p>
          <a:p>
            <a:r>
              <a:rPr lang="en-US" altLang="en-US" b="1"/>
              <a:t>NP-hard</a:t>
            </a:r>
            <a:r>
              <a:rPr lang="en-US" altLang="en-US"/>
              <a:t> - stands for 'at least' as hard as NP (but not necessarily </a:t>
            </a:r>
            <a:r>
              <a:rPr lang="en-US" altLang="en-US" b="1"/>
              <a:t>in</a:t>
            </a:r>
            <a:r>
              <a:rPr lang="en-US" altLang="en-US"/>
              <a:t> NP); </a:t>
            </a:r>
          </a:p>
          <a:p>
            <a:r>
              <a:rPr lang="en-US" altLang="en-US" b="1"/>
              <a:t>NP-easy</a:t>
            </a:r>
            <a:r>
              <a:rPr lang="en-US" altLang="en-US"/>
              <a:t> - stands for 'at most' as hard as NP (but not necessarily </a:t>
            </a:r>
            <a:r>
              <a:rPr lang="en-US" altLang="en-US" b="1"/>
              <a:t>in</a:t>
            </a:r>
            <a:r>
              <a:rPr lang="en-US" altLang="en-US"/>
              <a:t> NP); </a:t>
            </a:r>
          </a:p>
          <a:p>
            <a:r>
              <a:rPr lang="en-US" altLang="en-US" b="1"/>
              <a:t>NP-equivalent</a:t>
            </a:r>
            <a:r>
              <a:rPr lang="en-US" altLang="en-US"/>
              <a:t> - means equally difficult as NP, (but not necessarily </a:t>
            </a:r>
            <a:r>
              <a:rPr lang="en-US" altLang="en-US" b="1"/>
              <a:t>in</a:t>
            </a:r>
            <a:r>
              <a:rPr lang="en-US" altLang="en-US"/>
              <a:t> NP); </a:t>
            </a:r>
          </a:p>
        </p:txBody>
      </p:sp>
    </p:spTree>
    <p:extLst>
      <p:ext uri="{BB962C8B-B14F-4D97-AF65-F5344CB8AC3E}">
        <p14:creationId xmlns:p14="http://schemas.microsoft.com/office/powerpoint/2010/main" val="335662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Easy </a:t>
            </a:r>
            <a:r>
              <a:rPr lang="en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vs. </a:t>
            </a: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Hard Problems (</a:t>
            </a: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Oversimplification</a:t>
            </a: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1800" dirty="0"/>
              <a:t>An oversimplification of the “easy vs. hard” dichotomy proposed </a:t>
            </a:r>
            <a:r>
              <a:rPr lang="en-US" sz="1800" dirty="0" smtClean="0"/>
              <a:t>by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sz="1800" dirty="0" smtClean="0"/>
              <a:t>the </a:t>
            </a:r>
            <a:r>
              <a:rPr lang="en-US" sz="1800" dirty="0"/>
              <a:t>theory of NP-hardness is</a:t>
            </a:r>
            <a:r>
              <a:rPr lang="en-US" sz="1800" dirty="0" smtClean="0"/>
              <a:t>: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 smtClean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altLang="en-US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Easy Problems</a:t>
            </a:r>
            <a:r>
              <a:rPr lang="en-US" dirty="0" smtClean="0"/>
              <a:t>               can </a:t>
            </a:r>
            <a:r>
              <a:rPr lang="en-US" dirty="0"/>
              <a:t>be solved with a polynomial-time algorithm;</a:t>
            </a:r>
            <a:r>
              <a:rPr lang="en-US" dirty="0" smtClean="0"/>
              <a:t> </a:t>
            </a:r>
            <a:endParaRPr lang="en-US" sz="1800" dirty="0" smtClean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altLang="en-US" b="1" dirty="0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altLang="en-US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Hard </a:t>
            </a: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Problems</a:t>
            </a:r>
            <a:r>
              <a:rPr lang="en-US" dirty="0"/>
              <a:t>               requires exponential time in the worst case</a:t>
            </a:r>
            <a:r>
              <a:rPr lang="en-US" dirty="0" smtClean="0"/>
              <a:t>. </a:t>
            </a:r>
            <a:endParaRPr lang="en-US" sz="1800" dirty="0"/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endParaRPr lang="en-US" dirty="0" smtClean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514600" y="2895600"/>
            <a:ext cx="609600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2476893" y="4267200"/>
            <a:ext cx="609600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Polynomial-Time</a:t>
            </a:r>
            <a:r>
              <a:rPr lang="en-US" dirty="0"/>
              <a:t> </a:t>
            </a:r>
            <a:r>
              <a:rPr lang="en-US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Algorithms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A polynomial-time algorithm is an algorithm with </a:t>
            </a:r>
            <a:r>
              <a:rPr lang="en-US" dirty="0" smtClean="0"/>
              <a:t>worst-case running </a:t>
            </a:r>
            <a:r>
              <a:rPr lang="en-US" dirty="0"/>
              <a:t>time 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), where n denotes the input size and </a:t>
            </a:r>
            <a:r>
              <a:rPr lang="en-US" dirty="0" smtClean="0"/>
              <a:t>d is </a:t>
            </a:r>
            <a:r>
              <a:rPr lang="en-US" dirty="0"/>
              <a:t>a constant (independent of n).</a:t>
            </a:r>
            <a:r>
              <a:rPr lang="en-US" sz="1800" dirty="0" smtClean="0"/>
              <a:t>: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29554"/>
              </p:ext>
            </p:extLst>
          </p:nvPr>
        </p:nvGraphicFramePr>
        <p:xfrm>
          <a:off x="1295400" y="3581400"/>
          <a:ext cx="6400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03738828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38581599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98331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Sorting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Strong Components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Kosaraju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O(V + E)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4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Shortest Paths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Dijkstra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O((V+ E) log V)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Kruskal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O((V+ E) log V)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8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All-Pairs Shortest Paths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Floyd-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Warshall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1800" b="0" i="0" u="none" strike="noStrike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Easy </a:t>
            </a: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Problems (Polynomial-Time </a:t>
            </a:r>
            <a:r>
              <a:rPr lang="en-US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Solvable)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theory of NP-hardness defines “easy” problems as those </a:t>
            </a:r>
            <a:r>
              <a:rPr lang="en-US" sz="2800" dirty="0" smtClean="0"/>
              <a:t>solvable by </a:t>
            </a:r>
            <a:r>
              <a:rPr lang="en-US" sz="2800" dirty="0"/>
              <a:t>a polynomial-time </a:t>
            </a:r>
            <a:r>
              <a:rPr lang="en-US" sz="2800" dirty="0" smtClean="0"/>
              <a:t>algorithm.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Hard </a:t>
            </a: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Problems 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dirty="0" smtClean="0"/>
              <a:t>“Hard” problems as family of problems for which no polynomial-time Algorithm </a:t>
            </a:r>
            <a:r>
              <a:rPr lang="en-US" sz="2400" b="1" dirty="0" smtClean="0">
                <a:solidFill>
                  <a:srgbClr val="C00000"/>
                </a:solidFill>
              </a:rPr>
              <a:t>known to exist.</a:t>
            </a:r>
          </a:p>
          <a:p>
            <a:pPr marL="101600" indent="0">
              <a:buNone/>
            </a:pPr>
            <a:endParaRPr lang="en-US" sz="2400" dirty="0" smtClean="0"/>
          </a:p>
          <a:p>
            <a:r>
              <a:rPr lang="en-US" sz="2400" dirty="0"/>
              <a:t>The theory of NP-hardness shows that thousands of computational problems (including the TSP) are variations of the same problem in disguise, all destined to suffer identical computational fates.</a:t>
            </a:r>
          </a:p>
          <a:p>
            <a:endParaRPr lang="en-US" sz="2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101600" indent="0">
              <a:buNone/>
            </a:pPr>
            <a:endParaRPr lang="en-US" sz="1800" dirty="0" smtClean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</p:txBody>
      </p:sp>
      <p:sp>
        <p:nvSpPr>
          <p:cNvPr id="10" name="Google Shape;268;p40"/>
          <p:cNvSpPr/>
          <p:nvPr/>
        </p:nvSpPr>
        <p:spPr>
          <a:xfrm>
            <a:off x="228600" y="4348175"/>
            <a:ext cx="8673000" cy="1956000"/>
          </a:xfrm>
          <a:prstGeom prst="ribbon2">
            <a:avLst>
              <a:gd name="adj1" fmla="val 14100"/>
              <a:gd name="adj2" fmla="val 72144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42925" dist="152400" dir="4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i="1" dirty="0" smtClean="0">
                <a:latin typeface="Assistant"/>
                <a:ea typeface="Assistant"/>
                <a:cs typeface="Assistant"/>
                <a:sym typeface="Assistant"/>
              </a:rPr>
              <a:t>NP-Hard (Formal Definition)</a:t>
            </a:r>
            <a:endParaRPr i="1" dirty="0">
              <a:latin typeface="Assistant"/>
              <a:ea typeface="Assistant"/>
              <a:cs typeface="Assistant"/>
              <a:sym typeface="Assistant"/>
            </a:endParaRPr>
          </a:p>
          <a:p>
            <a:pPr lvl="0" algn="ctr">
              <a:spcBef>
                <a:spcPts val="1000"/>
              </a:spcBef>
            </a:pPr>
            <a:r>
              <a:rPr lang="en-US" sz="1600" b="1" dirty="0" smtClean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computational problem is NP-hard if every problem in NP reduces to it.</a:t>
            </a:r>
            <a:endParaRPr sz="1900" b="1" dirty="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320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 NP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problems: (The original definition) Problems that can be solved by deterministic Turing machine in polynomial-time.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NP </a:t>
            </a:r>
            <a:r>
              <a:rPr lang="en-US" dirty="0"/>
              <a:t>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53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2" y="7620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NP = {Decision problems solvable in polynomial time via a “lucky” algorithm}. </a:t>
            </a:r>
            <a:r>
              <a:rPr lang="en-US" sz="2600" b="1" dirty="0">
                <a:solidFill>
                  <a:srgbClr val="00B050"/>
                </a:solidFill>
              </a:rPr>
              <a:t>The “lucky” algorithm can make lucky </a:t>
            </a:r>
            <a:r>
              <a:rPr lang="en-US" sz="2600" b="1" dirty="0" smtClean="0">
                <a:solidFill>
                  <a:srgbClr val="00B050"/>
                </a:solidFill>
              </a:rPr>
              <a:t>guesses always </a:t>
            </a:r>
            <a:r>
              <a:rPr lang="en-US" sz="2600" b="1" dirty="0">
                <a:solidFill>
                  <a:srgbClr val="00B050"/>
                </a:solidFill>
              </a:rPr>
              <a:t>“right” without trying all options.</a:t>
            </a:r>
            <a:endParaRPr lang="en-US" altLang="en-US" b="1" dirty="0">
              <a:solidFill>
                <a:srgbClr val="CC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C00000"/>
                </a:solidFill>
              </a:rPr>
              <a:t>Stage 1 Non-deterministic model (Guessing): </a:t>
            </a:r>
            <a:r>
              <a:rPr lang="en-US" altLang="en-US" dirty="0"/>
              <a:t>algorithm makes </a:t>
            </a:r>
            <a:r>
              <a:rPr lang="en-US" altLang="en-US" dirty="0" smtClean="0"/>
              <a:t>guesses.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solidFill>
                  <a:srgbClr val="002060"/>
                </a:solidFill>
              </a:rPr>
              <a:t>Stage </a:t>
            </a:r>
            <a:r>
              <a:rPr lang="en-US" altLang="en-US" dirty="0">
                <a:solidFill>
                  <a:srgbClr val="002060"/>
                </a:solidFill>
              </a:rPr>
              <a:t>2: Deterministic (“verification</a:t>
            </a:r>
            <a:r>
              <a:rPr lang="en-US" altLang="en-US" dirty="0" smtClean="0">
                <a:solidFill>
                  <a:srgbClr val="002060"/>
                </a:solidFill>
              </a:rPr>
              <a:t>”)</a:t>
            </a:r>
            <a:r>
              <a:rPr lang="en-US" altLang="en-US" dirty="0" smtClean="0"/>
              <a:t> says </a:t>
            </a:r>
            <a:r>
              <a:rPr lang="en-US" altLang="en-US" dirty="0"/>
              <a:t>YES or </a:t>
            </a:r>
            <a:r>
              <a:rPr lang="en-US" altLang="en-US" dirty="0" smtClean="0"/>
              <a:t>NO ()</a:t>
            </a:r>
            <a:r>
              <a:rPr lang="en-US" altLang="en-US" dirty="0"/>
              <a:t> </a:t>
            </a:r>
            <a:r>
              <a:rPr lang="en-US" altLang="en-US" dirty="0" smtClean="0"/>
              <a:t> guesses </a:t>
            </a:r>
            <a:r>
              <a:rPr lang="en-US" altLang="en-US" dirty="0"/>
              <a:t>guaranteed to lead to YES outcome if possible (no otherwise</a:t>
            </a:r>
            <a:r>
              <a:rPr lang="en-US" altLang="en-US" dirty="0" smtClean="0"/>
              <a:t>). </a:t>
            </a:r>
            <a:endParaRPr lang="en-US" altLang="en-US" dirty="0"/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/>
              <a:t>	</a:t>
            </a:r>
            <a:endParaRPr lang="en-US" altLang="en-US" sz="2600" dirty="0" smtClean="0"/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 smtClean="0"/>
              <a:t>NP Problems:  </a:t>
            </a:r>
            <a:r>
              <a:rPr lang="en-US" altLang="en-US" sz="2600" dirty="0" smtClean="0">
                <a:solidFill>
                  <a:srgbClr val="C00000"/>
                </a:solidFill>
              </a:rPr>
              <a:t>verification </a:t>
            </a:r>
            <a:r>
              <a:rPr lang="en-US" altLang="en-US" sz="2600" dirty="0">
                <a:solidFill>
                  <a:srgbClr val="C00000"/>
                </a:solidFill>
              </a:rPr>
              <a:t>stage is polynomial</a:t>
            </a:r>
          </a:p>
          <a:p>
            <a:pPr lvl="1">
              <a:lnSpc>
                <a:spcPct val="130000"/>
              </a:lnSpc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988</Words>
  <Application>Microsoft Office PowerPoint</Application>
  <PresentationFormat>On-screen Show (4:3)</PresentationFormat>
  <Paragraphs>183</Paragraphs>
  <Slides>21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Assistant</vt:lpstr>
      <vt:lpstr>Assistant ExtraLight</vt:lpstr>
      <vt:lpstr>Calibri</vt:lpstr>
      <vt:lpstr>Cambria Math</vt:lpstr>
      <vt:lpstr>charter</vt:lpstr>
      <vt:lpstr>Lato Light</vt:lpstr>
      <vt:lpstr>Symbol</vt:lpstr>
      <vt:lpstr>Tahoma</vt:lpstr>
      <vt:lpstr>Office Theme</vt:lpstr>
      <vt:lpstr>CS 2009 Design and Analysis of Algorithms</vt:lpstr>
      <vt:lpstr>WHAT WE’LL COVER TODAY</vt:lpstr>
      <vt:lpstr>Easy vs. Hard Problems (Oversimplification)</vt:lpstr>
      <vt:lpstr>Polynomial-Time Algorithms</vt:lpstr>
      <vt:lpstr>Easy Problems (Polynomial-Time Solvable)</vt:lpstr>
      <vt:lpstr>Hard Problems </vt:lpstr>
      <vt:lpstr>P vs NP Problems?</vt:lpstr>
      <vt:lpstr>NP Problems</vt:lpstr>
      <vt:lpstr>What are P and NP?</vt:lpstr>
      <vt:lpstr>What are P and NP?</vt:lpstr>
      <vt:lpstr>PowerPoint Presentation</vt:lpstr>
      <vt:lpstr>PowerPoint Presentation</vt:lpstr>
      <vt:lpstr>What are P and NP?</vt:lpstr>
      <vt:lpstr>NP Hard vs NP-Completeness</vt:lpstr>
      <vt:lpstr>What are NP-complete problems?</vt:lpstr>
      <vt:lpstr>PowerPoint Presentation</vt:lpstr>
      <vt:lpstr>Why we study NPC?</vt:lpstr>
      <vt:lpstr>How to prove a problem is a NPC problem?</vt:lpstr>
      <vt:lpstr>Reduction</vt:lpstr>
      <vt:lpstr>What if a NPC problem needs to be solved?</vt:lpstr>
      <vt:lpstr>Summary NP-naming convention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Lenovo</cp:lastModifiedBy>
  <cp:revision>137</cp:revision>
  <dcterms:created xsi:type="dcterms:W3CDTF">2006-08-16T00:00:00Z</dcterms:created>
  <dcterms:modified xsi:type="dcterms:W3CDTF">2022-11-28T15:15:43Z</dcterms:modified>
</cp:coreProperties>
</file>