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356" r:id="rId3"/>
    <p:sldId id="322" r:id="rId5"/>
    <p:sldId id="387" r:id="rId6"/>
    <p:sldId id="388" r:id="rId7"/>
    <p:sldId id="369" r:id="rId8"/>
    <p:sldId id="370" r:id="rId9"/>
    <p:sldId id="371" r:id="rId10"/>
    <p:sldId id="372" r:id="rId11"/>
    <p:sldId id="400" r:id="rId12"/>
    <p:sldId id="373" r:id="rId13"/>
    <p:sldId id="374" r:id="rId14"/>
    <p:sldId id="368" r:id="rId15"/>
    <p:sldId id="395" r:id="rId16"/>
    <p:sldId id="385" r:id="rId17"/>
    <p:sldId id="389" r:id="rId18"/>
    <p:sldId id="366" r:id="rId19"/>
    <p:sldId id="393" r:id="rId20"/>
    <p:sldId id="394" r:id="rId21"/>
    <p:sldId id="391" r:id="rId22"/>
    <p:sldId id="330" r:id="rId23"/>
    <p:sldId id="342" r:id="rId24"/>
    <p:sldId id="396" r:id="rId25"/>
    <p:sldId id="378" r:id="rId26"/>
    <p:sldId id="401" r:id="rId27"/>
    <p:sldId id="409" r:id="rId28"/>
    <p:sldId id="403" r:id="rId29"/>
    <p:sldId id="408" r:id="rId30"/>
    <p:sldId id="404" r:id="rId31"/>
    <p:sldId id="406" r:id="rId32"/>
    <p:sldId id="407" r:id="rId33"/>
    <p:sldId id="3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3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B8F4-EB21-4AB0-A514-4D64B7869DD5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FEB7-C754-4127-8BDC-9706E491416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Independent-set set to Vertex Cover = V-Answer</a:t>
            </a:r>
            <a:r>
              <a:rPr lang="en-US" baseline="0" dirty="0" smtClean="0"/>
              <a:t> of </a:t>
            </a:r>
            <a:r>
              <a:rPr lang="en-US" dirty="0" smtClean="0"/>
              <a:t>Independent-set</a:t>
            </a:r>
            <a:r>
              <a:rPr lang="en-US" baseline="0" dirty="0" smtClean="0"/>
              <a:t>(S)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already</a:t>
            </a:r>
            <a:r>
              <a:rPr lang="en-US" baseline="0" dirty="0" smtClean="0"/>
              <a:t> have solution of Independent Set (Problem A), and we want to use the same solution of Problem A for Problem B (Vertex Cover), and this mapping of solution A to solution B (solution B needs to find out), must be in polynomial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verify in P-time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Indepenset set to Vertex Cover = V-Answer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indepense</a:t>
            </a:r>
            <a:r>
              <a:rPr lang="en-US" baseline="0" dirty="0" smtClean="0"/>
              <a:t> set(V)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Compliment graph of </a:t>
            </a:r>
            <a:r>
              <a:rPr lang="en-US" baseline="0" dirty="0" err="1" smtClean="0"/>
              <a:t>indepenset</a:t>
            </a:r>
            <a:r>
              <a:rPr lang="en-US" baseline="0" dirty="0" smtClean="0"/>
              <a:t> set in </a:t>
            </a:r>
            <a:r>
              <a:rPr lang="en-US" baseline="0" dirty="0" err="1" smtClean="0"/>
              <a:t>cliqie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vertex of</a:t>
            </a:r>
            <a:r>
              <a:rPr lang="en-US" baseline="0" dirty="0" smtClean="0"/>
              <a:t> </a:t>
            </a:r>
            <a:r>
              <a:rPr lang="en-US" dirty="0" smtClean="0"/>
              <a:t>S contained each other.</a:t>
            </a:r>
            <a:r>
              <a:rPr lang="en-US" baseline="0" dirty="0" smtClean="0"/>
              <a:t> (Mesh Connected)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4AD497-96F6-49E0-9DE2-35EABF21E015}" type="slidenum">
              <a:rPr lang="en-US" altLang="en-US"/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93313-5AC6-44B2-A141-09D85FE0044A}" type="slidenum">
              <a:rPr lang="en-US" altLang="en-US"/>
            </a:fld>
            <a:endParaRPr lang="en-US" alt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DA7417-3CB6-45D2-B395-5D0B14D683D4}" type="slidenum">
              <a:rPr lang="en-US" altLang="en-US"/>
            </a:fld>
            <a:endParaRPr lang="en-US" alt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4AD497-96F6-49E0-9DE2-35EABF21E015}" type="slidenum">
              <a:rPr lang="en-US" altLang="en-US"/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4AD497-96F6-49E0-9DE2-35EABF21E015}" type="slidenum">
              <a:rPr lang="en-US" altLang="en-US"/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4AD497-96F6-49E0-9DE2-35EABF21E015}" type="slidenum">
              <a:rPr lang="en-US" altLang="en-US"/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4AD497-96F6-49E0-9DE2-35EABF21E015}" type="slidenum">
              <a:rPr lang="en-US" altLang="en-US"/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231503f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231503f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/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494900"/>
            <a:ext cx="8520600" cy="86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1" Type="http://schemas.openxmlformats.org/officeDocument/2006/relationships/notesSlide" Target="../notesSlides/notesSlide13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8" Type="http://schemas.openxmlformats.org/officeDocument/2006/relationships/notesSlide" Target="../notesSlides/notesSlide14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90.xml"/><Relationship Id="rId35" Type="http://schemas.openxmlformats.org/officeDocument/2006/relationships/tags" Target="../tags/tag89.xml"/><Relationship Id="rId34" Type="http://schemas.openxmlformats.org/officeDocument/2006/relationships/tags" Target="../tags/tag88.xml"/><Relationship Id="rId33" Type="http://schemas.openxmlformats.org/officeDocument/2006/relationships/tags" Target="../tags/tag87.xml"/><Relationship Id="rId32" Type="http://schemas.openxmlformats.org/officeDocument/2006/relationships/tags" Target="../tags/tag86.xml"/><Relationship Id="rId31" Type="http://schemas.openxmlformats.org/officeDocument/2006/relationships/tags" Target="../tags/tag85.xml"/><Relationship Id="rId30" Type="http://schemas.openxmlformats.org/officeDocument/2006/relationships/tags" Target="../tags/tag84.xml"/><Relationship Id="rId3" Type="http://schemas.openxmlformats.org/officeDocument/2006/relationships/tags" Target="../tags/tag57.xml"/><Relationship Id="rId29" Type="http://schemas.openxmlformats.org/officeDocument/2006/relationships/tags" Target="../tags/tag83.xml"/><Relationship Id="rId28" Type="http://schemas.openxmlformats.org/officeDocument/2006/relationships/tags" Target="../tags/tag82.xml"/><Relationship Id="rId27" Type="http://schemas.openxmlformats.org/officeDocument/2006/relationships/tags" Target="../tags/tag81.xml"/><Relationship Id="rId26" Type="http://schemas.openxmlformats.org/officeDocument/2006/relationships/tags" Target="../tags/tag80.xml"/><Relationship Id="rId25" Type="http://schemas.openxmlformats.org/officeDocument/2006/relationships/tags" Target="../tags/tag79.xml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notesSlide" Target="../notesSlides/notesSlide15.xml"/><Relationship Id="rId1" Type="http://schemas.openxmlformats.org/officeDocument/2006/relationships/tags" Target="../tags/tag10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35.xml"/><Relationship Id="rId23" Type="http://schemas.openxmlformats.org/officeDocument/2006/relationships/tags" Target="../tags/tag134.xml"/><Relationship Id="rId22" Type="http://schemas.openxmlformats.org/officeDocument/2006/relationships/tags" Target="../tags/tag133.xml"/><Relationship Id="rId21" Type="http://schemas.openxmlformats.org/officeDocument/2006/relationships/tags" Target="../tags/tag132.xml"/><Relationship Id="rId20" Type="http://schemas.openxmlformats.org/officeDocument/2006/relationships/tags" Target="../tags/tag131.xml"/><Relationship Id="rId2" Type="http://schemas.openxmlformats.org/officeDocument/2006/relationships/tags" Target="../tags/tag113.xml"/><Relationship Id="rId19" Type="http://schemas.openxmlformats.org/officeDocument/2006/relationships/tags" Target="../tags/tag130.xml"/><Relationship Id="rId18" Type="http://schemas.openxmlformats.org/officeDocument/2006/relationships/tags" Target="../tags/tag129.xml"/><Relationship Id="rId17" Type="http://schemas.openxmlformats.org/officeDocument/2006/relationships/tags" Target="../tags/tag128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image" Target="../media/image13.png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image" Target="../media/image12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9" Type="http://schemas.openxmlformats.org/officeDocument/2006/relationships/notesSlide" Target="../notesSlides/notesSlide17.x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18.png"/><Relationship Id="rId26" Type="http://schemas.openxmlformats.org/officeDocument/2006/relationships/tags" Target="../tags/tag155.xml"/><Relationship Id="rId25" Type="http://schemas.openxmlformats.org/officeDocument/2006/relationships/tags" Target="../tags/tag154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image" Target="../media/image17.png"/><Relationship Id="rId2" Type="http://schemas.openxmlformats.org/officeDocument/2006/relationships/image" Target="../media/image11.png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image" Target="../media/image16.png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image" Target="../media/image15.png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image" Target="../media/image14.png"/><Relationship Id="rId10" Type="http://schemas.openxmlformats.org/officeDocument/2006/relationships/tags" Target="../tags/tag143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/>
          <p:cNvSpPr txBox="1"/>
          <p:nvPr/>
        </p:nvSpPr>
        <p:spPr>
          <a:xfrm>
            <a:off x="777000" y="650324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8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CS 2009</a:t>
            </a:r>
            <a:br>
              <a:rPr lang="en-US" sz="36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r>
              <a:rPr lang="en-US" sz="24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Design and Analysis of Algorithms</a:t>
            </a:r>
            <a:br>
              <a:rPr lang="en-US" sz="24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br>
              <a:rPr lang="en-US" sz="24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endParaRPr lang="en-US" sz="2400" dirty="0">
              <a:solidFill>
                <a:srgbClr val="4C1130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5" name="Google Shape;109;p27"/>
          <p:cNvSpPr txBox="1"/>
          <p:nvPr/>
        </p:nvSpPr>
        <p:spPr>
          <a:xfrm>
            <a:off x="70800" y="3886200"/>
            <a:ext cx="90024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9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Week 14.2:</a:t>
            </a:r>
            <a:r>
              <a:rPr lang="en-US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</a:t>
            </a:r>
            <a:endParaRPr lang="en-US" dirty="0" smtClean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  <a:p>
            <a:pPr>
              <a:spcBef>
                <a:spcPts val="0"/>
              </a:spcBef>
            </a:pPr>
            <a:r>
              <a:rPr lang="en-US" altLang="zh-CN" sz="36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NP-Completeness Reduction</a:t>
            </a:r>
            <a:endParaRPr lang="en-US" altLang="zh-CN" sz="3600" dirty="0" smtClean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</a:endParaRPr>
          </a:p>
          <a:p>
            <a:pPr>
              <a:spcBef>
                <a:spcPts val="0"/>
              </a:spcBef>
            </a:pP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40458B"/>
                </a:solidFill>
                <a:latin typeface="Tahoma" panose="020B0604030504040204" pitchFamily="34" charset="0"/>
                <a:sym typeface="Lato Light" panose="020F0302020204030203"/>
              </a:rPr>
              <a:t>Thomas H. </a:t>
            </a:r>
            <a:r>
              <a:rPr lang="en-US" sz="2400" b="1" dirty="0" err="1">
                <a:solidFill>
                  <a:srgbClr val="40458B"/>
                </a:solidFill>
                <a:latin typeface="Tahoma" panose="020B0604030504040204" pitchFamily="34" charset="0"/>
                <a:sym typeface="Lato Light" panose="020F0302020204030203"/>
              </a:rPr>
              <a:t>Coreman</a:t>
            </a:r>
            <a:r>
              <a:rPr lang="en-US" sz="2400" b="1" dirty="0">
                <a:solidFill>
                  <a:srgbClr val="40458B"/>
                </a:solidFill>
                <a:latin typeface="Tahoma" panose="020B0604030504040204" pitchFamily="34" charset="0"/>
                <a:sym typeface="Lato Light" panose="020F0302020204030203"/>
              </a:rPr>
              <a:t> (CLRS), Chapter 34</a:t>
            </a:r>
            <a:r>
              <a:rPr lang="en-US" sz="2400" b="1" dirty="0" smtClean="0">
                <a:solidFill>
                  <a:srgbClr val="40458B"/>
                </a:solidFill>
                <a:latin typeface="Tahoma" panose="020B0604030504040204" pitchFamily="34" charset="0"/>
                <a:sym typeface="Lato Light" panose="020F0302020204030203"/>
              </a:rPr>
              <a:t>.</a:t>
            </a:r>
            <a:endParaRPr lang="en-US" sz="2400" b="1" dirty="0" smtClean="0">
              <a:solidFill>
                <a:srgbClr val="40458B"/>
              </a:solidFill>
              <a:latin typeface="Tahoma" panose="020B0604030504040204" pitchFamily="34" charset="0"/>
              <a:sym typeface="Lato Light" panose="020F0302020204030203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40458B"/>
                </a:solidFill>
                <a:latin typeface="Tahoma" panose="020B0604030504040204" pitchFamily="34" charset="0"/>
                <a:ea typeface="Lato Light" panose="020F0302020204030203"/>
                <a:cs typeface="Lato Light" panose="020F0302020204030203"/>
                <a:sym typeface="Lato Light" panose="020F0302020204030203"/>
              </a:rPr>
              <a:t>JON KLEINBERG, EVA </a:t>
            </a:r>
            <a:r>
              <a:rPr lang="en-US" sz="2400" b="1" dirty="0" smtClean="0">
                <a:solidFill>
                  <a:srgbClr val="40458B"/>
                </a:solidFill>
                <a:latin typeface="Tahoma" panose="020B0604030504040204" pitchFamily="34" charset="0"/>
                <a:ea typeface="Lato Light" panose="020F0302020204030203"/>
                <a:cs typeface="Lato Light" panose="020F0302020204030203"/>
                <a:sym typeface="Lato Light" panose="020F0302020204030203"/>
              </a:rPr>
              <a:t>TARDOS, Chapter 8.</a:t>
            </a:r>
            <a:endParaRPr lang="en-US" sz="24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4" name="Google Shape;55;p13"/>
          <p:cNvSpPr txBox="1"/>
          <p:nvPr/>
        </p:nvSpPr>
        <p:spPr>
          <a:xfrm>
            <a:off x="311700" y="2209800"/>
            <a:ext cx="8520600" cy="155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2400" i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Waheed Ahmed</a:t>
            </a:r>
            <a:endParaRPr lang="en-GB" sz="2400" i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/>
            <a:r>
              <a:rPr lang="en-GB" sz="2400" i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Email : waheedahmed@nu.edu.pk</a:t>
            </a:r>
            <a:endParaRPr lang="en-GB" sz="2400" i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/>
            <a:endParaRPr sz="2400" i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65252"/>
            <a:ext cx="8229600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Independent Set (Example 1)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5" y="877494"/>
            <a:ext cx="8499969" cy="5669280"/>
          </a:xfrm>
          <a:prstGeom prst="rect">
            <a:avLst/>
          </a:prstGeom>
        </p:spPr>
      </p:pic>
      <p:sp>
        <p:nvSpPr>
          <p:cNvPr id="4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0800" y="3352800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1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5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24858" y="4033761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3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00471" y="4816633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6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90800" y="5458240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7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00471" y="5532938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8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90800" y="6243561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9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03790" y="3352800"/>
            <a:ext cx="303212" cy="303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1" name="Oval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00471" y="4069104"/>
            <a:ext cx="303212" cy="303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4</a:t>
            </a:r>
            <a:endParaRPr lang="en-US" altLang="en-US" b="1" dirty="0"/>
          </a:p>
        </p:txBody>
      </p:sp>
      <p:sp>
        <p:nvSpPr>
          <p:cNvPr id="12" name="Oval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42639" y="4846571"/>
            <a:ext cx="303212" cy="303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  <a:endParaRPr lang="en-US" altLang="en-US" b="1" dirty="0"/>
          </a:p>
        </p:txBody>
      </p:sp>
      <p:sp>
        <p:nvSpPr>
          <p:cNvPr id="13" name="Oval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83265" y="6265028"/>
            <a:ext cx="303212" cy="303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" name="Google Shape;285;p49"/>
          <p:cNvSpPr txBox="1"/>
          <p:nvPr/>
        </p:nvSpPr>
        <p:spPr>
          <a:xfrm>
            <a:off x="6019014" y="2027070"/>
            <a:ext cx="266700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{1} is independent Set</a:t>
            </a:r>
            <a:endParaRPr sz="1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5" name="Google Shape;285;p49"/>
          <p:cNvSpPr txBox="1"/>
          <p:nvPr/>
        </p:nvSpPr>
        <p:spPr>
          <a:xfrm>
            <a:off x="5996233" y="2367196"/>
            <a:ext cx="266700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{2, 3} is independent Set</a:t>
            </a:r>
            <a:endParaRPr sz="1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6" name="Google Shape;285;p49"/>
          <p:cNvSpPr txBox="1"/>
          <p:nvPr/>
        </p:nvSpPr>
        <p:spPr>
          <a:xfrm>
            <a:off x="6019014" y="2796189"/>
            <a:ext cx="266700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{1, 3} is independent Set</a:t>
            </a:r>
            <a:endParaRPr sz="1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7" name="Google Shape;285;p49"/>
          <p:cNvSpPr txBox="1"/>
          <p:nvPr/>
        </p:nvSpPr>
        <p:spPr>
          <a:xfrm>
            <a:off x="5986020" y="3153744"/>
            <a:ext cx="266700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{1, 3, 6} is independent Set</a:t>
            </a:r>
            <a:endParaRPr sz="1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8" name="Google Shape;285;p49"/>
          <p:cNvSpPr txBox="1"/>
          <p:nvPr/>
        </p:nvSpPr>
        <p:spPr>
          <a:xfrm>
            <a:off x="6019014" y="3996848"/>
            <a:ext cx="280297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{1, 3, 6, 7} is independent Set</a:t>
            </a:r>
            <a:endParaRPr sz="1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" name="Google Shape;285;p49"/>
          <p:cNvSpPr txBox="1"/>
          <p:nvPr/>
        </p:nvSpPr>
        <p:spPr>
          <a:xfrm>
            <a:off x="5867400" y="4464692"/>
            <a:ext cx="3332441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{1, 3, 6, 7, 8 , 9} is independent Set</a:t>
            </a:r>
            <a:endParaRPr sz="1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" name="Google Shape;285;p49"/>
          <p:cNvSpPr txBox="1"/>
          <p:nvPr/>
        </p:nvSpPr>
        <p:spPr>
          <a:xfrm>
            <a:off x="5928248" y="3584308"/>
            <a:ext cx="280297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{2, 5, 6, 7} is independent Set</a:t>
            </a:r>
            <a:endParaRPr sz="1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1" name="Google Shape;286;p49"/>
          <p:cNvCxnSpPr/>
          <p:nvPr/>
        </p:nvCxnSpPr>
        <p:spPr>
          <a:xfrm rot="10800000" flipV="1">
            <a:off x="6066715" y="3733800"/>
            <a:ext cx="2619299" cy="205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65252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Vertex </a:t>
            </a:r>
            <a:r>
              <a:rPr lang="en-US" altLang="en-US" dirty="0"/>
              <a:t>Cover (Example 1)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914400"/>
            <a:ext cx="8427954" cy="5669280"/>
          </a:xfrm>
          <a:prstGeom prst="rect">
            <a:avLst/>
          </a:prstGeom>
        </p:spPr>
      </p:pic>
      <p:sp>
        <p:nvSpPr>
          <p:cNvPr id="5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0800" y="3352800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1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90800" y="4116387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3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876800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6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90800" y="5562600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7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5564163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8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90800" y="6243561"/>
            <a:ext cx="303212" cy="303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9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1" name="Oval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98857" y="3394591"/>
            <a:ext cx="303212" cy="303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2" name="Oval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98857" y="4084980"/>
            <a:ext cx="303212" cy="303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4</a:t>
            </a:r>
            <a:endParaRPr lang="en-US" altLang="en-US" b="1" dirty="0"/>
          </a:p>
        </p:txBody>
      </p:sp>
      <p:sp>
        <p:nvSpPr>
          <p:cNvPr id="13" name="Oval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42639" y="4846571"/>
            <a:ext cx="303212" cy="303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  <a:endParaRPr lang="en-US" altLang="en-US" b="1" dirty="0"/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8857" y="6251526"/>
            <a:ext cx="303212" cy="303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en-US" dirty="0" smtClean="0"/>
              <a:t>Vertex Cover is NP-Complete 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" y="1066800"/>
            <a:ext cx="90678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sz="3600" dirty="0" smtClean="0">
                <a:solidFill>
                  <a:srgbClr val="002060"/>
                </a:solidFill>
              </a:rPr>
              <a:t>Recipe </a:t>
            </a:r>
            <a:r>
              <a:rPr lang="en-US" altLang="en-US" sz="3600" dirty="0">
                <a:solidFill>
                  <a:srgbClr val="002060"/>
                </a:solidFill>
              </a:rPr>
              <a:t>to Prove a Problem Is NP-Complete</a:t>
            </a:r>
            <a:endParaRPr lang="en-US" altLang="en-US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rgbClr val="0070C0"/>
              </a:solidFill>
            </a:endParaRPr>
          </a:p>
          <a:p>
            <a:r>
              <a:rPr lang="en-US" altLang="en-US" sz="2400" dirty="0">
                <a:solidFill>
                  <a:srgbClr val="C00000"/>
                </a:solidFill>
              </a:rPr>
              <a:t>Prove that a </a:t>
            </a:r>
            <a:r>
              <a:rPr lang="en-US" altLang="en-US" sz="2400" dirty="0" smtClean="0">
                <a:solidFill>
                  <a:srgbClr val="C00000"/>
                </a:solidFill>
              </a:rPr>
              <a:t>Vertex Cover </a:t>
            </a:r>
            <a:r>
              <a:rPr lang="en-US" altLang="en-US" sz="2400" dirty="0">
                <a:solidFill>
                  <a:srgbClr val="C00000"/>
                </a:solidFill>
              </a:rPr>
              <a:t>is </a:t>
            </a:r>
            <a:r>
              <a:rPr lang="en-US" altLang="en-US" sz="2400" dirty="0" smtClean="0">
                <a:solidFill>
                  <a:srgbClr val="C00000"/>
                </a:solidFill>
              </a:rPr>
              <a:t>NP-Complete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altLang="en-US" sz="2400" dirty="0" smtClean="0">
              <a:solidFill>
                <a:srgbClr val="0070C0"/>
              </a:solidFill>
            </a:endParaRP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Step 1. </a:t>
            </a:r>
            <a:r>
              <a:rPr lang="en-US" altLang="en-US" sz="2400" dirty="0">
                <a:solidFill>
                  <a:srgbClr val="0070C0"/>
                </a:solidFill>
              </a:rPr>
              <a:t>Vertex Cover </a:t>
            </a:r>
            <a:r>
              <a:rPr lang="en-US" sz="2400" dirty="0">
                <a:solidFill>
                  <a:srgbClr val="0070C0"/>
                </a:solidFill>
              </a:rPr>
              <a:t>∈ </a:t>
            </a:r>
            <a:r>
              <a:rPr lang="en-US" sz="2400" dirty="0" smtClean="0">
                <a:solidFill>
                  <a:srgbClr val="0070C0"/>
                </a:solidFill>
              </a:rPr>
              <a:t>NP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Step 2. </a:t>
            </a:r>
            <a:r>
              <a:rPr lang="en-US" altLang="en-US" sz="2400" dirty="0">
                <a:solidFill>
                  <a:srgbClr val="0070C0"/>
                </a:solidFill>
              </a:rPr>
              <a:t>Choose an </a:t>
            </a:r>
            <a:r>
              <a:rPr lang="en-US" altLang="en-US" sz="2400" dirty="0" smtClean="0">
                <a:solidFill>
                  <a:srgbClr val="0070C0"/>
                </a:solidFill>
              </a:rPr>
              <a:t>NP-Complete </a:t>
            </a:r>
            <a:r>
              <a:rPr lang="en-US" altLang="en-US" sz="2400" dirty="0">
                <a:solidFill>
                  <a:srgbClr val="0070C0"/>
                </a:solidFill>
              </a:rPr>
              <a:t>problem </a:t>
            </a:r>
            <a:r>
              <a:rPr lang="en-US" altLang="en-US" sz="2400" dirty="0" smtClean="0">
                <a:solidFill>
                  <a:srgbClr val="0070C0"/>
                </a:solidFill>
              </a:rPr>
              <a:t>A (Independent Set).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	</a:t>
            </a:r>
            <a:r>
              <a:rPr lang="en-US" altLang="en-US" sz="2400" dirty="0" smtClean="0">
                <a:solidFill>
                  <a:srgbClr val="0070C0"/>
                </a:solidFill>
              </a:rPr>
              <a:t>Prove </a:t>
            </a:r>
            <a:r>
              <a:rPr lang="en-US" altLang="en-US" sz="2400" dirty="0">
                <a:solidFill>
                  <a:srgbClr val="0070C0"/>
                </a:solidFill>
              </a:rPr>
              <a:t>that A </a:t>
            </a:r>
            <a:r>
              <a:rPr lang="en-US" altLang="en-US" sz="2400" dirty="0" smtClean="0">
                <a:solidFill>
                  <a:srgbClr val="0070C0"/>
                </a:solidFill>
              </a:rPr>
              <a:t>(Independent set) </a:t>
            </a:r>
            <a:r>
              <a:rPr lang="en-US" altLang="en-US" sz="2400" dirty="0">
                <a:solidFill>
                  <a:srgbClr val="0070C0"/>
                </a:solidFill>
              </a:rPr>
              <a:t>reduces to B </a:t>
            </a:r>
            <a:r>
              <a:rPr lang="en-US" altLang="en-US" sz="2400" dirty="0" smtClean="0">
                <a:solidFill>
                  <a:srgbClr val="0070C0"/>
                </a:solidFill>
              </a:rPr>
              <a:t>(Vertex Cover) 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 INDEPENDENT-SET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ym typeface="Symbol" panose="05050102010706020507" pitchFamily="18" charset="2"/>
              </a:rPr>
              <a:t>p</a:t>
            </a:r>
            <a:r>
              <a:rPr lang="en-US" sz="2400" dirty="0"/>
              <a:t> VERTEX-COVER</a:t>
            </a:r>
            <a:r>
              <a:rPr lang="en-US" sz="2400" dirty="0" smtClean="0">
                <a:solidFill>
                  <a:srgbClr val="0070C0"/>
                </a:solidFill>
              </a:rPr>
              <a:t>. 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alt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5664498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if we could solve the </a:t>
            </a:r>
            <a:r>
              <a:rPr lang="en-US" i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vertex cover problem in </a:t>
            </a:r>
            <a:r>
              <a:rPr lang="en-US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polynomial time, </a:t>
            </a:r>
            <a:endParaRPr lang="en-US" i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endParaRPr lang="en-US" i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then we would be able to solve independent set</a:t>
            </a:r>
            <a:r>
              <a:rPr lang="en-US" i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 polynomial time.</a:t>
            </a:r>
            <a:endParaRPr lang="en-US" i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5" name="Google Shape;286;p49"/>
          <p:cNvCxnSpPr/>
          <p:nvPr/>
        </p:nvCxnSpPr>
        <p:spPr>
          <a:xfrm rot="5400000">
            <a:off x="3720951" y="5499249"/>
            <a:ext cx="330498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Step 1: Vertex </a:t>
            </a:r>
            <a:r>
              <a:rPr lang="en-US" altLang="en-US" dirty="0"/>
              <a:t>Cover </a:t>
            </a:r>
            <a:r>
              <a:rPr lang="en-US" dirty="0"/>
              <a:t>∈ NP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941281"/>
            <a:ext cx="8229600" cy="1821551"/>
          </a:xfrm>
        </p:spPr>
        <p:txBody>
          <a:bodyPr>
            <a:normAutofit/>
          </a:bodyPr>
          <a:lstStyle/>
          <a:p>
            <a:pPr marL="457200" lvl="1"/>
            <a:r>
              <a:rPr lang="en-US" altLang="en-US" sz="2400" dirty="0"/>
              <a:t>Given Graph G = (V, E) contains Vertex cover of Size 3? </a:t>
            </a:r>
            <a:endParaRPr lang="en-US" altLang="en-US" sz="2400" dirty="0"/>
          </a:p>
          <a:p>
            <a:pPr marL="457200" lvl="1"/>
            <a:r>
              <a:rPr lang="en-US" altLang="en-US" sz="2400" dirty="0"/>
              <a:t>S is vertex cover if every edge in E has at least one endpoint in S.</a:t>
            </a:r>
            <a:r>
              <a:rPr lang="en-US" altLang="en-US" sz="2800" dirty="0"/>
              <a:t> </a:t>
            </a:r>
            <a:endParaRPr lang="en-US" altLang="en-US" sz="2800" dirty="0" smtClean="0"/>
          </a:p>
        </p:txBody>
      </p:sp>
      <p:sp>
        <p:nvSpPr>
          <p:cNvPr id="7179" name="Line 1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992313" y="4187825"/>
            <a:ext cx="758825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54350" y="4035425"/>
            <a:ext cx="1138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4187825"/>
            <a:ext cx="455613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040188" y="4264025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066925" y="4187825"/>
            <a:ext cx="2201863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92313" y="5249863"/>
            <a:ext cx="5302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66925" y="5099050"/>
            <a:ext cx="2201863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25750" y="6084888"/>
            <a:ext cx="144303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116388" y="5326063"/>
            <a:ext cx="2286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572000" y="5249863"/>
            <a:ext cx="379413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12244" y="3901796"/>
            <a:ext cx="379412" cy="379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  <a:endParaRPr lang="en-US" altLang="en-US" b="1" dirty="0"/>
          </a:p>
        </p:txBody>
      </p:sp>
      <p:sp>
        <p:nvSpPr>
          <p:cNvPr id="26" name="Oval 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46338" y="5891524"/>
            <a:ext cx="379412" cy="379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  <a:endParaRPr lang="en-US" altLang="en-US" b="1" dirty="0"/>
          </a:p>
        </p:txBody>
      </p:sp>
      <p:sp>
        <p:nvSpPr>
          <p:cNvPr id="27" name="Oval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7889" y="4950307"/>
            <a:ext cx="379412" cy="379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  <a:endParaRPr lang="en-US" altLang="en-US" b="1" dirty="0"/>
          </a:p>
        </p:txBody>
      </p:sp>
      <p:sp>
        <p:nvSpPr>
          <p:cNvPr id="28" name="Oval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813152" y="4870449"/>
            <a:ext cx="379412" cy="379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  <a:endParaRPr lang="en-US" altLang="en-US" b="1" dirty="0"/>
          </a:p>
        </p:txBody>
      </p:sp>
      <p:sp>
        <p:nvSpPr>
          <p:cNvPr id="22" name="Oval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92588" y="3863764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  <a:endParaRPr lang="en-US" altLang="en-US" b="1" dirty="0"/>
          </a:p>
        </p:txBody>
      </p:sp>
      <p:sp>
        <p:nvSpPr>
          <p:cNvPr id="21" name="Oval 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89101" y="4903804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3</a:t>
            </a:r>
            <a:endParaRPr lang="en-US" altLang="en-US" b="1" dirty="0"/>
          </a:p>
        </p:txBody>
      </p:sp>
      <p:sp>
        <p:nvSpPr>
          <p:cNvPr id="30" name="Oval 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284500" y="5971382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7</a:t>
            </a:r>
            <a:endParaRPr lang="en-US" alt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2516490" y="1825184"/>
            <a:ext cx="3203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sz="2400" dirty="0"/>
              <a:t>(Example </a:t>
            </a:r>
            <a:r>
              <a:rPr lang="en-US" altLang="en-US" sz="2400" dirty="0" smtClean="0"/>
              <a:t>S </a:t>
            </a:r>
            <a:r>
              <a:rPr lang="en-US" altLang="en-US" sz="2400" dirty="0"/>
              <a:t>= {2,3,7})</a:t>
            </a:r>
            <a:endParaRPr lang="en-US" alt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57200" y="2354977"/>
            <a:ext cx="8653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In polynomial time we can verify that, for each </a:t>
            </a:r>
            <a:r>
              <a:rPr lang="en-US" altLang="en-US" sz="2400" dirty="0" smtClean="0"/>
              <a:t>edge (u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v) in E. E</a:t>
            </a:r>
            <a:r>
              <a:rPr lang="en-US" sz="2400" dirty="0" smtClean="0"/>
              <a:t>ither </a:t>
            </a:r>
            <a:r>
              <a:rPr lang="en-US" sz="2400" dirty="0"/>
              <a:t>u ∈ </a:t>
            </a:r>
            <a:r>
              <a:rPr lang="en-US" sz="2400" dirty="0" smtClean="0"/>
              <a:t>S</a:t>
            </a:r>
            <a:r>
              <a:rPr lang="en-US" sz="2400" dirty="0"/>
              <a:t>, or v ∈ </a:t>
            </a:r>
            <a:r>
              <a:rPr lang="en-US" sz="2400" dirty="0" smtClean="0"/>
              <a:t>S</a:t>
            </a:r>
            <a:r>
              <a:rPr lang="en-US" sz="2400" dirty="0"/>
              <a:t>, or both ∈ </a:t>
            </a:r>
            <a:r>
              <a:rPr lang="en-US" sz="2400" dirty="0" smtClean="0"/>
              <a:t>S</a:t>
            </a:r>
            <a:r>
              <a:rPr lang="en-US" altLang="en-US" sz="2400" dirty="0" smtClean="0"/>
              <a:t> </a:t>
            </a:r>
            <a:endParaRPr lang="en-US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This </a:t>
            </a:r>
            <a:r>
              <a:rPr lang="en-US" altLang="en-US" sz="2400" dirty="0"/>
              <a:t>can be done in </a:t>
            </a:r>
            <a:r>
              <a:rPr lang="en-GB" sz="24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O(n</a:t>
            </a:r>
            <a:r>
              <a:rPr lang="en-GB" sz="24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</a:t>
            </a:r>
            <a:r>
              <a:rPr lang="en-US" altLang="en-US" sz="2400" dirty="0" smtClean="0"/>
              <a:t>time</a:t>
            </a:r>
            <a:r>
              <a:rPr lang="en-US" altLang="en-US" sz="2400" dirty="0"/>
              <a:t>.)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6200" y="1143000"/>
            <a:ext cx="9067800" cy="4983163"/>
          </a:xfrm>
        </p:spPr>
        <p:txBody>
          <a:bodyPr>
            <a:normAutofit/>
          </a:bodyPr>
          <a:lstStyle/>
          <a:p>
            <a:r>
              <a:rPr lang="en-US" altLang="en-US" sz="2400" b="1" dirty="0" smtClean="0"/>
              <a:t>Lemma:</a:t>
            </a:r>
            <a:r>
              <a:rPr lang="en-US" altLang="en-US" b="1" dirty="0" smtClean="0"/>
              <a:t> </a:t>
            </a:r>
            <a:r>
              <a:rPr lang="en-US" sz="2400" dirty="0" smtClean="0"/>
              <a:t>INDEPENDENT-SET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ym typeface="Symbol" panose="05050102010706020507" pitchFamily="18" charset="2"/>
              </a:rPr>
              <a:t>p</a:t>
            </a:r>
            <a:r>
              <a:rPr lang="en-US" sz="2400" dirty="0" smtClean="0"/>
              <a:t> </a:t>
            </a:r>
            <a:r>
              <a:rPr lang="en-US" sz="2400" dirty="0"/>
              <a:t>VERTEX-COVER. </a:t>
            </a:r>
            <a:endParaRPr lang="en-US" altLang="en-US" sz="2400" dirty="0" smtClean="0"/>
          </a:p>
          <a:p>
            <a:r>
              <a:rPr lang="en-US" altLang="en-US" sz="2400" b="1" dirty="0" smtClean="0"/>
              <a:t>Proof: </a:t>
            </a:r>
            <a:r>
              <a:rPr lang="en-US" sz="2400" dirty="0"/>
              <a:t>We show </a:t>
            </a:r>
            <a:r>
              <a:rPr lang="en-US" sz="2400" i="1" dirty="0"/>
              <a:t>S </a:t>
            </a:r>
            <a:r>
              <a:rPr lang="en-US" sz="2400" dirty="0"/>
              <a:t>is an independent set of size </a:t>
            </a:r>
            <a:r>
              <a:rPr lang="en-US" sz="2400" i="1" dirty="0" smtClean="0"/>
              <a:t>k, 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</a:t>
            </a:r>
            <a:r>
              <a:rPr lang="en-US" sz="2400" dirty="0" err="1" smtClean="0"/>
              <a:t>iff</a:t>
            </a:r>
            <a:r>
              <a:rPr lang="en-US" sz="2400" dirty="0" smtClean="0"/>
              <a:t> </a:t>
            </a:r>
            <a:r>
              <a:rPr lang="en-US" sz="2400" i="1" dirty="0"/>
              <a:t>V </a:t>
            </a:r>
            <a:r>
              <a:rPr lang="en-US" sz="2400" dirty="0"/>
              <a:t>− </a:t>
            </a:r>
            <a:r>
              <a:rPr lang="en-US" sz="2400" i="1" dirty="0"/>
              <a:t>S </a:t>
            </a:r>
            <a:r>
              <a:rPr lang="en-US" sz="2400" dirty="0"/>
              <a:t>is a vertex cover of size </a:t>
            </a:r>
            <a:r>
              <a:rPr lang="en-US" sz="2400" i="1" dirty="0"/>
              <a:t>n </a:t>
            </a:r>
            <a:r>
              <a:rPr lang="en-US" sz="2400" dirty="0"/>
              <a:t>– </a:t>
            </a:r>
            <a:r>
              <a:rPr lang="en-US" sz="2400" i="1" dirty="0"/>
              <a:t>k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400" dirty="0"/>
              <a:t>Let S be any independent set of size k. </a:t>
            </a:r>
            <a:endParaRPr lang="en-US" sz="2400" dirty="0"/>
          </a:p>
          <a:p>
            <a:pPr lvl="1"/>
            <a:r>
              <a:rPr lang="en-US" sz="2400" dirty="0" smtClean="0"/>
              <a:t>Consider </a:t>
            </a:r>
            <a:r>
              <a:rPr lang="en-US" sz="2400" dirty="0"/>
              <a:t>an arbitrary edge (u, v) ∈ 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 </a:t>
            </a:r>
            <a:r>
              <a:rPr lang="en-US" sz="2400" dirty="0">
                <a:solidFill>
                  <a:srgbClr val="C00000"/>
                </a:solidFill>
              </a:rPr>
              <a:t>independent </a:t>
            </a:r>
            <a:r>
              <a:rPr lang="en-US" sz="2400" dirty="0"/>
              <a:t>⇒ either u ∉ S, or v ∉ S, or both ∉ S.</a:t>
            </a:r>
            <a:endParaRPr lang="en-US" sz="2400" dirty="0" smtClean="0"/>
          </a:p>
          <a:p>
            <a:pPr lvl="1"/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Vertex Cover (V-S)</a:t>
            </a:r>
            <a:r>
              <a:rPr lang="en-US" sz="2400" dirty="0" smtClean="0"/>
              <a:t>⇒ </a:t>
            </a:r>
            <a:r>
              <a:rPr lang="en-US" sz="2400" dirty="0"/>
              <a:t>either u ∈ V − S, or v ∈ V − S, or both ∈ V − S.</a:t>
            </a:r>
            <a:endParaRPr lang="en-US" sz="2400" dirty="0" smtClean="0"/>
          </a:p>
          <a:p>
            <a:pPr lvl="1"/>
            <a:r>
              <a:rPr lang="en-US" sz="2400" dirty="0"/>
              <a:t>Thus, V − S covers (u, v). ▪</a:t>
            </a:r>
            <a:endParaRPr lang="en-US" sz="24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304800"/>
            <a:ext cx="8763000" cy="719137"/>
          </a:xfrm>
        </p:spPr>
        <p:txBody>
          <a:bodyPr>
            <a:noAutofit/>
          </a:bodyPr>
          <a:lstStyle/>
          <a:p>
            <a:r>
              <a:rPr lang="en-US" sz="2800" dirty="0"/>
              <a:t>Vertex cover and independent set reduce to one another </a:t>
            </a:r>
            <a:endParaRPr lang="en-US" altLang="en-US" sz="2800" dirty="0" smtClean="0"/>
          </a:p>
        </p:txBody>
      </p:sp>
      <p:sp>
        <p:nvSpPr>
          <p:cNvPr id="8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29563" y="2209800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  <a:endParaRPr lang="en-US" altLang="en-US" b="1"/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05763" y="4333875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  <a:endParaRPr lang="en-US" altLang="en-US" b="1"/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50150" y="3271837"/>
            <a:ext cx="379413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  <a:endParaRPr lang="en-US" altLang="en-US" b="1" dirty="0"/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35988" y="3195637"/>
            <a:ext cx="379412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  <a:endParaRPr lang="en-US" altLang="en-US" b="1"/>
          </a:p>
        </p:txBody>
      </p:sp>
      <p:sp>
        <p:nvSpPr>
          <p:cNvPr id="12" name="Line 1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7777163" y="2588426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234363" y="2514600"/>
            <a:ext cx="452436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156576" y="2588426"/>
            <a:ext cx="74612" cy="17454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777163" y="3649678"/>
            <a:ext cx="320462" cy="7337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22282" y="2671956"/>
            <a:ext cx="1147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 = {4,5}</a:t>
            </a:r>
            <a:endParaRPr lang="en-US" dirty="0"/>
          </a:p>
        </p:txBody>
      </p:sp>
      <p:sp>
        <p:nvSpPr>
          <p:cNvPr id="16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8305801" y="3573462"/>
            <a:ext cx="429771" cy="760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36319" y="3401873"/>
            <a:ext cx="379412" cy="379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  <a:endParaRPr lang="en-US" altLang="en-US" b="1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Independent Set (Example </a:t>
            </a:r>
            <a:r>
              <a:rPr lang="en-US" altLang="en-US" dirty="0" smtClean="0"/>
              <a:t>2)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346060"/>
            <a:ext cx="8229600" cy="20558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 is independent if there are no edges between vertices in S. </a:t>
            </a:r>
            <a:endParaRPr lang="en-US" altLang="en-US" dirty="0" smtClean="0"/>
          </a:p>
        </p:txBody>
      </p:sp>
      <p:sp>
        <p:nvSpPr>
          <p:cNvPr id="6149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4414837"/>
            <a:ext cx="379412" cy="379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  <a:endParaRPr lang="en-US" altLang="en-US" b="1"/>
          </a:p>
        </p:txBody>
      </p:sp>
      <p:sp>
        <p:nvSpPr>
          <p:cNvPr id="6150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64116" y="3415643"/>
            <a:ext cx="379412" cy="3794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  <a:endParaRPr lang="en-US" altLang="en-US" b="1" dirty="0"/>
          </a:p>
        </p:txBody>
      </p:sp>
      <p:sp>
        <p:nvSpPr>
          <p:cNvPr id="6152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38475" y="5553075"/>
            <a:ext cx="379412" cy="3794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  <a:endParaRPr lang="en-US" altLang="en-US" b="1"/>
          </a:p>
        </p:txBody>
      </p:sp>
      <p:sp>
        <p:nvSpPr>
          <p:cNvPr id="615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762000" y="3732212"/>
            <a:ext cx="758825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24037" y="3579812"/>
            <a:ext cx="1138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65487" y="3732212"/>
            <a:ext cx="455613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809875" y="3808412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836612" y="3732212"/>
            <a:ext cx="2201863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62000" y="4794250"/>
            <a:ext cx="5302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6612" y="4643437"/>
            <a:ext cx="2201863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595437" y="5629275"/>
            <a:ext cx="144303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886075" y="4870450"/>
            <a:ext cx="2286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3341687" y="4794250"/>
            <a:ext cx="379413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49637" y="4507468"/>
            <a:ext cx="379412" cy="379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  <a:endParaRPr lang="en-US" altLang="en-US" b="1" dirty="0"/>
          </a:p>
        </p:txBody>
      </p:sp>
      <p:sp>
        <p:nvSpPr>
          <p:cNvPr id="24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531394" y="4414837"/>
            <a:ext cx="379412" cy="379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  <a:endParaRPr lang="en-US" altLang="en-US" b="1" dirty="0"/>
          </a:p>
        </p:txBody>
      </p:sp>
      <p:sp>
        <p:nvSpPr>
          <p:cNvPr id="25" name="Oval 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36207" y="5438776"/>
            <a:ext cx="379412" cy="379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  <a:endParaRPr lang="en-US" alt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4128569" y="1834129"/>
            <a:ext cx="4091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sz="2800" dirty="0"/>
              <a:t>(Example I.S = {1,4,5,6})</a:t>
            </a:r>
            <a:endParaRPr lang="en-US" altLang="en-US" sz="2800" dirty="0"/>
          </a:p>
        </p:txBody>
      </p:sp>
      <p:sp>
        <p:nvSpPr>
          <p:cNvPr id="26" name="Line 1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5652722" y="3732212"/>
            <a:ext cx="758825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714759" y="3579812"/>
            <a:ext cx="1138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8156209" y="3732212"/>
            <a:ext cx="455613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7700597" y="3808412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5727334" y="3732212"/>
            <a:ext cx="2201863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5652722" y="4794250"/>
            <a:ext cx="5302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727334" y="4643437"/>
            <a:ext cx="2201863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6486159" y="5629275"/>
            <a:ext cx="144303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7776797" y="4870450"/>
            <a:ext cx="2286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8232409" y="4794250"/>
            <a:ext cx="379413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7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372653" y="3446183"/>
            <a:ext cx="379412" cy="379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  <a:endParaRPr lang="en-US" altLang="en-US" b="1" dirty="0"/>
          </a:p>
        </p:txBody>
      </p:sp>
      <p:sp>
        <p:nvSpPr>
          <p:cNvPr id="39" name="Oval 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106747" y="5435911"/>
            <a:ext cx="379412" cy="379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  <a:endParaRPr lang="en-US" altLang="en-US" b="1" dirty="0"/>
          </a:p>
        </p:txBody>
      </p:sp>
      <p:sp>
        <p:nvSpPr>
          <p:cNvPr id="40" name="Oval 7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478298" y="4494694"/>
            <a:ext cx="379412" cy="379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  <a:endParaRPr lang="en-US" altLang="en-US" b="1" dirty="0"/>
          </a:p>
        </p:txBody>
      </p:sp>
      <p:sp>
        <p:nvSpPr>
          <p:cNvPr id="41" name="Oval 7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473561" y="4414836"/>
            <a:ext cx="379412" cy="379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  <a:endParaRPr lang="en-US" altLang="en-US" b="1" dirty="0"/>
          </a:p>
        </p:txBody>
      </p:sp>
      <p:sp>
        <p:nvSpPr>
          <p:cNvPr id="44" name="Oval 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360254" y="4394699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3</a:t>
            </a:r>
            <a:endParaRPr lang="en-US" altLang="en-US" b="1" dirty="0"/>
          </a:p>
        </p:txBody>
      </p:sp>
      <p:sp>
        <p:nvSpPr>
          <p:cNvPr id="45" name="Oval 4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891097" y="5478988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7</a:t>
            </a:r>
            <a:endParaRPr lang="en-US" altLang="en-US" b="1" dirty="0"/>
          </a:p>
        </p:txBody>
      </p:sp>
      <p:sp>
        <p:nvSpPr>
          <p:cNvPr id="47" name="Oval 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840277" y="3388253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  <a:endParaRPr lang="en-US" alt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2514600" y="2341910"/>
            <a:ext cx="2602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sz="2800" dirty="0" smtClean="0"/>
              <a:t> V.C = V – S 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(V.C  ={2,3,7})</a:t>
            </a:r>
            <a:endParaRPr lang="en-US" altLang="en-US" sz="2800" dirty="0"/>
          </a:p>
        </p:txBody>
      </p:sp>
      <p:sp>
        <p:nvSpPr>
          <p:cNvPr id="49" name="Google Shape;285;p49"/>
          <p:cNvSpPr txBox="1"/>
          <p:nvPr/>
        </p:nvSpPr>
        <p:spPr>
          <a:xfrm>
            <a:off x="3894963" y="3934746"/>
            <a:ext cx="1589507" cy="66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VC = V - S</a:t>
            </a:r>
            <a:endParaRPr sz="20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231166" y="4567237"/>
            <a:ext cx="606363" cy="303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/>
              <a:t>Clique (Example </a:t>
            </a:r>
            <a:r>
              <a:rPr lang="en-US" altLang="en-US" dirty="0" smtClean="0"/>
              <a:t>2)</a:t>
            </a:r>
            <a:endParaRPr lang="en-US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20558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Clique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Graph G = (V, E), a subset S of the vertices is a clique if there is an edge between every pair of vertices in </a:t>
            </a:r>
            <a:r>
              <a:rPr lang="en-US" altLang="en-US" dirty="0"/>
              <a:t>S. (Example </a:t>
            </a:r>
            <a:r>
              <a:rPr lang="en-US" altLang="en-US" dirty="0" smtClean="0">
                <a:solidFill>
                  <a:srgbClr val="C00000"/>
                </a:solidFill>
              </a:rPr>
              <a:t>Clique </a:t>
            </a:r>
            <a:r>
              <a:rPr lang="en-US" altLang="en-US" dirty="0">
                <a:solidFill>
                  <a:srgbClr val="C00000"/>
                </a:solidFill>
              </a:rPr>
              <a:t>= </a:t>
            </a:r>
            <a:r>
              <a:rPr lang="en-US" altLang="en-US" dirty="0" smtClean="0">
                <a:solidFill>
                  <a:srgbClr val="C00000"/>
                </a:solidFill>
              </a:rPr>
              <a:t>{1,4,5,6}</a:t>
            </a:r>
            <a:r>
              <a:rPr lang="en-US" altLang="en-US" dirty="0"/>
              <a:t>)</a:t>
            </a:r>
            <a:endParaRPr lang="en-US" altLang="en-US" dirty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7" name="Google Shape;285;p49"/>
          <p:cNvSpPr txBox="1"/>
          <p:nvPr/>
        </p:nvSpPr>
        <p:spPr>
          <a:xfrm>
            <a:off x="6400800" y="3816932"/>
            <a:ext cx="1214438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00B05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  Clique of size 4</a:t>
            </a:r>
            <a:endParaRPr dirty="0">
              <a:solidFill>
                <a:srgbClr val="00B05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8" name="Google Shape;286;p49"/>
          <p:cNvCxnSpPr/>
          <p:nvPr/>
        </p:nvCxnSpPr>
        <p:spPr>
          <a:xfrm rot="16200000" flipV="1">
            <a:off x="6314283" y="3591720"/>
            <a:ext cx="477837" cy="3047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68625" y="3821113"/>
            <a:ext cx="379412" cy="379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  <a:endParaRPr lang="en-US" altLang="en-US" b="1" dirty="0"/>
          </a:p>
        </p:txBody>
      </p:sp>
      <p:sp>
        <p:nvSpPr>
          <p:cNvPr id="4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81200" y="4806950"/>
            <a:ext cx="379412" cy="379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  <a:endParaRPr lang="en-US" altLang="en-US" b="1"/>
          </a:p>
        </p:txBody>
      </p:sp>
      <p:sp>
        <p:nvSpPr>
          <p:cNvPr id="48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76800" y="3659189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  <a:endParaRPr lang="en-US" altLang="en-US" b="1"/>
          </a:p>
        </p:txBody>
      </p:sp>
      <p:sp>
        <p:nvSpPr>
          <p:cNvPr id="49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40025" y="5870575"/>
            <a:ext cx="379412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  <a:endParaRPr lang="en-US" altLang="en-US" b="1"/>
          </a:p>
        </p:txBody>
      </p:sp>
      <p:sp>
        <p:nvSpPr>
          <p:cNvPr id="50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62475" y="5945188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  <a:endParaRPr lang="en-US" altLang="en-US" b="1"/>
          </a:p>
        </p:txBody>
      </p:sp>
      <p:sp>
        <p:nvSpPr>
          <p:cNvPr id="51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06862" y="4883150"/>
            <a:ext cx="379413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  <a:endParaRPr lang="en-US" altLang="en-US" b="1"/>
          </a:p>
        </p:txBody>
      </p:sp>
      <p:cxnSp>
        <p:nvCxnSpPr>
          <p:cNvPr id="53" name="Google Shape;286;p49"/>
          <p:cNvCxnSpPr>
            <a:stCxn id="47" idx="4"/>
            <a:endCxn id="52" idx="3"/>
          </p:cNvCxnSpPr>
          <p:nvPr/>
        </p:nvCxnSpPr>
        <p:spPr>
          <a:xfrm rot="5400000" flipH="1" flipV="1">
            <a:off x="3631803" y="3669902"/>
            <a:ext cx="55564" cy="2977358"/>
          </a:xfrm>
          <a:prstGeom prst="curvedConnector3">
            <a:avLst>
              <a:gd name="adj1" fmla="val -4114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oogle Shape;286;p49"/>
          <p:cNvCxnSpPr>
            <a:stCxn id="46" idx="6"/>
            <a:endCxn id="52" idx="0"/>
          </p:cNvCxnSpPr>
          <p:nvPr/>
        </p:nvCxnSpPr>
        <p:spPr>
          <a:xfrm>
            <a:off x="3348037" y="4010819"/>
            <a:ext cx="1934369" cy="79613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oogle Shape;286;p49"/>
          <p:cNvCxnSpPr>
            <a:stCxn id="46" idx="5"/>
            <a:endCxn id="51" idx="2"/>
          </p:cNvCxnSpPr>
          <p:nvPr/>
        </p:nvCxnSpPr>
        <p:spPr>
          <a:xfrm rot="16200000" flipH="1">
            <a:off x="3235719" y="4201714"/>
            <a:ext cx="927896" cy="8143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oogle Shape;286;p49"/>
          <p:cNvCxnSpPr>
            <a:stCxn id="46" idx="3"/>
            <a:endCxn id="49" idx="0"/>
          </p:cNvCxnSpPr>
          <p:nvPr/>
        </p:nvCxnSpPr>
        <p:spPr>
          <a:xfrm rot="5400000">
            <a:off x="2114153" y="4960539"/>
            <a:ext cx="1725614" cy="9445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Google Shape;286;p49"/>
          <p:cNvCxnSpPr>
            <a:stCxn id="46" idx="4"/>
            <a:endCxn id="50" idx="2"/>
          </p:cNvCxnSpPr>
          <p:nvPr/>
        </p:nvCxnSpPr>
        <p:spPr>
          <a:xfrm rot="16200000" flipH="1">
            <a:off x="2893219" y="4465637"/>
            <a:ext cx="1934369" cy="1404144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oogle Shape;286;p49"/>
          <p:cNvCxnSpPr>
            <a:stCxn id="48" idx="4"/>
            <a:endCxn id="50" idx="0"/>
          </p:cNvCxnSpPr>
          <p:nvPr/>
        </p:nvCxnSpPr>
        <p:spPr>
          <a:xfrm rot="5400000">
            <a:off x="3856051" y="4934732"/>
            <a:ext cx="1906587" cy="11432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oogle Shape;286;p49"/>
          <p:cNvCxnSpPr>
            <a:stCxn id="48" idx="3"/>
            <a:endCxn id="49" idx="0"/>
          </p:cNvCxnSpPr>
          <p:nvPr/>
        </p:nvCxnSpPr>
        <p:spPr>
          <a:xfrm rot="5400000">
            <a:off x="2887279" y="4025490"/>
            <a:ext cx="1887538" cy="18026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oogle Shape;286;p49"/>
          <p:cNvCxnSpPr>
            <a:stCxn id="47" idx="6"/>
            <a:endCxn id="51" idx="2"/>
          </p:cNvCxnSpPr>
          <p:nvPr/>
        </p:nvCxnSpPr>
        <p:spPr>
          <a:xfrm>
            <a:off x="2360612" y="4996657"/>
            <a:ext cx="1746250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oogle Shape;286;p49"/>
          <p:cNvCxnSpPr>
            <a:stCxn id="51" idx="6"/>
            <a:endCxn id="52" idx="2"/>
          </p:cNvCxnSpPr>
          <p:nvPr/>
        </p:nvCxnSpPr>
        <p:spPr>
          <a:xfrm flipV="1">
            <a:off x="4486275" y="4996657"/>
            <a:ext cx="606425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oogle Shape;286;p49"/>
          <p:cNvCxnSpPr>
            <a:stCxn id="51" idx="3"/>
            <a:endCxn id="49" idx="6"/>
          </p:cNvCxnSpPr>
          <p:nvPr/>
        </p:nvCxnSpPr>
        <p:spPr>
          <a:xfrm rot="5400000">
            <a:off x="3214291" y="5112146"/>
            <a:ext cx="853283" cy="10429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oogle Shape;286;p49"/>
          <p:cNvCxnSpPr>
            <a:stCxn id="52" idx="5"/>
            <a:endCxn id="49" idx="5"/>
          </p:cNvCxnSpPr>
          <p:nvPr/>
        </p:nvCxnSpPr>
        <p:spPr>
          <a:xfrm rot="5400000">
            <a:off x="3708399" y="4486274"/>
            <a:ext cx="1063625" cy="2352675"/>
          </a:xfrm>
          <a:prstGeom prst="curvedConnector3">
            <a:avLst>
              <a:gd name="adj1" fmla="val 1515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92700" y="4806950"/>
            <a:ext cx="379412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Clique is NP-Complete 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066800"/>
            <a:ext cx="89154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sz="3600" dirty="0" smtClean="0">
                <a:solidFill>
                  <a:srgbClr val="002060"/>
                </a:solidFill>
              </a:rPr>
              <a:t>Recipe to Prove a Problem Is NP-Complete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endParaRPr lang="en-US" altLang="en-US" sz="2800" dirty="0" smtClean="0">
              <a:solidFill>
                <a:srgbClr val="0070C0"/>
              </a:solidFill>
            </a:endParaRPr>
          </a:p>
          <a:p>
            <a:r>
              <a:rPr lang="en-US" altLang="en-US" sz="2800" dirty="0" smtClean="0">
                <a:solidFill>
                  <a:srgbClr val="C00000"/>
                </a:solidFill>
              </a:rPr>
              <a:t>Prove </a:t>
            </a:r>
            <a:r>
              <a:rPr lang="en-US" altLang="en-US" sz="2800" dirty="0">
                <a:solidFill>
                  <a:srgbClr val="C00000"/>
                </a:solidFill>
              </a:rPr>
              <a:t>that a </a:t>
            </a:r>
            <a:r>
              <a:rPr lang="en-US" altLang="en-US" sz="2800" dirty="0" smtClean="0">
                <a:solidFill>
                  <a:srgbClr val="C00000"/>
                </a:solidFill>
              </a:rPr>
              <a:t>Clique </a:t>
            </a:r>
            <a:r>
              <a:rPr lang="en-US" altLang="en-US" sz="2800" dirty="0">
                <a:solidFill>
                  <a:srgbClr val="C00000"/>
                </a:solidFill>
              </a:rPr>
              <a:t>is </a:t>
            </a:r>
            <a:r>
              <a:rPr lang="en-US" altLang="en-US" sz="2800" dirty="0" smtClean="0">
                <a:solidFill>
                  <a:srgbClr val="C00000"/>
                </a:solidFill>
              </a:rPr>
              <a:t>NP-Complete</a:t>
            </a:r>
            <a:endParaRPr lang="en-US" altLang="en-US" sz="2800" dirty="0">
              <a:solidFill>
                <a:srgbClr val="C00000"/>
              </a:solidFill>
            </a:endParaRPr>
          </a:p>
          <a:p>
            <a:endParaRPr lang="en-US" altLang="en-US" sz="2800" dirty="0" smtClean="0">
              <a:solidFill>
                <a:srgbClr val="0070C0"/>
              </a:solidFill>
            </a:endParaRPr>
          </a:p>
          <a:p>
            <a:r>
              <a:rPr lang="en-US" altLang="en-US" sz="2800" dirty="0" smtClean="0">
                <a:solidFill>
                  <a:srgbClr val="0070C0"/>
                </a:solidFill>
              </a:rPr>
              <a:t>Step 1. </a:t>
            </a:r>
            <a:r>
              <a:rPr lang="en-US" altLang="en-US" sz="2800" dirty="0">
                <a:solidFill>
                  <a:srgbClr val="0070C0"/>
                </a:solidFill>
              </a:rPr>
              <a:t>Clique </a:t>
            </a:r>
            <a:r>
              <a:rPr lang="en-US" sz="2800" dirty="0">
                <a:solidFill>
                  <a:srgbClr val="0070C0"/>
                </a:solidFill>
              </a:rPr>
              <a:t>∈</a:t>
            </a:r>
            <a:r>
              <a:rPr lang="en-US" altLang="en-US" sz="2800" dirty="0">
                <a:solidFill>
                  <a:srgbClr val="0070C0"/>
                </a:solidFill>
              </a:rPr>
              <a:t> NP. </a:t>
            </a:r>
            <a:endParaRPr lang="en-US" alt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0070C0"/>
              </a:solidFill>
            </a:endParaRPr>
          </a:p>
          <a:p>
            <a:r>
              <a:rPr lang="en-US" altLang="en-US" sz="2800" dirty="0" smtClean="0">
                <a:solidFill>
                  <a:srgbClr val="0070C0"/>
                </a:solidFill>
              </a:rPr>
              <a:t>Step 2. </a:t>
            </a:r>
            <a:r>
              <a:rPr lang="en-US" altLang="en-US" sz="2800" dirty="0">
                <a:solidFill>
                  <a:srgbClr val="0070C0"/>
                </a:solidFill>
              </a:rPr>
              <a:t>Choose </a:t>
            </a:r>
            <a:r>
              <a:rPr lang="en-US" altLang="en-US" sz="2800" dirty="0" smtClean="0">
                <a:solidFill>
                  <a:srgbClr val="0070C0"/>
                </a:solidFill>
              </a:rPr>
              <a:t>known NP-Complete </a:t>
            </a:r>
            <a:r>
              <a:rPr lang="en-US" altLang="en-US" sz="2800" dirty="0">
                <a:solidFill>
                  <a:srgbClr val="0070C0"/>
                </a:solidFill>
              </a:rPr>
              <a:t>problem </a:t>
            </a:r>
            <a:r>
              <a:rPr lang="en-US" altLang="en-US" sz="2800" dirty="0" smtClean="0">
                <a:solidFill>
                  <a:srgbClr val="0070C0"/>
                </a:solidFill>
              </a:rPr>
              <a:t>A (IS).</a:t>
            </a:r>
            <a:endParaRPr lang="en-US" alt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	</a:t>
            </a:r>
            <a:r>
              <a:rPr lang="en-US" altLang="en-US" sz="2800" dirty="0" smtClean="0">
                <a:solidFill>
                  <a:srgbClr val="0070C0"/>
                </a:solidFill>
              </a:rPr>
              <a:t>Prove </a:t>
            </a:r>
            <a:r>
              <a:rPr lang="en-US" altLang="en-US" sz="2800" dirty="0">
                <a:solidFill>
                  <a:srgbClr val="0070C0"/>
                </a:solidFill>
              </a:rPr>
              <a:t>that </a:t>
            </a:r>
            <a:r>
              <a:rPr lang="en-US" altLang="en-US" sz="2800" dirty="0" smtClean="0">
                <a:solidFill>
                  <a:srgbClr val="0070C0"/>
                </a:solidFill>
              </a:rPr>
              <a:t>A (IS) </a:t>
            </a:r>
            <a:r>
              <a:rPr lang="en-US" altLang="en-US" sz="2800" dirty="0">
                <a:solidFill>
                  <a:srgbClr val="0070C0"/>
                </a:solidFill>
              </a:rPr>
              <a:t>reduces to </a:t>
            </a:r>
            <a:r>
              <a:rPr lang="en-US" altLang="en-US" sz="2800" dirty="0" smtClean="0">
                <a:solidFill>
                  <a:srgbClr val="0070C0"/>
                </a:solidFill>
              </a:rPr>
              <a:t>B (Clique) </a:t>
            </a:r>
            <a:endParaRPr lang="en-US" alt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altLang="en-US" sz="2800" dirty="0"/>
              <a:t>IS </a:t>
            </a:r>
            <a:r>
              <a:rPr lang="en-US" altLang="en-US" sz="2800" dirty="0">
                <a:sym typeface="Symbol" panose="05050102010706020507" pitchFamily="18" charset="2"/>
              </a:rPr>
              <a:t></a:t>
            </a:r>
            <a:r>
              <a:rPr lang="en-US" altLang="en-US" sz="2800" baseline="-25000" dirty="0">
                <a:sym typeface="Symbol" panose="05050102010706020507" pitchFamily="18" charset="2"/>
              </a:rPr>
              <a:t>p</a:t>
            </a:r>
            <a:r>
              <a:rPr lang="en-US" altLang="en-US" sz="2800" dirty="0"/>
              <a:t> Clique</a:t>
            </a:r>
            <a:r>
              <a:rPr lang="en-US" sz="2800" dirty="0" smtClean="0">
                <a:solidFill>
                  <a:srgbClr val="0070C0"/>
                </a:solidFill>
              </a:rPr>
              <a:t>. </a:t>
            </a:r>
            <a:endParaRPr lang="en-US" altLang="en-US" sz="2800" dirty="0">
              <a:solidFill>
                <a:srgbClr val="0070C0"/>
              </a:solidFill>
            </a:endParaRPr>
          </a:p>
          <a:p>
            <a:endParaRPr lang="en-US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7" y="-15711"/>
            <a:ext cx="8229600" cy="73325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Step 1: Clique </a:t>
            </a:r>
            <a:r>
              <a:rPr lang="en-US" dirty="0"/>
              <a:t>∈</a:t>
            </a:r>
            <a:r>
              <a:rPr lang="en-US" altLang="en-US" dirty="0"/>
              <a:t> NP.   </a:t>
            </a:r>
            <a:endParaRPr lang="en-GB" dirty="0"/>
          </a:p>
        </p:txBody>
      </p:sp>
      <p:sp>
        <p:nvSpPr>
          <p:cNvPr id="22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78313" y="3668713"/>
            <a:ext cx="379412" cy="379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  <a:endParaRPr lang="en-US" altLang="en-US" b="1" dirty="0"/>
          </a:p>
        </p:txBody>
      </p:sp>
      <p:sp>
        <p:nvSpPr>
          <p:cNvPr id="23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90888" y="4654550"/>
            <a:ext cx="379412" cy="379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  <a:endParaRPr lang="en-US" altLang="en-US" b="1"/>
          </a:p>
        </p:txBody>
      </p:sp>
      <p:sp>
        <p:nvSpPr>
          <p:cNvPr id="24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86488" y="3506789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  <a:endParaRPr lang="en-US" altLang="en-US" b="1"/>
          </a:p>
        </p:txBody>
      </p:sp>
      <p:sp>
        <p:nvSpPr>
          <p:cNvPr id="25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9713" y="5718175"/>
            <a:ext cx="379412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  <a:endParaRPr lang="en-US" altLang="en-US" b="1"/>
          </a:p>
        </p:txBody>
      </p:sp>
      <p:sp>
        <p:nvSpPr>
          <p:cNvPr id="26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72163" y="5792788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  <a:endParaRPr lang="en-US" altLang="en-US" b="1"/>
          </a:p>
        </p:txBody>
      </p:sp>
      <p:sp>
        <p:nvSpPr>
          <p:cNvPr id="27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16550" y="4730750"/>
            <a:ext cx="379413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  <a:endParaRPr lang="en-US" altLang="en-US" b="1"/>
          </a:p>
        </p:txBody>
      </p:sp>
      <p:sp>
        <p:nvSpPr>
          <p:cNvPr id="28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02388" y="4654550"/>
            <a:ext cx="379412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  <a:endParaRPr lang="en-US" altLang="en-US" b="1"/>
          </a:p>
        </p:txBody>
      </p:sp>
      <p:cxnSp>
        <p:nvCxnSpPr>
          <p:cNvPr id="39" name="Google Shape;286;p49"/>
          <p:cNvCxnSpPr>
            <a:stCxn id="23" idx="4"/>
            <a:endCxn id="28" idx="3"/>
          </p:cNvCxnSpPr>
          <p:nvPr/>
        </p:nvCxnSpPr>
        <p:spPr>
          <a:xfrm rot="5400000" flipH="1" flipV="1">
            <a:off x="4941491" y="3517502"/>
            <a:ext cx="55564" cy="2977358"/>
          </a:xfrm>
          <a:prstGeom prst="curvedConnector3">
            <a:avLst>
              <a:gd name="adj1" fmla="val -4114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oogle Shape;286;p49"/>
          <p:cNvCxnSpPr>
            <a:stCxn id="22" idx="6"/>
            <a:endCxn id="28" idx="0"/>
          </p:cNvCxnSpPr>
          <p:nvPr/>
        </p:nvCxnSpPr>
        <p:spPr>
          <a:xfrm>
            <a:off x="4657725" y="3858419"/>
            <a:ext cx="1934369" cy="79613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oogle Shape;286;p49"/>
          <p:cNvCxnSpPr>
            <a:stCxn id="22" idx="5"/>
            <a:endCxn id="27" idx="2"/>
          </p:cNvCxnSpPr>
          <p:nvPr/>
        </p:nvCxnSpPr>
        <p:spPr>
          <a:xfrm rot="16200000" flipH="1">
            <a:off x="4545407" y="4049314"/>
            <a:ext cx="927896" cy="8143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oogle Shape;286;p49"/>
          <p:cNvCxnSpPr>
            <a:stCxn id="22" idx="3"/>
            <a:endCxn id="25" idx="0"/>
          </p:cNvCxnSpPr>
          <p:nvPr/>
        </p:nvCxnSpPr>
        <p:spPr>
          <a:xfrm rot="5400000">
            <a:off x="3423841" y="4808139"/>
            <a:ext cx="1725614" cy="9445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oogle Shape;286;p49"/>
          <p:cNvCxnSpPr>
            <a:stCxn id="22" idx="4"/>
            <a:endCxn id="26" idx="2"/>
          </p:cNvCxnSpPr>
          <p:nvPr/>
        </p:nvCxnSpPr>
        <p:spPr>
          <a:xfrm rot="16200000" flipH="1">
            <a:off x="4202907" y="4313237"/>
            <a:ext cx="1934369" cy="1404144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oogle Shape;286;p49"/>
          <p:cNvCxnSpPr>
            <a:stCxn id="24" idx="4"/>
            <a:endCxn id="26" idx="0"/>
          </p:cNvCxnSpPr>
          <p:nvPr/>
        </p:nvCxnSpPr>
        <p:spPr>
          <a:xfrm rot="5400000">
            <a:off x="5165739" y="4782332"/>
            <a:ext cx="1906587" cy="11432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oogle Shape;286;p49"/>
          <p:cNvCxnSpPr>
            <a:stCxn id="24" idx="3"/>
            <a:endCxn id="25" idx="0"/>
          </p:cNvCxnSpPr>
          <p:nvPr/>
        </p:nvCxnSpPr>
        <p:spPr>
          <a:xfrm rot="5400000">
            <a:off x="4196967" y="3873090"/>
            <a:ext cx="1887538" cy="18026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oogle Shape;286;p49"/>
          <p:cNvCxnSpPr>
            <a:stCxn id="23" idx="6"/>
            <a:endCxn id="27" idx="2"/>
          </p:cNvCxnSpPr>
          <p:nvPr/>
        </p:nvCxnSpPr>
        <p:spPr>
          <a:xfrm>
            <a:off x="3670300" y="4844257"/>
            <a:ext cx="1746250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oogle Shape;286;p49"/>
          <p:cNvCxnSpPr>
            <a:stCxn id="27" idx="6"/>
            <a:endCxn id="28" idx="2"/>
          </p:cNvCxnSpPr>
          <p:nvPr/>
        </p:nvCxnSpPr>
        <p:spPr>
          <a:xfrm flipV="1">
            <a:off x="5795963" y="4844257"/>
            <a:ext cx="606425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oogle Shape;286;p49"/>
          <p:cNvCxnSpPr>
            <a:stCxn id="27" idx="3"/>
            <a:endCxn id="25" idx="6"/>
          </p:cNvCxnSpPr>
          <p:nvPr/>
        </p:nvCxnSpPr>
        <p:spPr>
          <a:xfrm rot="5400000">
            <a:off x="4523979" y="4959746"/>
            <a:ext cx="853283" cy="10429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Google Shape;286;p49"/>
          <p:cNvCxnSpPr>
            <a:stCxn id="28" idx="5"/>
            <a:endCxn id="25" idx="5"/>
          </p:cNvCxnSpPr>
          <p:nvPr/>
        </p:nvCxnSpPr>
        <p:spPr>
          <a:xfrm rot="5400000">
            <a:off x="5018087" y="4333874"/>
            <a:ext cx="1063625" cy="2352675"/>
          </a:xfrm>
          <a:prstGeom prst="curvedConnector3">
            <a:avLst>
              <a:gd name="adj1" fmla="val 1515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7506" y="1622330"/>
            <a:ext cx="7141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70C0"/>
                </a:solidFill>
              </a:rPr>
              <a:t>Given graph contains Clique of size = 4 ? 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-76200" y="716754"/>
            <a:ext cx="9067799" cy="581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Graph G = (V, E), a subset S of the vertices is a clique if there is an edge between every pair of vertices in S. (Example </a:t>
            </a:r>
            <a:r>
              <a:rPr lang="en-US" altLang="en-US" sz="2400" dirty="0" smtClean="0">
                <a:solidFill>
                  <a:srgbClr val="C00000"/>
                </a:solidFill>
              </a:rPr>
              <a:t>Clique = {1,4,5,6}</a:t>
            </a:r>
            <a:r>
              <a:rPr lang="en-US" altLang="en-US" sz="2400" dirty="0" smtClean="0"/>
              <a:t>)</a:t>
            </a:r>
            <a:endParaRPr lang="en-US" altLang="en-US" sz="2400" dirty="0" smtClean="0"/>
          </a:p>
          <a:p>
            <a:pPr lvl="1"/>
            <a:endParaRPr lang="en-US" alt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32994" y="2278043"/>
            <a:ext cx="8653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In polynomial time we can verify that, for each pair of vertices u, v ∈  S</a:t>
            </a:r>
            <a:r>
              <a:rPr lang="en-US" altLang="en-US" sz="2400" dirty="0" smtClean="0"/>
              <a:t>, S= {1,4,5,6} </a:t>
            </a:r>
            <a:r>
              <a:rPr lang="en-US" altLang="en-US" sz="2400" dirty="0"/>
              <a:t>there is edge between them. (In particular, if G is given as an adjacency matrix, this can be done in </a:t>
            </a:r>
            <a:r>
              <a:rPr lang="en-GB" sz="24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O(n</a:t>
            </a:r>
            <a:r>
              <a:rPr lang="en-GB" sz="24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</a:t>
            </a:r>
            <a:r>
              <a:rPr lang="en-US" altLang="en-US" sz="2400" dirty="0" smtClean="0"/>
              <a:t>time</a:t>
            </a:r>
            <a:r>
              <a:rPr lang="en-US" altLang="en-US" sz="2400" dirty="0"/>
              <a:t>.)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/>
              <a:t>Step </a:t>
            </a:r>
            <a:r>
              <a:rPr lang="en-US" altLang="en-US" dirty="0" smtClean="0"/>
              <a:t>2: </a:t>
            </a:r>
            <a:r>
              <a:rPr lang="en-US" altLang="en-US" dirty="0"/>
              <a:t>IS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 smtClean="0"/>
              <a:t> Clique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Lemma: S is Independent in G </a:t>
            </a:r>
            <a:r>
              <a:rPr lang="en-US" altLang="en-US" dirty="0" err="1" smtClean="0"/>
              <a:t>iff</a:t>
            </a:r>
            <a:r>
              <a:rPr lang="en-US" altLang="en-US" dirty="0" smtClean="0"/>
              <a:t> S is a Clique in the complement of G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To reduce IS to Clique, we compute the complement of the graph.  </a:t>
            </a:r>
            <a:r>
              <a:rPr lang="en-US" altLang="en-US" dirty="0" smtClean="0">
                <a:solidFill>
                  <a:srgbClr val="0070C0"/>
                </a:solidFill>
              </a:rPr>
              <a:t>The complement has a clique of size K </a:t>
            </a:r>
            <a:r>
              <a:rPr lang="en-US" altLang="en-US" dirty="0" err="1" smtClean="0">
                <a:solidFill>
                  <a:srgbClr val="0070C0"/>
                </a:solidFill>
              </a:rPr>
              <a:t>iff</a:t>
            </a:r>
            <a:r>
              <a:rPr lang="en-US" altLang="en-US" dirty="0" smtClean="0">
                <a:solidFill>
                  <a:srgbClr val="0070C0"/>
                </a:solidFill>
              </a:rPr>
              <a:t> the original graph has an independent set of size K.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 smtClean="0"/>
              <a:t>Construction of Complement </a:t>
            </a:r>
            <a:r>
              <a:rPr lang="en-US" altLang="en-US" dirty="0"/>
              <a:t>of the </a:t>
            </a:r>
            <a:r>
              <a:rPr lang="en-US" altLang="en-US" dirty="0" smtClean="0"/>
              <a:t>graph can easily be done in polynomial time. </a:t>
            </a:r>
            <a:endParaRPr lang="en-US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Reductions</a:t>
            </a:r>
            <a:endParaRPr lang="en-US" altLang="en-US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r>
              <a:rPr lang="en-US" altLang="en-US" sz="2800" dirty="0">
                <a:solidFill>
                  <a:schemeClr val="tx2"/>
                </a:solidFill>
              </a:rPr>
              <a:t>Reduction is a way of saying that one problem is </a:t>
            </a:r>
            <a:r>
              <a:rPr lang="en-US" altLang="en-US" sz="2800" b="1" dirty="0">
                <a:solidFill>
                  <a:schemeClr val="tx2"/>
                </a:solidFill>
              </a:rPr>
              <a:t>“easier”</a:t>
            </a:r>
            <a:r>
              <a:rPr lang="en-US" altLang="en-US" sz="2800" dirty="0">
                <a:solidFill>
                  <a:schemeClr val="tx2"/>
                </a:solidFill>
              </a:rPr>
              <a:t> than another.</a:t>
            </a:r>
            <a:endParaRPr lang="en-US" altLang="en-US" sz="2800" dirty="0">
              <a:solidFill>
                <a:schemeClr val="tx2"/>
              </a:solidFill>
            </a:endParaRPr>
          </a:p>
          <a:p>
            <a:r>
              <a:rPr lang="en-US" altLang="en-US" sz="2800" dirty="0">
                <a:solidFill>
                  <a:schemeClr val="tx2"/>
                </a:solidFill>
              </a:rPr>
              <a:t>We say that problem A is easier than problem B, 	 	           (i.e., we write </a:t>
            </a:r>
            <a:r>
              <a:rPr lang="en-US" altLang="en-US" sz="2800" b="1" dirty="0">
                <a:solidFill>
                  <a:schemeClr val="tx2"/>
                </a:solidFill>
              </a:rPr>
              <a:t>“A </a:t>
            </a:r>
            <a:r>
              <a:rPr lang="en-US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 </a:t>
            </a:r>
            <a:r>
              <a:rPr lang="en-US" altLang="en-US" sz="2800" b="1" dirty="0">
                <a:solidFill>
                  <a:schemeClr val="tx2"/>
                </a:solidFill>
              </a:rPr>
              <a:t>B”</a:t>
            </a:r>
            <a:r>
              <a:rPr lang="en-US" altLang="en-US" sz="2800" dirty="0">
                <a:solidFill>
                  <a:schemeClr val="tx2"/>
                </a:solidFill>
              </a:rPr>
              <a:t>) </a:t>
            </a:r>
            <a:endParaRPr lang="en-US" altLang="en-US" sz="28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   if we can solve A using the algorithm that </a:t>
            </a:r>
            <a:r>
              <a:rPr lang="en-US" altLang="en-US" sz="2800" dirty="0" smtClean="0">
                <a:solidFill>
                  <a:schemeClr val="tx2"/>
                </a:solidFill>
              </a:rPr>
              <a:t>solves B</a:t>
            </a:r>
            <a:r>
              <a:rPr lang="en-US" altLang="en-US" sz="2800" dirty="0">
                <a:solidFill>
                  <a:schemeClr val="tx2"/>
                </a:solidFill>
              </a:rPr>
              <a:t>.</a:t>
            </a:r>
            <a:endParaRPr lang="en-US" altLang="en-US" sz="2800" dirty="0">
              <a:solidFill>
                <a:schemeClr val="tx2"/>
              </a:solidFill>
            </a:endParaRPr>
          </a:p>
          <a:p>
            <a:r>
              <a:rPr lang="en-US" altLang="en-US" b="1" dirty="0"/>
              <a:t>Idea: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DD0111"/>
                </a:solidFill>
              </a:rPr>
              <a:t>transform the inputs of A to inputs of B</a:t>
            </a:r>
            <a:endParaRPr lang="en-US" altLang="en-US" dirty="0">
              <a:solidFill>
                <a:srgbClr val="DD0111"/>
              </a:solidFill>
            </a:endParaRPr>
          </a:p>
        </p:txBody>
      </p:sp>
      <p:grpSp>
        <p:nvGrpSpPr>
          <p:cNvPr id="986133" name="Group 21"/>
          <p:cNvGrpSpPr/>
          <p:nvPr/>
        </p:nvGrpSpPr>
        <p:grpSpPr bwMode="auto">
          <a:xfrm>
            <a:off x="457200" y="4495800"/>
            <a:ext cx="8115300" cy="1587500"/>
            <a:chOff x="304" y="895"/>
            <a:chExt cx="5112" cy="1000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  <a:endParaRPr lang="en-US" altLang="en-US" sz="2800">
                <a:latin typeface="Monotype Corsiva" panose="03010101010201010101" pitchFamily="66" charset="0"/>
              </a:endParaRP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  <a:endParaRPr lang="en-US" altLang="en-US" sz="2400"/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Problem A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IS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/>
              <a:t> </a:t>
            </a:r>
            <a:r>
              <a:rPr lang="en-US" altLang="en-US" dirty="0" smtClean="0"/>
              <a:t>Clique (Example </a:t>
            </a:r>
            <a:r>
              <a:rPr lang="en-US" altLang="en-US" dirty="0"/>
              <a:t>2</a:t>
            </a:r>
            <a:r>
              <a:rPr lang="en-US" altLang="en-US" dirty="0" smtClean="0"/>
              <a:t>)</a:t>
            </a:r>
            <a:endParaRPr lang="en-GB" dirty="0"/>
          </a:p>
        </p:txBody>
      </p:sp>
      <p:sp>
        <p:nvSpPr>
          <p:cNvPr id="4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1313" y="2438400"/>
            <a:ext cx="379412" cy="379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  <a:endParaRPr lang="en-US" altLang="en-US" b="1" dirty="0"/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3888" y="3424237"/>
            <a:ext cx="379412" cy="379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  <a:endParaRPr lang="en-US" altLang="en-US" b="1"/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8963" y="2438400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  <a:endParaRPr lang="en-US" altLang="en-US" b="1"/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2713" y="4487862"/>
            <a:ext cx="379412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  <a:endParaRPr lang="en-US" altLang="en-US" b="1"/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5163" y="4562475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  <a:endParaRPr lang="en-US" altLang="en-US" b="1"/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49550" y="3500437"/>
            <a:ext cx="379413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  <a:endParaRPr lang="en-US" altLang="en-US" b="1"/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5388" y="3424237"/>
            <a:ext cx="379412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  <a:endParaRPr lang="en-US" altLang="en-US" b="1"/>
          </a:p>
        </p:txBody>
      </p:sp>
      <p:sp>
        <p:nvSpPr>
          <p:cNvPr id="12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928688" y="2741612"/>
            <a:ext cx="758825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990725" y="2589212"/>
            <a:ext cx="1138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432175" y="2741612"/>
            <a:ext cx="455613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976563" y="2817812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003300" y="2741612"/>
            <a:ext cx="2201863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28688" y="3803650"/>
            <a:ext cx="5302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003300" y="3652837"/>
            <a:ext cx="2201863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762125" y="4638675"/>
            <a:ext cx="144303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052763" y="3879850"/>
            <a:ext cx="2286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3508375" y="3803650"/>
            <a:ext cx="379413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83313" y="2438400"/>
            <a:ext cx="379412" cy="379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  <a:endParaRPr lang="en-US" altLang="en-US" b="1" dirty="0"/>
          </a:p>
        </p:txBody>
      </p:sp>
      <p:sp>
        <p:nvSpPr>
          <p:cNvPr id="23" name="Oval 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95888" y="3424237"/>
            <a:ext cx="379412" cy="379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  <a:endParaRPr lang="en-US" altLang="en-US" b="1"/>
          </a:p>
        </p:txBody>
      </p:sp>
      <p:sp>
        <p:nvSpPr>
          <p:cNvPr id="24" name="Oval 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891488" y="2276476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  <a:endParaRPr lang="en-US" altLang="en-US" b="1"/>
          </a:p>
        </p:txBody>
      </p:sp>
      <p:sp>
        <p:nvSpPr>
          <p:cNvPr id="25" name="Oval 7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54713" y="4487862"/>
            <a:ext cx="379412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  <a:endParaRPr lang="en-US" altLang="en-US" b="1"/>
          </a:p>
        </p:txBody>
      </p:sp>
      <p:sp>
        <p:nvSpPr>
          <p:cNvPr id="26" name="Oval 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777163" y="4562475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  <a:endParaRPr lang="en-US" altLang="en-US" b="1"/>
          </a:p>
        </p:txBody>
      </p:sp>
      <p:sp>
        <p:nvSpPr>
          <p:cNvPr id="27" name="Oval 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321550" y="3500437"/>
            <a:ext cx="379413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  <a:endParaRPr lang="en-US" altLang="en-US" b="1"/>
          </a:p>
        </p:txBody>
      </p:sp>
      <p:sp>
        <p:nvSpPr>
          <p:cNvPr id="28" name="Oval 1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307388" y="3424237"/>
            <a:ext cx="379412" cy="379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  <a:endParaRPr lang="en-US" altLang="en-US" b="1"/>
          </a:p>
        </p:txBody>
      </p:sp>
      <p:cxnSp>
        <p:nvCxnSpPr>
          <p:cNvPr id="39" name="Google Shape;286;p49"/>
          <p:cNvCxnSpPr>
            <a:stCxn id="23" idx="4"/>
            <a:endCxn id="28" idx="3"/>
          </p:cNvCxnSpPr>
          <p:nvPr/>
        </p:nvCxnSpPr>
        <p:spPr>
          <a:xfrm rot="5400000" flipH="1" flipV="1">
            <a:off x="6846491" y="2287189"/>
            <a:ext cx="55564" cy="2977358"/>
          </a:xfrm>
          <a:prstGeom prst="curvedConnector3">
            <a:avLst>
              <a:gd name="adj1" fmla="val -4114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oogle Shape;286;p49"/>
          <p:cNvCxnSpPr>
            <a:stCxn id="22" idx="6"/>
            <a:endCxn id="28" idx="0"/>
          </p:cNvCxnSpPr>
          <p:nvPr/>
        </p:nvCxnSpPr>
        <p:spPr>
          <a:xfrm>
            <a:off x="6562725" y="2628106"/>
            <a:ext cx="1934369" cy="79613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oogle Shape;286;p49"/>
          <p:cNvCxnSpPr>
            <a:stCxn id="22" idx="5"/>
            <a:endCxn id="27" idx="2"/>
          </p:cNvCxnSpPr>
          <p:nvPr/>
        </p:nvCxnSpPr>
        <p:spPr>
          <a:xfrm rot="16200000" flipH="1">
            <a:off x="6450407" y="2819001"/>
            <a:ext cx="927896" cy="8143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oogle Shape;286;p49"/>
          <p:cNvCxnSpPr>
            <a:stCxn id="22" idx="3"/>
            <a:endCxn id="25" idx="0"/>
          </p:cNvCxnSpPr>
          <p:nvPr/>
        </p:nvCxnSpPr>
        <p:spPr>
          <a:xfrm rot="5400000">
            <a:off x="5328841" y="3577826"/>
            <a:ext cx="1725614" cy="9445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oogle Shape;286;p49"/>
          <p:cNvCxnSpPr>
            <a:stCxn id="22" idx="4"/>
            <a:endCxn id="26" idx="2"/>
          </p:cNvCxnSpPr>
          <p:nvPr/>
        </p:nvCxnSpPr>
        <p:spPr>
          <a:xfrm rot="16200000" flipH="1">
            <a:off x="6107907" y="3082924"/>
            <a:ext cx="1934369" cy="1404144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oogle Shape;286;p49"/>
          <p:cNvCxnSpPr>
            <a:stCxn id="24" idx="4"/>
            <a:endCxn id="26" idx="0"/>
          </p:cNvCxnSpPr>
          <p:nvPr/>
        </p:nvCxnSpPr>
        <p:spPr>
          <a:xfrm rot="5400000">
            <a:off x="7070739" y="3552019"/>
            <a:ext cx="1906587" cy="11432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oogle Shape;286;p49"/>
          <p:cNvCxnSpPr>
            <a:stCxn id="24" idx="3"/>
            <a:endCxn id="25" idx="0"/>
          </p:cNvCxnSpPr>
          <p:nvPr/>
        </p:nvCxnSpPr>
        <p:spPr>
          <a:xfrm rot="5400000">
            <a:off x="6101967" y="2642777"/>
            <a:ext cx="1887538" cy="18026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oogle Shape;286;p49"/>
          <p:cNvCxnSpPr>
            <a:stCxn id="23" idx="6"/>
            <a:endCxn id="27" idx="2"/>
          </p:cNvCxnSpPr>
          <p:nvPr/>
        </p:nvCxnSpPr>
        <p:spPr>
          <a:xfrm>
            <a:off x="5575300" y="3613944"/>
            <a:ext cx="1746250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oogle Shape;286;p49"/>
          <p:cNvCxnSpPr>
            <a:stCxn id="27" idx="6"/>
            <a:endCxn id="28" idx="2"/>
          </p:cNvCxnSpPr>
          <p:nvPr/>
        </p:nvCxnSpPr>
        <p:spPr>
          <a:xfrm flipV="1">
            <a:off x="7700963" y="3613944"/>
            <a:ext cx="606425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oogle Shape;286;p49"/>
          <p:cNvCxnSpPr>
            <a:stCxn id="27" idx="3"/>
            <a:endCxn id="25" idx="6"/>
          </p:cNvCxnSpPr>
          <p:nvPr/>
        </p:nvCxnSpPr>
        <p:spPr>
          <a:xfrm rot="5400000">
            <a:off x="6428979" y="3729433"/>
            <a:ext cx="853283" cy="10429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Google Shape;286;p49"/>
          <p:cNvCxnSpPr>
            <a:stCxn id="28" idx="5"/>
            <a:endCxn id="25" idx="5"/>
          </p:cNvCxnSpPr>
          <p:nvPr/>
        </p:nvCxnSpPr>
        <p:spPr>
          <a:xfrm rot="5400000">
            <a:off x="6923087" y="3103561"/>
            <a:ext cx="1063625" cy="2352675"/>
          </a:xfrm>
          <a:prstGeom prst="curvedConnector3">
            <a:avLst>
              <a:gd name="adj1" fmla="val 1515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4419600" y="3500437"/>
            <a:ext cx="533400" cy="323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285;p49"/>
          <p:cNvSpPr txBox="1"/>
          <p:nvPr/>
        </p:nvSpPr>
        <p:spPr>
          <a:xfrm>
            <a:off x="2032163" y="5428479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Independent-Set of Size 4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42" name="Google Shape;286;p49"/>
          <p:cNvCxnSpPr/>
          <p:nvPr/>
        </p:nvCxnSpPr>
        <p:spPr>
          <a:xfrm rot="5400000" flipH="1" flipV="1">
            <a:off x="2753134" y="5567769"/>
            <a:ext cx="429397" cy="1746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85;p49"/>
          <p:cNvSpPr txBox="1"/>
          <p:nvPr/>
        </p:nvSpPr>
        <p:spPr>
          <a:xfrm>
            <a:off x="6569400" y="5486400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Clique of Size 4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45" name="Google Shape;286;p49"/>
          <p:cNvCxnSpPr/>
          <p:nvPr/>
        </p:nvCxnSpPr>
        <p:spPr>
          <a:xfrm rot="16200000" flipV="1">
            <a:off x="7249402" y="5704602"/>
            <a:ext cx="465137" cy="2873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Google Shape;285;p49"/>
          <p:cNvSpPr txBox="1"/>
          <p:nvPr/>
        </p:nvSpPr>
        <p:spPr>
          <a:xfrm>
            <a:off x="3713583" y="2471737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Complement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Reduction: Independent Set, Vertex Cover, and Clique (</a:t>
            </a:r>
            <a:r>
              <a:rPr lang="en-US" altLang="en-US" dirty="0" smtClean="0"/>
              <a:t>Example </a:t>
            </a:r>
            <a:r>
              <a:rPr lang="en-US" altLang="en-US" dirty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400" y="2209800"/>
            <a:ext cx="88734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 INDEPENDENT-SET </a:t>
            </a:r>
            <a:r>
              <a:rPr lang="en-US" altLang="en-US" dirty="0" smtClean="0"/>
              <a:t>is NP-Complete 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066800"/>
            <a:ext cx="90678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sz="3600" dirty="0" smtClean="0">
                <a:solidFill>
                  <a:srgbClr val="002060"/>
                </a:solidFill>
              </a:rPr>
              <a:t>Recipe </a:t>
            </a:r>
            <a:r>
              <a:rPr lang="en-US" altLang="en-US" sz="3600" dirty="0">
                <a:solidFill>
                  <a:srgbClr val="002060"/>
                </a:solidFill>
              </a:rPr>
              <a:t>to Prove a Problem Is NP-Complete</a:t>
            </a:r>
            <a:endParaRPr lang="en-US" altLang="en-US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rgbClr val="0070C0"/>
              </a:solidFill>
            </a:endParaRP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To </a:t>
            </a:r>
            <a:r>
              <a:rPr lang="en-US" altLang="en-US" sz="2400" dirty="0">
                <a:solidFill>
                  <a:srgbClr val="0070C0"/>
                </a:solidFill>
              </a:rPr>
              <a:t>prove that a problem </a:t>
            </a:r>
            <a:r>
              <a:rPr lang="en-US" altLang="en-US" sz="2400" dirty="0" smtClean="0">
                <a:solidFill>
                  <a:srgbClr val="0070C0"/>
                </a:solidFill>
              </a:rPr>
              <a:t>B </a:t>
            </a:r>
            <a:r>
              <a:rPr lang="en-US" alt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0070C0"/>
                </a:solidFill>
              </a:rPr>
              <a:t>INDEPENDENT-SET</a:t>
            </a:r>
            <a:r>
              <a:rPr lang="en-US" altLang="en-US" sz="2400" dirty="0">
                <a:solidFill>
                  <a:srgbClr val="0070C0"/>
                </a:solidFill>
              </a:rPr>
              <a:t>) is </a:t>
            </a:r>
            <a:r>
              <a:rPr lang="en-US" altLang="en-US" sz="2400" dirty="0" smtClean="0">
                <a:solidFill>
                  <a:srgbClr val="0070C0"/>
                </a:solidFill>
              </a:rPr>
              <a:t>NP-Complete: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altLang="en-US" sz="2400" dirty="0" smtClean="0">
              <a:solidFill>
                <a:srgbClr val="0070C0"/>
              </a:solidFill>
            </a:endParaRP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Step 1. </a:t>
            </a:r>
            <a:r>
              <a:rPr lang="en-US" sz="2400" dirty="0">
                <a:solidFill>
                  <a:srgbClr val="0070C0"/>
                </a:solidFill>
              </a:rPr>
              <a:t>INDEPENDENT-SET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∈ NP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Step 2. </a:t>
            </a:r>
            <a:r>
              <a:rPr lang="en-US" altLang="en-US" sz="2400" dirty="0">
                <a:solidFill>
                  <a:srgbClr val="0070C0"/>
                </a:solidFill>
              </a:rPr>
              <a:t>Choose an </a:t>
            </a:r>
            <a:r>
              <a:rPr lang="en-US" altLang="en-US" sz="2400" dirty="0" smtClean="0">
                <a:solidFill>
                  <a:srgbClr val="0070C0"/>
                </a:solidFill>
              </a:rPr>
              <a:t>NP-Complete </a:t>
            </a:r>
            <a:r>
              <a:rPr lang="en-US" altLang="en-US" sz="2400" dirty="0">
                <a:solidFill>
                  <a:srgbClr val="0070C0"/>
                </a:solidFill>
              </a:rPr>
              <a:t>problem </a:t>
            </a:r>
            <a:r>
              <a:rPr lang="en-US" altLang="en-US" sz="2400" dirty="0" smtClean="0">
                <a:solidFill>
                  <a:srgbClr val="0070C0"/>
                </a:solidFill>
              </a:rPr>
              <a:t>A (3-SAT).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	</a:t>
            </a:r>
            <a:r>
              <a:rPr lang="en-US" altLang="en-US" sz="2400" dirty="0" smtClean="0">
                <a:solidFill>
                  <a:srgbClr val="0070C0"/>
                </a:solidFill>
              </a:rPr>
              <a:t>Prove </a:t>
            </a:r>
            <a:r>
              <a:rPr lang="en-US" altLang="en-US" sz="2400" dirty="0">
                <a:solidFill>
                  <a:srgbClr val="0070C0"/>
                </a:solidFill>
              </a:rPr>
              <a:t>that A </a:t>
            </a:r>
            <a:r>
              <a:rPr lang="en-US" altLang="en-US" sz="2400" dirty="0" smtClean="0">
                <a:solidFill>
                  <a:srgbClr val="0070C0"/>
                </a:solidFill>
              </a:rPr>
              <a:t>(3-SAT) </a:t>
            </a:r>
            <a:r>
              <a:rPr lang="en-US" altLang="en-US" sz="2400" dirty="0">
                <a:solidFill>
                  <a:srgbClr val="0070C0"/>
                </a:solidFill>
              </a:rPr>
              <a:t>reduces to B (</a:t>
            </a:r>
            <a:r>
              <a:rPr lang="en-US" sz="2400" dirty="0" smtClean="0">
                <a:solidFill>
                  <a:srgbClr val="0070C0"/>
                </a:solidFill>
              </a:rPr>
              <a:t>INDEPENDENT-SET)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 </a:t>
            </a:r>
            <a:r>
              <a:rPr lang="en-US" sz="2400" dirty="0" smtClean="0"/>
              <a:t>3-SAT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ym typeface="Symbol" panose="05050102010706020507" pitchFamily="18" charset="2"/>
              </a:rPr>
              <a:t>p</a:t>
            </a:r>
            <a:r>
              <a:rPr lang="en-US" sz="2400" dirty="0"/>
              <a:t> INDEPENDENT-SET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alt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Satisfiability 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8" y="1143000"/>
            <a:ext cx="8805544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71500"/>
          </a:xfrm>
        </p:spPr>
        <p:txBody>
          <a:bodyPr>
            <a:noAutofit/>
          </a:bodyPr>
          <a:lstStyle/>
          <a:p>
            <a:r>
              <a:rPr lang="en-US" sz="3600" dirty="0"/>
              <a:t>3-satisfiability reduces to independent set </a:t>
            </a:r>
            <a:r>
              <a:rPr lang="en-US" sz="3600" dirty="0" smtClean="0"/>
              <a:t> 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04" y="1447800"/>
            <a:ext cx="8860496" cy="3200400"/>
          </a:xfrm>
          <a:prstGeom prst="rect">
            <a:avLst/>
          </a:prstGeom>
        </p:spPr>
      </p:pic>
      <p:sp>
        <p:nvSpPr>
          <p:cNvPr id="6" name="Google Shape;210;p37"/>
          <p:cNvSpPr/>
          <p:nvPr/>
        </p:nvSpPr>
        <p:spPr>
          <a:xfrm>
            <a:off x="622955" y="4944750"/>
            <a:ext cx="85344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i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if </a:t>
            </a:r>
            <a:r>
              <a:rPr lang="en-US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we could solve the independent set problem for G and k </a:t>
            </a:r>
            <a:r>
              <a:rPr lang="en-US" i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 polynomial </a:t>
            </a:r>
            <a:r>
              <a:rPr lang="en-US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time, </a:t>
            </a:r>
            <a:endParaRPr lang="en-US" i="1" dirty="0" smtClean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endParaRPr lang="en-US" i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i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then </a:t>
            </a:r>
            <a:r>
              <a:rPr lang="en-US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we would be able to solve 3SAT in polynomial time.</a:t>
            </a:r>
            <a:endParaRPr lang="en-US" i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715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Step 1. </a:t>
            </a:r>
            <a:r>
              <a:rPr lang="en-US" sz="3600" dirty="0"/>
              <a:t>INDEPENDENT-SET ∈ </a:t>
            </a:r>
            <a:r>
              <a:rPr lang="en-US" sz="3600" dirty="0" smtClean="0"/>
              <a:t>NP  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444631" y="1752600"/>
            <a:ext cx="86538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In </a:t>
            </a:r>
            <a:r>
              <a:rPr lang="en-US" altLang="en-US" sz="2800" dirty="0" smtClean="0"/>
              <a:t>polynomial time we can verify that, for each </a:t>
            </a:r>
            <a:r>
              <a:rPr lang="en-US" altLang="en-US" sz="2800" dirty="0"/>
              <a:t>pair of vertices u, v ∈  S</a:t>
            </a:r>
            <a:r>
              <a:rPr lang="en-US" altLang="en-US" sz="2800" dirty="0" smtClean="0"/>
              <a:t>, S represents independent set. </a:t>
            </a:r>
            <a:endParaRPr lang="en-US" alt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There </a:t>
            </a:r>
            <a:r>
              <a:rPr lang="en-US" altLang="en-US" sz="2800" dirty="0"/>
              <a:t>is </a:t>
            </a:r>
            <a:r>
              <a:rPr lang="en-US" altLang="en-US" sz="2800" dirty="0" smtClean="0"/>
              <a:t>no edge </a:t>
            </a:r>
            <a:r>
              <a:rPr lang="en-US" altLang="en-US" sz="2800" dirty="0"/>
              <a:t>between </a:t>
            </a:r>
            <a:r>
              <a:rPr lang="en-US" altLang="en-US" sz="2800" dirty="0" smtClean="0"/>
              <a:t>them. </a:t>
            </a:r>
            <a:r>
              <a:rPr lang="en-US" altLang="en-US" sz="2800" dirty="0"/>
              <a:t>(In particular, if G is given as an adjacency matrix, this can be done in </a:t>
            </a:r>
            <a:r>
              <a:rPr lang="en-GB" sz="28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O(n</a:t>
            </a:r>
            <a:r>
              <a:rPr lang="en-GB" sz="28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8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</a:t>
            </a:r>
            <a:r>
              <a:rPr lang="en-US" altLang="en-US" sz="2800" dirty="0" smtClean="0"/>
              <a:t>time</a:t>
            </a:r>
            <a:r>
              <a:rPr lang="en-US" altLang="en-US" sz="2800" dirty="0"/>
              <a:t>.)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715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Step 2: 3-SAT </a:t>
            </a:r>
            <a:r>
              <a:rPr lang="en-US" altLang="en-US" sz="3600" dirty="0">
                <a:sym typeface="Symbol" panose="05050102010706020507" pitchFamily="18" charset="2"/>
              </a:rPr>
              <a:t></a:t>
            </a:r>
            <a:r>
              <a:rPr lang="en-US" altLang="en-US" sz="3600" baseline="-25000" dirty="0">
                <a:sym typeface="Symbol" panose="05050102010706020507" pitchFamily="18" charset="2"/>
              </a:rPr>
              <a:t>p</a:t>
            </a:r>
            <a:r>
              <a:rPr lang="en-US" altLang="en-US" sz="3600" dirty="0"/>
              <a:t> </a:t>
            </a:r>
            <a:r>
              <a:rPr lang="en-US" sz="3600" dirty="0"/>
              <a:t>INDEPENDENT-SET</a:t>
            </a:r>
            <a:endParaRPr lang="en-GB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949988"/>
            <a:ext cx="7394590" cy="2926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097" y="647700"/>
            <a:ext cx="86538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educing </a:t>
            </a:r>
            <a:r>
              <a:rPr lang="en-US" sz="2800" dirty="0"/>
              <a:t>3CNF to </a:t>
            </a:r>
            <a:r>
              <a:rPr lang="en-US" sz="2800" dirty="0" smtClean="0"/>
              <a:t>independent </a:t>
            </a:r>
            <a:r>
              <a:rPr lang="en-US" sz="2800" dirty="0"/>
              <a:t>set 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Construction)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G contains 3 nodes for each clause, one for each literal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 smtClean="0">
              <a:solidFill>
                <a:srgbClr val="002060"/>
              </a:solidFill>
            </a:endParaRP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Connect 3 literals in a clause in a triangle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 smtClean="0">
              <a:solidFill>
                <a:srgbClr val="002060"/>
              </a:solidFill>
            </a:endParaRP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Connect literal to each of its negations.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715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Step 2: </a:t>
            </a:r>
            <a:r>
              <a:rPr lang="en-US" altLang="en-US" sz="3600" dirty="0" smtClean="0"/>
              <a:t>3-SAT </a:t>
            </a:r>
            <a:r>
              <a:rPr lang="en-US" altLang="en-US" sz="3600" dirty="0">
                <a:sym typeface="Symbol" panose="05050102010706020507" pitchFamily="18" charset="2"/>
              </a:rPr>
              <a:t></a:t>
            </a:r>
            <a:r>
              <a:rPr lang="en-US" altLang="en-US" sz="3600" baseline="-25000" dirty="0">
                <a:sym typeface="Symbol" panose="05050102010706020507" pitchFamily="18" charset="2"/>
              </a:rPr>
              <a:t>p</a:t>
            </a:r>
            <a:r>
              <a:rPr lang="en-US" altLang="en-US" sz="3600" dirty="0"/>
              <a:t> </a:t>
            </a:r>
            <a:r>
              <a:rPr lang="en-US" sz="3600" dirty="0"/>
              <a:t>INDEPENDENT-SET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996" y="990600"/>
            <a:ext cx="79533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" y="1998679"/>
            <a:ext cx="9118076" cy="3990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285;p49"/>
              <p:cNvSpPr txBox="1"/>
              <p:nvPr/>
            </p:nvSpPr>
            <p:spPr>
              <a:xfrm>
                <a:off x="2362200" y="5341954"/>
                <a:ext cx="2819400" cy="12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Literal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satisfies the first and last clauses,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satisfi</a:t>
                </a:r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es the second,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alt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satisfies.</a:t>
                </a:r>
                <a:endParaRPr lang="en-US" dirty="0">
                  <a:solidFill>
                    <a:srgbClr val="C00000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</p:txBody>
          </p:sp>
        </mc:Choice>
        <mc:Fallback>
          <p:sp>
            <p:nvSpPr>
              <p:cNvPr id="5" name="Google Shape;285;p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41954"/>
                <a:ext cx="2819400" cy="1295400"/>
              </a:xfrm>
              <a:prstGeom prst="rect">
                <a:avLst/>
              </a:prstGeom>
              <a:blipFill rotWithShape="1">
                <a:blip r:embed="rId3"/>
                <a:stretch>
                  <a:fillRect t="-26" b="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85;p49"/>
          <p:cNvSpPr txBox="1"/>
          <p:nvPr/>
        </p:nvSpPr>
        <p:spPr>
          <a:xfrm>
            <a:off x="5943600" y="5341954"/>
            <a:ext cx="2983976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By selecting these vertices, we obtain an independent set of size k = 4.</a:t>
            </a:r>
            <a:endParaRPr lang="en-US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715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Step 2: </a:t>
            </a:r>
            <a:r>
              <a:rPr lang="en-US" altLang="en-US" sz="3600" dirty="0" smtClean="0"/>
              <a:t>3-SAT </a:t>
            </a:r>
            <a:r>
              <a:rPr lang="en-US" altLang="en-US" sz="3600" dirty="0">
                <a:sym typeface="Symbol" panose="05050102010706020507" pitchFamily="18" charset="2"/>
              </a:rPr>
              <a:t></a:t>
            </a:r>
            <a:r>
              <a:rPr lang="en-US" altLang="en-US" sz="3600" baseline="-25000" dirty="0">
                <a:sym typeface="Symbol" panose="05050102010706020507" pitchFamily="18" charset="2"/>
              </a:rPr>
              <a:t>p</a:t>
            </a:r>
            <a:r>
              <a:rPr lang="en-US" altLang="en-US" sz="3600" dirty="0"/>
              <a:t> </a:t>
            </a:r>
            <a:r>
              <a:rPr lang="en-US" sz="3600" dirty="0"/>
              <a:t>INDEPENDENT-SET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285;p49"/>
              <p:cNvSpPr txBox="1"/>
              <p:nvPr/>
            </p:nvSpPr>
            <p:spPr>
              <a:xfrm>
                <a:off x="509047" y="5429239"/>
                <a:ext cx="2819400" cy="12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Literal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satisfies the first </a:t>
                </a:r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clauses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satisfi</a:t>
                </a:r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es the second 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and third </a:t>
                </a:r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clauses.</a:t>
                </a:r>
                <a:endParaRPr lang="en-US" dirty="0">
                  <a:solidFill>
                    <a:srgbClr val="C00000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</p:txBody>
          </p:sp>
        </mc:Choice>
        <mc:Fallback>
          <p:sp>
            <p:nvSpPr>
              <p:cNvPr id="5" name="Google Shape;285;p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7" y="5429239"/>
                <a:ext cx="2819400" cy="1295400"/>
              </a:xfrm>
              <a:prstGeom prst="rect">
                <a:avLst/>
              </a:prstGeom>
              <a:blipFill rotWithShape="1">
                <a:blip r:embed="rId1"/>
                <a:stretch>
                  <a:fillRect l="-15" t="-48" r="15" b="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85;p49"/>
          <p:cNvSpPr txBox="1"/>
          <p:nvPr/>
        </p:nvSpPr>
        <p:spPr>
          <a:xfrm>
            <a:off x="5943600" y="5341954"/>
            <a:ext cx="2983976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By selecting these vertices, we obtain an independent set of size k = 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3.</a:t>
            </a:r>
            <a:endParaRPr lang="en-US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7" y="914400"/>
            <a:ext cx="7829550" cy="68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5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505200" y="1838691"/>
                <a:ext cx="533400" cy="379413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0" name="Oval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505200" y="1838691"/>
                <a:ext cx="533400" cy="379413"/>
              </a:xfrm>
              <a:prstGeom prst="ellipse">
                <a:avLst/>
              </a:prstGeom>
              <a:blipFill rotWithShape="1">
                <a:blip r:embed="rId5"/>
                <a:stretch>
                  <a:fillRect l="-7262" t="-4950" r="-17024" b="-15385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362200" y="1838691"/>
                <a:ext cx="533400" cy="37941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" name="Oval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362200" y="1838691"/>
                <a:ext cx="533400" cy="379413"/>
              </a:xfrm>
              <a:prstGeom prst="ellipse">
                <a:avLst/>
              </a:prstGeom>
              <a:blipFill rotWithShape="1">
                <a:blip r:embed="rId8"/>
                <a:stretch>
                  <a:fillRect l="-7262" t="-4950" r="-7143" b="-15385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5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557860" y="1838692"/>
                <a:ext cx="533400" cy="37941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" name="Oval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557860" y="1838692"/>
                <a:ext cx="533400" cy="379413"/>
              </a:xfrm>
              <a:prstGeom prst="ellipse">
                <a:avLst/>
              </a:prstGeom>
              <a:blipFill rotWithShape="1">
                <a:blip r:embed="rId11"/>
                <a:stretch>
                  <a:fillRect l="-7230" t="-4950" r="-16937" b="-15384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5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56305" y="4044312"/>
                <a:ext cx="533400" cy="37941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3" name="Oval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56305" y="4044312"/>
                <a:ext cx="533400" cy="379413"/>
              </a:xfrm>
              <a:prstGeom prst="ellipse">
                <a:avLst/>
              </a:prstGeom>
              <a:blipFill rotWithShape="1">
                <a:blip r:embed="rId14"/>
                <a:stretch>
                  <a:fillRect l="-7266" t="-5020" r="-7139" b="-15314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2990840"/>
                <a:ext cx="533400" cy="37941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" name="Oval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62000" y="2990840"/>
                <a:ext cx="533400" cy="379413"/>
              </a:xfrm>
              <a:prstGeom prst="ellipse">
                <a:avLst/>
              </a:prstGeom>
              <a:blipFill rotWithShape="1">
                <a:blip r:embed="rId17"/>
                <a:stretch>
                  <a:fillRect l="-7262" t="-5018" r="-17024" b="-15316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56305" y="4962541"/>
                <a:ext cx="533400" cy="379413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" name="Oval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56305" y="4962541"/>
                <a:ext cx="533400" cy="379413"/>
              </a:xfrm>
              <a:prstGeom prst="ellipse">
                <a:avLst/>
              </a:prstGeom>
              <a:blipFill rotWithShape="1">
                <a:blip r:embed="rId20"/>
                <a:stretch>
                  <a:fillRect l="-7266" t="-5025" r="-7139" b="-15309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5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53200" y="3910813"/>
                <a:ext cx="533400" cy="37941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9" name="Oval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553200" y="3910813"/>
                <a:ext cx="533400" cy="379413"/>
              </a:xfrm>
              <a:prstGeom prst="ellipse">
                <a:avLst/>
              </a:prstGeom>
              <a:blipFill rotWithShape="1">
                <a:blip r:embed="rId14"/>
                <a:stretch>
                  <a:fillRect l="-7262" t="-4981" r="-7143" b="-15354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5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15100" y="2895600"/>
                <a:ext cx="533400" cy="37941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20" name="Oval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515100" y="2895600"/>
                <a:ext cx="533400" cy="379413"/>
              </a:xfrm>
              <a:prstGeom prst="ellipse">
                <a:avLst/>
              </a:prstGeom>
              <a:blipFill rotWithShape="1">
                <a:blip r:embed="rId17"/>
                <a:stretch>
                  <a:fillRect l="-7262" t="-5021" r="-17024" b="-15314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5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53200" y="4859347"/>
                <a:ext cx="533400" cy="379413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21" name="Oval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553200" y="4859347"/>
                <a:ext cx="533400" cy="379413"/>
              </a:xfrm>
              <a:prstGeom prst="ellipse">
                <a:avLst/>
              </a:prstGeom>
              <a:blipFill rotWithShape="1">
                <a:blip r:embed="rId20"/>
                <a:stretch>
                  <a:fillRect l="-7262" t="-4940" r="-7143" b="-15395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>
            <a:stCxn id="11" idx="6"/>
            <a:endCxn id="10" idx="2"/>
          </p:cNvCxnSpPr>
          <p:nvPr/>
        </p:nvCxnSpPr>
        <p:spPr>
          <a:xfrm>
            <a:off x="2895600" y="2028398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12" idx="2"/>
          </p:cNvCxnSpPr>
          <p:nvPr/>
        </p:nvCxnSpPr>
        <p:spPr>
          <a:xfrm>
            <a:off x="4038600" y="2028398"/>
            <a:ext cx="5192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2" idx="0"/>
          </p:cNvCxnSpPr>
          <p:nvPr/>
        </p:nvCxnSpPr>
        <p:spPr>
          <a:xfrm rot="16200000" flipH="1">
            <a:off x="3726729" y="740861"/>
            <a:ext cx="1" cy="2195660"/>
          </a:xfrm>
          <a:prstGeom prst="curved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6"/>
            <a:endCxn id="21" idx="6"/>
          </p:cNvCxnSpPr>
          <p:nvPr/>
        </p:nvCxnSpPr>
        <p:spPr>
          <a:xfrm>
            <a:off x="7048500" y="3085307"/>
            <a:ext cx="38100" cy="1963747"/>
          </a:xfrm>
          <a:prstGeom prst="curvedConnector3">
            <a:avLst>
              <a:gd name="adj1" fmla="val 7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4" idx="2"/>
            <a:endCxn id="15" idx="2"/>
          </p:cNvCxnSpPr>
          <p:nvPr/>
        </p:nvCxnSpPr>
        <p:spPr>
          <a:xfrm rot="10800000" flipV="1">
            <a:off x="756306" y="3180546"/>
            <a:ext cx="5695" cy="1971701"/>
          </a:xfrm>
          <a:prstGeom prst="curvedConnector3">
            <a:avLst>
              <a:gd name="adj1" fmla="val 4114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4"/>
            <a:endCxn id="13" idx="0"/>
          </p:cNvCxnSpPr>
          <p:nvPr/>
        </p:nvCxnSpPr>
        <p:spPr>
          <a:xfrm flipH="1">
            <a:off x="1023005" y="3370253"/>
            <a:ext cx="5695" cy="674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4"/>
            <a:endCxn id="15" idx="0"/>
          </p:cNvCxnSpPr>
          <p:nvPr/>
        </p:nvCxnSpPr>
        <p:spPr>
          <a:xfrm>
            <a:off x="1023005" y="4423725"/>
            <a:ext cx="0" cy="538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5"/>
            <a:endCxn id="20" idx="2"/>
          </p:cNvCxnSpPr>
          <p:nvPr/>
        </p:nvCxnSpPr>
        <p:spPr>
          <a:xfrm>
            <a:off x="2817485" y="2162540"/>
            <a:ext cx="3697615" cy="9227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9" idx="2"/>
          </p:cNvCxnSpPr>
          <p:nvPr/>
        </p:nvCxnSpPr>
        <p:spPr>
          <a:xfrm>
            <a:off x="3771900" y="2218104"/>
            <a:ext cx="2781300" cy="18824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4"/>
            <a:endCxn id="13" idx="6"/>
          </p:cNvCxnSpPr>
          <p:nvPr/>
        </p:nvCxnSpPr>
        <p:spPr>
          <a:xfrm flipH="1">
            <a:off x="1289705" y="2218104"/>
            <a:ext cx="2482195" cy="20159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14" idx="0"/>
          </p:cNvCxnSpPr>
          <p:nvPr/>
        </p:nvCxnSpPr>
        <p:spPr>
          <a:xfrm flipH="1">
            <a:off x="1028700" y="2162540"/>
            <a:ext cx="1411615" cy="828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2" idx="4"/>
            <a:endCxn id="15" idx="7"/>
          </p:cNvCxnSpPr>
          <p:nvPr/>
        </p:nvCxnSpPr>
        <p:spPr>
          <a:xfrm flipH="1">
            <a:off x="1211590" y="2218105"/>
            <a:ext cx="3612970" cy="28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4"/>
            <a:endCxn id="21" idx="1"/>
          </p:cNvCxnSpPr>
          <p:nvPr/>
        </p:nvCxnSpPr>
        <p:spPr>
          <a:xfrm>
            <a:off x="4824560" y="2218105"/>
            <a:ext cx="1806755" cy="26968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Google Shape;285;p49"/>
              <p:cNvSpPr txBox="1"/>
              <p:nvPr/>
            </p:nvSpPr>
            <p:spPr>
              <a:xfrm>
                <a:off x="6053284" y="1459277"/>
                <a:ext cx="2912391" cy="12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¬</m:t>
                        </m:r>
                        <m:r>
                          <a:rPr lang="en-US" alt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altLang="en-US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en-US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= 1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:endParaRPr lang="en-US" dirty="0">
                  <a:solidFill>
                    <a:srgbClr val="C00000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</p:txBody>
          </p:sp>
        </mc:Choice>
        <mc:Fallback>
          <p:sp>
            <p:nvSpPr>
              <p:cNvPr id="66" name="Google Shape;285;p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284" y="1459277"/>
                <a:ext cx="2912391" cy="1295400"/>
              </a:xfrm>
              <a:prstGeom prst="rect">
                <a:avLst/>
              </a:prstGeom>
              <a:blipFill rotWithShape="1">
                <a:blip r:embed="rId27"/>
                <a:stretch>
                  <a:fillRect l="-16" t="-4" r="4" b="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endCxn id="19" idx="0"/>
          </p:cNvCxnSpPr>
          <p:nvPr/>
        </p:nvCxnSpPr>
        <p:spPr>
          <a:xfrm>
            <a:off x="6803699" y="3275013"/>
            <a:ext cx="16201" cy="63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4"/>
            <a:endCxn id="21" idx="0"/>
          </p:cNvCxnSpPr>
          <p:nvPr/>
        </p:nvCxnSpPr>
        <p:spPr>
          <a:xfrm>
            <a:off x="6819900" y="4290226"/>
            <a:ext cx="0" cy="569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3-CNF-SAT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/>
              <a:t> </a:t>
            </a:r>
            <a:r>
              <a:rPr lang="en-US" altLang="en-US" dirty="0" smtClean="0"/>
              <a:t>Clique </a:t>
            </a:r>
            <a:br>
              <a:rPr lang="en-US" altLang="en-US" dirty="0" smtClean="0"/>
            </a:br>
            <a:r>
              <a:rPr lang="en-US" altLang="en-US" dirty="0" smtClean="0"/>
              <a:t>(Another SAT Reduction)</a:t>
            </a: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493993"/>
            <a:ext cx="7829550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2590800"/>
            <a:ext cx="86538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 steps to follow while reducing 3CNF to clique decision </a:t>
            </a:r>
            <a:r>
              <a:rPr lang="en-US" sz="2800" dirty="0" smtClean="0"/>
              <a:t>problem: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each clause, create a vertex for each </a:t>
            </a:r>
            <a:r>
              <a:rPr lang="en-US" sz="2800" dirty="0" smtClean="0"/>
              <a:t>literal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the edges, connect vertices if they come from different clauses (do not connect vertices in same </a:t>
            </a:r>
            <a:r>
              <a:rPr lang="en-US" sz="2800" dirty="0" smtClean="0"/>
              <a:t>clause)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/>
              <a:t>vertex (literal) should be connected to its negation in other clause. 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7DD868-10A7-432D-927E-692429EE891A}" type="slidenum">
              <a:rPr lang="en-US" altLang="en-US"/>
            </a:fld>
            <a:endParaRPr lang="en-US" alt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Reductions</a:t>
            </a:r>
            <a:endParaRPr lang="en-US" alt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33400" indent="-533400">
              <a:lnSpc>
                <a:spcPct val="200000"/>
              </a:lnSpc>
            </a:pPr>
            <a:r>
              <a:rPr lang="en-US" altLang="en-US" dirty="0">
                <a:solidFill>
                  <a:schemeClr val="tx2"/>
                </a:solidFill>
              </a:rPr>
              <a:t>Given two problems A, B, we say that A is </a:t>
            </a:r>
            <a:r>
              <a:rPr lang="en-US" altLang="en-US" dirty="0" err="1">
                <a:solidFill>
                  <a:schemeClr val="tx2"/>
                </a:solidFill>
              </a:rPr>
              <a:t>polynomially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chemeClr val="tx2"/>
                </a:solidFill>
              </a:rPr>
              <a:t>reducible</a:t>
            </a:r>
            <a:r>
              <a:rPr lang="en-US" altLang="en-US" dirty="0">
                <a:solidFill>
                  <a:schemeClr val="tx2"/>
                </a:solidFill>
              </a:rPr>
              <a:t> to B (A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 B</a:t>
            </a:r>
            <a:r>
              <a:rPr lang="en-US" altLang="en-US" dirty="0">
                <a:solidFill>
                  <a:schemeClr val="tx2"/>
                </a:solidFill>
              </a:rPr>
              <a:t>) if:</a:t>
            </a:r>
            <a:endParaRPr lang="en-US" altLang="en-US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There exists a function </a:t>
            </a:r>
            <a:r>
              <a:rPr lang="en-US" altLang="en-US" dirty="0">
                <a:latin typeface="Monotype Corsiva" panose="03010101010201010101" pitchFamily="66" charset="0"/>
              </a:rPr>
              <a:t>f  </a:t>
            </a:r>
            <a:r>
              <a:rPr lang="en-US" altLang="en-US" dirty="0"/>
              <a:t>that converts the input of A to inputs of B in polynomial time</a:t>
            </a:r>
            <a:endParaRPr lang="en-US" altLang="en-US" dirty="0"/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A(</a:t>
            </a:r>
            <a:r>
              <a:rPr lang="en-US" altLang="en-US" dirty="0" err="1"/>
              <a:t>i</a:t>
            </a:r>
            <a:r>
              <a:rPr lang="en-US" altLang="en-US" dirty="0"/>
              <a:t>) = YES </a:t>
            </a:r>
            <a:r>
              <a:rPr lang="en-US" altLang="en-US" dirty="0">
                <a:sym typeface="Symbol" panose="05050102010706020507" pitchFamily="18" charset="2"/>
              </a:rPr>
              <a:t> B(f(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)) = YES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3-CNF-SAT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/>
              <a:t> </a:t>
            </a:r>
            <a:r>
              <a:rPr lang="en-US" altLang="en-US" dirty="0" smtClean="0"/>
              <a:t>Clique </a:t>
            </a:r>
            <a:br>
              <a:rPr lang="en-US" altLang="en-US" dirty="0" smtClean="0"/>
            </a:br>
            <a:r>
              <a:rPr lang="en-US" altLang="en-US" dirty="0" smtClean="0"/>
              <a:t>(Another SAT Reduction)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99" y="2286000"/>
            <a:ext cx="8915401" cy="44805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93993"/>
            <a:ext cx="7829550" cy="68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285;p49"/>
              <p:cNvSpPr txBox="1"/>
              <p:nvPr/>
            </p:nvSpPr>
            <p:spPr>
              <a:xfrm>
                <a:off x="304800" y="2514600"/>
                <a:ext cx="2819400" cy="12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Literal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ar-AE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satisfies the first </a:t>
                </a:r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satisfi</a:t>
                </a:r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es the second,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satisfies third.</a:t>
                </a:r>
                <a:endParaRPr lang="en-US" dirty="0">
                  <a:solidFill>
                    <a:srgbClr val="C00000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</p:txBody>
          </p:sp>
        </mc:Choice>
        <mc:Fallback>
          <p:sp>
            <p:nvSpPr>
              <p:cNvPr id="46" name="Google Shape;285;p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14600"/>
                <a:ext cx="2819400" cy="1295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285;p49"/>
          <p:cNvSpPr txBox="1"/>
          <p:nvPr/>
        </p:nvSpPr>
        <p:spPr>
          <a:xfrm>
            <a:off x="5943600" y="2286000"/>
            <a:ext cx="2983976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By selecting these 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 vertices</a:t>
            </a:r>
            <a:r>
              <a:rPr lang="en-US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 we obtain 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 clique </a:t>
            </a:r>
            <a:r>
              <a:rPr lang="en-US" dirty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of size k = 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3.</a:t>
            </a:r>
            <a:endParaRPr lang="en-US" dirty="0">
              <a:solidFill>
                <a:srgbClr val="C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" y="1143000"/>
            <a:ext cx="8940369" cy="521208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Cook-Levin theorem shows that </a:t>
            </a:r>
            <a:r>
              <a:rPr lang="en-US" sz="2700" dirty="0" smtClean="0"/>
              <a:t>3-SAT </a:t>
            </a:r>
            <a:r>
              <a:rPr lang="en-US" sz="2700" dirty="0"/>
              <a:t>is a “universal” </a:t>
            </a:r>
            <a:r>
              <a:rPr lang="en-US" sz="2700" dirty="0" smtClean="0"/>
              <a:t>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A1801-F6BC-47E7-9CD6-621F06C14265}" type="slidenum">
              <a:rPr lang="en-US" altLang="en-US"/>
            </a:fld>
            <a:endParaRPr lang="en-US" alt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Polynomial Reduction</a:t>
            </a:r>
            <a:endParaRPr lang="en-US" alt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225800"/>
            <a:ext cx="8496300" cy="3065463"/>
          </a:xfrm>
        </p:spPr>
        <p:txBody>
          <a:bodyPr/>
          <a:lstStyle/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en-US" altLang="en-US"/>
              <a:t>Use a </a:t>
            </a:r>
            <a:r>
              <a:rPr lang="en-US" altLang="en-US" b="1"/>
              <a:t>polynomial time</a:t>
            </a:r>
            <a:r>
              <a:rPr lang="en-US" altLang="en-US"/>
              <a:t> reduction algorithm to </a:t>
            </a:r>
            <a:endParaRPr lang="en-US" altLang="en-US"/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/>
              <a:t>      transform A into B</a:t>
            </a:r>
            <a:endParaRPr lang="en-US" altLang="en-US"/>
          </a:p>
          <a:p>
            <a:pPr marL="914400" lvl="1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Run a known </a:t>
            </a:r>
            <a:r>
              <a:rPr lang="en-US" altLang="en-US" b="1"/>
              <a:t>polynomial time</a:t>
            </a:r>
            <a:r>
              <a:rPr lang="en-US" altLang="en-US"/>
              <a:t> algorithm for B</a:t>
            </a:r>
            <a:endParaRPr lang="en-US" altLang="en-US"/>
          </a:p>
          <a:p>
            <a:pPr marL="914400" lvl="1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Use the answer for B as the answer for A</a:t>
            </a:r>
            <a:endParaRPr lang="en-US" altLang="en-US"/>
          </a:p>
        </p:txBody>
      </p:sp>
      <p:grpSp>
        <p:nvGrpSpPr>
          <p:cNvPr id="998404" name="Group 4"/>
          <p:cNvGrpSpPr/>
          <p:nvPr/>
        </p:nvGrpSpPr>
        <p:grpSpPr bwMode="auto">
          <a:xfrm>
            <a:off x="482600" y="1530350"/>
            <a:ext cx="8115300" cy="1571625"/>
            <a:chOff x="304" y="964"/>
            <a:chExt cx="5112" cy="990"/>
          </a:xfrm>
        </p:grpSpPr>
        <p:sp>
          <p:nvSpPr>
            <p:cNvPr id="998405" name="Rectangle 5"/>
            <p:cNvSpPr>
              <a:spLocks noChangeArrowheads="1"/>
            </p:cNvSpPr>
            <p:nvPr/>
          </p:nvSpPr>
          <p:spPr bwMode="auto">
            <a:xfrm>
              <a:off x="677" y="96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r>
                <a:rPr lang="en-US" altLang="en-US" sz="2400"/>
                <a:t>Polynomial time algorithm to decide A</a:t>
              </a:r>
              <a:endParaRPr lang="en-US" altLang="en-US" sz="2400"/>
            </a:p>
          </p:txBody>
        </p:sp>
        <p:sp>
          <p:nvSpPr>
            <p:cNvPr id="998406" name="Rectangle 6"/>
            <p:cNvSpPr>
              <a:spLocks noChangeArrowheads="1"/>
            </p:cNvSpPr>
            <p:nvPr/>
          </p:nvSpPr>
          <p:spPr bwMode="auto">
            <a:xfrm>
              <a:off x="852" y="1097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  <a:endParaRPr lang="en-US" altLang="en-US" sz="2800">
                <a:latin typeface="Monotype Corsiva" panose="03010101010201010101" pitchFamily="66" charset="0"/>
              </a:endParaRPr>
            </a:p>
          </p:txBody>
        </p:sp>
        <p:sp>
          <p:nvSpPr>
            <p:cNvPr id="998407" name="Rectangle 7"/>
            <p:cNvSpPr>
              <a:spLocks noChangeArrowheads="1"/>
            </p:cNvSpPr>
            <p:nvPr/>
          </p:nvSpPr>
          <p:spPr bwMode="auto">
            <a:xfrm>
              <a:off x="2224" y="1097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Polynomial time </a:t>
              </a:r>
              <a:endParaRPr lang="en-US" altLang="en-US" sz="2400"/>
            </a:p>
            <a:p>
              <a:pPr algn="ctr"/>
              <a:r>
                <a:rPr lang="en-US" altLang="en-US" sz="2400"/>
                <a:t>algorithm to decide B</a:t>
              </a:r>
              <a:endParaRPr lang="en-US" altLang="en-US" sz="2400"/>
            </a:p>
          </p:txBody>
        </p:sp>
        <p:sp>
          <p:nvSpPr>
            <p:cNvPr id="998408" name="Line 8"/>
            <p:cNvSpPr>
              <a:spLocks noChangeShapeType="1"/>
            </p:cNvSpPr>
            <p:nvPr/>
          </p:nvSpPr>
          <p:spPr bwMode="auto">
            <a:xfrm>
              <a:off x="304" y="1378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09" name="Text Box 9"/>
            <p:cNvSpPr txBox="1">
              <a:spLocks noChangeArrowheads="1"/>
            </p:cNvSpPr>
            <p:nvPr/>
          </p:nvSpPr>
          <p:spPr bwMode="auto">
            <a:xfrm>
              <a:off x="453" y="106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98410" name="Text Box 10"/>
            <p:cNvSpPr txBox="1">
              <a:spLocks noChangeArrowheads="1"/>
            </p:cNvSpPr>
            <p:nvPr/>
          </p:nvSpPr>
          <p:spPr bwMode="auto">
            <a:xfrm>
              <a:off x="1946" y="106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98411" name="Line 11"/>
            <p:cNvSpPr>
              <a:spLocks noChangeShapeType="1"/>
            </p:cNvSpPr>
            <p:nvPr/>
          </p:nvSpPr>
          <p:spPr bwMode="auto">
            <a:xfrm>
              <a:off x="1480" y="1378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2" name="Line 12"/>
            <p:cNvSpPr>
              <a:spLocks noChangeShapeType="1"/>
            </p:cNvSpPr>
            <p:nvPr/>
          </p:nvSpPr>
          <p:spPr bwMode="auto">
            <a:xfrm flipV="1">
              <a:off x="4310" y="1181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3" name="Line 13"/>
            <p:cNvSpPr>
              <a:spLocks noChangeShapeType="1"/>
            </p:cNvSpPr>
            <p:nvPr/>
          </p:nvSpPr>
          <p:spPr bwMode="auto">
            <a:xfrm>
              <a:off x="4310" y="1392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4" name="Line 14"/>
            <p:cNvSpPr>
              <a:spLocks noChangeShapeType="1"/>
            </p:cNvSpPr>
            <p:nvPr/>
          </p:nvSpPr>
          <p:spPr bwMode="auto">
            <a:xfrm>
              <a:off x="4854" y="1186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5" name="Line 15"/>
            <p:cNvSpPr>
              <a:spLocks noChangeShapeType="1"/>
            </p:cNvSpPr>
            <p:nvPr/>
          </p:nvSpPr>
          <p:spPr bwMode="auto">
            <a:xfrm>
              <a:off x="4859" y="1580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6" name="Text Box 16"/>
            <p:cNvSpPr txBox="1">
              <a:spLocks noChangeArrowheads="1"/>
            </p:cNvSpPr>
            <p:nvPr/>
          </p:nvSpPr>
          <p:spPr bwMode="auto">
            <a:xfrm>
              <a:off x="4402" y="1060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98417" name="Text Box 17"/>
            <p:cNvSpPr txBox="1">
              <a:spLocks noChangeArrowheads="1"/>
            </p:cNvSpPr>
            <p:nvPr/>
          </p:nvSpPr>
          <p:spPr bwMode="auto">
            <a:xfrm>
              <a:off x="4426" y="145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98418" name="Text Box 18"/>
            <p:cNvSpPr txBox="1">
              <a:spLocks noChangeArrowheads="1"/>
            </p:cNvSpPr>
            <p:nvPr/>
          </p:nvSpPr>
          <p:spPr bwMode="auto">
            <a:xfrm>
              <a:off x="4997" y="96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98419" name="Text Box 19"/>
            <p:cNvSpPr txBox="1">
              <a:spLocks noChangeArrowheads="1"/>
            </p:cNvSpPr>
            <p:nvPr/>
          </p:nvSpPr>
          <p:spPr bwMode="auto">
            <a:xfrm>
              <a:off x="5021" y="136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1"/>
            <a:ext cx="8229600" cy="1143000"/>
          </a:xfrm>
        </p:spPr>
        <p:txBody>
          <a:bodyPr/>
          <a:lstStyle/>
          <a:p>
            <a:r>
              <a:rPr lang="en-US" altLang="en-US" dirty="0"/>
              <a:t>Implications of Reduction</a:t>
            </a:r>
            <a:endParaRPr lang="en-US" alt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r>
              <a:rPr lang="en-US" altLang="en-US" sz="2800" dirty="0">
                <a:solidFill>
                  <a:schemeClr val="tx2"/>
                </a:solidFill>
              </a:rPr>
              <a:t>Problem </a:t>
            </a:r>
            <a:r>
              <a:rPr lang="en-US" altLang="en-US" sz="2800" dirty="0" smtClean="0">
                <a:solidFill>
                  <a:schemeClr val="tx2"/>
                </a:solidFill>
              </a:rPr>
              <a:t>A </a:t>
            </a:r>
            <a:r>
              <a:rPr lang="en-US" altLang="en-US" sz="2800" dirty="0">
                <a:solidFill>
                  <a:schemeClr val="tx2"/>
                </a:solidFill>
              </a:rPr>
              <a:t>reduces to problem </a:t>
            </a:r>
            <a:r>
              <a:rPr lang="en-US" altLang="en-US" sz="2800" dirty="0" smtClean="0">
                <a:solidFill>
                  <a:schemeClr val="tx2"/>
                </a:solidFill>
              </a:rPr>
              <a:t>B </a:t>
            </a:r>
            <a:r>
              <a:rPr lang="en-US" altLang="en-US" sz="2800" dirty="0">
                <a:solidFill>
                  <a:schemeClr val="tx2"/>
                </a:solidFill>
              </a:rPr>
              <a:t>if you can use an algorithm </a:t>
            </a:r>
            <a:r>
              <a:rPr lang="en-US" altLang="en-US" sz="2800" dirty="0" smtClean="0">
                <a:solidFill>
                  <a:schemeClr val="tx2"/>
                </a:solidFill>
              </a:rPr>
              <a:t>that solves B </a:t>
            </a:r>
            <a:r>
              <a:rPr lang="en-US" altLang="en-US" sz="2800" dirty="0">
                <a:solidFill>
                  <a:schemeClr val="tx2"/>
                </a:solidFill>
              </a:rPr>
              <a:t>to help solve </a:t>
            </a:r>
            <a:r>
              <a:rPr lang="en-US" altLang="en-US" sz="2800" dirty="0" smtClean="0">
                <a:solidFill>
                  <a:schemeClr val="tx2"/>
                </a:solidFill>
              </a:rPr>
              <a:t>A.</a:t>
            </a:r>
            <a:endParaRPr lang="en-US" altLang="en-US" sz="2800" dirty="0" smtClean="0">
              <a:solidFill>
                <a:schemeClr val="tx2"/>
              </a:solidFill>
            </a:endParaRP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Cost </a:t>
            </a:r>
            <a:r>
              <a:rPr lang="en-US" sz="2400" dirty="0">
                <a:solidFill>
                  <a:srgbClr val="C00000"/>
                </a:solidFill>
              </a:rPr>
              <a:t>of solving </a:t>
            </a:r>
            <a:r>
              <a:rPr lang="en-US" sz="2400" i="1" dirty="0" smtClean="0">
                <a:solidFill>
                  <a:srgbClr val="C00000"/>
                </a:solidFill>
              </a:rPr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C00000"/>
                </a:solidFill>
              </a:rPr>
              <a:t>total cost of solving </a:t>
            </a:r>
            <a:r>
              <a:rPr lang="en-US" sz="2400" i="1" dirty="0">
                <a:solidFill>
                  <a:srgbClr val="C00000"/>
                </a:solidFill>
              </a:rPr>
              <a:t>B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+ cost of reduction.</a:t>
            </a:r>
            <a:endParaRPr lang="en-US" altLang="en-US" sz="2400" dirty="0" smtClean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/>
          <p:nvPr/>
        </p:nvGrpSpPr>
        <p:grpSpPr bwMode="auto">
          <a:xfrm>
            <a:off x="76200" y="2357438"/>
            <a:ext cx="8115300" cy="1966913"/>
            <a:chOff x="304" y="895"/>
            <a:chExt cx="5112" cy="1239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  <a:endParaRPr lang="en-US" altLang="en-US" sz="2800">
                <a:latin typeface="Monotype Corsiva" panose="03010101010201010101" pitchFamily="66" charset="0"/>
              </a:endParaRP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  <a:endParaRPr lang="en-US" altLang="en-US" sz="2400"/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984" y="1901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Algorithm for Problem </a:t>
              </a:r>
              <a:r>
                <a:rPr lang="en-US" altLang="en-US" dirty="0"/>
                <a:t>A</a:t>
              </a:r>
              <a:endParaRPr lang="en-US" altLang="en-US" dirty="0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3952654"/>
            <a:ext cx="8229600" cy="357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Tx/>
              <a:buNone/>
            </a:pPr>
            <a:r>
              <a:rPr lang="en-US" altLang="en-US" dirty="0" smtClean="0"/>
              <a:t>	</a:t>
            </a:r>
            <a:endParaRPr lang="en-US" altLang="en-US" dirty="0" smtClean="0"/>
          </a:p>
          <a:p>
            <a:pPr marL="914400" lvl="1" indent="-457200">
              <a:buFontTx/>
              <a:buNone/>
            </a:pPr>
            <a:r>
              <a:rPr lang="en-US" altLang="en-US" dirty="0" smtClean="0"/>
              <a:t>     - If A </a:t>
            </a:r>
            <a:r>
              <a:rPr lang="en-US" altLang="en-US" dirty="0" smtClean="0">
                <a:sym typeface="Symbol" panose="05050102010706020507" pitchFamily="18" charset="2"/>
              </a:rPr>
              <a:t>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/>
              <a:t>B and B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/>
              <a:t> P, then A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/>
              <a:t> P</a:t>
            </a:r>
            <a:endParaRPr lang="en-US" altLang="en-US" dirty="0" smtClean="0"/>
          </a:p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altLang="en-US" dirty="0" smtClean="0"/>
              <a:t>     - if A </a:t>
            </a:r>
            <a:r>
              <a:rPr lang="en-US" altLang="en-US" dirty="0" smtClean="0">
                <a:sym typeface="Symbol" panose="05050102010706020507" pitchFamily="18" charset="2"/>
              </a:rPr>
              <a:t>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/>
              <a:t>B and B </a:t>
            </a:r>
            <a:r>
              <a:rPr lang="en-US" altLang="en-US" dirty="0" smtClean="0">
                <a:sym typeface="Symbol" panose="05050102010706020507" pitchFamily="18" charset="2"/>
              </a:rPr>
              <a:t></a:t>
            </a:r>
            <a:r>
              <a:rPr lang="en-US" altLang="en-US" dirty="0" smtClean="0"/>
              <a:t> P, then A </a:t>
            </a:r>
            <a:r>
              <a:rPr lang="en-US" altLang="en-US" dirty="0" smtClean="0">
                <a:sym typeface="Symbol" panose="05050102010706020507" pitchFamily="18" charset="2"/>
              </a:rPr>
              <a:t></a:t>
            </a:r>
            <a:r>
              <a:rPr lang="en-US" altLang="en-US" dirty="0" smtClean="0"/>
              <a:t> P</a:t>
            </a:r>
            <a:endParaRPr lang="en-US" altLang="en-US" dirty="0" smtClean="0"/>
          </a:p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altLang="en-US" dirty="0" smtClean="0"/>
              <a:t>  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98"/>
            <a:ext cx="8229600" cy="913606"/>
          </a:xfrm>
        </p:spPr>
        <p:txBody>
          <a:bodyPr/>
          <a:lstStyle/>
          <a:p>
            <a:r>
              <a:rPr lang="en-US" altLang="en-US" dirty="0" smtClean="0"/>
              <a:t>Reductions Examples</a:t>
            </a:r>
            <a:endParaRPr lang="en-US" alt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964804"/>
            <a:ext cx="8686800" cy="532645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>
                <a:solidFill>
                  <a:schemeClr val="tx2"/>
                </a:solidFill>
              </a:rPr>
              <a:t>Problem </a:t>
            </a:r>
            <a:r>
              <a:rPr lang="en-US" altLang="en-US" sz="2800" dirty="0" smtClean="0">
                <a:solidFill>
                  <a:schemeClr val="tx2"/>
                </a:solidFill>
              </a:rPr>
              <a:t>A </a:t>
            </a:r>
            <a:r>
              <a:rPr lang="en-US" altLang="en-US" sz="2800" dirty="0">
                <a:solidFill>
                  <a:schemeClr val="tx2"/>
                </a:solidFill>
              </a:rPr>
              <a:t>reduces to problem </a:t>
            </a:r>
            <a:r>
              <a:rPr lang="en-US" altLang="en-US" sz="2800" dirty="0" smtClean="0">
                <a:solidFill>
                  <a:schemeClr val="tx2"/>
                </a:solidFill>
              </a:rPr>
              <a:t>B </a:t>
            </a:r>
            <a:r>
              <a:rPr lang="en-US" altLang="en-US" sz="2800" dirty="0">
                <a:solidFill>
                  <a:schemeClr val="tx2"/>
                </a:solidFill>
              </a:rPr>
              <a:t>if you can use an algorithm </a:t>
            </a:r>
            <a:r>
              <a:rPr lang="en-US" altLang="en-US" sz="2800" dirty="0" smtClean="0">
                <a:solidFill>
                  <a:schemeClr val="tx2"/>
                </a:solidFill>
              </a:rPr>
              <a:t>that solves B </a:t>
            </a:r>
            <a:r>
              <a:rPr lang="en-US" altLang="en-US" sz="2800" dirty="0">
                <a:solidFill>
                  <a:schemeClr val="tx2"/>
                </a:solidFill>
              </a:rPr>
              <a:t>to help solve </a:t>
            </a:r>
            <a:r>
              <a:rPr lang="en-US" altLang="en-US" sz="2800" dirty="0" smtClean="0">
                <a:solidFill>
                  <a:schemeClr val="tx2"/>
                </a:solidFill>
              </a:rPr>
              <a:t>A.</a:t>
            </a:r>
            <a:endParaRPr lang="en-US" altLang="en-US" sz="2800" dirty="0" smtClean="0">
              <a:solidFill>
                <a:schemeClr val="tx2"/>
              </a:solidFill>
            </a:endParaRP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Example </a:t>
            </a:r>
            <a:r>
              <a:rPr lang="en-US" sz="2800" dirty="0">
                <a:solidFill>
                  <a:schemeClr val="tx2"/>
                </a:solidFill>
              </a:rPr>
              <a:t>1. [finding the median reduces to sorting</a:t>
            </a:r>
            <a:r>
              <a:rPr lang="en-US" sz="2800" dirty="0" smtClean="0">
                <a:solidFill>
                  <a:schemeClr val="tx2"/>
                </a:solidFill>
              </a:rPr>
              <a:t>]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dirty="0"/>
              <a:t>To find the median of </a:t>
            </a:r>
            <a:r>
              <a:rPr lang="en-US" i="1" dirty="0"/>
              <a:t>N </a:t>
            </a:r>
            <a:r>
              <a:rPr lang="en-US" dirty="0"/>
              <a:t>items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Sort N items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Return item in the middle: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Cost </a:t>
            </a:r>
            <a:r>
              <a:rPr lang="en-US" sz="2400" dirty="0">
                <a:solidFill>
                  <a:srgbClr val="C00000"/>
                </a:solidFill>
              </a:rPr>
              <a:t>of solving </a:t>
            </a:r>
            <a:r>
              <a:rPr lang="en-US" sz="2400" i="1" dirty="0" smtClean="0">
                <a:solidFill>
                  <a:srgbClr val="C00000"/>
                </a:solidFill>
              </a:rPr>
              <a:t>finding median </a:t>
            </a:r>
            <a:r>
              <a:rPr lang="en-US" sz="2400" dirty="0" smtClean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O(n log n</a:t>
            </a:r>
            <a:r>
              <a:rPr lang="en-US" sz="2400" dirty="0" smtClean="0">
                <a:solidFill>
                  <a:srgbClr val="002060"/>
                </a:solidFill>
              </a:rPr>
              <a:t>) + 1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400" dirty="0" smtClean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/>
          <p:nvPr/>
        </p:nvGrpSpPr>
        <p:grpSpPr bwMode="auto">
          <a:xfrm>
            <a:off x="76200" y="1828800"/>
            <a:ext cx="8115300" cy="1966913"/>
            <a:chOff x="304" y="895"/>
            <a:chExt cx="5112" cy="1239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  <a:endParaRPr lang="en-US" altLang="en-US" sz="2800">
                <a:latin typeface="Monotype Corsiva" panose="03010101010201010101" pitchFamily="66" charset="0"/>
              </a:endParaRP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  <a:endParaRPr lang="en-US" altLang="en-US" sz="2400"/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984" y="1901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Algorithm for Problem </a:t>
              </a:r>
              <a:r>
                <a:rPr lang="en-US" altLang="en-US" dirty="0"/>
                <a:t>A</a:t>
              </a:r>
              <a:endParaRPr lang="en-US" altLang="en-US" dirty="0"/>
            </a:p>
          </p:txBody>
        </p:sp>
      </p:grpSp>
      <p:sp>
        <p:nvSpPr>
          <p:cNvPr id="22" name="Google Shape;285;p49"/>
          <p:cNvSpPr txBox="1"/>
          <p:nvPr/>
        </p:nvSpPr>
        <p:spPr>
          <a:xfrm>
            <a:off x="4343400" y="4890648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Cost of Sorting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3" name="Google Shape;286;p49"/>
          <p:cNvCxnSpPr/>
          <p:nvPr/>
        </p:nvCxnSpPr>
        <p:spPr>
          <a:xfrm rot="10800000" flipV="1">
            <a:off x="4776788" y="5351022"/>
            <a:ext cx="517137" cy="44017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85;p49"/>
          <p:cNvSpPr txBox="1"/>
          <p:nvPr/>
        </p:nvSpPr>
        <p:spPr>
          <a:xfrm>
            <a:off x="5672650" y="5263386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Cost of Reduction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6" name="Google Shape;286;p49"/>
          <p:cNvCxnSpPr/>
          <p:nvPr/>
        </p:nvCxnSpPr>
        <p:spPr>
          <a:xfrm rot="10800000" flipV="1">
            <a:off x="5638800" y="5723760"/>
            <a:ext cx="984376" cy="14977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98"/>
            <a:ext cx="8229600" cy="913606"/>
          </a:xfrm>
        </p:spPr>
        <p:txBody>
          <a:bodyPr/>
          <a:lstStyle/>
          <a:p>
            <a:r>
              <a:rPr lang="en-US" altLang="en-US" dirty="0"/>
              <a:t>Reductions Examples</a:t>
            </a:r>
            <a:endParaRPr lang="en-US" alt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964804"/>
            <a:ext cx="8686800" cy="532645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>
                <a:solidFill>
                  <a:schemeClr val="tx2"/>
                </a:solidFill>
              </a:rPr>
              <a:t>Problem </a:t>
            </a:r>
            <a:r>
              <a:rPr lang="en-US" altLang="en-US" sz="2800" dirty="0" smtClean="0">
                <a:solidFill>
                  <a:schemeClr val="tx2"/>
                </a:solidFill>
              </a:rPr>
              <a:t>A </a:t>
            </a:r>
            <a:r>
              <a:rPr lang="en-US" altLang="en-US" sz="2800" dirty="0">
                <a:solidFill>
                  <a:schemeClr val="tx2"/>
                </a:solidFill>
              </a:rPr>
              <a:t>reduces to problem </a:t>
            </a:r>
            <a:r>
              <a:rPr lang="en-US" altLang="en-US" sz="2800" dirty="0" smtClean="0">
                <a:solidFill>
                  <a:schemeClr val="tx2"/>
                </a:solidFill>
              </a:rPr>
              <a:t>B </a:t>
            </a:r>
            <a:r>
              <a:rPr lang="en-US" altLang="en-US" sz="2800" dirty="0">
                <a:solidFill>
                  <a:schemeClr val="tx2"/>
                </a:solidFill>
              </a:rPr>
              <a:t>if you can use an algorithm </a:t>
            </a:r>
            <a:r>
              <a:rPr lang="en-US" altLang="en-US" sz="2800" dirty="0" smtClean="0">
                <a:solidFill>
                  <a:schemeClr val="tx2"/>
                </a:solidFill>
              </a:rPr>
              <a:t>that solves B </a:t>
            </a:r>
            <a:r>
              <a:rPr lang="en-US" altLang="en-US" sz="2800" dirty="0">
                <a:solidFill>
                  <a:schemeClr val="tx2"/>
                </a:solidFill>
              </a:rPr>
              <a:t>to help solve </a:t>
            </a:r>
            <a:r>
              <a:rPr lang="en-US" altLang="en-US" sz="2800" dirty="0" smtClean="0">
                <a:solidFill>
                  <a:schemeClr val="tx2"/>
                </a:solidFill>
              </a:rPr>
              <a:t>A.</a:t>
            </a:r>
            <a:endParaRPr lang="en-US" altLang="en-US" sz="2800" dirty="0" smtClean="0">
              <a:solidFill>
                <a:schemeClr val="tx2"/>
              </a:solidFill>
            </a:endParaRP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Example </a:t>
            </a:r>
            <a:r>
              <a:rPr lang="en-US" sz="2800" dirty="0">
                <a:solidFill>
                  <a:schemeClr val="tx2"/>
                </a:solidFill>
              </a:rPr>
              <a:t>2. [element distinctness reduces to </a:t>
            </a:r>
            <a:r>
              <a:rPr lang="en-US" sz="2800" dirty="0" smtClean="0">
                <a:solidFill>
                  <a:schemeClr val="tx2"/>
                </a:solidFill>
              </a:rPr>
              <a:t>sorting]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dirty="0"/>
              <a:t>To solve element distinctness on N </a:t>
            </a:r>
            <a:r>
              <a:rPr lang="en-US" dirty="0" smtClean="0"/>
              <a:t>items:</a:t>
            </a:r>
            <a:endParaRPr lang="en-US" dirty="0" smtClean="0"/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Sort N items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Check adjacent pairs for equality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Cost </a:t>
            </a:r>
            <a:r>
              <a:rPr lang="en-US" sz="2400" dirty="0">
                <a:solidFill>
                  <a:srgbClr val="C00000"/>
                </a:solidFill>
              </a:rPr>
              <a:t>of solving </a:t>
            </a:r>
            <a:r>
              <a:rPr lang="en-US" sz="2400" i="1" dirty="0" smtClean="0">
                <a:solidFill>
                  <a:srgbClr val="C00000"/>
                </a:solidFill>
              </a:rPr>
              <a:t>element distinctness </a:t>
            </a:r>
            <a:r>
              <a:rPr lang="en-US" sz="2400" dirty="0" smtClean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O(n log n</a:t>
            </a:r>
            <a:r>
              <a:rPr lang="en-US" sz="2400" dirty="0" smtClean="0">
                <a:solidFill>
                  <a:srgbClr val="002060"/>
                </a:solidFill>
              </a:rPr>
              <a:t>) + O(n)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400" dirty="0" smtClean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/>
          <p:nvPr/>
        </p:nvGrpSpPr>
        <p:grpSpPr bwMode="auto">
          <a:xfrm>
            <a:off x="76200" y="1828800"/>
            <a:ext cx="8115300" cy="1966913"/>
            <a:chOff x="304" y="895"/>
            <a:chExt cx="5112" cy="1239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  <a:endParaRPr lang="en-US" altLang="en-US" sz="2800">
                <a:latin typeface="Monotype Corsiva" panose="03010101010201010101" pitchFamily="66" charset="0"/>
              </a:endParaRP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  <a:endParaRPr lang="en-US" altLang="en-US" sz="2400"/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984" y="1901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Algorithm for Problem </a:t>
              </a:r>
              <a:r>
                <a:rPr lang="en-US" altLang="en-US" dirty="0"/>
                <a:t>A</a:t>
              </a:r>
              <a:endParaRPr lang="en-US" altLang="en-US" dirty="0"/>
            </a:p>
          </p:txBody>
        </p:sp>
      </p:grpSp>
      <p:sp>
        <p:nvSpPr>
          <p:cNvPr id="22" name="Google Shape;285;p49"/>
          <p:cNvSpPr txBox="1"/>
          <p:nvPr/>
        </p:nvSpPr>
        <p:spPr>
          <a:xfrm>
            <a:off x="4343400" y="4890648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  Cost of Sorting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3" name="Google Shape;286;p49"/>
          <p:cNvCxnSpPr/>
          <p:nvPr/>
        </p:nvCxnSpPr>
        <p:spPr>
          <a:xfrm rot="5400000">
            <a:off x="5065683" y="5495515"/>
            <a:ext cx="372737" cy="837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85;p49"/>
          <p:cNvSpPr txBox="1"/>
          <p:nvPr/>
        </p:nvSpPr>
        <p:spPr>
          <a:xfrm>
            <a:off x="6294680" y="5156621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Cost of Reduction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6" name="Google Shape;286;p49"/>
          <p:cNvCxnSpPr/>
          <p:nvPr/>
        </p:nvCxnSpPr>
        <p:spPr>
          <a:xfrm rot="10800000" flipV="1">
            <a:off x="6581775" y="5688153"/>
            <a:ext cx="539752" cy="18960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98"/>
            <a:ext cx="8229600" cy="913606"/>
          </a:xfrm>
        </p:spPr>
        <p:txBody>
          <a:bodyPr/>
          <a:lstStyle/>
          <a:p>
            <a:r>
              <a:rPr lang="en-US" altLang="en-US" dirty="0"/>
              <a:t>Reductions Examples</a:t>
            </a:r>
            <a:endParaRPr lang="en-US" alt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964804"/>
            <a:ext cx="8686800" cy="532645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 smtClean="0">
                <a:solidFill>
                  <a:srgbClr val="C00000"/>
                </a:solidFill>
              </a:rPr>
              <a:t>Convex </a:t>
            </a:r>
            <a:r>
              <a:rPr lang="en-US" altLang="en-US" sz="2800" dirty="0">
                <a:solidFill>
                  <a:srgbClr val="C00000"/>
                </a:solidFill>
              </a:rPr>
              <a:t>hull. </a:t>
            </a:r>
            <a:r>
              <a:rPr lang="en-US" altLang="en-US" sz="2800" dirty="0">
                <a:solidFill>
                  <a:schemeClr val="tx2"/>
                </a:solidFill>
              </a:rPr>
              <a:t>Given N points in the plane, identify the extreme </a:t>
            </a:r>
            <a:r>
              <a:rPr lang="en-US" altLang="en-US" sz="2800" dirty="0" smtClean="0">
                <a:solidFill>
                  <a:schemeClr val="tx2"/>
                </a:solidFill>
              </a:rPr>
              <a:t>points of </a:t>
            </a:r>
            <a:r>
              <a:rPr lang="en-US" altLang="en-US" sz="2800" dirty="0">
                <a:solidFill>
                  <a:schemeClr val="tx2"/>
                </a:solidFill>
              </a:rPr>
              <a:t>the convex hull (in counterclockwise order</a:t>
            </a:r>
            <a:r>
              <a:rPr lang="en-US" altLang="en-US" sz="2800" dirty="0" smtClean="0">
                <a:solidFill>
                  <a:schemeClr val="tx2"/>
                </a:solidFill>
              </a:rPr>
              <a:t>).</a:t>
            </a:r>
            <a:endParaRPr lang="en-US" altLang="en-US" sz="2800" dirty="0" smtClean="0">
              <a:solidFill>
                <a:schemeClr val="tx2"/>
              </a:solidFill>
            </a:endParaRP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Example </a:t>
            </a:r>
            <a:r>
              <a:rPr lang="en-US" sz="2800" dirty="0">
                <a:solidFill>
                  <a:schemeClr val="tx2"/>
                </a:solidFill>
              </a:rPr>
              <a:t>3. [Convex hull reduces to </a:t>
            </a:r>
            <a:r>
              <a:rPr lang="en-US" sz="2800" dirty="0" smtClean="0">
                <a:solidFill>
                  <a:schemeClr val="tx2"/>
                </a:solidFill>
              </a:rPr>
              <a:t>sorting.]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dirty="0"/>
              <a:t>To solve </a:t>
            </a:r>
            <a:r>
              <a:rPr lang="en-US" dirty="0" smtClean="0"/>
              <a:t>convex hull:</a:t>
            </a:r>
            <a:endParaRPr lang="en-US" dirty="0" smtClean="0"/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Choose point p with smallest (or largest) y-coordinate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Sort points by polar angle with p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Consider points in order, and discard those </a:t>
            </a:r>
            <a:r>
              <a:rPr lang="en-US" sz="2400" dirty="0" smtClean="0">
                <a:solidFill>
                  <a:schemeClr val="tx2"/>
                </a:solidFill>
              </a:rPr>
              <a:t>that would </a:t>
            </a:r>
            <a:r>
              <a:rPr lang="en-US" sz="2400" dirty="0">
                <a:solidFill>
                  <a:schemeClr val="tx2"/>
                </a:solidFill>
              </a:rPr>
              <a:t>create a clockwise turn.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Cost </a:t>
            </a:r>
            <a:r>
              <a:rPr lang="en-US" sz="2400" dirty="0">
                <a:solidFill>
                  <a:srgbClr val="C00000"/>
                </a:solidFill>
              </a:rPr>
              <a:t>of solving </a:t>
            </a:r>
            <a:r>
              <a:rPr lang="en-US" sz="2400" i="1" dirty="0" smtClean="0">
                <a:solidFill>
                  <a:srgbClr val="C00000"/>
                </a:solidFill>
              </a:rPr>
              <a:t>element distinctness </a:t>
            </a:r>
            <a:r>
              <a:rPr lang="en-US" sz="2400" dirty="0" smtClean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O(n log n</a:t>
            </a:r>
            <a:r>
              <a:rPr lang="en-US" sz="2400" dirty="0" smtClean="0">
                <a:solidFill>
                  <a:srgbClr val="002060"/>
                </a:solidFill>
              </a:rPr>
              <a:t>) + O(n)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400" dirty="0" smtClean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/>
          <p:nvPr/>
        </p:nvGrpSpPr>
        <p:grpSpPr bwMode="auto">
          <a:xfrm>
            <a:off x="76200" y="1828800"/>
            <a:ext cx="8115300" cy="1635125"/>
            <a:chOff x="304" y="895"/>
            <a:chExt cx="5112" cy="1030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  <a:endParaRPr lang="en-US" altLang="en-US" sz="2800">
                <a:latin typeface="Monotype Corsiva" panose="03010101010201010101" pitchFamily="66" charset="0"/>
              </a:endParaRP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Problem B</a:t>
              </a:r>
              <a:endParaRPr lang="en-US" altLang="en-US" sz="2400" dirty="0"/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  <a:endParaRPr lang="en-US" altLang="en-US" sz="2800">
                <a:sym typeface="Symbol" panose="05050102010706020507" pitchFamily="18" charset="2"/>
              </a:endParaRP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  <a:endParaRPr lang="en-US" altLang="en-US"/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  <a:endParaRPr lang="en-US" altLang="en-US"/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2185" y="1692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Algorithm for Problem </a:t>
              </a:r>
              <a:r>
                <a:rPr lang="en-US" altLang="en-US" dirty="0"/>
                <a:t>A</a:t>
              </a:r>
              <a:endParaRPr lang="en-US" altLang="en-US" dirty="0"/>
            </a:p>
          </p:txBody>
        </p:sp>
      </p:grpSp>
      <p:sp>
        <p:nvSpPr>
          <p:cNvPr id="22" name="Google Shape;285;p49"/>
          <p:cNvSpPr txBox="1"/>
          <p:nvPr/>
        </p:nvSpPr>
        <p:spPr>
          <a:xfrm>
            <a:off x="3124200" y="5221708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  Cost of Sorting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3" name="Google Shape;286;p49"/>
          <p:cNvCxnSpPr/>
          <p:nvPr/>
        </p:nvCxnSpPr>
        <p:spPr>
          <a:xfrm rot="16200000" flipH="1">
            <a:off x="4599104" y="5695447"/>
            <a:ext cx="259344" cy="1460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85;p49"/>
          <p:cNvSpPr txBox="1"/>
          <p:nvPr/>
        </p:nvSpPr>
        <p:spPr>
          <a:xfrm>
            <a:off x="5476487" y="5251984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Cost of Reduction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6" name="Google Shape;286;p49"/>
          <p:cNvCxnSpPr/>
          <p:nvPr/>
        </p:nvCxnSpPr>
        <p:spPr>
          <a:xfrm rot="10800000" flipV="1">
            <a:off x="5921832" y="5726646"/>
            <a:ext cx="411521" cy="13172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>
            <a:spLocks noGrp="1"/>
          </p:cNvSpPr>
          <p:nvPr>
            <p:ph type="title" idx="4294967295"/>
          </p:nvPr>
        </p:nvSpPr>
        <p:spPr>
          <a:xfrm>
            <a:off x="155775" y="223667"/>
            <a:ext cx="8832150" cy="990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RECIPE FOR PROVING </a:t>
            </a:r>
            <a:r>
              <a:rPr lang="en-US" altLang="en-US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PROBLEM Is NP-Complete</a:t>
            </a:r>
            <a:endParaRPr sz="28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5" name="Google Shape;155;p34"/>
          <p:cNvSpPr/>
          <p:nvPr/>
        </p:nvSpPr>
        <p:spPr>
          <a:xfrm>
            <a:off x="311549" y="1847308"/>
            <a:ext cx="8520600" cy="3681800"/>
          </a:xfrm>
          <a:prstGeom prst="roundRect">
            <a:avLst>
              <a:gd name="adj" fmla="val 1181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>
              <a:buSzPts val="1800"/>
              <a:buFont typeface="Calibri" panose="020F0502020204030204" charset="0"/>
              <a:buAutoNum type="arabicPeriod"/>
            </a:pPr>
            <a:r>
              <a:rPr lang="en-US" sz="24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 </a:t>
            </a:r>
            <a:r>
              <a:rPr lang="en-US" sz="2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that B is a member of the class NP</a:t>
            </a:r>
            <a:r>
              <a:rPr lang="en-US" sz="24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.</a:t>
            </a:r>
            <a:r>
              <a:rPr lang="en-GB" sz="24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US" altLang="en-US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B </a:t>
            </a:r>
            <a:r>
              <a:rPr lang="en-US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∈ NP</a:t>
            </a:r>
            <a:endParaRPr lang="en-US" sz="2400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457200" indent="-342900">
              <a:buSzPts val="1800"/>
              <a:buFont typeface="Calibri" panose="020F0502020204030204" charset="0"/>
              <a:buAutoNum type="arabicPeriod"/>
            </a:pPr>
            <a:endParaRPr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indent="-342900">
              <a:spcBef>
                <a:spcPts val="1000"/>
              </a:spcBef>
              <a:buSzPts val="1800"/>
              <a:buFont typeface="Calibri" panose="020F0502020204030204" charset="0"/>
              <a:buAutoNum type="arabicPeriod"/>
            </a:pPr>
            <a:r>
              <a:rPr lang="en-US" sz="2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Choose an NP-complete problem A</a:t>
            </a:r>
            <a:r>
              <a:rPr lang="en-US" sz="24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.</a:t>
            </a:r>
            <a:endParaRPr lang="en-US" sz="2400" b="1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indent="-342900">
              <a:spcBef>
                <a:spcPts val="1000"/>
              </a:spcBef>
              <a:buSzPts val="1800"/>
              <a:buFont typeface="Calibri" panose="020F0502020204030204" charset="0"/>
              <a:buAutoNum type="arabicPeriod"/>
            </a:pPr>
            <a:endParaRPr sz="2400" i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indent="-342900">
              <a:spcBef>
                <a:spcPts val="1000"/>
              </a:spcBef>
              <a:buSzPts val="1800"/>
              <a:buFont typeface="Calibri" panose="020F0502020204030204" charset="0"/>
              <a:buAutoNum type="arabicPeriod"/>
            </a:pPr>
            <a:r>
              <a:rPr lang="en-US" sz="24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 that there is a Levin reduction from A to </a:t>
            </a:r>
            <a:r>
              <a:rPr lang="en-US" sz="24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B.</a:t>
            </a:r>
            <a:endParaRPr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" name="Google Shape;153;p34"/>
          <p:cNvSpPr txBox="1"/>
          <p:nvPr/>
        </p:nvSpPr>
        <p:spPr>
          <a:xfrm>
            <a:off x="877836" y="977467"/>
            <a:ext cx="7388025" cy="775133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2060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To Prove </a:t>
            </a:r>
            <a:r>
              <a:rPr lang="en-US" altLang="en-US" sz="2800" dirty="0" smtClean="0">
                <a:solidFill>
                  <a:srgbClr val="002060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B Is NP-Complete</a:t>
            </a:r>
            <a:endParaRPr lang="en-US" sz="2800" dirty="0">
              <a:solidFill>
                <a:srgbClr val="002060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10.xml><?xml version="1.0" encoding="utf-8"?>
<p:tagLst xmlns:p="http://schemas.openxmlformats.org/presentationml/2006/main">
  <p:tag name="_INSTRUCTOR VIEW19C14C36-AC8E-43BC-9DB6-C2AAF774C7DC|PANE__TAG" val="_"/>
</p:tagLst>
</file>

<file path=ppt/tags/tag100.xml><?xml version="1.0" encoding="utf-8"?>
<p:tagLst xmlns:p="http://schemas.openxmlformats.org/presentationml/2006/main">
  <p:tag name="_INSTRUCTOR VIEW19C14C36-AC8E-43BC-9DB6-C2AAF774C7DC|PANE__TAG" val="_"/>
</p:tagLst>
</file>

<file path=ppt/tags/tag101.xml><?xml version="1.0" encoding="utf-8"?>
<p:tagLst xmlns:p="http://schemas.openxmlformats.org/presentationml/2006/main">
  <p:tag name="_INSTRUCTOR VIEW19C14C36-AC8E-43BC-9DB6-C2AAF774C7DC|PANE__TAG" val="_"/>
</p:tagLst>
</file>

<file path=ppt/tags/tag102.xml><?xml version="1.0" encoding="utf-8"?>
<p:tagLst xmlns:p="http://schemas.openxmlformats.org/presentationml/2006/main">
  <p:tag name="_INSTRUCTOR VIEW19C14C36-AC8E-43BC-9DB6-C2AAF774C7DC|PANE__TAG" val="_"/>
</p:tagLst>
</file>

<file path=ppt/tags/tag103.xml><?xml version="1.0" encoding="utf-8"?>
<p:tagLst xmlns:p="http://schemas.openxmlformats.org/presentationml/2006/main">
  <p:tag name="_INSTRUCTOR VIEW19C14C36-AC8E-43BC-9DB6-C2AAF774C7DC|PANE__TAG" val="_"/>
</p:tagLst>
</file>

<file path=ppt/tags/tag104.xml><?xml version="1.0" encoding="utf-8"?>
<p:tagLst xmlns:p="http://schemas.openxmlformats.org/presentationml/2006/main">
  <p:tag name="_INSTRUCTOR VIEW19C14C36-AC8E-43BC-9DB6-C2AAF774C7DC|PANE__TAG" val="_"/>
</p:tagLst>
</file>

<file path=ppt/tags/tag105.xml><?xml version="1.0" encoding="utf-8"?>
<p:tagLst xmlns:p="http://schemas.openxmlformats.org/presentationml/2006/main">
  <p:tag name="_INSTRUCTOR VIEW19C14C36-AC8E-43BC-9DB6-C2AAF774C7DC|PANE__TAG" val="_"/>
</p:tagLst>
</file>

<file path=ppt/tags/tag106.xml><?xml version="1.0" encoding="utf-8"?>
<p:tagLst xmlns:p="http://schemas.openxmlformats.org/presentationml/2006/main">
  <p:tag name="_INSTRUCTOR VIEW19C14C36-AC8E-43BC-9DB6-C2AAF774C7DC|PANE__TAG" val="_"/>
</p:tagLst>
</file>

<file path=ppt/tags/tag107.xml><?xml version="1.0" encoding="utf-8"?>
<p:tagLst xmlns:p="http://schemas.openxmlformats.org/presentationml/2006/main">
  <p:tag name="_INSTRUCTOR VIEW19C14C36-AC8E-43BC-9DB6-C2AAF774C7DC|PANE__TAG" val="_"/>
</p:tagLst>
</file>

<file path=ppt/tags/tag108.xml><?xml version="1.0" encoding="utf-8"?>
<p:tagLst xmlns:p="http://schemas.openxmlformats.org/presentationml/2006/main">
  <p:tag name="_INSTRUCTOR VIEW19C14C36-AC8E-43BC-9DB6-C2AAF774C7DC|PANE__TAG" val="_"/>
</p:tagLst>
</file>

<file path=ppt/tags/tag109.xml><?xml version="1.0" encoding="utf-8"?>
<p:tagLst xmlns:p="http://schemas.openxmlformats.org/presentationml/2006/main">
  <p:tag name="_INSTRUCTOR VIEW19C14C36-AC8E-43BC-9DB6-C2AAF774C7DC|PANE__TAG" val="_"/>
</p:tagLst>
</file>

<file path=ppt/tags/tag11.xml><?xml version="1.0" encoding="utf-8"?>
<p:tagLst xmlns:p="http://schemas.openxmlformats.org/presentationml/2006/main">
  <p:tag name="_INSTRUCTOR VIEW19C14C36-AC8E-43BC-9DB6-C2AAF774C7DC|PANE__TAG" val="_"/>
</p:tagLst>
</file>

<file path=ppt/tags/tag110.xml><?xml version="1.0" encoding="utf-8"?>
<p:tagLst xmlns:p="http://schemas.openxmlformats.org/presentationml/2006/main">
  <p:tag name="_INSTRUCTOR VIEW19C14C36-AC8E-43BC-9DB6-C2AAF774C7DC|PANE__TAG" val="_"/>
</p:tagLst>
</file>

<file path=ppt/tags/tag111.xml><?xml version="1.0" encoding="utf-8"?>
<p:tagLst xmlns:p="http://schemas.openxmlformats.org/presentationml/2006/main">
  <p:tag name="_INSTRUCTOR VIEW19C14C36-AC8E-43BC-9DB6-C2AAF774C7DC|PANE__TAG" val="_"/>
</p:tagLst>
</file>

<file path=ppt/tags/tag112.xml><?xml version="1.0" encoding="utf-8"?>
<p:tagLst xmlns:p="http://schemas.openxmlformats.org/presentationml/2006/main">
  <p:tag name="_INSTRUCTOR VIEW19C14C36-AC8E-43BC-9DB6-C2AAF774C7DC|PANE__TAG" val="_"/>
</p:tagLst>
</file>

<file path=ppt/tags/tag113.xml><?xml version="1.0" encoding="utf-8"?>
<p:tagLst xmlns:p="http://schemas.openxmlformats.org/presentationml/2006/main">
  <p:tag name="_INSTRUCTOR VIEW19C14C36-AC8E-43BC-9DB6-C2AAF774C7DC|PANE__TAG" val="_"/>
</p:tagLst>
</file>

<file path=ppt/tags/tag114.xml><?xml version="1.0" encoding="utf-8"?>
<p:tagLst xmlns:p="http://schemas.openxmlformats.org/presentationml/2006/main">
  <p:tag name="_INSTRUCTOR VIEW19C14C36-AC8E-43BC-9DB6-C2AAF774C7DC|PANE__TAG" val="_"/>
</p:tagLst>
</file>

<file path=ppt/tags/tag115.xml><?xml version="1.0" encoding="utf-8"?>
<p:tagLst xmlns:p="http://schemas.openxmlformats.org/presentationml/2006/main">
  <p:tag name="_INSTRUCTOR VIEW19C14C36-AC8E-43BC-9DB6-C2AAF774C7DC|PANE__TAG" val="_"/>
</p:tagLst>
</file>

<file path=ppt/tags/tag116.xml><?xml version="1.0" encoding="utf-8"?>
<p:tagLst xmlns:p="http://schemas.openxmlformats.org/presentationml/2006/main">
  <p:tag name="_INSTRUCTOR VIEW19C14C36-AC8E-43BC-9DB6-C2AAF774C7DC|PANE__TAG" val="_"/>
</p:tagLst>
</file>

<file path=ppt/tags/tag117.xml><?xml version="1.0" encoding="utf-8"?>
<p:tagLst xmlns:p="http://schemas.openxmlformats.org/presentationml/2006/main">
  <p:tag name="_INSTRUCTOR VIEW19C14C36-AC8E-43BC-9DB6-C2AAF774C7DC|PANE__TAG" val="_"/>
</p:tagLst>
</file>

<file path=ppt/tags/tag118.xml><?xml version="1.0" encoding="utf-8"?>
<p:tagLst xmlns:p="http://schemas.openxmlformats.org/presentationml/2006/main">
  <p:tag name="_INSTRUCTOR VIEW19C14C36-AC8E-43BC-9DB6-C2AAF774C7DC|PANE__TAG" val="_"/>
</p:tagLst>
</file>

<file path=ppt/tags/tag119.xml><?xml version="1.0" encoding="utf-8"?>
<p:tagLst xmlns:p="http://schemas.openxmlformats.org/presentationml/2006/main">
  <p:tag name="_INSTRUCTOR VIEW19C14C36-AC8E-43BC-9DB6-C2AAF774C7DC|PANE__TAG" val="_"/>
</p:tagLst>
</file>

<file path=ppt/tags/tag12.xml><?xml version="1.0" encoding="utf-8"?>
<p:tagLst xmlns:p="http://schemas.openxmlformats.org/presentationml/2006/main">
  <p:tag name="_INSTRUCTOR VIEW19C14C36-AC8E-43BC-9DB6-C2AAF774C7DC|PANE__TAG" val="_"/>
</p:tagLst>
</file>

<file path=ppt/tags/tag120.xml><?xml version="1.0" encoding="utf-8"?>
<p:tagLst xmlns:p="http://schemas.openxmlformats.org/presentationml/2006/main">
  <p:tag name="_INSTRUCTOR VIEW19C14C36-AC8E-43BC-9DB6-C2AAF774C7DC|PANE__TAG" val="_"/>
</p:tagLst>
</file>

<file path=ppt/tags/tag121.xml><?xml version="1.0" encoding="utf-8"?>
<p:tagLst xmlns:p="http://schemas.openxmlformats.org/presentationml/2006/main">
  <p:tag name="_INSTRUCTOR VIEW19C14C36-AC8E-43BC-9DB6-C2AAF774C7DC|PANE__TAG" val="_"/>
</p:tagLst>
</file>

<file path=ppt/tags/tag122.xml><?xml version="1.0" encoding="utf-8"?>
<p:tagLst xmlns:p="http://schemas.openxmlformats.org/presentationml/2006/main">
  <p:tag name="_INSTRUCTOR VIEW19C14C36-AC8E-43BC-9DB6-C2AAF774C7DC|PANE__TAG" val="_"/>
</p:tagLst>
</file>

<file path=ppt/tags/tag123.xml><?xml version="1.0" encoding="utf-8"?>
<p:tagLst xmlns:p="http://schemas.openxmlformats.org/presentationml/2006/main">
  <p:tag name="_INSTRUCTOR VIEW19C14C36-AC8E-43BC-9DB6-C2AAF774C7DC|PANE__TAG" val="_"/>
</p:tagLst>
</file>

<file path=ppt/tags/tag124.xml><?xml version="1.0" encoding="utf-8"?>
<p:tagLst xmlns:p="http://schemas.openxmlformats.org/presentationml/2006/main">
  <p:tag name="_INSTRUCTOR VIEW19C14C36-AC8E-43BC-9DB6-C2AAF774C7DC|PANE__TAG" val="_"/>
</p:tagLst>
</file>

<file path=ppt/tags/tag125.xml><?xml version="1.0" encoding="utf-8"?>
<p:tagLst xmlns:p="http://schemas.openxmlformats.org/presentationml/2006/main">
  <p:tag name="_INSTRUCTOR VIEW19C14C36-AC8E-43BC-9DB6-C2AAF774C7DC|PANE__TAG" val="_"/>
</p:tagLst>
</file>

<file path=ppt/tags/tag126.xml><?xml version="1.0" encoding="utf-8"?>
<p:tagLst xmlns:p="http://schemas.openxmlformats.org/presentationml/2006/main">
  <p:tag name="_INSTRUCTOR VIEW19C14C36-AC8E-43BC-9DB6-C2AAF774C7DC|PANE__TAG" val="_"/>
</p:tagLst>
</file>

<file path=ppt/tags/tag127.xml><?xml version="1.0" encoding="utf-8"?>
<p:tagLst xmlns:p="http://schemas.openxmlformats.org/presentationml/2006/main">
  <p:tag name="_INSTRUCTOR VIEW19C14C36-AC8E-43BC-9DB6-C2AAF774C7DC|PANE__TAG" val="_"/>
</p:tagLst>
</file>

<file path=ppt/tags/tag128.xml><?xml version="1.0" encoding="utf-8"?>
<p:tagLst xmlns:p="http://schemas.openxmlformats.org/presentationml/2006/main">
  <p:tag name="_INSTRUCTOR VIEW19C14C36-AC8E-43BC-9DB6-C2AAF774C7DC|PANE__TAG" val="_"/>
</p:tagLst>
</file>

<file path=ppt/tags/tag129.xml><?xml version="1.0" encoding="utf-8"?>
<p:tagLst xmlns:p="http://schemas.openxmlformats.org/presentationml/2006/main">
  <p:tag name="_INSTRUCTOR VIEW19C14C36-AC8E-43BC-9DB6-C2AAF774C7DC|PANE__TAG" val="_"/>
</p:tagLst>
</file>

<file path=ppt/tags/tag13.xml><?xml version="1.0" encoding="utf-8"?>
<p:tagLst xmlns:p="http://schemas.openxmlformats.org/presentationml/2006/main">
  <p:tag name="_INSTRUCTOR VIEW19C14C36-AC8E-43BC-9DB6-C2AAF774C7DC|PANE__TAG" val="_"/>
</p:tagLst>
</file>

<file path=ppt/tags/tag130.xml><?xml version="1.0" encoding="utf-8"?>
<p:tagLst xmlns:p="http://schemas.openxmlformats.org/presentationml/2006/main">
  <p:tag name="_INSTRUCTOR VIEW19C14C36-AC8E-43BC-9DB6-C2AAF774C7DC|PANE__TAG" val="_"/>
</p:tagLst>
</file>

<file path=ppt/tags/tag131.xml><?xml version="1.0" encoding="utf-8"?>
<p:tagLst xmlns:p="http://schemas.openxmlformats.org/presentationml/2006/main">
  <p:tag name="_INSTRUCTOR VIEW19C14C36-AC8E-43BC-9DB6-C2AAF774C7DC|PANE__TAG" val="_"/>
</p:tagLst>
</file>

<file path=ppt/tags/tag132.xml><?xml version="1.0" encoding="utf-8"?>
<p:tagLst xmlns:p="http://schemas.openxmlformats.org/presentationml/2006/main">
  <p:tag name="_INSTRUCTOR VIEW19C14C36-AC8E-43BC-9DB6-C2AAF774C7DC|PANE__TAG" val="_"/>
</p:tagLst>
</file>

<file path=ppt/tags/tag133.xml><?xml version="1.0" encoding="utf-8"?>
<p:tagLst xmlns:p="http://schemas.openxmlformats.org/presentationml/2006/main">
  <p:tag name="_INSTRUCTOR VIEW19C14C36-AC8E-43BC-9DB6-C2AAF774C7DC|PANE__TAG" val="_"/>
</p:tagLst>
</file>

<file path=ppt/tags/tag134.xml><?xml version="1.0" encoding="utf-8"?>
<p:tagLst xmlns:p="http://schemas.openxmlformats.org/presentationml/2006/main">
  <p:tag name="_INSTRUCTOR VIEW19C14C36-AC8E-43BC-9DB6-C2AAF774C7DC|PANE__TAG" val="_"/>
</p:tagLst>
</file>

<file path=ppt/tags/tag135.xml><?xml version="1.0" encoding="utf-8"?>
<p:tagLst xmlns:p="http://schemas.openxmlformats.org/presentationml/2006/main">
  <p:tag name="_INSTRUCTOR VIEW19C14C36-AC8E-43BC-9DB6-C2AAF774C7DC|PANE__TAG" val="_"/>
</p:tagLst>
</file>

<file path=ppt/tags/tag136.xml><?xml version="1.0" encoding="utf-8"?>
<p:tagLst xmlns:p="http://schemas.openxmlformats.org/presentationml/2006/main">
  <p:tag name="_INSTRUCTOR VIEW19C14C36-AC8E-43BC-9DB6-C2AAF774C7DC|PANE__TAG" val="_"/>
</p:tagLst>
</file>

<file path=ppt/tags/tag137.xml><?xml version="1.0" encoding="utf-8"?>
<p:tagLst xmlns:p="http://schemas.openxmlformats.org/presentationml/2006/main">
  <p:tag name="_INSTRUCTOR VIEW19C14C36-AC8E-43BC-9DB6-C2AAF774C7DC|PANE__TAG" val="_"/>
</p:tagLst>
</file>

<file path=ppt/tags/tag138.xml><?xml version="1.0" encoding="utf-8"?>
<p:tagLst xmlns:p="http://schemas.openxmlformats.org/presentationml/2006/main">
  <p:tag name="_INSTRUCTOR VIEW19C14C36-AC8E-43BC-9DB6-C2AAF774C7DC|PANE__TAG" val="_"/>
</p:tagLst>
</file>

<file path=ppt/tags/tag139.xml><?xml version="1.0" encoding="utf-8"?>
<p:tagLst xmlns:p="http://schemas.openxmlformats.org/presentationml/2006/main">
  <p:tag name="_INSTRUCTOR VIEW19C14C36-AC8E-43BC-9DB6-C2AAF774C7DC|PANE__TAG" val="_"/>
</p:tagLst>
</file>

<file path=ppt/tags/tag14.xml><?xml version="1.0" encoding="utf-8"?>
<p:tagLst xmlns:p="http://schemas.openxmlformats.org/presentationml/2006/main">
  <p:tag name="_INSTRUCTOR VIEW19C14C36-AC8E-43BC-9DB6-C2AAF774C7DC|PANE__TAG" val="_"/>
</p:tagLst>
</file>

<file path=ppt/tags/tag140.xml><?xml version="1.0" encoding="utf-8"?>
<p:tagLst xmlns:p="http://schemas.openxmlformats.org/presentationml/2006/main">
  <p:tag name="_INSTRUCTOR VIEW19C14C36-AC8E-43BC-9DB6-C2AAF774C7DC|PANE__TAG" val="_"/>
</p:tagLst>
</file>

<file path=ppt/tags/tag141.xml><?xml version="1.0" encoding="utf-8"?>
<p:tagLst xmlns:p="http://schemas.openxmlformats.org/presentationml/2006/main">
  <p:tag name="_INSTRUCTOR VIEW19C14C36-AC8E-43BC-9DB6-C2AAF774C7DC|PANE__TAG" val="_"/>
</p:tagLst>
</file>

<file path=ppt/tags/tag142.xml><?xml version="1.0" encoding="utf-8"?>
<p:tagLst xmlns:p="http://schemas.openxmlformats.org/presentationml/2006/main">
  <p:tag name="_INSTRUCTOR VIEW19C14C36-AC8E-43BC-9DB6-C2AAF774C7DC|PANE__TAG" val="_"/>
</p:tagLst>
</file>

<file path=ppt/tags/tag143.xml><?xml version="1.0" encoding="utf-8"?>
<p:tagLst xmlns:p="http://schemas.openxmlformats.org/presentationml/2006/main">
  <p:tag name="_INSTRUCTOR VIEW19C14C36-AC8E-43BC-9DB6-C2AAF774C7DC|PANE__TAG" val="_"/>
</p:tagLst>
</file>

<file path=ppt/tags/tag144.xml><?xml version="1.0" encoding="utf-8"?>
<p:tagLst xmlns:p="http://schemas.openxmlformats.org/presentationml/2006/main">
  <p:tag name="_INSTRUCTOR VIEW19C14C36-AC8E-43BC-9DB6-C2AAF774C7DC|PANE__TAG" val="_"/>
</p:tagLst>
</file>

<file path=ppt/tags/tag145.xml><?xml version="1.0" encoding="utf-8"?>
<p:tagLst xmlns:p="http://schemas.openxmlformats.org/presentationml/2006/main">
  <p:tag name="_INSTRUCTOR VIEW19C14C36-AC8E-43BC-9DB6-C2AAF774C7DC|PANE__TAG" val="_"/>
</p:tagLst>
</file>

<file path=ppt/tags/tag146.xml><?xml version="1.0" encoding="utf-8"?>
<p:tagLst xmlns:p="http://schemas.openxmlformats.org/presentationml/2006/main">
  <p:tag name="_INSTRUCTOR VIEW19C14C36-AC8E-43BC-9DB6-C2AAF774C7DC|PANE__TAG" val="_"/>
</p:tagLst>
</file>

<file path=ppt/tags/tag147.xml><?xml version="1.0" encoding="utf-8"?>
<p:tagLst xmlns:p="http://schemas.openxmlformats.org/presentationml/2006/main">
  <p:tag name="_INSTRUCTOR VIEW19C14C36-AC8E-43BC-9DB6-C2AAF774C7DC|PANE__TAG" val="_"/>
</p:tagLst>
</file>

<file path=ppt/tags/tag148.xml><?xml version="1.0" encoding="utf-8"?>
<p:tagLst xmlns:p="http://schemas.openxmlformats.org/presentationml/2006/main">
  <p:tag name="_INSTRUCTOR VIEW19C14C36-AC8E-43BC-9DB6-C2AAF774C7DC|PANE__TAG" val="_"/>
</p:tagLst>
</file>

<file path=ppt/tags/tag149.xml><?xml version="1.0" encoding="utf-8"?>
<p:tagLst xmlns:p="http://schemas.openxmlformats.org/presentationml/2006/main">
  <p:tag name="_INSTRUCTOR VIEW19C14C36-AC8E-43BC-9DB6-C2AAF774C7DC|PANE__TAG" val="_"/>
</p:tagLst>
</file>

<file path=ppt/tags/tag15.xml><?xml version="1.0" encoding="utf-8"?>
<p:tagLst xmlns:p="http://schemas.openxmlformats.org/presentationml/2006/main">
  <p:tag name="_INSTRUCTOR VIEW19C14C36-AC8E-43BC-9DB6-C2AAF774C7DC|PANE__TAG" val="_"/>
</p:tagLst>
</file>

<file path=ppt/tags/tag150.xml><?xml version="1.0" encoding="utf-8"?>
<p:tagLst xmlns:p="http://schemas.openxmlformats.org/presentationml/2006/main">
  <p:tag name="_INSTRUCTOR VIEW19C14C36-AC8E-43BC-9DB6-C2AAF774C7DC|PANE__TAG" val="_"/>
</p:tagLst>
</file>

<file path=ppt/tags/tag151.xml><?xml version="1.0" encoding="utf-8"?>
<p:tagLst xmlns:p="http://schemas.openxmlformats.org/presentationml/2006/main">
  <p:tag name="_INSTRUCTOR VIEW19C14C36-AC8E-43BC-9DB6-C2AAF774C7DC|PANE__TAG" val="_"/>
</p:tagLst>
</file>

<file path=ppt/tags/tag152.xml><?xml version="1.0" encoding="utf-8"?>
<p:tagLst xmlns:p="http://schemas.openxmlformats.org/presentationml/2006/main">
  <p:tag name="_INSTRUCTOR VIEW19C14C36-AC8E-43BC-9DB6-C2AAF774C7DC|PANE__TAG" val="_"/>
</p:tagLst>
</file>

<file path=ppt/tags/tag153.xml><?xml version="1.0" encoding="utf-8"?>
<p:tagLst xmlns:p="http://schemas.openxmlformats.org/presentationml/2006/main">
  <p:tag name="_INSTRUCTOR VIEW19C14C36-AC8E-43BC-9DB6-C2AAF774C7DC|PANE__TAG" val="_"/>
</p:tagLst>
</file>

<file path=ppt/tags/tag154.xml><?xml version="1.0" encoding="utf-8"?>
<p:tagLst xmlns:p="http://schemas.openxmlformats.org/presentationml/2006/main">
  <p:tag name="_INSTRUCTOR VIEW19C14C36-AC8E-43BC-9DB6-C2AAF774C7DC|PANE__TAG" val="_"/>
</p:tagLst>
</file>

<file path=ppt/tags/tag155.xml><?xml version="1.0" encoding="utf-8"?>
<p:tagLst xmlns:p="http://schemas.openxmlformats.org/presentationml/2006/main">
  <p:tag name="_INSTRUCTOR VIEW19C14C36-AC8E-43BC-9DB6-C2AAF774C7DC|PANE__TAG" val="_"/>
</p:tagLst>
</file>

<file path=ppt/tags/tag16.xml><?xml version="1.0" encoding="utf-8"?>
<p:tagLst xmlns:p="http://schemas.openxmlformats.org/presentationml/2006/main">
  <p:tag name="_INSTRUCTOR VIEW19C14C36-AC8E-43BC-9DB6-C2AAF774C7DC|PANE__TAG" val="_"/>
</p:tagLst>
</file>

<file path=ppt/tags/tag17.xml><?xml version="1.0" encoding="utf-8"?>
<p:tagLst xmlns:p="http://schemas.openxmlformats.org/presentationml/2006/main">
  <p:tag name="_INSTRUCTOR VIEW19C14C36-AC8E-43BC-9DB6-C2AAF774C7DC|PANE__TAG" val="_"/>
</p:tagLst>
</file>

<file path=ppt/tags/tag18.xml><?xml version="1.0" encoding="utf-8"?>
<p:tagLst xmlns:p="http://schemas.openxmlformats.org/presentationml/2006/main">
  <p:tag name="_INSTRUCTOR VIEW19C14C36-AC8E-43BC-9DB6-C2AAF774C7DC|PANE__TAG" val="_"/>
</p:tagLst>
</file>

<file path=ppt/tags/tag19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20.xml><?xml version="1.0" encoding="utf-8"?>
<p:tagLst xmlns:p="http://schemas.openxmlformats.org/presentationml/2006/main">
  <p:tag name="_INSTRUCTOR VIEW19C14C36-AC8E-43BC-9DB6-C2AAF774C7DC|PANE__TAG" val="_"/>
</p:tagLst>
</file>

<file path=ppt/tags/tag21.xml><?xml version="1.0" encoding="utf-8"?>
<p:tagLst xmlns:p="http://schemas.openxmlformats.org/presentationml/2006/main">
  <p:tag name="_INSTRUCTOR VIEW19C14C36-AC8E-43BC-9DB6-C2AAF774C7DC|PANE__TAG" val="_"/>
</p:tagLst>
</file>

<file path=ppt/tags/tag22.xml><?xml version="1.0" encoding="utf-8"?>
<p:tagLst xmlns:p="http://schemas.openxmlformats.org/presentationml/2006/main">
  <p:tag name="_INSTRUCTOR VIEW19C14C36-AC8E-43BC-9DB6-C2AAF774C7DC|PANE__TAG" val="_"/>
</p:tagLst>
</file>

<file path=ppt/tags/tag23.xml><?xml version="1.0" encoding="utf-8"?>
<p:tagLst xmlns:p="http://schemas.openxmlformats.org/presentationml/2006/main">
  <p:tag name="_INSTRUCTOR VIEW19C14C36-AC8E-43BC-9DB6-C2AAF774C7DC|PANE__TAG" val="_"/>
</p:tagLst>
</file>

<file path=ppt/tags/tag24.xml><?xml version="1.0" encoding="utf-8"?>
<p:tagLst xmlns:p="http://schemas.openxmlformats.org/presentationml/2006/main">
  <p:tag name="_INSTRUCTOR VIEW19C14C36-AC8E-43BC-9DB6-C2AAF774C7DC|PANE__TAG" val="_"/>
</p:tagLst>
</file>

<file path=ppt/tags/tag25.xml><?xml version="1.0" encoding="utf-8"?>
<p:tagLst xmlns:p="http://schemas.openxmlformats.org/presentationml/2006/main">
  <p:tag name="_INSTRUCTOR VIEW19C14C36-AC8E-43BC-9DB6-C2AAF774C7DC|PANE__TAG" val="_"/>
</p:tagLst>
</file>

<file path=ppt/tags/tag26.xml><?xml version="1.0" encoding="utf-8"?>
<p:tagLst xmlns:p="http://schemas.openxmlformats.org/presentationml/2006/main">
  <p:tag name="_INSTRUCTOR VIEW19C14C36-AC8E-43BC-9DB6-C2AAF774C7DC|PANE__TAG" val="_"/>
</p:tagLst>
</file>

<file path=ppt/tags/tag27.xml><?xml version="1.0" encoding="utf-8"?>
<p:tagLst xmlns:p="http://schemas.openxmlformats.org/presentationml/2006/main">
  <p:tag name="_INSTRUCTOR VIEW19C14C36-AC8E-43BC-9DB6-C2AAF774C7DC|PANE__TAG" val="_"/>
</p:tagLst>
</file>

<file path=ppt/tags/tag28.xml><?xml version="1.0" encoding="utf-8"?>
<p:tagLst xmlns:p="http://schemas.openxmlformats.org/presentationml/2006/main">
  <p:tag name="_INSTRUCTOR VIEW19C14C36-AC8E-43BC-9DB6-C2AAF774C7DC|PANE__TAG" val="_"/>
</p:tagLst>
</file>

<file path=ppt/tags/tag29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30.xml><?xml version="1.0" encoding="utf-8"?>
<p:tagLst xmlns:p="http://schemas.openxmlformats.org/presentationml/2006/main">
  <p:tag name="_INSTRUCTOR VIEW19C14C36-AC8E-43BC-9DB6-C2AAF774C7DC|PANE__TAG" val="_"/>
</p:tagLst>
</file>

<file path=ppt/tags/tag31.xml><?xml version="1.0" encoding="utf-8"?>
<p:tagLst xmlns:p="http://schemas.openxmlformats.org/presentationml/2006/main">
  <p:tag name="_INSTRUCTOR VIEW19C14C36-AC8E-43BC-9DB6-C2AAF774C7DC|PANE__TAG" val="_"/>
</p:tagLst>
</file>

<file path=ppt/tags/tag32.xml><?xml version="1.0" encoding="utf-8"?>
<p:tagLst xmlns:p="http://schemas.openxmlformats.org/presentationml/2006/main">
  <p:tag name="_INSTRUCTOR VIEW19C14C36-AC8E-43BC-9DB6-C2AAF774C7DC|PANE__TAG" val="_"/>
</p:tagLst>
</file>

<file path=ppt/tags/tag33.xml><?xml version="1.0" encoding="utf-8"?>
<p:tagLst xmlns:p="http://schemas.openxmlformats.org/presentationml/2006/main">
  <p:tag name="_INSTRUCTOR VIEW19C14C36-AC8E-43BC-9DB6-C2AAF774C7DC|PANE__TAG" val="_"/>
</p:tagLst>
</file>

<file path=ppt/tags/tag34.xml><?xml version="1.0" encoding="utf-8"?>
<p:tagLst xmlns:p="http://schemas.openxmlformats.org/presentationml/2006/main">
  <p:tag name="_INSTRUCTOR VIEW19C14C36-AC8E-43BC-9DB6-C2AAF774C7DC|PANE__TAG" val="_"/>
</p:tagLst>
</file>

<file path=ppt/tags/tag35.xml><?xml version="1.0" encoding="utf-8"?>
<p:tagLst xmlns:p="http://schemas.openxmlformats.org/presentationml/2006/main">
  <p:tag name="_INSTRUCTOR VIEW19C14C36-AC8E-43BC-9DB6-C2AAF774C7DC|PANE__TAG" val="_"/>
</p:tagLst>
</file>

<file path=ppt/tags/tag36.xml><?xml version="1.0" encoding="utf-8"?>
<p:tagLst xmlns:p="http://schemas.openxmlformats.org/presentationml/2006/main">
  <p:tag name="_INSTRUCTOR VIEW19C14C36-AC8E-43BC-9DB6-C2AAF774C7DC|PANE__TAG" val="_"/>
</p:tagLst>
</file>

<file path=ppt/tags/tag37.xml><?xml version="1.0" encoding="utf-8"?>
<p:tagLst xmlns:p="http://schemas.openxmlformats.org/presentationml/2006/main">
  <p:tag name="_INSTRUCTOR VIEW19C14C36-AC8E-43BC-9DB6-C2AAF774C7DC|PANE__TAG" val="_"/>
</p:tagLst>
</file>

<file path=ppt/tags/tag38.xml><?xml version="1.0" encoding="utf-8"?>
<p:tagLst xmlns:p="http://schemas.openxmlformats.org/presentationml/2006/main">
  <p:tag name="_INSTRUCTOR VIEW19C14C36-AC8E-43BC-9DB6-C2AAF774C7DC|PANE__TAG" val="_"/>
</p:tagLst>
</file>

<file path=ppt/tags/tag39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40.xml><?xml version="1.0" encoding="utf-8"?>
<p:tagLst xmlns:p="http://schemas.openxmlformats.org/presentationml/2006/main">
  <p:tag name="_INSTRUCTOR VIEW19C14C36-AC8E-43BC-9DB6-C2AAF774C7DC|PANE__TAG" val="_"/>
</p:tagLst>
</file>

<file path=ppt/tags/tag41.xml><?xml version="1.0" encoding="utf-8"?>
<p:tagLst xmlns:p="http://schemas.openxmlformats.org/presentationml/2006/main">
  <p:tag name="_INSTRUCTOR VIEW19C14C36-AC8E-43BC-9DB6-C2AAF774C7DC|PANE__TAG" val="_"/>
</p:tagLst>
</file>

<file path=ppt/tags/tag42.xml><?xml version="1.0" encoding="utf-8"?>
<p:tagLst xmlns:p="http://schemas.openxmlformats.org/presentationml/2006/main">
  <p:tag name="_INSTRUCTOR VIEW19C14C36-AC8E-43BC-9DB6-C2AAF774C7DC|PANE__TAG" val="_"/>
</p:tagLst>
</file>

<file path=ppt/tags/tag43.xml><?xml version="1.0" encoding="utf-8"?>
<p:tagLst xmlns:p="http://schemas.openxmlformats.org/presentationml/2006/main">
  <p:tag name="_INSTRUCTOR VIEW19C14C36-AC8E-43BC-9DB6-C2AAF774C7DC|PANE__TAG" val="_"/>
</p:tagLst>
</file>

<file path=ppt/tags/tag44.xml><?xml version="1.0" encoding="utf-8"?>
<p:tagLst xmlns:p="http://schemas.openxmlformats.org/presentationml/2006/main">
  <p:tag name="_INSTRUCTOR VIEW19C14C36-AC8E-43BC-9DB6-C2AAF774C7DC|PANE__TAG" val="_"/>
</p:tagLst>
</file>

<file path=ppt/tags/tag45.xml><?xml version="1.0" encoding="utf-8"?>
<p:tagLst xmlns:p="http://schemas.openxmlformats.org/presentationml/2006/main">
  <p:tag name="_INSTRUCTOR VIEW19C14C36-AC8E-43BC-9DB6-C2AAF774C7DC|PANE__TAG" val="_"/>
</p:tagLst>
</file>

<file path=ppt/tags/tag46.xml><?xml version="1.0" encoding="utf-8"?>
<p:tagLst xmlns:p="http://schemas.openxmlformats.org/presentationml/2006/main">
  <p:tag name="_INSTRUCTOR VIEW19C14C36-AC8E-43BC-9DB6-C2AAF774C7DC|PANE__TAG" val="_"/>
</p:tagLst>
</file>

<file path=ppt/tags/tag47.xml><?xml version="1.0" encoding="utf-8"?>
<p:tagLst xmlns:p="http://schemas.openxmlformats.org/presentationml/2006/main">
  <p:tag name="_INSTRUCTOR VIEW19C14C36-AC8E-43BC-9DB6-C2AAF774C7DC|PANE__TAG" val="_"/>
</p:tagLst>
</file>

<file path=ppt/tags/tag48.xml><?xml version="1.0" encoding="utf-8"?>
<p:tagLst xmlns:p="http://schemas.openxmlformats.org/presentationml/2006/main">
  <p:tag name="_INSTRUCTOR VIEW19C14C36-AC8E-43BC-9DB6-C2AAF774C7DC|PANE__TAG" val="_"/>
</p:tagLst>
</file>

<file path=ppt/tags/tag49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50.xml><?xml version="1.0" encoding="utf-8"?>
<p:tagLst xmlns:p="http://schemas.openxmlformats.org/presentationml/2006/main">
  <p:tag name="_INSTRUCTOR VIEW19C14C36-AC8E-43BC-9DB6-C2AAF774C7DC|PANE__TAG" val="_"/>
</p:tagLst>
</file>

<file path=ppt/tags/tag51.xml><?xml version="1.0" encoding="utf-8"?>
<p:tagLst xmlns:p="http://schemas.openxmlformats.org/presentationml/2006/main">
  <p:tag name="_INSTRUCTOR VIEW19C14C36-AC8E-43BC-9DB6-C2AAF774C7DC|PANE__TAG" val="_"/>
</p:tagLst>
</file>

<file path=ppt/tags/tag52.xml><?xml version="1.0" encoding="utf-8"?>
<p:tagLst xmlns:p="http://schemas.openxmlformats.org/presentationml/2006/main">
  <p:tag name="_INSTRUCTOR VIEW19C14C36-AC8E-43BC-9DB6-C2AAF774C7DC|PANE__TAG" val="_"/>
</p:tagLst>
</file>

<file path=ppt/tags/tag53.xml><?xml version="1.0" encoding="utf-8"?>
<p:tagLst xmlns:p="http://schemas.openxmlformats.org/presentationml/2006/main">
  <p:tag name="_INSTRUCTOR VIEW19C14C36-AC8E-43BC-9DB6-C2AAF774C7DC|PANE__TAG" val="_"/>
</p:tagLst>
</file>

<file path=ppt/tags/tag54.xml><?xml version="1.0" encoding="utf-8"?>
<p:tagLst xmlns:p="http://schemas.openxmlformats.org/presentationml/2006/main">
  <p:tag name="_INSTRUCTOR VIEW19C14C36-AC8E-43BC-9DB6-C2AAF774C7DC|PANE__TAG" val="_"/>
</p:tagLst>
</file>

<file path=ppt/tags/tag55.xml><?xml version="1.0" encoding="utf-8"?>
<p:tagLst xmlns:p="http://schemas.openxmlformats.org/presentationml/2006/main">
  <p:tag name="_INSTRUCTOR VIEW19C14C36-AC8E-43BC-9DB6-C2AAF774C7DC|PANE__TAG" val="_"/>
</p:tagLst>
</file>

<file path=ppt/tags/tag56.xml><?xml version="1.0" encoding="utf-8"?>
<p:tagLst xmlns:p="http://schemas.openxmlformats.org/presentationml/2006/main">
  <p:tag name="_INSTRUCTOR VIEW19C14C36-AC8E-43BC-9DB6-C2AAF774C7DC|PANE__TAG" val="_"/>
</p:tagLst>
</file>

<file path=ppt/tags/tag57.xml><?xml version="1.0" encoding="utf-8"?>
<p:tagLst xmlns:p="http://schemas.openxmlformats.org/presentationml/2006/main">
  <p:tag name="_INSTRUCTOR VIEW19C14C36-AC8E-43BC-9DB6-C2AAF774C7DC|PANE__TAG" val="_"/>
</p:tagLst>
</file>

<file path=ppt/tags/tag58.xml><?xml version="1.0" encoding="utf-8"?>
<p:tagLst xmlns:p="http://schemas.openxmlformats.org/presentationml/2006/main">
  <p:tag name="_INSTRUCTOR VIEW19C14C36-AC8E-43BC-9DB6-C2AAF774C7DC|PANE__TAG" val="_"/>
</p:tagLst>
</file>

<file path=ppt/tags/tag59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ags/tag60.xml><?xml version="1.0" encoding="utf-8"?>
<p:tagLst xmlns:p="http://schemas.openxmlformats.org/presentationml/2006/main">
  <p:tag name="_INSTRUCTOR VIEW19C14C36-AC8E-43BC-9DB6-C2AAF774C7DC|PANE__TAG" val="_"/>
</p:tagLst>
</file>

<file path=ppt/tags/tag61.xml><?xml version="1.0" encoding="utf-8"?>
<p:tagLst xmlns:p="http://schemas.openxmlformats.org/presentationml/2006/main">
  <p:tag name="_INSTRUCTOR VIEW19C14C36-AC8E-43BC-9DB6-C2AAF774C7DC|PANE__TAG" val="_"/>
</p:tagLst>
</file>

<file path=ppt/tags/tag62.xml><?xml version="1.0" encoding="utf-8"?>
<p:tagLst xmlns:p="http://schemas.openxmlformats.org/presentationml/2006/main">
  <p:tag name="_INSTRUCTOR VIEW19C14C36-AC8E-43BC-9DB6-C2AAF774C7DC|PANE__TAG" val="_"/>
</p:tagLst>
</file>

<file path=ppt/tags/tag63.xml><?xml version="1.0" encoding="utf-8"?>
<p:tagLst xmlns:p="http://schemas.openxmlformats.org/presentationml/2006/main">
  <p:tag name="_INSTRUCTOR VIEW19C14C36-AC8E-43BC-9DB6-C2AAF774C7DC|PANE__TAG" val="_"/>
</p:tagLst>
</file>

<file path=ppt/tags/tag64.xml><?xml version="1.0" encoding="utf-8"?>
<p:tagLst xmlns:p="http://schemas.openxmlformats.org/presentationml/2006/main">
  <p:tag name="_INSTRUCTOR VIEW19C14C36-AC8E-43BC-9DB6-C2AAF774C7DC|PANE__TAG" val="_"/>
</p:tagLst>
</file>

<file path=ppt/tags/tag65.xml><?xml version="1.0" encoding="utf-8"?>
<p:tagLst xmlns:p="http://schemas.openxmlformats.org/presentationml/2006/main">
  <p:tag name="_INSTRUCTOR VIEW19C14C36-AC8E-43BC-9DB6-C2AAF774C7DC|PANE__TAG" val="_"/>
</p:tagLst>
</file>

<file path=ppt/tags/tag66.xml><?xml version="1.0" encoding="utf-8"?>
<p:tagLst xmlns:p="http://schemas.openxmlformats.org/presentationml/2006/main">
  <p:tag name="_INSTRUCTOR VIEW19C14C36-AC8E-43BC-9DB6-C2AAF774C7DC|PANE__TAG" val="_"/>
</p:tagLst>
</file>

<file path=ppt/tags/tag67.xml><?xml version="1.0" encoding="utf-8"?>
<p:tagLst xmlns:p="http://schemas.openxmlformats.org/presentationml/2006/main">
  <p:tag name="_INSTRUCTOR VIEW19C14C36-AC8E-43BC-9DB6-C2AAF774C7DC|PANE__TAG" val="_"/>
</p:tagLst>
</file>

<file path=ppt/tags/tag68.xml><?xml version="1.0" encoding="utf-8"?>
<p:tagLst xmlns:p="http://schemas.openxmlformats.org/presentationml/2006/main">
  <p:tag name="_INSTRUCTOR VIEW19C14C36-AC8E-43BC-9DB6-C2AAF774C7DC|PANE__TAG" val="_"/>
</p:tagLst>
</file>

<file path=ppt/tags/tag69.xml><?xml version="1.0" encoding="utf-8"?>
<p:tagLst xmlns:p="http://schemas.openxmlformats.org/presentationml/2006/main">
  <p:tag name="_INSTRUCTOR VIEW19C14C36-AC8E-43BC-9DB6-C2AAF774C7DC|PANE__TAG" val="_"/>
</p:tagLst>
</file>

<file path=ppt/tags/tag7.xml><?xml version="1.0" encoding="utf-8"?>
<p:tagLst xmlns:p="http://schemas.openxmlformats.org/presentationml/2006/main">
  <p:tag name="_INSTRUCTOR VIEW19C14C36-AC8E-43BC-9DB6-C2AAF774C7DC|PANE__TAG" val="_"/>
</p:tagLst>
</file>

<file path=ppt/tags/tag70.xml><?xml version="1.0" encoding="utf-8"?>
<p:tagLst xmlns:p="http://schemas.openxmlformats.org/presentationml/2006/main">
  <p:tag name="_INSTRUCTOR VIEW19C14C36-AC8E-43BC-9DB6-C2AAF774C7DC|PANE__TAG" val="_"/>
</p:tagLst>
</file>

<file path=ppt/tags/tag71.xml><?xml version="1.0" encoding="utf-8"?>
<p:tagLst xmlns:p="http://schemas.openxmlformats.org/presentationml/2006/main">
  <p:tag name="_INSTRUCTOR VIEW19C14C36-AC8E-43BC-9DB6-C2AAF774C7DC|PANE__TAG" val="_"/>
</p:tagLst>
</file>

<file path=ppt/tags/tag72.xml><?xml version="1.0" encoding="utf-8"?>
<p:tagLst xmlns:p="http://schemas.openxmlformats.org/presentationml/2006/main">
  <p:tag name="_INSTRUCTOR VIEW19C14C36-AC8E-43BC-9DB6-C2AAF774C7DC|PANE__TAG" val="_"/>
</p:tagLst>
</file>

<file path=ppt/tags/tag73.xml><?xml version="1.0" encoding="utf-8"?>
<p:tagLst xmlns:p="http://schemas.openxmlformats.org/presentationml/2006/main">
  <p:tag name="_INSTRUCTOR VIEW19C14C36-AC8E-43BC-9DB6-C2AAF774C7DC|PANE__TAG" val="_"/>
</p:tagLst>
</file>

<file path=ppt/tags/tag74.xml><?xml version="1.0" encoding="utf-8"?>
<p:tagLst xmlns:p="http://schemas.openxmlformats.org/presentationml/2006/main">
  <p:tag name="_INSTRUCTOR VIEW19C14C36-AC8E-43BC-9DB6-C2AAF774C7DC|PANE__TAG" val="_"/>
</p:tagLst>
</file>

<file path=ppt/tags/tag75.xml><?xml version="1.0" encoding="utf-8"?>
<p:tagLst xmlns:p="http://schemas.openxmlformats.org/presentationml/2006/main">
  <p:tag name="_INSTRUCTOR VIEW19C14C36-AC8E-43BC-9DB6-C2AAF774C7DC|PANE__TAG" val="_"/>
</p:tagLst>
</file>

<file path=ppt/tags/tag76.xml><?xml version="1.0" encoding="utf-8"?>
<p:tagLst xmlns:p="http://schemas.openxmlformats.org/presentationml/2006/main">
  <p:tag name="_INSTRUCTOR VIEW19C14C36-AC8E-43BC-9DB6-C2AAF774C7DC|PANE__TAG" val="_"/>
</p:tagLst>
</file>

<file path=ppt/tags/tag77.xml><?xml version="1.0" encoding="utf-8"?>
<p:tagLst xmlns:p="http://schemas.openxmlformats.org/presentationml/2006/main">
  <p:tag name="_INSTRUCTOR VIEW19C14C36-AC8E-43BC-9DB6-C2AAF774C7DC|PANE__TAG" val="_"/>
</p:tagLst>
</file>

<file path=ppt/tags/tag78.xml><?xml version="1.0" encoding="utf-8"?>
<p:tagLst xmlns:p="http://schemas.openxmlformats.org/presentationml/2006/main">
  <p:tag name="_INSTRUCTOR VIEW19C14C36-AC8E-43BC-9DB6-C2AAF774C7DC|PANE__TAG" val="_"/>
</p:tagLst>
</file>

<file path=ppt/tags/tag79.xml><?xml version="1.0" encoding="utf-8"?>
<p:tagLst xmlns:p="http://schemas.openxmlformats.org/presentationml/2006/main">
  <p:tag name="_INSTRUCTOR VIEW19C14C36-AC8E-43BC-9DB6-C2AAF774C7DC|PANE__TAG" val="_"/>
</p:tagLst>
</file>

<file path=ppt/tags/tag8.xml><?xml version="1.0" encoding="utf-8"?>
<p:tagLst xmlns:p="http://schemas.openxmlformats.org/presentationml/2006/main">
  <p:tag name="_INSTRUCTOR VIEW19C14C36-AC8E-43BC-9DB6-C2AAF774C7DC|PANE__TAG" val="_"/>
</p:tagLst>
</file>

<file path=ppt/tags/tag80.xml><?xml version="1.0" encoding="utf-8"?>
<p:tagLst xmlns:p="http://schemas.openxmlformats.org/presentationml/2006/main">
  <p:tag name="_INSTRUCTOR VIEW19C14C36-AC8E-43BC-9DB6-C2AAF774C7DC|PANE__TAG" val="_"/>
</p:tagLst>
</file>

<file path=ppt/tags/tag81.xml><?xml version="1.0" encoding="utf-8"?>
<p:tagLst xmlns:p="http://schemas.openxmlformats.org/presentationml/2006/main">
  <p:tag name="_INSTRUCTOR VIEW19C14C36-AC8E-43BC-9DB6-C2AAF774C7DC|PANE__TAG" val="_"/>
</p:tagLst>
</file>

<file path=ppt/tags/tag82.xml><?xml version="1.0" encoding="utf-8"?>
<p:tagLst xmlns:p="http://schemas.openxmlformats.org/presentationml/2006/main">
  <p:tag name="_INSTRUCTOR VIEW19C14C36-AC8E-43BC-9DB6-C2AAF774C7DC|PANE__TAG" val="_"/>
</p:tagLst>
</file>

<file path=ppt/tags/tag83.xml><?xml version="1.0" encoding="utf-8"?>
<p:tagLst xmlns:p="http://schemas.openxmlformats.org/presentationml/2006/main">
  <p:tag name="_INSTRUCTOR VIEW19C14C36-AC8E-43BC-9DB6-C2AAF774C7DC|PANE__TAG" val="_"/>
</p:tagLst>
</file>

<file path=ppt/tags/tag84.xml><?xml version="1.0" encoding="utf-8"?>
<p:tagLst xmlns:p="http://schemas.openxmlformats.org/presentationml/2006/main">
  <p:tag name="_INSTRUCTOR VIEW19C14C36-AC8E-43BC-9DB6-C2AAF774C7DC|PANE__TAG" val="_"/>
</p:tagLst>
</file>

<file path=ppt/tags/tag85.xml><?xml version="1.0" encoding="utf-8"?>
<p:tagLst xmlns:p="http://schemas.openxmlformats.org/presentationml/2006/main">
  <p:tag name="_INSTRUCTOR VIEW19C14C36-AC8E-43BC-9DB6-C2AAF774C7DC|PANE__TAG" val="_"/>
</p:tagLst>
</file>

<file path=ppt/tags/tag86.xml><?xml version="1.0" encoding="utf-8"?>
<p:tagLst xmlns:p="http://schemas.openxmlformats.org/presentationml/2006/main">
  <p:tag name="_INSTRUCTOR VIEW19C14C36-AC8E-43BC-9DB6-C2AAF774C7DC|PANE__TAG" val="_"/>
</p:tagLst>
</file>

<file path=ppt/tags/tag87.xml><?xml version="1.0" encoding="utf-8"?>
<p:tagLst xmlns:p="http://schemas.openxmlformats.org/presentationml/2006/main">
  <p:tag name="_INSTRUCTOR VIEW19C14C36-AC8E-43BC-9DB6-C2AAF774C7DC|PANE__TAG" val="_"/>
</p:tagLst>
</file>

<file path=ppt/tags/tag88.xml><?xml version="1.0" encoding="utf-8"?>
<p:tagLst xmlns:p="http://schemas.openxmlformats.org/presentationml/2006/main">
  <p:tag name="_INSTRUCTOR VIEW19C14C36-AC8E-43BC-9DB6-C2AAF774C7DC|PANE__TAG" val="_"/>
</p:tagLst>
</file>

<file path=ppt/tags/tag89.xml><?xml version="1.0" encoding="utf-8"?>
<p:tagLst xmlns:p="http://schemas.openxmlformats.org/presentationml/2006/main">
  <p:tag name="_INSTRUCTOR VIEW19C14C36-AC8E-43BC-9DB6-C2AAF774C7DC|PANE__TAG" val="_"/>
</p:tagLst>
</file>

<file path=ppt/tags/tag9.xml><?xml version="1.0" encoding="utf-8"?>
<p:tagLst xmlns:p="http://schemas.openxmlformats.org/presentationml/2006/main">
  <p:tag name="_INSTRUCTOR VIEW19C14C36-AC8E-43BC-9DB6-C2AAF774C7DC|PANE__TAG" val="_"/>
</p:tagLst>
</file>

<file path=ppt/tags/tag90.xml><?xml version="1.0" encoding="utf-8"?>
<p:tagLst xmlns:p="http://schemas.openxmlformats.org/presentationml/2006/main">
  <p:tag name="_INSTRUCTOR VIEW19C14C36-AC8E-43BC-9DB6-C2AAF774C7DC|PANE__TAG" val="_"/>
</p:tagLst>
</file>

<file path=ppt/tags/tag91.xml><?xml version="1.0" encoding="utf-8"?>
<p:tagLst xmlns:p="http://schemas.openxmlformats.org/presentationml/2006/main">
  <p:tag name="_INSTRUCTOR VIEW19C14C36-AC8E-43BC-9DB6-C2AAF774C7DC|PANE__TAG" val="_"/>
</p:tagLst>
</file>

<file path=ppt/tags/tag92.xml><?xml version="1.0" encoding="utf-8"?>
<p:tagLst xmlns:p="http://schemas.openxmlformats.org/presentationml/2006/main">
  <p:tag name="_INSTRUCTOR VIEW19C14C36-AC8E-43BC-9DB6-C2AAF774C7DC|PANE__TAG" val="_"/>
</p:tagLst>
</file>

<file path=ppt/tags/tag93.xml><?xml version="1.0" encoding="utf-8"?>
<p:tagLst xmlns:p="http://schemas.openxmlformats.org/presentationml/2006/main">
  <p:tag name="_INSTRUCTOR VIEW19C14C36-AC8E-43BC-9DB6-C2AAF774C7DC|PANE__TAG" val="_"/>
</p:tagLst>
</file>

<file path=ppt/tags/tag94.xml><?xml version="1.0" encoding="utf-8"?>
<p:tagLst xmlns:p="http://schemas.openxmlformats.org/presentationml/2006/main">
  <p:tag name="_INSTRUCTOR VIEW19C14C36-AC8E-43BC-9DB6-C2AAF774C7DC|PANE__TAG" val="_"/>
</p:tagLst>
</file>

<file path=ppt/tags/tag95.xml><?xml version="1.0" encoding="utf-8"?>
<p:tagLst xmlns:p="http://schemas.openxmlformats.org/presentationml/2006/main">
  <p:tag name="_INSTRUCTOR VIEW19C14C36-AC8E-43BC-9DB6-C2AAF774C7DC|PANE__TAG" val="_"/>
</p:tagLst>
</file>

<file path=ppt/tags/tag96.xml><?xml version="1.0" encoding="utf-8"?>
<p:tagLst xmlns:p="http://schemas.openxmlformats.org/presentationml/2006/main">
  <p:tag name="_INSTRUCTOR VIEW19C14C36-AC8E-43BC-9DB6-C2AAF774C7DC|PANE__TAG" val="_"/>
</p:tagLst>
</file>

<file path=ppt/tags/tag97.xml><?xml version="1.0" encoding="utf-8"?>
<p:tagLst xmlns:p="http://schemas.openxmlformats.org/presentationml/2006/main">
  <p:tag name="_INSTRUCTOR VIEW19C14C36-AC8E-43BC-9DB6-C2AAF774C7DC|PANE__TAG" val="_"/>
</p:tagLst>
</file>

<file path=ppt/tags/tag98.xml><?xml version="1.0" encoding="utf-8"?>
<p:tagLst xmlns:p="http://schemas.openxmlformats.org/presentationml/2006/main">
  <p:tag name="_INSTRUCTOR VIEW19C14C36-AC8E-43BC-9DB6-C2AAF774C7DC|PANE__TAG" val="_"/>
</p:tagLst>
</file>

<file path=ppt/tags/tag99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7711</Words>
  <Application>WPS Presentation</Application>
  <PresentationFormat>On-screen Show (4:3)</PresentationFormat>
  <Paragraphs>617</Paragraphs>
  <Slides>31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SimSun</vt:lpstr>
      <vt:lpstr>Wingdings</vt:lpstr>
      <vt:lpstr>Assistant ExtraLight</vt:lpstr>
      <vt:lpstr>Calibri</vt:lpstr>
      <vt:lpstr>Lato Light</vt:lpstr>
      <vt:lpstr>Arial</vt:lpstr>
      <vt:lpstr>Tahoma</vt:lpstr>
      <vt:lpstr>Symbol</vt:lpstr>
      <vt:lpstr>Monotype Corsiva</vt:lpstr>
      <vt:lpstr>Microsoft YaHei</vt:lpstr>
      <vt:lpstr>Arial Unicode MS</vt:lpstr>
      <vt:lpstr>Cambria Math</vt:lpstr>
      <vt:lpstr>MS Mincho</vt:lpstr>
      <vt:lpstr>Office Theme</vt:lpstr>
      <vt:lpstr>PowerPoint 演示文稿</vt:lpstr>
      <vt:lpstr>Reductions</vt:lpstr>
      <vt:lpstr>Polynomial Reductions</vt:lpstr>
      <vt:lpstr>Polynomial Reduction</vt:lpstr>
      <vt:lpstr>Implications of Reduction</vt:lpstr>
      <vt:lpstr>Reductions Examples</vt:lpstr>
      <vt:lpstr>Reductions Examples</vt:lpstr>
      <vt:lpstr>Reductions Examples</vt:lpstr>
      <vt:lpstr>RECIPE FOR PROVING PROBLEM Is NP-Complete</vt:lpstr>
      <vt:lpstr>Independent Set (Example 1)</vt:lpstr>
      <vt:lpstr>Vertex Cover (Example 1)</vt:lpstr>
      <vt:lpstr>Vertex Cover is NP-Complete </vt:lpstr>
      <vt:lpstr>Step 1: Vertex Cover ∈ NP</vt:lpstr>
      <vt:lpstr>Vertex cover and independent set reduce to one another </vt:lpstr>
      <vt:lpstr>Independent Set (Example 2)</vt:lpstr>
      <vt:lpstr>Clique (Example 2)</vt:lpstr>
      <vt:lpstr>Clique is NP-Complete </vt:lpstr>
      <vt:lpstr>Step 1: Clique ∈ NP.   </vt:lpstr>
      <vt:lpstr>Step 2: IS p Clique</vt:lpstr>
      <vt:lpstr>IS p Clique (Example 2)</vt:lpstr>
      <vt:lpstr>Reduction: Independent Set, Vertex Cover, and Clique (Example 3)</vt:lpstr>
      <vt:lpstr> INDEPENDENT-SET is NP-Complete </vt:lpstr>
      <vt:lpstr>Satisfiability </vt:lpstr>
      <vt:lpstr>3-satisfiability reduces to independent set  </vt:lpstr>
      <vt:lpstr>Step 1. INDEPENDENT-SET ∈ NP  </vt:lpstr>
      <vt:lpstr>Step 2: 3-SAT p INDEPENDENT-SET</vt:lpstr>
      <vt:lpstr>Step 2: 3-SAT p INDEPENDENT-SET</vt:lpstr>
      <vt:lpstr>Step 2: 3-SAT p INDEPENDENT-SET</vt:lpstr>
      <vt:lpstr>3-CNF-SAT p Clique  (Another SAT Reduction)</vt:lpstr>
      <vt:lpstr>3-CNF-SAT p Clique  (Another SAT Reduction)</vt:lpstr>
      <vt:lpstr>Cook-Levin theorem shows that 3-SAT is a “universal”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syed0</cp:lastModifiedBy>
  <cp:revision>284</cp:revision>
  <dcterms:created xsi:type="dcterms:W3CDTF">2006-08-16T00:00:00Z</dcterms:created>
  <dcterms:modified xsi:type="dcterms:W3CDTF">2022-12-18T08:33:30Z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0592F3D77F7248289D59A3A09540EB27</vt:lpwstr>
  </property>
  <property fmtid="{D5CDD505-2E9C-101B-9397-08002B2CF9AE}" pid="3" name="KSOProductBuildVer">
    <vt:lpwstr>1033-11.2.0.11440</vt:lpwstr>
  </property>
</Properties>
</file>