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5" r:id="rId10"/>
    <p:sldId id="286" r:id="rId11"/>
    <p:sldId id="288" r:id="rId12"/>
    <p:sldId id="289" r:id="rId13"/>
    <p:sldId id="291" r:id="rId14"/>
    <p:sldId id="359" r:id="rId15"/>
    <p:sldId id="358" r:id="rId16"/>
    <p:sldId id="357" r:id="rId17"/>
    <p:sldId id="294" r:id="rId18"/>
    <p:sldId id="295" r:id="rId19"/>
    <p:sldId id="296" r:id="rId20"/>
    <p:sldId id="297" r:id="rId21"/>
    <p:sldId id="298" r:id="rId22"/>
    <p:sldId id="360" r:id="rId23"/>
    <p:sldId id="299" r:id="rId24"/>
    <p:sldId id="367" r:id="rId25"/>
    <p:sldId id="300" r:id="rId26"/>
    <p:sldId id="301" r:id="rId27"/>
    <p:sldId id="302" r:id="rId28"/>
    <p:sldId id="303" r:id="rId29"/>
    <p:sldId id="304" r:id="rId30"/>
    <p:sldId id="305" r:id="rId31"/>
    <p:sldId id="362" r:id="rId32"/>
    <p:sldId id="307" r:id="rId33"/>
    <p:sldId id="361" r:id="rId34"/>
    <p:sldId id="308" r:id="rId35"/>
    <p:sldId id="309" r:id="rId36"/>
    <p:sldId id="363" r:id="rId37"/>
    <p:sldId id="310" r:id="rId38"/>
    <p:sldId id="311" r:id="rId39"/>
    <p:sldId id="312" r:id="rId40"/>
    <p:sldId id="313" r:id="rId41"/>
    <p:sldId id="314" r:id="rId42"/>
    <p:sldId id="315" r:id="rId43"/>
    <p:sldId id="317" r:id="rId44"/>
    <p:sldId id="364" r:id="rId45"/>
    <p:sldId id="316" r:id="rId46"/>
    <p:sldId id="368" r:id="rId47"/>
    <p:sldId id="31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3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B8F4-EB21-4AB0-A514-4D64B7869DD5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FEB7-C754-4127-8BDC-9706E4914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8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23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160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789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64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4389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65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3640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729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184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478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085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093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038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113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7791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957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928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997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2061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599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98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319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712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156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895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852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8189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2518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200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382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2703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" name="Google Shape;6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0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517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17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384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17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28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877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93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/>
          <p:cNvSpPr txBox="1">
            <a:spLocks/>
          </p:cNvSpPr>
          <p:nvPr/>
        </p:nvSpPr>
        <p:spPr>
          <a:xfrm>
            <a:off x="777000" y="650324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CS 2009</a:t>
            </a:r>
            <a:r>
              <a:rPr lang="en-US" sz="360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en-US" sz="360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40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Design and Analysis of Algorithms</a:t>
            </a:r>
            <a:br>
              <a:rPr lang="en-US" sz="240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240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en-US" sz="240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endParaRPr lang="en-US" sz="2400" dirty="0">
              <a:solidFill>
                <a:srgbClr val="4C113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" name="Google Shape;109;p27"/>
          <p:cNvSpPr txBox="1">
            <a:spLocks/>
          </p:cNvSpPr>
          <p:nvPr/>
        </p:nvSpPr>
        <p:spPr>
          <a:xfrm>
            <a:off x="141600" y="3429000"/>
            <a:ext cx="9002400" cy="21336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49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Week 15:</a:t>
            </a:r>
            <a:r>
              <a:rPr lang="en-US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36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Calibri"/>
              </a:rPr>
              <a:t>Approximation Algorithms</a:t>
            </a:r>
          </a:p>
          <a:p>
            <a:pPr>
              <a:spcBef>
                <a:spcPts val="0"/>
              </a:spcBef>
            </a:pPr>
            <a:endParaRPr lang="en-US"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Calibri"/>
            </a:endParaRPr>
          </a:p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Thomas </a:t>
            </a:r>
            <a:r>
              <a:rPr lang="en-US" sz="2400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H. </a:t>
            </a:r>
            <a:r>
              <a:rPr lang="en-US" sz="2400" b="1" dirty="0" err="1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Coreman</a:t>
            </a:r>
            <a:r>
              <a:rPr lang="en-US" sz="2400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 (CLRS), Chapter </a:t>
            </a:r>
            <a:r>
              <a:rPr lang="en-US" sz="2400" b="1" dirty="0" smtClean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35.</a:t>
            </a:r>
            <a:endParaRPr lang="en-US" sz="24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" name="Google Shape;55;p13"/>
          <p:cNvSpPr txBox="1"/>
          <p:nvPr/>
        </p:nvSpPr>
        <p:spPr>
          <a:xfrm>
            <a:off x="373073" y="2133600"/>
            <a:ext cx="8520600" cy="155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400" i="1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Waheed Ahmed</a:t>
            </a:r>
          </a:p>
          <a:p>
            <a:pPr algn="ctr"/>
            <a:r>
              <a:rPr lang="en" sz="2400" i="1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Email : waheedahmed@nu.edu.pk</a:t>
            </a:r>
          </a:p>
          <a:p>
            <a:pPr algn="ctr"/>
            <a:endParaRPr sz="2400" i="1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0802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01" name="Google Shape;201;p23"/>
          <p:cNvCxnSpPr>
            <a:stCxn id="195" idx="4"/>
            <a:endCxn id="194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2" name="Google Shape;202;p23"/>
          <p:cNvCxnSpPr>
            <a:stCxn id="195" idx="6"/>
            <a:endCxn id="196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3" name="Google Shape;203;p23"/>
          <p:cNvCxnSpPr>
            <a:stCxn id="196" idx="6"/>
            <a:endCxn id="197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4" name="Google Shape;204;p23"/>
          <p:cNvCxnSpPr>
            <a:stCxn id="196" idx="4"/>
            <a:endCxn id="199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23"/>
          <p:cNvCxnSpPr>
            <a:stCxn id="197" idx="5"/>
            <a:endCxn id="200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23"/>
          <p:cNvCxnSpPr>
            <a:stCxn id="197" idx="4"/>
            <a:endCxn id="198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23"/>
          <p:cNvCxnSpPr>
            <a:stCxn id="199" idx="6"/>
            <a:endCxn id="198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08" name="Google Shape;208;p23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red vertices a vertex-cover?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size?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1" name="Google Shape;280;p27"/>
          <p:cNvCxnSpPr>
            <a:stCxn id="199" idx="7"/>
            <a:endCxn id="197" idx="3"/>
          </p:cNvCxnSpPr>
          <p:nvPr/>
        </p:nvCxnSpPr>
        <p:spPr>
          <a:xfrm flipV="1">
            <a:off x="3821125" y="2665085"/>
            <a:ext cx="1308488" cy="12230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525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47" name="Google Shape;247;p25"/>
          <p:cNvCxnSpPr>
            <a:stCxn id="241" idx="4"/>
            <a:endCxn id="240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8" name="Google Shape;248;p25"/>
          <p:cNvCxnSpPr>
            <a:stCxn id="241" idx="6"/>
            <a:endCxn id="242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9" name="Google Shape;249;p25"/>
          <p:cNvCxnSpPr>
            <a:stCxn id="242" idx="6"/>
            <a:endCxn id="243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0" name="Google Shape;250;p25"/>
          <p:cNvCxnSpPr>
            <a:stCxn id="242" idx="4"/>
            <a:endCxn id="245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1" name="Google Shape;251;p25"/>
          <p:cNvCxnSpPr>
            <a:stCxn id="243" idx="5"/>
            <a:endCxn id="246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2" name="Google Shape;252;p25"/>
          <p:cNvCxnSpPr>
            <a:stCxn id="243" idx="4"/>
            <a:endCxn id="244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53" name="Google Shape;253;p25"/>
          <p:cNvCxnSpPr>
            <a:stCxn id="245" idx="6"/>
            <a:endCxn id="244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54" name="Google Shape;254;p25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red vertices a vertex-cover?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size?</a:t>
            </a:r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2211224" y="6400800"/>
            <a:ext cx="608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1" name="Google Shape;280;p27"/>
          <p:cNvCxnSpPr>
            <a:stCxn id="245" idx="7"/>
            <a:endCxn id="243" idx="3"/>
          </p:cNvCxnSpPr>
          <p:nvPr/>
        </p:nvCxnSpPr>
        <p:spPr>
          <a:xfrm flipV="1">
            <a:off x="3821125" y="2665085"/>
            <a:ext cx="1308488" cy="12230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7545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Vertex-cover problem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Given a undirected graph, find a vertex cover with minimum size. </a:t>
            </a:r>
            <a:endParaRPr lang="en-US" dirty="0" smtClean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endParaRPr lang="en-US" dirty="0"/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dirty="0" smtClean="0"/>
              <a:t>We </a:t>
            </a:r>
            <a:r>
              <a:rPr lang="en-US" dirty="0"/>
              <a:t>don’t know how to find an optimal vertex cover in a graph </a:t>
            </a:r>
            <a:r>
              <a:rPr lang="en-US" dirty="0" smtClean="0"/>
              <a:t>G in </a:t>
            </a:r>
            <a:r>
              <a:rPr lang="en-US" dirty="0"/>
              <a:t>polynomial </a:t>
            </a:r>
            <a:r>
              <a:rPr lang="en-US" dirty="0" smtClean="0"/>
              <a:t>time</a:t>
            </a:r>
            <a:r>
              <a:rPr lang="en-US" dirty="0"/>
              <a:t>.</a:t>
            </a:r>
            <a:endParaRPr lang="en-US" dirty="0" smtClean="0"/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lvl="1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dirty="0" smtClean="0"/>
              <a:t>We </a:t>
            </a:r>
            <a:r>
              <a:rPr lang="en-US" dirty="0"/>
              <a:t>can efficiently find a vertex cover that is near-optimal.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5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80" t="-3503" b="-53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 </a:t>
            </a:r>
            <a:endParaRPr dirty="0"/>
          </a:p>
        </p:txBody>
      </p:sp>
      <p:sp>
        <p:nvSpPr>
          <p:cNvPr id="4" name="Google Shape;285;p49"/>
          <p:cNvSpPr txBox="1"/>
          <p:nvPr/>
        </p:nvSpPr>
        <p:spPr>
          <a:xfrm>
            <a:off x="2019300" y="3276600"/>
            <a:ext cx="5105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// Initializes </a:t>
            </a:r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 (vertex cover) to the empty set.</a:t>
            </a:r>
            <a:endParaRPr lang="en" dirty="0" smtClean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9" name="Google Shape;285;p49"/>
          <p:cNvSpPr txBox="1"/>
          <p:nvPr/>
        </p:nvSpPr>
        <p:spPr>
          <a:xfrm>
            <a:off x="2019300" y="3733800"/>
            <a:ext cx="5105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// E' copy of the edge set G.E of the graph.</a:t>
            </a:r>
            <a:endParaRPr lang="en" dirty="0" smtClean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4400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02" name="Google Shape;302;p29"/>
          <p:cNvCxnSpPr>
            <a:stCxn id="296" idx="4"/>
            <a:endCxn id="295" idx="0"/>
          </p:cNvCxnSpPr>
          <p:nvPr/>
        </p:nvCxnSpPr>
        <p:spPr>
          <a:xfrm>
            <a:off x="40208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3" name="Google Shape;303;p29"/>
          <p:cNvCxnSpPr>
            <a:stCxn id="296" idx="6"/>
            <a:endCxn id="297" idx="2"/>
          </p:cNvCxnSpPr>
          <p:nvPr/>
        </p:nvCxnSpPr>
        <p:spPr>
          <a:xfrm>
            <a:off x="4287583" y="3237542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4" name="Google Shape;304;p29"/>
          <p:cNvCxnSpPr>
            <a:stCxn id="297" idx="6"/>
            <a:endCxn id="298" idx="2"/>
          </p:cNvCxnSpPr>
          <p:nvPr/>
        </p:nvCxnSpPr>
        <p:spPr>
          <a:xfrm>
            <a:off x="5773483" y="32375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5" name="Google Shape;305;p29"/>
          <p:cNvCxnSpPr>
            <a:stCxn id="297" idx="4"/>
            <a:endCxn id="300" idx="0"/>
          </p:cNvCxnSpPr>
          <p:nvPr/>
        </p:nvCxnSpPr>
        <p:spPr>
          <a:xfrm>
            <a:off x="55067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6" name="Google Shape;306;p29"/>
          <p:cNvCxnSpPr>
            <a:stCxn id="298" idx="5"/>
            <a:endCxn id="301" idx="0"/>
          </p:cNvCxnSpPr>
          <p:nvPr/>
        </p:nvCxnSpPr>
        <p:spPr>
          <a:xfrm>
            <a:off x="7381026" y="3426127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7" name="Google Shape;307;p29"/>
          <p:cNvCxnSpPr>
            <a:stCxn id="298" idx="4"/>
            <a:endCxn id="299" idx="0"/>
          </p:cNvCxnSpPr>
          <p:nvPr/>
        </p:nvCxnSpPr>
        <p:spPr>
          <a:xfrm>
            <a:off x="7192441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8" name="Google Shape;308;p29"/>
          <p:cNvCxnSpPr>
            <a:stCxn id="300" idx="6"/>
            <a:endCxn id="299" idx="2"/>
          </p:cNvCxnSpPr>
          <p:nvPr/>
        </p:nvCxnSpPr>
        <p:spPr>
          <a:xfrm>
            <a:off x="5773483" y="48377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09" name="Google Shape;309;p29"/>
          <p:cNvSpPr/>
          <p:nvPr/>
        </p:nvSpPr>
        <p:spPr>
          <a:xfrm>
            <a:off x="76200" y="1539681"/>
            <a:ext cx="3429000" cy="3416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00" t="-892" r="-1067" b="-19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8" name="Google Shape;323;p30"/>
          <p:cNvCxnSpPr/>
          <p:nvPr/>
        </p:nvCxnSpPr>
        <p:spPr>
          <a:xfrm>
            <a:off x="4287583" y="3237542"/>
            <a:ext cx="952500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oogle Shape;323;p30"/>
          <p:cNvCxnSpPr>
            <a:endCxn id="299" idx="2"/>
          </p:cNvCxnSpPr>
          <p:nvPr/>
        </p:nvCxnSpPr>
        <p:spPr>
          <a:xfrm>
            <a:off x="5773483" y="4837742"/>
            <a:ext cx="1152258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Google Shape;306;p29"/>
          <p:cNvCxnSpPr>
            <a:endCxn id="298" idx="3"/>
          </p:cNvCxnSpPr>
          <p:nvPr/>
        </p:nvCxnSpPr>
        <p:spPr>
          <a:xfrm flipV="1">
            <a:off x="5676599" y="3426127"/>
            <a:ext cx="1327257" cy="12220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24" name="Google Shape;306;p29"/>
          <p:cNvCxnSpPr/>
          <p:nvPr/>
        </p:nvCxnSpPr>
        <p:spPr>
          <a:xfrm>
            <a:off x="7375819" y="3407374"/>
            <a:ext cx="1288200" cy="114480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Google Shape;270;p27"/>
          <p:cNvSpPr/>
          <p:nvPr/>
        </p:nvSpPr>
        <p:spPr>
          <a:xfrm>
            <a:off x="3747334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" name="Google Shape;270;p27"/>
          <p:cNvSpPr/>
          <p:nvPr/>
        </p:nvSpPr>
        <p:spPr>
          <a:xfrm>
            <a:off x="5240062" y="2981141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30" name="Google Shape;270;p27"/>
          <p:cNvSpPr/>
          <p:nvPr/>
        </p:nvSpPr>
        <p:spPr>
          <a:xfrm>
            <a:off x="5240062" y="4566415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31" name="Google Shape;270;p27"/>
          <p:cNvSpPr/>
          <p:nvPr/>
        </p:nvSpPr>
        <p:spPr>
          <a:xfrm>
            <a:off x="6938400" y="4566415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6</a:t>
            </a:r>
            <a:endParaRPr dirty="0"/>
          </a:p>
        </p:txBody>
      </p:sp>
      <p:sp>
        <p:nvSpPr>
          <p:cNvPr id="32" name="Google Shape;270;p27"/>
          <p:cNvSpPr/>
          <p:nvPr/>
        </p:nvSpPr>
        <p:spPr>
          <a:xfrm>
            <a:off x="6925741" y="2966215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33" name="Google Shape;270;p27"/>
          <p:cNvSpPr/>
          <p:nvPr/>
        </p:nvSpPr>
        <p:spPr>
          <a:xfrm>
            <a:off x="8402383" y="4566415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08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22" name="Google Shape;322;p30"/>
          <p:cNvCxnSpPr>
            <a:stCxn id="316" idx="4"/>
            <a:endCxn id="315" idx="0"/>
          </p:cNvCxnSpPr>
          <p:nvPr/>
        </p:nvCxnSpPr>
        <p:spPr>
          <a:xfrm>
            <a:off x="40208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3" name="Google Shape;323;p30"/>
          <p:cNvCxnSpPr>
            <a:stCxn id="316" idx="6"/>
            <a:endCxn id="317" idx="2"/>
          </p:cNvCxnSpPr>
          <p:nvPr/>
        </p:nvCxnSpPr>
        <p:spPr>
          <a:xfrm>
            <a:off x="4287583" y="3237542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4" name="Google Shape;324;p30"/>
          <p:cNvCxnSpPr>
            <a:stCxn id="317" idx="6"/>
            <a:endCxn id="318" idx="2"/>
          </p:cNvCxnSpPr>
          <p:nvPr/>
        </p:nvCxnSpPr>
        <p:spPr>
          <a:xfrm>
            <a:off x="5773483" y="32375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5" name="Google Shape;325;p30"/>
          <p:cNvCxnSpPr>
            <a:stCxn id="317" idx="4"/>
            <a:endCxn id="320" idx="0"/>
          </p:cNvCxnSpPr>
          <p:nvPr/>
        </p:nvCxnSpPr>
        <p:spPr>
          <a:xfrm>
            <a:off x="55067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6" name="Google Shape;326;p30"/>
          <p:cNvCxnSpPr>
            <a:stCxn id="318" idx="5"/>
            <a:endCxn id="321" idx="0"/>
          </p:cNvCxnSpPr>
          <p:nvPr/>
        </p:nvCxnSpPr>
        <p:spPr>
          <a:xfrm>
            <a:off x="7381026" y="3426127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7" name="Google Shape;327;p30"/>
          <p:cNvCxnSpPr>
            <a:stCxn id="318" idx="4"/>
            <a:endCxn id="319" idx="0"/>
          </p:cNvCxnSpPr>
          <p:nvPr/>
        </p:nvCxnSpPr>
        <p:spPr>
          <a:xfrm>
            <a:off x="7192441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8" name="Google Shape;328;p30"/>
          <p:cNvCxnSpPr>
            <a:stCxn id="320" idx="6"/>
            <a:endCxn id="319" idx="2"/>
          </p:cNvCxnSpPr>
          <p:nvPr/>
        </p:nvCxnSpPr>
        <p:spPr>
          <a:xfrm>
            <a:off x="5773483" y="48377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9" name="Google Shape;329;p30"/>
          <p:cNvSpPr txBox="1"/>
          <p:nvPr/>
        </p:nvSpPr>
        <p:spPr>
          <a:xfrm>
            <a:off x="3657600" y="5410200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then a vertex cover</a:t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5109011" y="5859347"/>
            <a:ext cx="795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3757475" y="587002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Size?</a:t>
            </a:r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3754182" y="6324600"/>
            <a:ext cx="30276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far from optimal one?</a:t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6511245" y="6324600"/>
            <a:ext cx="24803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Max(6/3, 3/6) = 2</a:t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381000" y="1529382"/>
            <a:ext cx="3048000" cy="3416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99" t="-892" r="-2398" b="-19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" name="Google Shape;326;p30"/>
          <p:cNvCxnSpPr>
            <a:stCxn id="320" idx="7"/>
            <a:endCxn id="318" idx="3"/>
          </p:cNvCxnSpPr>
          <p:nvPr/>
        </p:nvCxnSpPr>
        <p:spPr>
          <a:xfrm flipV="1">
            <a:off x="5695368" y="3426127"/>
            <a:ext cx="1308488" cy="12230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7557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4496"/>
            <a:ext cx="7740269" cy="5394960"/>
          </a:xfrm>
          <a:prstGeom prst="rect">
            <a:avLst/>
          </a:prstGeom>
        </p:spPr>
      </p:pic>
      <p:sp>
        <p:nvSpPr>
          <p:cNvPr id="24" name="Google Shape;285;p49"/>
          <p:cNvSpPr txBox="1"/>
          <p:nvPr/>
        </p:nvSpPr>
        <p:spPr>
          <a:xfrm>
            <a:off x="7418529" y="4419600"/>
            <a:ext cx="181460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O</a:t>
            </a:r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ptimal </a:t>
            </a:r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vertex </a:t>
            </a:r>
            <a:r>
              <a:rPr lang="en-US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cover </a:t>
            </a:r>
            <a:r>
              <a:rPr lang="en-US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</a:t>
            </a:r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b, d </a:t>
            </a:r>
            <a:r>
              <a:rPr lang="en-US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 </a:t>
            </a:r>
            <a:r>
              <a:rPr lang="en-US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e</a:t>
            </a:r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.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5" name="Google Shape;286;p49"/>
          <p:cNvCxnSpPr/>
          <p:nvPr/>
        </p:nvCxnSpPr>
        <p:spPr>
          <a:xfrm rot="5400000">
            <a:off x="7176365" y="4939436"/>
            <a:ext cx="304799" cy="17952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285;p49"/>
          <p:cNvSpPr txBox="1"/>
          <p:nvPr/>
        </p:nvSpPr>
        <p:spPr>
          <a:xfrm>
            <a:off x="3276600" y="4533900"/>
            <a:ext cx="220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Found vertex </a:t>
            </a:r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cover </a:t>
            </a:r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:  b</a:t>
            </a:r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 </a:t>
            </a:r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c, d </a:t>
            </a:r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, </a:t>
            </a:r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e, f, g.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9" name="Google Shape;286;p49"/>
          <p:cNvCxnSpPr/>
          <p:nvPr/>
        </p:nvCxnSpPr>
        <p:spPr>
          <a:xfrm rot="5400000">
            <a:off x="3034436" y="5053736"/>
            <a:ext cx="304799" cy="17952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382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2" name="Google Shape;342;p31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47" name="Google Shape;347;p31"/>
          <p:cNvCxnSpPr>
            <a:stCxn id="341" idx="4"/>
            <a:endCxn id="340" idx="0"/>
          </p:cNvCxnSpPr>
          <p:nvPr/>
        </p:nvCxnSpPr>
        <p:spPr>
          <a:xfrm>
            <a:off x="40208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8" name="Google Shape;348;p31"/>
          <p:cNvCxnSpPr>
            <a:stCxn id="341" idx="6"/>
            <a:endCxn id="342" idx="2"/>
          </p:cNvCxnSpPr>
          <p:nvPr/>
        </p:nvCxnSpPr>
        <p:spPr>
          <a:xfrm>
            <a:off x="4287583" y="3237542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9" name="Google Shape;349;p31"/>
          <p:cNvCxnSpPr>
            <a:stCxn id="342" idx="6"/>
            <a:endCxn id="343" idx="2"/>
          </p:cNvCxnSpPr>
          <p:nvPr/>
        </p:nvCxnSpPr>
        <p:spPr>
          <a:xfrm>
            <a:off x="5773483" y="32375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0" name="Google Shape;350;p31"/>
          <p:cNvCxnSpPr>
            <a:stCxn id="342" idx="4"/>
            <a:endCxn id="345" idx="0"/>
          </p:cNvCxnSpPr>
          <p:nvPr/>
        </p:nvCxnSpPr>
        <p:spPr>
          <a:xfrm>
            <a:off x="55067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1" name="Google Shape;351;p31"/>
          <p:cNvCxnSpPr>
            <a:stCxn id="343" idx="5"/>
            <a:endCxn id="346" idx="0"/>
          </p:cNvCxnSpPr>
          <p:nvPr/>
        </p:nvCxnSpPr>
        <p:spPr>
          <a:xfrm>
            <a:off x="7381026" y="3426127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2" name="Google Shape;352;p31"/>
          <p:cNvCxnSpPr>
            <a:stCxn id="343" idx="4"/>
            <a:endCxn id="344" idx="0"/>
          </p:cNvCxnSpPr>
          <p:nvPr/>
        </p:nvCxnSpPr>
        <p:spPr>
          <a:xfrm>
            <a:off x="7192441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53" name="Google Shape;353;p31"/>
          <p:cNvCxnSpPr>
            <a:stCxn id="345" idx="6"/>
            <a:endCxn id="344" idx="2"/>
          </p:cNvCxnSpPr>
          <p:nvPr/>
        </p:nvCxnSpPr>
        <p:spPr>
          <a:xfrm>
            <a:off x="5773483" y="48377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4" name="Google Shape;354;p31"/>
          <p:cNvSpPr/>
          <p:nvPr/>
        </p:nvSpPr>
        <p:spPr>
          <a:xfrm>
            <a:off x="381000" y="1529382"/>
            <a:ext cx="3048000" cy="3416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99" t="-892" r="-2398" b="-19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8" name="Google Shape;326;p30"/>
          <p:cNvCxnSpPr/>
          <p:nvPr/>
        </p:nvCxnSpPr>
        <p:spPr>
          <a:xfrm flipV="1">
            <a:off x="5695368" y="3426127"/>
            <a:ext cx="1308488" cy="122303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9" name="Google Shape;285;p49"/>
          <p:cNvSpPr txBox="1"/>
          <p:nvPr/>
        </p:nvSpPr>
        <p:spPr>
          <a:xfrm>
            <a:off x="-233145" y="4485611"/>
            <a:ext cx="5744641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 = { },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E’</a:t>
            </a: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{(1,2), (1,4), (2,3), (2,5), (3,5), (3,6), (3,7), (5,6)} </a:t>
            </a:r>
          </a:p>
        </p:txBody>
      </p:sp>
      <p:sp>
        <p:nvSpPr>
          <p:cNvPr id="21" name="Google Shape;285;p49"/>
          <p:cNvSpPr txBox="1"/>
          <p:nvPr/>
        </p:nvSpPr>
        <p:spPr>
          <a:xfrm>
            <a:off x="330591" y="5057446"/>
            <a:ext cx="474211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 = { 1,2 },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E’</a:t>
            </a: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{(3,5), (3,6), (3,7), (5,6)} </a:t>
            </a:r>
          </a:p>
        </p:txBody>
      </p:sp>
      <p:sp>
        <p:nvSpPr>
          <p:cNvPr id="22" name="Google Shape;285;p49"/>
          <p:cNvSpPr txBox="1"/>
          <p:nvPr/>
        </p:nvSpPr>
        <p:spPr>
          <a:xfrm>
            <a:off x="528785" y="5819110"/>
            <a:ext cx="4742117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 = { 1,2, 3, 5 },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E’</a:t>
            </a: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= { } </a:t>
            </a:r>
          </a:p>
        </p:txBody>
      </p:sp>
      <p:sp>
        <p:nvSpPr>
          <p:cNvPr id="23" name="Google Shape;361;p32"/>
          <p:cNvSpPr/>
          <p:nvPr/>
        </p:nvSpPr>
        <p:spPr>
          <a:xfrm>
            <a:off x="3751828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" name="Google Shape;362;p32"/>
          <p:cNvSpPr/>
          <p:nvPr/>
        </p:nvSpPr>
        <p:spPr>
          <a:xfrm>
            <a:off x="5237728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5" name="Google Shape;363;p32"/>
          <p:cNvSpPr/>
          <p:nvPr/>
        </p:nvSpPr>
        <p:spPr>
          <a:xfrm>
            <a:off x="6928657" y="2972216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6" name="Google Shape;365;p32"/>
          <p:cNvSpPr/>
          <p:nvPr/>
        </p:nvSpPr>
        <p:spPr>
          <a:xfrm>
            <a:off x="5244775" y="4570927"/>
            <a:ext cx="5334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679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37541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3754183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5240083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6925741" y="2970842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6925741" y="4571042"/>
            <a:ext cx="5334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5240083" y="4571042"/>
            <a:ext cx="5334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8402383" y="4571042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67" name="Google Shape;367;p32"/>
          <p:cNvCxnSpPr>
            <a:stCxn id="361" idx="4"/>
            <a:endCxn id="360" idx="0"/>
          </p:cNvCxnSpPr>
          <p:nvPr/>
        </p:nvCxnSpPr>
        <p:spPr>
          <a:xfrm>
            <a:off x="40208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68" name="Google Shape;368;p32"/>
          <p:cNvCxnSpPr>
            <a:stCxn id="361" idx="6"/>
            <a:endCxn id="362" idx="2"/>
          </p:cNvCxnSpPr>
          <p:nvPr/>
        </p:nvCxnSpPr>
        <p:spPr>
          <a:xfrm>
            <a:off x="4287583" y="3237542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69" name="Google Shape;369;p32"/>
          <p:cNvCxnSpPr>
            <a:stCxn id="362" idx="6"/>
            <a:endCxn id="363" idx="2"/>
          </p:cNvCxnSpPr>
          <p:nvPr/>
        </p:nvCxnSpPr>
        <p:spPr>
          <a:xfrm>
            <a:off x="5773483" y="32375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0" name="Google Shape;370;p32"/>
          <p:cNvCxnSpPr>
            <a:stCxn id="362" idx="4"/>
            <a:endCxn id="365" idx="0"/>
          </p:cNvCxnSpPr>
          <p:nvPr/>
        </p:nvCxnSpPr>
        <p:spPr>
          <a:xfrm>
            <a:off x="5506783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1" name="Google Shape;371;p32"/>
          <p:cNvCxnSpPr>
            <a:stCxn id="363" idx="5"/>
            <a:endCxn id="366" idx="0"/>
          </p:cNvCxnSpPr>
          <p:nvPr/>
        </p:nvCxnSpPr>
        <p:spPr>
          <a:xfrm>
            <a:off x="7381026" y="3426127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2" name="Google Shape;372;p32"/>
          <p:cNvCxnSpPr>
            <a:stCxn id="363" idx="4"/>
            <a:endCxn id="364" idx="0"/>
          </p:cNvCxnSpPr>
          <p:nvPr/>
        </p:nvCxnSpPr>
        <p:spPr>
          <a:xfrm>
            <a:off x="7192441" y="3504242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3" name="Google Shape;373;p32"/>
          <p:cNvCxnSpPr>
            <a:stCxn id="365" idx="6"/>
            <a:endCxn id="364" idx="2"/>
          </p:cNvCxnSpPr>
          <p:nvPr/>
        </p:nvCxnSpPr>
        <p:spPr>
          <a:xfrm>
            <a:off x="5773483" y="4837742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74" name="Google Shape;374;p32"/>
          <p:cNvSpPr txBox="1"/>
          <p:nvPr/>
        </p:nvSpPr>
        <p:spPr>
          <a:xfrm>
            <a:off x="3657600" y="5410200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then a vertex cover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5109011" y="5859347"/>
            <a:ext cx="7955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76" name="Google Shape;376;p32"/>
          <p:cNvSpPr txBox="1"/>
          <p:nvPr/>
        </p:nvSpPr>
        <p:spPr>
          <a:xfrm>
            <a:off x="3757475" y="5870029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Size?</a:t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3754182" y="6324600"/>
            <a:ext cx="30276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far from optimal one?</a:t>
            </a:r>
            <a:endParaRPr/>
          </a:p>
        </p:txBody>
      </p:sp>
      <p:sp>
        <p:nvSpPr>
          <p:cNvPr id="378" name="Google Shape;378;p32"/>
          <p:cNvSpPr txBox="1"/>
          <p:nvPr/>
        </p:nvSpPr>
        <p:spPr>
          <a:xfrm>
            <a:off x="6511245" y="6324600"/>
            <a:ext cx="24803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Max(4/3, 3/4) = 1.33</a:t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381000" y="1529382"/>
            <a:ext cx="3048000" cy="34163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99" t="-892" r="-2398" b="-19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3" name="Google Shape;371;p32"/>
          <p:cNvCxnSpPr>
            <a:endCxn id="363" idx="3"/>
          </p:cNvCxnSpPr>
          <p:nvPr/>
        </p:nvCxnSpPr>
        <p:spPr>
          <a:xfrm flipV="1">
            <a:off x="5681159" y="3426127"/>
            <a:ext cx="1322697" cy="120183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28536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75DE-36CD-4221-A7A7-F61D305F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Applications of Vertex Cover Problem (VC)</a:t>
            </a:r>
            <a:endParaRPr lang="LID4096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24B4E-7BCA-442A-B080-5A5E6AC44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0292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Minimum Vertex Cover (MVC) problem comes into play in scheduling problems.</a:t>
            </a:r>
          </a:p>
          <a:p>
            <a:endParaRPr lang="en-US" dirty="0"/>
          </a:p>
          <a:p>
            <a:r>
              <a:rPr lang="en-US" dirty="0"/>
              <a:t>A scheduling problem can be modeled as a graph, where the vertices represent tasks or times, and an edge between vertices means that a conflict exists between those times or tasks.</a:t>
            </a:r>
          </a:p>
          <a:p>
            <a:endParaRPr lang="en-US" dirty="0"/>
          </a:p>
          <a:p>
            <a:r>
              <a:rPr lang="en-US" dirty="0"/>
              <a:t>Finding the minimum number of tasks that needs to be removed in order to resolve all conflicts is equivalent to finding a minimum vertex cover.</a:t>
            </a:r>
          </a:p>
          <a:p>
            <a:endParaRPr lang="en-US" dirty="0"/>
          </a:p>
          <a:p>
            <a:r>
              <a:rPr lang="en-US" dirty="0"/>
              <a:t>[Carruthers, Sarah, Ulrike </a:t>
            </a:r>
            <a:r>
              <a:rPr lang="en-US" dirty="0" err="1"/>
              <a:t>Stege</a:t>
            </a:r>
            <a:r>
              <a:rPr lang="en-US" dirty="0"/>
              <a:t>, and Michael Masson. "Human performance on hard non-Euclidean graph problems: Vertex cover." (2012).]</a:t>
            </a:r>
            <a:endParaRPr lang="en-A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80C25-E398-4706-A97E-BC510F03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209" y="1417638"/>
            <a:ext cx="2998591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Approximation algorithms for NPC problems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 problem is NP-complete, there is very likely no polynomial-time algorithm to find an optimal solution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idea of approximation algorithms is to develop polynomial-time algorithms to find a near optimal solution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976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385" name="Google Shape;38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APPROX-VERTEX-COVER</a:t>
            </a:r>
            <a:r>
              <a:rPr lang="en-US"/>
              <a:t>(G) is a 2-approximation algorithm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the size of minimum vertex-cover is </a:t>
            </a:r>
            <a:r>
              <a:rPr lang="en-US" i="1"/>
              <a:t>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vertex-cover produced by </a:t>
            </a:r>
            <a:r>
              <a:rPr lang="en-US" b="1"/>
              <a:t>APPROX-VERTEX-COVER </a:t>
            </a:r>
            <a:r>
              <a:rPr lang="en-US"/>
              <a:t>is at most 2</a:t>
            </a:r>
            <a:r>
              <a:rPr lang="en-US" i="1"/>
              <a:t>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97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391" name="Google Shape;391;p34"/>
          <p:cNvSpPr txBox="1">
            <a:spLocks noGrp="1"/>
          </p:cNvSpPr>
          <p:nvPr>
            <p:ph type="body" idx="1"/>
          </p:nvPr>
        </p:nvSpPr>
        <p:spPr>
          <a:xfrm>
            <a:off x="488623" y="17526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32" t="-26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70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01" y="1524000"/>
            <a:ext cx="779799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Traveling-salesman problem</a:t>
            </a:r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Traveling-salesman problem (TSP):</a:t>
            </a:r>
            <a:endParaRPr dirty="0"/>
          </a:p>
          <a:p>
            <a:pPr marL="742950" lvl="1" indent="-285750">
              <a:spcBef>
                <a:spcPts val="560"/>
              </a:spcBef>
              <a:buSzPts val="2800"/>
            </a:pPr>
            <a:r>
              <a:rPr lang="en-US" dirty="0"/>
              <a:t>Given a weighted, undirected graph with V &gt;= 3, start from certain vertex, find a </a:t>
            </a:r>
            <a:r>
              <a:rPr lang="en-US" b="1" dirty="0"/>
              <a:t>minimum</a:t>
            </a:r>
            <a:r>
              <a:rPr lang="en-US" dirty="0"/>
              <a:t> route visit each vertices once, and return to the original vertex. </a:t>
            </a:r>
            <a:endParaRPr dirty="0"/>
          </a:p>
        </p:txBody>
      </p:sp>
      <p:sp>
        <p:nvSpPr>
          <p:cNvPr id="398" name="Google Shape;398;p35"/>
          <p:cNvSpPr/>
          <p:nvPr/>
        </p:nvSpPr>
        <p:spPr>
          <a:xfrm>
            <a:off x="3429000" y="5790625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99" name="Google Shape;399;p35"/>
          <p:cNvSpPr/>
          <p:nvPr/>
        </p:nvSpPr>
        <p:spPr>
          <a:xfrm>
            <a:off x="3429000" y="4190425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0" name="Google Shape;400;p35"/>
          <p:cNvSpPr/>
          <p:nvPr/>
        </p:nvSpPr>
        <p:spPr>
          <a:xfrm>
            <a:off x="4914900" y="4190425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1" name="Google Shape;401;p35"/>
          <p:cNvSpPr/>
          <p:nvPr/>
        </p:nvSpPr>
        <p:spPr>
          <a:xfrm>
            <a:off x="4914900" y="5790625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402" name="Google Shape;402;p35"/>
          <p:cNvCxnSpPr>
            <a:stCxn id="399" idx="4"/>
            <a:endCxn id="398" idx="0"/>
          </p:cNvCxnSpPr>
          <p:nvPr/>
        </p:nvCxnSpPr>
        <p:spPr>
          <a:xfrm>
            <a:off x="3695700" y="4723825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3" name="Google Shape;403;p35"/>
          <p:cNvCxnSpPr>
            <a:stCxn id="399" idx="6"/>
            <a:endCxn id="400" idx="2"/>
          </p:cNvCxnSpPr>
          <p:nvPr/>
        </p:nvCxnSpPr>
        <p:spPr>
          <a:xfrm>
            <a:off x="3962400" y="4457125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4" name="Google Shape;404;p35"/>
          <p:cNvCxnSpPr>
            <a:stCxn id="400" idx="4"/>
            <a:endCxn id="401" idx="0"/>
          </p:cNvCxnSpPr>
          <p:nvPr/>
        </p:nvCxnSpPr>
        <p:spPr>
          <a:xfrm>
            <a:off x="5181600" y="4723825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5" name="Google Shape;405;p35"/>
          <p:cNvCxnSpPr>
            <a:stCxn id="398" idx="6"/>
            <a:endCxn id="401" idx="2"/>
          </p:cNvCxnSpPr>
          <p:nvPr/>
        </p:nvCxnSpPr>
        <p:spPr>
          <a:xfrm>
            <a:off x="3962400" y="6057325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6" name="Google Shape;406;p35"/>
          <p:cNvCxnSpPr>
            <a:stCxn id="399" idx="5"/>
            <a:endCxn id="401" idx="1"/>
          </p:cNvCxnSpPr>
          <p:nvPr/>
        </p:nvCxnSpPr>
        <p:spPr>
          <a:xfrm>
            <a:off x="3884285" y="4645710"/>
            <a:ext cx="1108800" cy="1223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7" name="Google Shape;407;p35"/>
          <p:cNvCxnSpPr>
            <a:stCxn id="398" idx="7"/>
            <a:endCxn id="400" idx="3"/>
          </p:cNvCxnSpPr>
          <p:nvPr/>
        </p:nvCxnSpPr>
        <p:spPr>
          <a:xfrm rot="10800000" flipH="1">
            <a:off x="3884285" y="4645640"/>
            <a:ext cx="1108800" cy="1223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8" name="Google Shape;408;p35"/>
          <p:cNvSpPr txBox="1"/>
          <p:nvPr/>
        </p:nvSpPr>
        <p:spPr>
          <a:xfrm>
            <a:off x="4166409" y="406437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3385802" y="502862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10" name="Google Shape;410;p35"/>
          <p:cNvSpPr txBox="1"/>
          <p:nvPr/>
        </p:nvSpPr>
        <p:spPr>
          <a:xfrm>
            <a:off x="5181600" y="5109701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1" name="Google Shape;411;p35"/>
          <p:cNvSpPr txBox="1"/>
          <p:nvPr/>
        </p:nvSpPr>
        <p:spPr>
          <a:xfrm>
            <a:off x="4286250" y="605732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4428055" y="4694079"/>
            <a:ext cx="424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dirty="0"/>
          </a:p>
        </p:txBody>
      </p:sp>
      <p:sp>
        <p:nvSpPr>
          <p:cNvPr id="413" name="Google Shape;413;p35"/>
          <p:cNvSpPr txBox="1"/>
          <p:nvPr/>
        </p:nvSpPr>
        <p:spPr>
          <a:xfrm>
            <a:off x="4568374" y="5294367"/>
            <a:ext cx="424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30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>
            <a:spLocks noGrp="1"/>
          </p:cNvSpPr>
          <p:nvPr>
            <p:ph type="title"/>
          </p:nvPr>
        </p:nvSpPr>
        <p:spPr>
          <a:xfrm>
            <a:off x="421064" y="15240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Traveling-salesman problem</a:t>
            </a:r>
            <a:endParaRPr dirty="0"/>
          </a:p>
        </p:txBody>
      </p:sp>
      <p:sp>
        <p:nvSpPr>
          <p:cNvPr id="397" name="Google Shape;397;p35"/>
          <p:cNvSpPr txBox="1">
            <a:spLocks noGrp="1"/>
          </p:cNvSpPr>
          <p:nvPr>
            <p:ph type="body" idx="1"/>
          </p:nvPr>
        </p:nvSpPr>
        <p:spPr>
          <a:xfrm>
            <a:off x="228600" y="639762"/>
            <a:ext cx="8839200" cy="606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200" dirty="0">
                <a:solidFill>
                  <a:srgbClr val="002060"/>
                </a:solidFill>
              </a:rPr>
              <a:t>Consider a </a:t>
            </a:r>
            <a:r>
              <a:rPr lang="en-US" sz="2200" dirty="0" smtClean="0">
                <a:solidFill>
                  <a:srgbClr val="002060"/>
                </a:solidFill>
              </a:rPr>
              <a:t>salesperson </a:t>
            </a:r>
            <a:r>
              <a:rPr lang="en-US" sz="2200" dirty="0">
                <a:solidFill>
                  <a:srgbClr val="002060"/>
                </a:solidFill>
              </a:rPr>
              <a:t>wishes to make a tour, or </a:t>
            </a:r>
            <a:r>
              <a:rPr lang="en-US" sz="2200" dirty="0" err="1">
                <a:solidFill>
                  <a:srgbClr val="002060"/>
                </a:solidFill>
              </a:rPr>
              <a:t>hamiltonian</a:t>
            </a:r>
            <a:r>
              <a:rPr lang="en-US" sz="2200" dirty="0">
                <a:solidFill>
                  <a:srgbClr val="002060"/>
                </a:solidFill>
              </a:rPr>
              <a:t> cycle, visiting each city exactly once and finishing at the </a:t>
            </a:r>
            <a:r>
              <a:rPr lang="en-US" sz="2200" dirty="0" smtClean="0">
                <a:solidFill>
                  <a:srgbClr val="002060"/>
                </a:solidFill>
              </a:rPr>
              <a:t>starting city. His </a:t>
            </a:r>
            <a:r>
              <a:rPr lang="en-US" sz="2200" dirty="0">
                <a:solidFill>
                  <a:srgbClr val="002060"/>
                </a:solidFill>
              </a:rPr>
              <a:t>goal is to find a tour that causes him to travel as little total distance as possible</a:t>
            </a:r>
            <a:r>
              <a:rPr lang="en-US" sz="2200" dirty="0" smtClean="0">
                <a:solidFill>
                  <a:srgbClr val="002060"/>
                </a:solidFill>
              </a:rPr>
              <a:t>. </a:t>
            </a:r>
            <a:r>
              <a:rPr lang="en-US" sz="2200" dirty="0" smtClean="0">
                <a:solidFill>
                  <a:srgbClr val="C00000"/>
                </a:solidFill>
              </a:rPr>
              <a:t>(NP-Hard Version)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000" dirty="0" smtClean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400" dirty="0" smtClean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200" dirty="0" smtClean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2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200" dirty="0" smtClean="0">
                <a:solidFill>
                  <a:srgbClr val="002060"/>
                </a:solidFill>
              </a:rPr>
              <a:t>The </a:t>
            </a:r>
            <a:r>
              <a:rPr lang="en-US" sz="2200" dirty="0">
                <a:solidFill>
                  <a:srgbClr val="002060"/>
                </a:solidFill>
              </a:rPr>
              <a:t>general traveling salesman instance asks for an algorithm to find the optimal tour for all possible instances</a:t>
            </a:r>
            <a:r>
              <a:rPr lang="en-US" sz="2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200" dirty="0" smtClean="0">
                <a:solidFill>
                  <a:srgbClr val="002060"/>
                </a:solidFill>
              </a:rPr>
              <a:t>Here </a:t>
            </a:r>
            <a:r>
              <a:rPr lang="en-US" sz="2200" dirty="0">
                <a:solidFill>
                  <a:srgbClr val="002060"/>
                </a:solidFill>
              </a:rPr>
              <a:t>is a decision version of the Traveling Salesman Problem</a:t>
            </a:r>
            <a:r>
              <a:rPr lang="en-US" sz="2200" dirty="0" smtClean="0">
                <a:solidFill>
                  <a:srgbClr val="002060"/>
                </a:solidFill>
              </a:rPr>
              <a:t>. </a:t>
            </a:r>
            <a:endParaRPr lang="en-US" sz="2200" dirty="0">
              <a:solidFill>
                <a:srgbClr val="002060"/>
              </a:solidFill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2200" dirty="0">
                <a:solidFill>
                  <a:srgbClr val="002060"/>
                </a:solidFill>
              </a:rPr>
              <a:t>Given a set of distances on n cities, and a bound D, is there a tour of length at most D</a:t>
            </a:r>
            <a:r>
              <a:rPr lang="en-US" sz="2200" dirty="0" smtClean="0">
                <a:solidFill>
                  <a:srgbClr val="002060"/>
                </a:solidFill>
              </a:rPr>
              <a:t>? 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smtClean="0">
                <a:solidFill>
                  <a:srgbClr val="C00000"/>
                </a:solidFill>
              </a:rPr>
              <a:t>NP-Complete </a:t>
            </a:r>
            <a:r>
              <a:rPr lang="en-US" sz="2200" dirty="0">
                <a:solidFill>
                  <a:srgbClr val="C00000"/>
                </a:solidFill>
              </a:rPr>
              <a:t>Version)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lang="en-US" sz="2000" dirty="0"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  <p:sp>
        <p:nvSpPr>
          <p:cNvPr id="36" name="Google Shape;398;p35"/>
          <p:cNvSpPr/>
          <p:nvPr/>
        </p:nvSpPr>
        <p:spPr>
          <a:xfrm>
            <a:off x="1262398" y="385985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7" name="Google Shape;399;p35"/>
          <p:cNvSpPr/>
          <p:nvPr/>
        </p:nvSpPr>
        <p:spPr>
          <a:xfrm>
            <a:off x="1262398" y="225965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" name="Google Shape;400;p35"/>
          <p:cNvSpPr/>
          <p:nvPr/>
        </p:nvSpPr>
        <p:spPr>
          <a:xfrm>
            <a:off x="2748298" y="225965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" name="Google Shape;401;p35"/>
          <p:cNvSpPr/>
          <p:nvPr/>
        </p:nvSpPr>
        <p:spPr>
          <a:xfrm>
            <a:off x="2748298" y="385985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40" name="Google Shape;402;p35"/>
          <p:cNvCxnSpPr>
            <a:stCxn id="37" idx="4"/>
            <a:endCxn id="36" idx="0"/>
          </p:cNvCxnSpPr>
          <p:nvPr/>
        </p:nvCxnSpPr>
        <p:spPr>
          <a:xfrm>
            <a:off x="1529098" y="279305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1" name="Google Shape;403;p35"/>
          <p:cNvCxnSpPr>
            <a:stCxn id="37" idx="6"/>
            <a:endCxn id="38" idx="2"/>
          </p:cNvCxnSpPr>
          <p:nvPr/>
        </p:nvCxnSpPr>
        <p:spPr>
          <a:xfrm>
            <a:off x="1795798" y="252635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2" name="Google Shape;404;p35"/>
          <p:cNvCxnSpPr>
            <a:stCxn id="38" idx="4"/>
            <a:endCxn id="39" idx="0"/>
          </p:cNvCxnSpPr>
          <p:nvPr/>
        </p:nvCxnSpPr>
        <p:spPr>
          <a:xfrm>
            <a:off x="3014998" y="279305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3" name="Google Shape;405;p35"/>
          <p:cNvCxnSpPr>
            <a:stCxn id="36" idx="6"/>
            <a:endCxn id="39" idx="2"/>
          </p:cNvCxnSpPr>
          <p:nvPr/>
        </p:nvCxnSpPr>
        <p:spPr>
          <a:xfrm>
            <a:off x="1795798" y="412655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" name="Google Shape;406;p35"/>
          <p:cNvCxnSpPr>
            <a:stCxn id="37" idx="5"/>
            <a:endCxn id="39" idx="1"/>
          </p:cNvCxnSpPr>
          <p:nvPr/>
        </p:nvCxnSpPr>
        <p:spPr>
          <a:xfrm>
            <a:off x="1717683" y="2714935"/>
            <a:ext cx="1108800" cy="1223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5" name="Google Shape;407;p35"/>
          <p:cNvCxnSpPr>
            <a:stCxn id="36" idx="7"/>
            <a:endCxn id="38" idx="3"/>
          </p:cNvCxnSpPr>
          <p:nvPr/>
        </p:nvCxnSpPr>
        <p:spPr>
          <a:xfrm rot="10800000" flipH="1">
            <a:off x="1717683" y="2714865"/>
            <a:ext cx="1108800" cy="1223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" name="Google Shape;408;p35"/>
          <p:cNvSpPr txBox="1"/>
          <p:nvPr/>
        </p:nvSpPr>
        <p:spPr>
          <a:xfrm>
            <a:off x="1999807" y="2133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dirty="0"/>
          </a:p>
        </p:txBody>
      </p:sp>
      <p:sp>
        <p:nvSpPr>
          <p:cNvPr id="47" name="Google Shape;409;p35"/>
          <p:cNvSpPr txBox="1"/>
          <p:nvPr/>
        </p:nvSpPr>
        <p:spPr>
          <a:xfrm>
            <a:off x="1219200" y="30978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48" name="Google Shape;410;p35"/>
          <p:cNvSpPr txBox="1"/>
          <p:nvPr/>
        </p:nvSpPr>
        <p:spPr>
          <a:xfrm>
            <a:off x="3014998" y="3178926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49" name="Google Shape;411;p35"/>
          <p:cNvSpPr txBox="1"/>
          <p:nvPr/>
        </p:nvSpPr>
        <p:spPr>
          <a:xfrm>
            <a:off x="2119648" y="412655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5</a:t>
            </a:r>
            <a:endParaRPr dirty="0"/>
          </a:p>
        </p:txBody>
      </p:sp>
      <p:sp>
        <p:nvSpPr>
          <p:cNvPr id="50" name="Google Shape;412;p35"/>
          <p:cNvSpPr txBox="1"/>
          <p:nvPr/>
        </p:nvSpPr>
        <p:spPr>
          <a:xfrm>
            <a:off x="2261453" y="2763304"/>
            <a:ext cx="424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51" name="Google Shape;413;p35"/>
          <p:cNvSpPr txBox="1"/>
          <p:nvPr/>
        </p:nvSpPr>
        <p:spPr>
          <a:xfrm>
            <a:off x="2401772" y="3363592"/>
            <a:ext cx="424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3940400" y="2845009"/>
            <a:ext cx="3820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MR12"/>
              </a:rPr>
              <a:t>TSP minimum-cost tour, with cost 7.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001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Traveling-salesman problem</a:t>
            </a: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TSP is a NP-complete problem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There is </a:t>
            </a:r>
            <a:r>
              <a:rPr lang="en-US" b="1" dirty="0"/>
              <a:t>no polynomial-time approximation</a:t>
            </a:r>
            <a:r>
              <a:rPr lang="en-US" dirty="0"/>
              <a:t> algorithm with a </a:t>
            </a:r>
            <a:r>
              <a:rPr lang="en-US" b="1" dirty="0"/>
              <a:t>constant approximation ratio</a:t>
            </a:r>
            <a:r>
              <a:rPr lang="en-US" dirty="0"/>
              <a:t>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Another strategy to solve NPC problem: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/>
              <a:t>Solve a special case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40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Traveling-salesman problem</a:t>
            </a:r>
            <a:endParaRPr/>
          </a:p>
        </p:txBody>
      </p:sp>
      <p:sp>
        <p:nvSpPr>
          <p:cNvPr id="425" name="Google Shape;42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Triangle inequality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Weight(u, v) &lt;= Weight(u, w) + Weight(w, v)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all the edges are defined as the distance on a 2D map, the triangle inequality is true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the TSPs where the triangle inequality is true: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There is a 2-approximation polynomial time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57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0ED1-5210-4CBA-B9B3-62B12A3D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TSP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FDB6-5715-415E-985B-3B4AD389B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 TSP is an special case of the TSP that satisfies the triangle inequality.</a:t>
            </a:r>
          </a:p>
          <a:p>
            <a:r>
              <a:rPr lang="en-US" dirty="0"/>
              <a:t>Each vertex should be connected with every other vertex.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03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Traveling-salesman problem</a:t>
            </a:r>
            <a:endParaRPr/>
          </a:p>
        </p:txBody>
      </p:sp>
      <p:sp>
        <p:nvSpPr>
          <p:cNvPr id="431" name="Google Shape;43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APPROX-TSP-TOUR</a:t>
            </a:r>
            <a:r>
              <a:rPr lang="en-US" dirty="0"/>
              <a:t>(G)</a:t>
            </a:r>
            <a:endParaRPr dirty="0"/>
          </a:p>
          <a:p>
            <a:pPr marL="400050" lvl="1" indent="0">
              <a:spcBef>
                <a:spcPts val="560"/>
              </a:spcBef>
              <a:buSzPts val="2800"/>
              <a:buNone/>
            </a:pPr>
            <a:r>
              <a:rPr lang="en-US" dirty="0"/>
              <a:t>Minimum Spanning Tree;</a:t>
            </a:r>
            <a:endParaRPr dirty="0"/>
          </a:p>
          <a:p>
            <a:pPr marL="400050" lvl="1" indent="0">
              <a:spcBef>
                <a:spcPts val="560"/>
              </a:spcBef>
              <a:buSzPts val="2800"/>
              <a:buNone/>
            </a:pPr>
            <a:r>
              <a:rPr lang="en-US" dirty="0"/>
              <a:t>Creating a Cycle;</a:t>
            </a:r>
            <a:endParaRPr dirty="0"/>
          </a:p>
          <a:p>
            <a:pPr marL="400050" lvl="1" indent="0">
              <a:spcBef>
                <a:spcPts val="560"/>
              </a:spcBef>
              <a:buSzPts val="2800"/>
              <a:buNone/>
            </a:pPr>
            <a:r>
              <a:rPr lang="en-US" dirty="0"/>
              <a:t>Removing Redundant Visits;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4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D0D8-EB78-4561-A131-12EF350B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TSP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7A65A-5E7E-4245-8C7B-C3907F48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08EB2-9CF3-4B31-82D9-070959D0E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296852"/>
            <a:ext cx="76295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Approximation algorithms for NPC problems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E.g.: develop a greedy algorithm without proving the greedy choice property and optimal substructure.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Are those solution found near-optimal?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near are they?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09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9C60-6A79-4117-A351-5CF2DEC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MST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BA8E7-675E-4E43-95E4-22F6F1A3B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D53DD-D0E6-4E30-8CF5-E79331BE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55920"/>
            <a:ext cx="76581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3338-5658-4D12-9C98-37BA2935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028"/>
            <a:ext cx="8229600" cy="1143000"/>
          </a:xfrm>
        </p:spPr>
        <p:txBody>
          <a:bodyPr/>
          <a:lstStyle/>
          <a:p>
            <a:r>
              <a:rPr lang="en-US" dirty="0"/>
              <a:t>Step 2: Creating a </a:t>
            </a:r>
            <a:r>
              <a:rPr lang="en-US" dirty="0" smtClean="0"/>
              <a:t>cycle - using DFS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6ADFC-A0F0-4585-A3AD-AE2EBB396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630C8-3535-4A68-8A00-26624DE0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8" y="944043"/>
            <a:ext cx="7731066" cy="586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5380458" y="1038580"/>
            <a:ext cx="365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MR12"/>
              </a:rPr>
              <a:t>S</a:t>
            </a:r>
            <a:r>
              <a:rPr lang="en-US" sz="2000" b="1" dirty="0">
                <a:latin typeface="CMR12"/>
              </a:rPr>
              <a:t> </a:t>
            </a:r>
            <a:r>
              <a:rPr lang="en-US" sz="2000" b="1" dirty="0" smtClean="0">
                <a:latin typeface="CMR12"/>
                <a:sym typeface="Wingdings" panose="05000000000000000000" pitchFamily="2" charset="2"/>
              </a:rPr>
              <a:t> M  S  E  S  B </a:t>
            </a:r>
          </a:p>
          <a:p>
            <a:r>
              <a:rPr lang="en-US" sz="2000" b="1" dirty="0" smtClean="0">
                <a:latin typeface="CMR12"/>
                <a:sym typeface="Wingdings" panose="05000000000000000000" pitchFamily="2" charset="2"/>
              </a:rPr>
              <a:t>C  B  S  A  S </a:t>
            </a:r>
            <a:endParaRPr lang="LID4096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309924" y="1061671"/>
            <a:ext cx="365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MR12"/>
              </a:rPr>
              <a:t>S</a:t>
            </a:r>
            <a:r>
              <a:rPr lang="en-US" sz="2000" b="1" dirty="0">
                <a:latin typeface="CMR12"/>
              </a:rPr>
              <a:t> </a:t>
            </a:r>
            <a:r>
              <a:rPr lang="en-US" sz="2000" b="1" dirty="0" smtClean="0">
                <a:latin typeface="CMR12"/>
                <a:sym typeface="Wingdings" panose="05000000000000000000" pitchFamily="2" charset="2"/>
              </a:rPr>
              <a:t> M  S  E  S  B </a:t>
            </a:r>
          </a:p>
          <a:p>
            <a:r>
              <a:rPr lang="en-US" sz="2000" b="1" dirty="0" smtClean="0">
                <a:latin typeface="CMR12"/>
                <a:sym typeface="Wingdings" panose="05000000000000000000" pitchFamily="2" charset="2"/>
              </a:rPr>
              <a:t>C  B  S A  S </a:t>
            </a:r>
            <a:endParaRPr lang="LID4096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6553200" y="1061671"/>
            <a:ext cx="380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7696201" y="1047690"/>
            <a:ext cx="380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5966831" y="1346356"/>
            <a:ext cx="380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6538330" y="1348916"/>
            <a:ext cx="380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0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84B0-79EA-495E-A8F4-D7349DDE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Removing Redundant </a:t>
            </a:r>
            <a:r>
              <a:rPr lang="en-US" dirty="0" smtClean="0"/>
              <a:t>Visits of DFS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47B4-F6B2-4F5E-85F8-DA3B7AAC9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933680-6126-49AE-BD90-6FA95BB9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44" y="1309004"/>
            <a:ext cx="7197264" cy="543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0" y="4720852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CMR12"/>
              </a:rPr>
              <a:t>S,M,E,B,C,A,S </a:t>
            </a:r>
            <a:r>
              <a:rPr lang="en-US" sz="2800" b="1" dirty="0">
                <a:latin typeface="CMR12"/>
              </a:rPr>
              <a:t>with weight 64</a:t>
            </a:r>
            <a:endParaRPr lang="LID4096" sz="2800" b="1" dirty="0"/>
          </a:p>
        </p:txBody>
      </p:sp>
    </p:spTree>
    <p:extLst>
      <p:ext uri="{BB962C8B-B14F-4D97-AF65-F5344CB8AC3E}">
        <p14:creationId xmlns:p14="http://schemas.microsoft.com/office/powerpoint/2010/main" val="11350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Approximation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Claim:</a:t>
            </a:r>
            <a:r>
              <a:rPr lang="en-US" sz="2800" dirty="0">
                <a:solidFill>
                  <a:schemeClr val="accent1"/>
                </a:solidFill>
              </a:rPr>
              <a:t> The weight of the MST M is less than OPT, the weight of the TSP solution T.</a:t>
            </a:r>
          </a:p>
          <a:p>
            <a:r>
              <a:rPr lang="en-US" dirty="0"/>
              <a:t>Take T and remove an edge e. T is now a spanning tree.</a:t>
            </a:r>
          </a:p>
          <a:p>
            <a:r>
              <a:rPr lang="en-US" dirty="0"/>
              <a:t>Because M is the MST, </a:t>
            </a:r>
          </a:p>
          <a:p>
            <a:pPr lvl="1"/>
            <a:r>
              <a:rPr lang="en-US" dirty="0"/>
              <a:t>w(M) ≤ w(T−e) </a:t>
            </a:r>
          </a:p>
          <a:p>
            <a:pPr lvl="1"/>
            <a:r>
              <a:rPr lang="en-US" dirty="0"/>
              <a:t>w(M) ≤ w(T)−w(e) </a:t>
            </a:r>
          </a:p>
          <a:p>
            <a:pPr lvl="1"/>
            <a:r>
              <a:rPr lang="en-US" dirty="0"/>
              <a:t>w(M) ≤ OPT−w(e)</a:t>
            </a:r>
          </a:p>
          <a:p>
            <a:r>
              <a:rPr lang="en-US" dirty="0"/>
              <a:t>Therefore, w(M) &lt; OPT.</a:t>
            </a:r>
          </a:p>
          <a:p>
            <a:r>
              <a:rPr lang="en-US" dirty="0">
                <a:solidFill>
                  <a:schemeClr val="accent1"/>
                </a:solidFill>
              </a:rPr>
              <a:t>Because each edge is used exactly twice during a depth first search on a tree (once descending, once ascending)</a:t>
            </a:r>
          </a:p>
          <a:p>
            <a:r>
              <a:rPr lang="en-US" dirty="0">
                <a:solidFill>
                  <a:schemeClr val="accent1"/>
                </a:solidFill>
              </a:rPr>
              <a:t>w(W) = 2 * w(M) &lt; 2 * OPT.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874E57-AC47-4A30-AE40-DCDBFBB67560}"/>
              </a:ext>
            </a:extLst>
          </p:cNvPr>
          <p:cNvSpPr/>
          <p:nvPr/>
        </p:nvSpPr>
        <p:spPr>
          <a:xfrm>
            <a:off x="8536759" y="632347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≤</a:t>
            </a:r>
            <a:endParaRPr lang="LID4096" dirty="0"/>
          </a:p>
        </p:txBody>
      </p:sp>
      <p:sp>
        <p:nvSpPr>
          <p:cNvPr id="6" name="Google Shape;285;p49"/>
          <p:cNvSpPr txBox="1"/>
          <p:nvPr/>
        </p:nvSpPr>
        <p:spPr>
          <a:xfrm>
            <a:off x="3198041" y="3124200"/>
            <a:ext cx="5638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// </a:t>
            </a:r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Weight of MST w(M) less than original TSP cycle </a:t>
            </a:r>
            <a:r>
              <a:rPr lang="en-US" dirty="0" err="1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bcoz</a:t>
            </a:r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MST has 1 less edge</a:t>
            </a:r>
            <a:endParaRPr lang="en" dirty="0" smtClean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32028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Traveling-salesman problem</a:t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3329694" y="3943149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3329694" y="2342949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4815594" y="2342949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0" name="Google Shape;440;p39"/>
          <p:cNvSpPr/>
          <p:nvPr/>
        </p:nvSpPr>
        <p:spPr>
          <a:xfrm>
            <a:off x="4815594" y="3943149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441" name="Google Shape;441;p39"/>
          <p:cNvCxnSpPr>
            <a:stCxn id="438" idx="4"/>
            <a:endCxn id="437" idx="0"/>
          </p:cNvCxnSpPr>
          <p:nvPr/>
        </p:nvCxnSpPr>
        <p:spPr>
          <a:xfrm>
            <a:off x="3596394" y="2876349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2" name="Google Shape;442;p39"/>
          <p:cNvCxnSpPr>
            <a:stCxn id="438" idx="6"/>
            <a:endCxn id="439" idx="2"/>
          </p:cNvCxnSpPr>
          <p:nvPr/>
        </p:nvCxnSpPr>
        <p:spPr>
          <a:xfrm>
            <a:off x="3863094" y="2609649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3" name="Google Shape;443;p39"/>
          <p:cNvCxnSpPr>
            <a:stCxn id="439" idx="4"/>
            <a:endCxn id="440" idx="0"/>
          </p:cNvCxnSpPr>
          <p:nvPr/>
        </p:nvCxnSpPr>
        <p:spPr>
          <a:xfrm>
            <a:off x="5082294" y="2876349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4" name="Google Shape;444;p39"/>
          <p:cNvCxnSpPr>
            <a:stCxn id="437" idx="6"/>
            <a:endCxn id="440" idx="2"/>
          </p:cNvCxnSpPr>
          <p:nvPr/>
        </p:nvCxnSpPr>
        <p:spPr>
          <a:xfrm>
            <a:off x="3863094" y="4209849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5" name="Google Shape;445;p39"/>
          <p:cNvCxnSpPr>
            <a:stCxn id="438" idx="5"/>
            <a:endCxn id="440" idx="1"/>
          </p:cNvCxnSpPr>
          <p:nvPr/>
        </p:nvCxnSpPr>
        <p:spPr>
          <a:xfrm>
            <a:off x="3784980" y="2798234"/>
            <a:ext cx="1108800" cy="1223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46" name="Google Shape;446;p39"/>
          <p:cNvCxnSpPr>
            <a:stCxn id="437" idx="7"/>
            <a:endCxn id="439" idx="3"/>
          </p:cNvCxnSpPr>
          <p:nvPr/>
        </p:nvCxnSpPr>
        <p:spPr>
          <a:xfrm rot="10800000" flipH="1">
            <a:off x="3784980" y="2798163"/>
            <a:ext cx="1108800" cy="1223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47" name="Google Shape;447;p39"/>
          <p:cNvSpPr txBox="1"/>
          <p:nvPr/>
        </p:nvSpPr>
        <p:spPr>
          <a:xfrm>
            <a:off x="3286496" y="3181149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8" name="Google Shape;448;p39"/>
          <p:cNvSpPr txBox="1"/>
          <p:nvPr/>
        </p:nvSpPr>
        <p:spPr>
          <a:xfrm>
            <a:off x="5082294" y="3262225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9" name="Google Shape;449;p39"/>
          <p:cNvSpPr txBox="1"/>
          <p:nvPr/>
        </p:nvSpPr>
        <p:spPr>
          <a:xfrm>
            <a:off x="4186944" y="4209849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50" name="Google Shape;450;p39"/>
          <p:cNvSpPr txBox="1"/>
          <p:nvPr/>
        </p:nvSpPr>
        <p:spPr>
          <a:xfrm>
            <a:off x="4328749" y="2846603"/>
            <a:ext cx="424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451" name="Google Shape;451;p39"/>
          <p:cNvSpPr txBox="1"/>
          <p:nvPr/>
        </p:nvSpPr>
        <p:spPr>
          <a:xfrm>
            <a:off x="4469068" y="3446891"/>
            <a:ext cx="4246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452" name="Google Shape;452;p39"/>
          <p:cNvSpPr txBox="1"/>
          <p:nvPr/>
        </p:nvSpPr>
        <p:spPr>
          <a:xfrm>
            <a:off x="4236269" y="2322434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53" name="Google Shape;453;p39"/>
          <p:cNvSpPr txBox="1"/>
          <p:nvPr/>
        </p:nvSpPr>
        <p:spPr>
          <a:xfrm>
            <a:off x="1370950" y="1828800"/>
            <a:ext cx="551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apply the approximation algorithm on this one?</a:t>
            </a:r>
            <a:endParaRPr/>
          </a:p>
        </p:txBody>
      </p:sp>
      <p:sp>
        <p:nvSpPr>
          <p:cNvPr id="454" name="Google Shape;454;p39"/>
          <p:cNvSpPr txBox="1"/>
          <p:nvPr/>
        </p:nvSpPr>
        <p:spPr>
          <a:xfrm>
            <a:off x="1572632" y="4800600"/>
            <a:ext cx="5512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The triangle inequality is violated.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493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Traveling-salesman problem (Method 2)</a:t>
            </a:r>
            <a:endParaRPr sz="3600" dirty="0"/>
          </a:p>
        </p:txBody>
      </p:sp>
      <p:sp>
        <p:nvSpPr>
          <p:cNvPr id="431" name="Google Shape;43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APPROX-TSP-TOUR</a:t>
            </a:r>
            <a:r>
              <a:rPr lang="en-US" dirty="0"/>
              <a:t>(G)</a:t>
            </a:r>
            <a:endParaRPr dirty="0"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Find a MST m;</a:t>
            </a:r>
            <a:endParaRPr dirty="0"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Choose a vertex as root r;</a:t>
            </a:r>
            <a:endParaRPr dirty="0"/>
          </a:p>
          <a:p>
            <a:pPr marL="40005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return  </a:t>
            </a:r>
            <a:r>
              <a:rPr lang="en-US" dirty="0" err="1"/>
              <a:t>preorderTreeWalk</a:t>
            </a:r>
            <a:r>
              <a:rPr lang="en-US" dirty="0"/>
              <a:t>(m, r);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6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Traveling-salesman problem (Method 2)</a:t>
            </a:r>
            <a:endParaRPr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28800"/>
            <a:ext cx="38100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600" dirty="0"/>
              <a:t>Traveling-salesman problem (Method 2)</a:t>
            </a:r>
            <a:endParaRPr sz="3600" dirty="0"/>
          </a:p>
        </p:txBody>
      </p:sp>
      <p:sp>
        <p:nvSpPr>
          <p:cNvPr id="460" name="Google Shape;460;p40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Prim’s algorithm to get a MST</a:t>
            </a:r>
            <a:endParaRPr/>
          </a:p>
        </p:txBody>
      </p:sp>
      <p:cxnSp>
        <p:nvCxnSpPr>
          <p:cNvPr id="461" name="Google Shape;461;p40"/>
          <p:cNvCxnSpPr/>
          <p:nvPr/>
        </p:nvCxnSpPr>
        <p:spPr>
          <a:xfrm>
            <a:off x="76200" y="2373581"/>
            <a:ext cx="654536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2" name="Google Shape;462;p40"/>
          <p:cNvCxnSpPr/>
          <p:nvPr/>
        </p:nvCxnSpPr>
        <p:spPr>
          <a:xfrm>
            <a:off x="76200" y="2808886"/>
            <a:ext cx="654536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40"/>
          <p:cNvCxnSpPr/>
          <p:nvPr/>
        </p:nvCxnSpPr>
        <p:spPr>
          <a:xfrm>
            <a:off x="76200" y="3244191"/>
            <a:ext cx="654536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40"/>
          <p:cNvCxnSpPr/>
          <p:nvPr/>
        </p:nvCxnSpPr>
        <p:spPr>
          <a:xfrm>
            <a:off x="76200" y="3679496"/>
            <a:ext cx="654536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40"/>
          <p:cNvCxnSpPr/>
          <p:nvPr/>
        </p:nvCxnSpPr>
        <p:spPr>
          <a:xfrm>
            <a:off x="76200" y="4114800"/>
            <a:ext cx="6545366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6" name="Google Shape;466;p40"/>
          <p:cNvCxnSpPr/>
          <p:nvPr/>
        </p:nvCxnSpPr>
        <p:spPr>
          <a:xfrm>
            <a:off x="68580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7" name="Google Shape;467;p40"/>
          <p:cNvCxnSpPr/>
          <p:nvPr/>
        </p:nvCxnSpPr>
        <p:spPr>
          <a:xfrm>
            <a:off x="288036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8" name="Google Shape;468;p40"/>
          <p:cNvCxnSpPr/>
          <p:nvPr/>
        </p:nvCxnSpPr>
        <p:spPr>
          <a:xfrm>
            <a:off x="233172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9" name="Google Shape;469;p40"/>
          <p:cNvCxnSpPr/>
          <p:nvPr/>
        </p:nvCxnSpPr>
        <p:spPr>
          <a:xfrm>
            <a:off x="178308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0" name="Google Shape;470;p40"/>
          <p:cNvCxnSpPr/>
          <p:nvPr/>
        </p:nvCxnSpPr>
        <p:spPr>
          <a:xfrm>
            <a:off x="123444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1" name="Google Shape;471;p40"/>
          <p:cNvCxnSpPr/>
          <p:nvPr/>
        </p:nvCxnSpPr>
        <p:spPr>
          <a:xfrm>
            <a:off x="342900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2" name="Google Shape;472;p40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73" name="Google Shape;473;p40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74" name="Google Shape;474;p40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75" name="Google Shape;475;p40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76" name="Google Shape;476;p40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77" name="Google Shape;477;p40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478" name="Google Shape;478;p40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479" name="Google Shape;479;p40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480" name="Google Shape;480;p40"/>
          <p:cNvSpPr txBox="1"/>
          <p:nvPr/>
        </p:nvSpPr>
        <p:spPr>
          <a:xfrm>
            <a:off x="609600" y="4876800"/>
            <a:ext cx="556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pair of vertices, there is a edge and the weight is the Euclidean distance</a:t>
            </a:r>
            <a:endParaRPr/>
          </a:p>
        </p:txBody>
      </p:sp>
      <p:sp>
        <p:nvSpPr>
          <p:cNvPr id="481" name="Google Shape;481;p40"/>
          <p:cNvSpPr txBox="1"/>
          <p:nvPr/>
        </p:nvSpPr>
        <p:spPr>
          <a:xfrm>
            <a:off x="609600" y="5638800"/>
            <a:ext cx="556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 inequality is true, we can apply the approximation algorithm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004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600" dirty="0"/>
              <a:t>Traveling-salesman problem (Method 2)</a:t>
            </a:r>
            <a:endParaRPr sz="3600" dirty="0"/>
          </a:p>
        </p:txBody>
      </p:sp>
      <p:sp>
        <p:nvSpPr>
          <p:cNvPr id="487" name="Google Shape;487;p41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Prim’s algorithm to get a MST</a:t>
            </a:r>
            <a:endParaRPr/>
          </a:p>
        </p:txBody>
      </p:sp>
      <p:grpSp>
        <p:nvGrpSpPr>
          <p:cNvPr id="488" name="Google Shape;488;p41"/>
          <p:cNvGrpSpPr/>
          <p:nvPr/>
        </p:nvGrpSpPr>
        <p:grpSpPr>
          <a:xfrm>
            <a:off x="76200" y="2373581"/>
            <a:ext cx="5638800" cy="1305915"/>
            <a:chOff x="76200" y="2373581"/>
            <a:chExt cx="6545366" cy="1305915"/>
          </a:xfrm>
        </p:grpSpPr>
        <p:cxnSp>
          <p:nvCxnSpPr>
            <p:cNvPr id="489" name="Google Shape;489;p41"/>
            <p:cNvCxnSpPr/>
            <p:nvPr/>
          </p:nvCxnSpPr>
          <p:spPr>
            <a:xfrm>
              <a:off x="76200" y="2373581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0" name="Google Shape;490;p41"/>
            <p:cNvCxnSpPr/>
            <p:nvPr/>
          </p:nvCxnSpPr>
          <p:spPr>
            <a:xfrm>
              <a:off x="76200" y="2808886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1" name="Google Shape;491;p41"/>
            <p:cNvCxnSpPr/>
            <p:nvPr/>
          </p:nvCxnSpPr>
          <p:spPr>
            <a:xfrm>
              <a:off x="76200" y="3244191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2" name="Google Shape;492;p41"/>
            <p:cNvCxnSpPr/>
            <p:nvPr/>
          </p:nvCxnSpPr>
          <p:spPr>
            <a:xfrm>
              <a:off x="76200" y="3679496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93" name="Google Shape;493;p41"/>
          <p:cNvCxnSpPr/>
          <p:nvPr/>
        </p:nvCxnSpPr>
        <p:spPr>
          <a:xfrm>
            <a:off x="76200" y="4114800"/>
            <a:ext cx="56388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41"/>
          <p:cNvCxnSpPr/>
          <p:nvPr/>
        </p:nvCxnSpPr>
        <p:spPr>
          <a:xfrm>
            <a:off x="68580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5" name="Google Shape;495;p41"/>
          <p:cNvCxnSpPr/>
          <p:nvPr/>
        </p:nvCxnSpPr>
        <p:spPr>
          <a:xfrm>
            <a:off x="288036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6" name="Google Shape;496;p41"/>
          <p:cNvCxnSpPr/>
          <p:nvPr/>
        </p:nvCxnSpPr>
        <p:spPr>
          <a:xfrm>
            <a:off x="233172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7" name="Google Shape;497;p41"/>
          <p:cNvCxnSpPr/>
          <p:nvPr/>
        </p:nvCxnSpPr>
        <p:spPr>
          <a:xfrm>
            <a:off x="178308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8" name="Google Shape;498;p41"/>
          <p:cNvCxnSpPr/>
          <p:nvPr/>
        </p:nvCxnSpPr>
        <p:spPr>
          <a:xfrm>
            <a:off x="123444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9" name="Google Shape;499;p41"/>
          <p:cNvCxnSpPr/>
          <p:nvPr/>
        </p:nvCxnSpPr>
        <p:spPr>
          <a:xfrm>
            <a:off x="342900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0" name="Google Shape;500;p41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06" name="Google Shape;506;p41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08" name="Google Shape;508;p41"/>
          <p:cNvSpPr txBox="1"/>
          <p:nvPr/>
        </p:nvSpPr>
        <p:spPr>
          <a:xfrm>
            <a:off x="609600" y="4876800"/>
            <a:ext cx="556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pair of vertices, there is a edge and the weight is the Euclidean distance</a:t>
            </a:r>
            <a:endParaRPr/>
          </a:p>
        </p:txBody>
      </p:sp>
      <p:sp>
        <p:nvSpPr>
          <p:cNvPr id="509" name="Google Shape;509;p41"/>
          <p:cNvSpPr txBox="1"/>
          <p:nvPr/>
        </p:nvSpPr>
        <p:spPr>
          <a:xfrm>
            <a:off x="609600" y="5638800"/>
            <a:ext cx="5562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Triangle inequality is true, we can apply the approximation algorithm</a:t>
            </a:r>
            <a:endParaRPr/>
          </a:p>
        </p:txBody>
      </p:sp>
      <p:cxnSp>
        <p:nvCxnSpPr>
          <p:cNvPr id="510" name="Google Shape;510;p41"/>
          <p:cNvCxnSpPr>
            <a:stCxn id="500" idx="4"/>
            <a:endCxn id="501" idx="0"/>
          </p:cNvCxnSpPr>
          <p:nvPr/>
        </p:nvCxnSpPr>
        <p:spPr>
          <a:xfrm>
            <a:off x="1234440" y="2562773"/>
            <a:ext cx="0" cy="4923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1" name="Google Shape;511;p41"/>
          <p:cNvCxnSpPr>
            <a:stCxn id="501" idx="3"/>
            <a:endCxn id="502" idx="7"/>
          </p:cNvCxnSpPr>
          <p:nvPr/>
        </p:nvCxnSpPr>
        <p:spPr>
          <a:xfrm flipH="1">
            <a:off x="819561" y="3377970"/>
            <a:ext cx="281100" cy="1677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2" name="Google Shape;512;p41"/>
          <p:cNvCxnSpPr>
            <a:stCxn id="501" idx="5"/>
            <a:endCxn id="507" idx="1"/>
          </p:cNvCxnSpPr>
          <p:nvPr/>
        </p:nvCxnSpPr>
        <p:spPr>
          <a:xfrm>
            <a:off x="1368219" y="3377970"/>
            <a:ext cx="281100" cy="6030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3" name="Google Shape;513;p41"/>
          <p:cNvCxnSpPr>
            <a:stCxn id="500" idx="6"/>
            <a:endCxn id="503" idx="2"/>
          </p:cNvCxnSpPr>
          <p:nvPr/>
        </p:nvCxnSpPr>
        <p:spPr>
          <a:xfrm>
            <a:off x="1423632" y="2373581"/>
            <a:ext cx="718800" cy="234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4" name="Google Shape;514;p41"/>
          <p:cNvCxnSpPr>
            <a:stCxn id="503" idx="6"/>
            <a:endCxn id="504" idx="1"/>
          </p:cNvCxnSpPr>
          <p:nvPr/>
        </p:nvCxnSpPr>
        <p:spPr>
          <a:xfrm>
            <a:off x="2520912" y="2397082"/>
            <a:ext cx="225600" cy="2781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5" name="Google Shape;515;p41"/>
          <p:cNvCxnSpPr>
            <a:stCxn id="504" idx="5"/>
            <a:endCxn id="506" idx="1"/>
          </p:cNvCxnSpPr>
          <p:nvPr/>
        </p:nvCxnSpPr>
        <p:spPr>
          <a:xfrm>
            <a:off x="3014139" y="2942665"/>
            <a:ext cx="281100" cy="1809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16" name="Google Shape;516;p41"/>
          <p:cNvCxnSpPr>
            <a:stCxn id="504" idx="3"/>
            <a:endCxn id="505" idx="7"/>
          </p:cNvCxnSpPr>
          <p:nvPr/>
        </p:nvCxnSpPr>
        <p:spPr>
          <a:xfrm flipH="1">
            <a:off x="2465481" y="2942665"/>
            <a:ext cx="281100" cy="1677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7" name="Google Shape;517;p41"/>
          <p:cNvSpPr txBox="1"/>
          <p:nvPr/>
        </p:nvSpPr>
        <p:spPr>
          <a:xfrm>
            <a:off x="5840338" y="2263108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“a” as the root</a:t>
            </a:r>
            <a:endParaRPr/>
          </a:p>
        </p:txBody>
      </p:sp>
      <p:sp>
        <p:nvSpPr>
          <p:cNvPr id="518" name="Google Shape;518;p41"/>
          <p:cNvSpPr txBox="1"/>
          <p:nvPr/>
        </p:nvSpPr>
        <p:spPr>
          <a:xfrm>
            <a:off x="5895886" y="2942665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tree walk</a:t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5781709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618163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21" name="Google Shape;521;p41"/>
          <p:cNvSpPr/>
          <p:nvPr/>
        </p:nvSpPr>
        <p:spPr>
          <a:xfrm>
            <a:off x="6601934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22" name="Google Shape;522;p41"/>
          <p:cNvSpPr/>
          <p:nvPr/>
        </p:nvSpPr>
        <p:spPr>
          <a:xfrm>
            <a:off x="7029786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23" name="Google Shape;523;p41"/>
          <p:cNvSpPr/>
          <p:nvPr/>
        </p:nvSpPr>
        <p:spPr>
          <a:xfrm>
            <a:off x="743811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24" name="Google Shape;524;p41"/>
          <p:cNvSpPr/>
          <p:nvPr/>
        </p:nvSpPr>
        <p:spPr>
          <a:xfrm>
            <a:off x="7816502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25" name="Google Shape;525;p41"/>
          <p:cNvSpPr/>
          <p:nvPr/>
        </p:nvSpPr>
        <p:spPr>
          <a:xfrm>
            <a:off x="823191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26" name="Google Shape;526;p41"/>
          <p:cNvSpPr/>
          <p:nvPr/>
        </p:nvSpPr>
        <p:spPr>
          <a:xfrm>
            <a:off x="8636652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476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4400"/>
            </a:pPr>
            <a:r>
              <a:rPr lang="en-US" sz="3600" dirty="0"/>
              <a:t>Traveling-salesman problem (Method 2)</a:t>
            </a:r>
            <a:endParaRPr sz="3600" dirty="0"/>
          </a:p>
        </p:txBody>
      </p:sp>
      <p:sp>
        <p:nvSpPr>
          <p:cNvPr id="532" name="Google Shape;532;p42"/>
          <p:cNvSpPr txBox="1"/>
          <p:nvPr/>
        </p:nvSpPr>
        <p:spPr>
          <a:xfrm>
            <a:off x="5867400" y="1447800"/>
            <a:ext cx="304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Prim’s algorithm to get a MST</a:t>
            </a:r>
            <a:endParaRPr/>
          </a:p>
        </p:txBody>
      </p:sp>
      <p:grpSp>
        <p:nvGrpSpPr>
          <p:cNvPr id="533" name="Google Shape;533;p42"/>
          <p:cNvGrpSpPr/>
          <p:nvPr/>
        </p:nvGrpSpPr>
        <p:grpSpPr>
          <a:xfrm>
            <a:off x="76200" y="2373581"/>
            <a:ext cx="5638800" cy="1305915"/>
            <a:chOff x="76200" y="2373581"/>
            <a:chExt cx="6545366" cy="1305915"/>
          </a:xfrm>
        </p:grpSpPr>
        <p:cxnSp>
          <p:nvCxnSpPr>
            <p:cNvPr id="534" name="Google Shape;534;p42"/>
            <p:cNvCxnSpPr/>
            <p:nvPr/>
          </p:nvCxnSpPr>
          <p:spPr>
            <a:xfrm>
              <a:off x="76200" y="2373581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5" name="Google Shape;535;p42"/>
            <p:cNvCxnSpPr/>
            <p:nvPr/>
          </p:nvCxnSpPr>
          <p:spPr>
            <a:xfrm>
              <a:off x="76200" y="2808886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6" name="Google Shape;536;p42"/>
            <p:cNvCxnSpPr/>
            <p:nvPr/>
          </p:nvCxnSpPr>
          <p:spPr>
            <a:xfrm>
              <a:off x="76200" y="3244191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7" name="Google Shape;537;p42"/>
            <p:cNvCxnSpPr/>
            <p:nvPr/>
          </p:nvCxnSpPr>
          <p:spPr>
            <a:xfrm>
              <a:off x="76200" y="3679496"/>
              <a:ext cx="6545366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38" name="Google Shape;538;p42"/>
          <p:cNvCxnSpPr/>
          <p:nvPr/>
        </p:nvCxnSpPr>
        <p:spPr>
          <a:xfrm>
            <a:off x="76200" y="4114800"/>
            <a:ext cx="56388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9" name="Google Shape;539;p42"/>
          <p:cNvCxnSpPr/>
          <p:nvPr/>
        </p:nvCxnSpPr>
        <p:spPr>
          <a:xfrm>
            <a:off x="68580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0" name="Google Shape;540;p42"/>
          <p:cNvCxnSpPr/>
          <p:nvPr/>
        </p:nvCxnSpPr>
        <p:spPr>
          <a:xfrm>
            <a:off x="288036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1" name="Google Shape;541;p42"/>
          <p:cNvCxnSpPr/>
          <p:nvPr/>
        </p:nvCxnSpPr>
        <p:spPr>
          <a:xfrm>
            <a:off x="233172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2" name="Google Shape;542;p42"/>
          <p:cNvCxnSpPr/>
          <p:nvPr/>
        </p:nvCxnSpPr>
        <p:spPr>
          <a:xfrm>
            <a:off x="178308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3" name="Google Shape;543;p42"/>
          <p:cNvCxnSpPr/>
          <p:nvPr/>
        </p:nvCxnSpPr>
        <p:spPr>
          <a:xfrm>
            <a:off x="1234440" y="1711255"/>
            <a:ext cx="0" cy="28224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4" name="Google Shape;544;p42"/>
          <p:cNvCxnSpPr/>
          <p:nvPr/>
        </p:nvCxnSpPr>
        <p:spPr>
          <a:xfrm>
            <a:off x="3429000" y="1673155"/>
            <a:ext cx="0" cy="28605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5" name="Google Shape;545;p42"/>
          <p:cNvSpPr/>
          <p:nvPr/>
        </p:nvSpPr>
        <p:spPr>
          <a:xfrm>
            <a:off x="1045248" y="218438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104524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47" name="Google Shape;547;p42"/>
          <p:cNvSpPr/>
          <p:nvPr/>
        </p:nvSpPr>
        <p:spPr>
          <a:xfrm>
            <a:off x="496608" y="349030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>
            <a:off x="2142528" y="220789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>
            <a:off x="2691168" y="2619694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>
            <a:off x="2142528" y="3054999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3239808" y="306801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>
            <a:off x="1593888" y="392560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60" name="Google Shape;560;p42"/>
          <p:cNvSpPr txBox="1"/>
          <p:nvPr/>
        </p:nvSpPr>
        <p:spPr>
          <a:xfrm>
            <a:off x="5840338" y="2263108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“a” as the root</a:t>
            </a:r>
            <a:endParaRPr/>
          </a:p>
        </p:txBody>
      </p:sp>
      <p:sp>
        <p:nvSpPr>
          <p:cNvPr id="561" name="Google Shape;561;p42"/>
          <p:cNvSpPr txBox="1"/>
          <p:nvPr/>
        </p:nvSpPr>
        <p:spPr>
          <a:xfrm>
            <a:off x="5867400" y="2612398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Preorder tree walk</a:t>
            </a:r>
            <a:endParaRPr dirty="0"/>
          </a:p>
        </p:txBody>
      </p:sp>
      <p:sp>
        <p:nvSpPr>
          <p:cNvPr id="562" name="Google Shape;562;p42"/>
          <p:cNvSpPr/>
          <p:nvPr/>
        </p:nvSpPr>
        <p:spPr>
          <a:xfrm>
            <a:off x="5781709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63" name="Google Shape;563;p42"/>
          <p:cNvSpPr/>
          <p:nvPr/>
        </p:nvSpPr>
        <p:spPr>
          <a:xfrm>
            <a:off x="618163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6601934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65" name="Google Shape;565;p42"/>
          <p:cNvSpPr/>
          <p:nvPr/>
        </p:nvSpPr>
        <p:spPr>
          <a:xfrm>
            <a:off x="7029786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>
            <a:off x="743811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>
            <a:off x="7816502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>
            <a:off x="8231918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>
            <a:off x="8636652" y="360263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70" name="Google Shape;570;p42"/>
          <p:cNvSpPr txBox="1"/>
          <p:nvPr/>
        </p:nvSpPr>
        <p:spPr>
          <a:xfrm>
            <a:off x="5653606" y="5081353"/>
            <a:ext cx="3048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route is then…</a:t>
            </a:r>
            <a:endParaRPr dirty="0"/>
          </a:p>
        </p:txBody>
      </p:sp>
      <p:cxnSp>
        <p:nvCxnSpPr>
          <p:cNvPr id="571" name="Google Shape;571;p42"/>
          <p:cNvCxnSpPr/>
          <p:nvPr/>
        </p:nvCxnSpPr>
        <p:spPr>
          <a:xfrm rot="10800000">
            <a:off x="1234440" y="2564759"/>
            <a:ext cx="0" cy="4923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2" name="Google Shape;572;p42"/>
          <p:cNvCxnSpPr/>
          <p:nvPr/>
        </p:nvCxnSpPr>
        <p:spPr>
          <a:xfrm rot="10800000" flipH="1">
            <a:off x="801301" y="3359111"/>
            <a:ext cx="281100" cy="1677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3" name="Google Shape;573;p42"/>
          <p:cNvCxnSpPr>
            <a:stCxn id="547" idx="5"/>
            <a:endCxn id="552" idx="2"/>
          </p:cNvCxnSpPr>
          <p:nvPr/>
        </p:nvCxnSpPr>
        <p:spPr>
          <a:xfrm>
            <a:off x="819579" y="3813275"/>
            <a:ext cx="774300" cy="3015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4" name="Google Shape;574;p42"/>
          <p:cNvCxnSpPr>
            <a:stCxn id="552" idx="7"/>
            <a:endCxn id="548" idx="3"/>
          </p:cNvCxnSpPr>
          <p:nvPr/>
        </p:nvCxnSpPr>
        <p:spPr>
          <a:xfrm rot="10800000" flipH="1">
            <a:off x="1916859" y="2530821"/>
            <a:ext cx="281100" cy="14502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5" name="Google Shape;575;p42"/>
          <p:cNvCxnSpPr/>
          <p:nvPr/>
        </p:nvCxnSpPr>
        <p:spPr>
          <a:xfrm rot="10800000" flipH="1">
            <a:off x="2447221" y="2925752"/>
            <a:ext cx="281100" cy="1677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6" name="Google Shape;576;p42"/>
          <p:cNvCxnSpPr/>
          <p:nvPr/>
        </p:nvCxnSpPr>
        <p:spPr>
          <a:xfrm>
            <a:off x="2522895" y="2434844"/>
            <a:ext cx="225600" cy="2781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7" name="Google Shape;577;p42"/>
          <p:cNvCxnSpPr>
            <a:stCxn id="550" idx="6"/>
            <a:endCxn id="551" idx="2"/>
          </p:cNvCxnSpPr>
          <p:nvPr/>
        </p:nvCxnSpPr>
        <p:spPr>
          <a:xfrm>
            <a:off x="2520912" y="3244191"/>
            <a:ext cx="718800" cy="12900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78" name="Google Shape;578;p42"/>
          <p:cNvCxnSpPr>
            <a:stCxn id="545" idx="7"/>
            <a:endCxn id="551" idx="7"/>
          </p:cNvCxnSpPr>
          <p:nvPr/>
        </p:nvCxnSpPr>
        <p:spPr>
          <a:xfrm rot="-5400000" flipH="1">
            <a:off x="2023719" y="1584302"/>
            <a:ext cx="883500" cy="2194500"/>
          </a:xfrm>
          <a:prstGeom prst="curvedConnector3">
            <a:avLst>
              <a:gd name="adj1" fmla="val -32146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79" name="Google Shape;579;p42"/>
          <p:cNvSpPr txBox="1"/>
          <p:nvPr/>
        </p:nvSpPr>
        <p:spPr>
          <a:xfrm>
            <a:off x="281364" y="4909120"/>
            <a:ext cx="8862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it is a 2-approximation algorithm</a:t>
            </a:r>
            <a:endParaRPr dirty="0"/>
          </a:p>
        </p:txBody>
      </p:sp>
      <p:sp>
        <p:nvSpPr>
          <p:cNvPr id="580" name="Google Shape;580;p42"/>
          <p:cNvSpPr txBox="1"/>
          <p:nvPr/>
        </p:nvSpPr>
        <p:spPr>
          <a:xfrm>
            <a:off x="152400" y="5453169"/>
            <a:ext cx="8862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TSP solution is found, and the total weight is at most twice as much as the optimal one</a:t>
            </a:r>
            <a:endParaRPr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5840338" y="2840520"/>
            <a:ext cx="3051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CMR12"/>
              </a:rPr>
              <a:t>a, </a:t>
            </a:r>
            <a:r>
              <a:rPr lang="pt-BR" sz="2000" b="1" dirty="0">
                <a:latin typeface="CMR12"/>
              </a:rPr>
              <a:t>b; c; b; h; b; a; d; e; f; e; g; e; d; a</a:t>
            </a:r>
            <a:endParaRPr lang="LID4096" sz="20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6753805" y="2894050"/>
            <a:ext cx="551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7391400" y="2904788"/>
            <a:ext cx="551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7668882" y="2904788"/>
            <a:ext cx="551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6106256" y="3217021"/>
            <a:ext cx="551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6687449" y="3217020"/>
            <a:ext cx="551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6997948" y="3209852"/>
            <a:ext cx="551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E217E6-6119-4740-918C-EA07A5F6E7A5}"/>
              </a:ext>
            </a:extLst>
          </p:cNvPr>
          <p:cNvSpPr/>
          <p:nvPr/>
        </p:nvSpPr>
        <p:spPr>
          <a:xfrm>
            <a:off x="7303160" y="3217019"/>
            <a:ext cx="551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MR12"/>
              </a:rPr>
              <a:t>X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1364" y="5838704"/>
            <a:ext cx="8420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full walk of our example gives the </a:t>
            </a:r>
            <a:r>
              <a:rPr lang="en-US" dirty="0" smtClean="0"/>
              <a:t>order a</a:t>
            </a:r>
            <a:r>
              <a:rPr lang="en-US" dirty="0"/>
              <a:t>; b; c; b; h; b; a; d; e; f; e; g; e; d; a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Since the full walk traverses every edge of T exactly twice,</a:t>
            </a:r>
          </a:p>
        </p:txBody>
      </p:sp>
    </p:spTree>
    <p:extLst>
      <p:ext uri="{BB962C8B-B14F-4D97-AF65-F5344CB8AC3E}">
        <p14:creationId xmlns:p14="http://schemas.microsoft.com/office/powerpoint/2010/main" val="19900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Approximation algorithms for NPC problems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6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079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set-covering problem</a:t>
            </a:r>
            <a:endParaRPr/>
          </a:p>
        </p:txBody>
      </p:sp>
      <p:sp>
        <p:nvSpPr>
          <p:cNvPr id="586" name="Google Shape;586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851" t="-17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93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set-covering problem</a:t>
            </a:r>
            <a:endParaRPr/>
          </a:p>
        </p:txBody>
      </p:sp>
      <p:sp>
        <p:nvSpPr>
          <p:cNvPr id="592" name="Google Shape;592;p44"/>
          <p:cNvSpPr/>
          <p:nvPr/>
        </p:nvSpPr>
        <p:spPr>
          <a:xfrm>
            <a:off x="2545455" y="196197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93" name="Google Shape;593;p44"/>
          <p:cNvSpPr/>
          <p:nvPr/>
        </p:nvSpPr>
        <p:spPr>
          <a:xfrm>
            <a:off x="32004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38100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44958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596" name="Google Shape;596;p44"/>
          <p:cNvSpPr/>
          <p:nvPr/>
        </p:nvSpPr>
        <p:spPr>
          <a:xfrm>
            <a:off x="2590800" y="29718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3200400" y="29718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98" name="Google Shape;598;p44"/>
          <p:cNvSpPr txBox="1"/>
          <p:nvPr/>
        </p:nvSpPr>
        <p:spPr>
          <a:xfrm>
            <a:off x="1066800" y="1781832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</a:t>
            </a:r>
            <a:endParaRPr/>
          </a:p>
        </p:txBody>
      </p:sp>
      <p:sp>
        <p:nvSpPr>
          <p:cNvPr id="599" name="Google Shape;599;p44"/>
          <p:cNvSpPr txBox="1"/>
          <p:nvPr/>
        </p:nvSpPr>
        <p:spPr>
          <a:xfrm>
            <a:off x="762000" y="400633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F:</a:t>
            </a:r>
            <a:endParaRPr/>
          </a:p>
        </p:txBody>
      </p:sp>
      <p:sp>
        <p:nvSpPr>
          <p:cNvPr id="600" name="Google Shape;600;p44"/>
          <p:cNvSpPr txBox="1"/>
          <p:nvPr/>
        </p:nvSpPr>
        <p:spPr>
          <a:xfrm>
            <a:off x="1088877" y="442716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</a:t>
            </a:r>
            <a:endParaRPr/>
          </a:p>
        </p:txBody>
      </p:sp>
      <p:sp>
        <p:nvSpPr>
          <p:cNvPr id="601" name="Google Shape;601;p44"/>
          <p:cNvSpPr/>
          <p:nvPr/>
        </p:nvSpPr>
        <p:spPr>
          <a:xfrm>
            <a:off x="1524000" y="4375666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02" name="Google Shape;602;p44"/>
          <p:cNvSpPr/>
          <p:nvPr/>
        </p:nvSpPr>
        <p:spPr>
          <a:xfrm>
            <a:off x="1981200" y="4375666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03" name="Google Shape;603;p44"/>
          <p:cNvSpPr txBox="1"/>
          <p:nvPr/>
        </p:nvSpPr>
        <p:spPr>
          <a:xfrm>
            <a:off x="1066800" y="49530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f2:</a:t>
            </a:r>
            <a:endParaRPr/>
          </a:p>
        </p:txBody>
      </p:sp>
      <p:sp>
        <p:nvSpPr>
          <p:cNvPr id="604" name="Google Shape;604;p44"/>
          <p:cNvSpPr/>
          <p:nvPr/>
        </p:nvSpPr>
        <p:spPr>
          <a:xfrm>
            <a:off x="1524000" y="494394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05" name="Google Shape;605;p44"/>
          <p:cNvSpPr txBox="1"/>
          <p:nvPr/>
        </p:nvSpPr>
        <p:spPr>
          <a:xfrm>
            <a:off x="1059322" y="54864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f3:</a:t>
            </a:r>
            <a:endParaRPr/>
          </a:p>
        </p:txBody>
      </p:sp>
      <p:sp>
        <p:nvSpPr>
          <p:cNvPr id="606" name="Google Shape;606;p44"/>
          <p:cNvSpPr/>
          <p:nvPr/>
        </p:nvSpPr>
        <p:spPr>
          <a:xfrm>
            <a:off x="1539435" y="547734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07" name="Google Shape;607;p44"/>
          <p:cNvSpPr/>
          <p:nvPr/>
        </p:nvSpPr>
        <p:spPr>
          <a:xfrm>
            <a:off x="1981200" y="5458626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08" name="Google Shape;608;p44"/>
          <p:cNvSpPr txBox="1"/>
          <p:nvPr/>
        </p:nvSpPr>
        <p:spPr>
          <a:xfrm>
            <a:off x="1088877" y="6113092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f4:</a:t>
            </a:r>
            <a:endParaRPr/>
          </a:p>
        </p:txBody>
      </p:sp>
      <p:sp>
        <p:nvSpPr>
          <p:cNvPr id="609" name="Google Shape;609;p44"/>
          <p:cNvSpPr/>
          <p:nvPr/>
        </p:nvSpPr>
        <p:spPr>
          <a:xfrm>
            <a:off x="1539435" y="609572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10" name="Google Shape;610;p44"/>
          <p:cNvSpPr/>
          <p:nvPr/>
        </p:nvSpPr>
        <p:spPr>
          <a:xfrm>
            <a:off x="2057400" y="6095727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11" name="Google Shape;611;p44"/>
          <p:cNvSpPr txBox="1"/>
          <p:nvPr/>
        </p:nvSpPr>
        <p:spPr>
          <a:xfrm>
            <a:off x="2844085" y="4384718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f5:</a:t>
            </a:r>
            <a:endParaRPr/>
          </a:p>
        </p:txBody>
      </p:sp>
      <p:sp>
        <p:nvSpPr>
          <p:cNvPr id="612" name="Google Shape;612;p44"/>
          <p:cNvSpPr/>
          <p:nvPr/>
        </p:nvSpPr>
        <p:spPr>
          <a:xfrm>
            <a:off x="3276600" y="438471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13" name="Google Shape;613;p44"/>
          <p:cNvSpPr/>
          <p:nvPr/>
        </p:nvSpPr>
        <p:spPr>
          <a:xfrm>
            <a:off x="2359584" y="1789392"/>
            <a:ext cx="1408392" cy="7620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4"/>
          <p:cNvSpPr/>
          <p:nvPr/>
        </p:nvSpPr>
        <p:spPr>
          <a:xfrm>
            <a:off x="3075760" y="1431892"/>
            <a:ext cx="599397" cy="1311307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4"/>
          <p:cNvSpPr/>
          <p:nvPr/>
        </p:nvSpPr>
        <p:spPr>
          <a:xfrm>
            <a:off x="3799543" y="1703931"/>
            <a:ext cx="1305857" cy="847462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4"/>
          <p:cNvSpPr/>
          <p:nvPr/>
        </p:nvSpPr>
        <p:spPr>
          <a:xfrm>
            <a:off x="2435784" y="2782127"/>
            <a:ext cx="1305857" cy="847462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4"/>
          <p:cNvSpPr/>
          <p:nvPr/>
        </p:nvSpPr>
        <p:spPr>
          <a:xfrm>
            <a:off x="2297746" y="1426557"/>
            <a:ext cx="671438" cy="1079881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4"/>
          <p:cNvSpPr txBox="1"/>
          <p:nvPr/>
        </p:nvSpPr>
        <p:spPr>
          <a:xfrm>
            <a:off x="4572000" y="3505200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{f1, f3, f4} is a subset of F covering X</a:t>
            </a:r>
            <a:endParaRPr/>
          </a:p>
        </p:txBody>
      </p:sp>
      <p:sp>
        <p:nvSpPr>
          <p:cNvPr id="619" name="Google Shape;619;p44"/>
          <p:cNvSpPr txBox="1"/>
          <p:nvPr/>
        </p:nvSpPr>
        <p:spPr>
          <a:xfrm>
            <a:off x="4572000" y="4057828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{f1, f2, f3, f4} is a subset of F covering X</a:t>
            </a:r>
            <a:endParaRPr/>
          </a:p>
        </p:txBody>
      </p:sp>
      <p:sp>
        <p:nvSpPr>
          <p:cNvPr id="620" name="Google Shape;620;p44"/>
          <p:cNvSpPr txBox="1"/>
          <p:nvPr/>
        </p:nvSpPr>
        <p:spPr>
          <a:xfrm>
            <a:off x="4572000" y="4611826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{f2, f3, f4, f5} is a subset of F covering X</a:t>
            </a:r>
            <a:endParaRPr/>
          </a:p>
        </p:txBody>
      </p:sp>
      <p:sp>
        <p:nvSpPr>
          <p:cNvPr id="621" name="Google Shape;621;p44"/>
          <p:cNvSpPr txBox="1"/>
          <p:nvPr/>
        </p:nvSpPr>
        <p:spPr>
          <a:xfrm>
            <a:off x="4209748" y="5486400"/>
            <a:ext cx="42343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{f1, f3, f4} is a minimum cover set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368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set-covering problem</a:t>
            </a:r>
            <a:endParaRPr/>
          </a:p>
        </p:txBody>
      </p:sp>
      <p:sp>
        <p:nvSpPr>
          <p:cNvPr id="627" name="Google Shape;627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751" r="-14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52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set-covering problem</a:t>
            </a:r>
            <a:endParaRPr/>
          </a:p>
        </p:txBody>
      </p:sp>
      <p:sp>
        <p:nvSpPr>
          <p:cNvPr id="639" name="Google Shape;639;p47"/>
          <p:cNvSpPr/>
          <p:nvPr/>
        </p:nvSpPr>
        <p:spPr>
          <a:xfrm>
            <a:off x="2545455" y="196197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40" name="Google Shape;640;p47"/>
          <p:cNvSpPr/>
          <p:nvPr/>
        </p:nvSpPr>
        <p:spPr>
          <a:xfrm>
            <a:off x="32004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41" name="Google Shape;641;p47"/>
          <p:cNvSpPr/>
          <p:nvPr/>
        </p:nvSpPr>
        <p:spPr>
          <a:xfrm>
            <a:off x="38100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42" name="Google Shape;642;p47"/>
          <p:cNvSpPr/>
          <p:nvPr/>
        </p:nvSpPr>
        <p:spPr>
          <a:xfrm>
            <a:off x="4495800" y="1981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43" name="Google Shape;643;p47"/>
          <p:cNvSpPr/>
          <p:nvPr/>
        </p:nvSpPr>
        <p:spPr>
          <a:xfrm>
            <a:off x="2590800" y="29718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44" name="Google Shape;644;p47"/>
          <p:cNvSpPr/>
          <p:nvPr/>
        </p:nvSpPr>
        <p:spPr>
          <a:xfrm>
            <a:off x="3200400" y="29718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45" name="Google Shape;645;p47"/>
          <p:cNvSpPr txBox="1"/>
          <p:nvPr/>
        </p:nvSpPr>
        <p:spPr>
          <a:xfrm>
            <a:off x="1066800" y="1781832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</a:t>
            </a:r>
            <a:endParaRPr/>
          </a:p>
        </p:txBody>
      </p:sp>
      <p:sp>
        <p:nvSpPr>
          <p:cNvPr id="646" name="Google Shape;646;p47"/>
          <p:cNvSpPr txBox="1"/>
          <p:nvPr/>
        </p:nvSpPr>
        <p:spPr>
          <a:xfrm>
            <a:off x="228600" y="3637002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F:</a:t>
            </a:r>
            <a:endParaRPr/>
          </a:p>
        </p:txBody>
      </p:sp>
      <p:sp>
        <p:nvSpPr>
          <p:cNvPr id="647" name="Google Shape;647;p47"/>
          <p:cNvSpPr txBox="1"/>
          <p:nvPr/>
        </p:nvSpPr>
        <p:spPr>
          <a:xfrm>
            <a:off x="555477" y="400633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</a:t>
            </a:r>
            <a:endParaRPr/>
          </a:p>
        </p:txBody>
      </p:sp>
      <p:sp>
        <p:nvSpPr>
          <p:cNvPr id="648" name="Google Shape;648;p47"/>
          <p:cNvSpPr/>
          <p:nvPr/>
        </p:nvSpPr>
        <p:spPr>
          <a:xfrm>
            <a:off x="990600" y="395484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49" name="Google Shape;649;p47"/>
          <p:cNvSpPr/>
          <p:nvPr/>
        </p:nvSpPr>
        <p:spPr>
          <a:xfrm>
            <a:off x="1447800" y="395484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50" name="Google Shape;650;p47"/>
          <p:cNvSpPr txBox="1"/>
          <p:nvPr/>
        </p:nvSpPr>
        <p:spPr>
          <a:xfrm>
            <a:off x="533400" y="453217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f2:</a:t>
            </a:r>
            <a:endParaRPr/>
          </a:p>
        </p:txBody>
      </p:sp>
      <p:sp>
        <p:nvSpPr>
          <p:cNvPr id="651" name="Google Shape;651;p47"/>
          <p:cNvSpPr/>
          <p:nvPr/>
        </p:nvSpPr>
        <p:spPr>
          <a:xfrm>
            <a:off x="990600" y="452312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52" name="Google Shape;652;p47"/>
          <p:cNvSpPr txBox="1"/>
          <p:nvPr/>
        </p:nvSpPr>
        <p:spPr>
          <a:xfrm>
            <a:off x="525922" y="5065574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f3:</a:t>
            </a:r>
            <a:endParaRPr/>
          </a:p>
        </p:txBody>
      </p:sp>
      <p:sp>
        <p:nvSpPr>
          <p:cNvPr id="653" name="Google Shape;653;p47"/>
          <p:cNvSpPr/>
          <p:nvPr/>
        </p:nvSpPr>
        <p:spPr>
          <a:xfrm>
            <a:off x="1006035" y="505652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54" name="Google Shape;654;p47"/>
          <p:cNvSpPr/>
          <p:nvPr/>
        </p:nvSpPr>
        <p:spPr>
          <a:xfrm>
            <a:off x="1447800" y="50378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55" name="Google Shape;655;p47"/>
          <p:cNvSpPr txBox="1"/>
          <p:nvPr/>
        </p:nvSpPr>
        <p:spPr>
          <a:xfrm>
            <a:off x="555477" y="5692266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f4:</a:t>
            </a:r>
            <a:endParaRPr/>
          </a:p>
        </p:txBody>
      </p:sp>
      <p:sp>
        <p:nvSpPr>
          <p:cNvPr id="656" name="Google Shape;656;p47"/>
          <p:cNvSpPr/>
          <p:nvPr/>
        </p:nvSpPr>
        <p:spPr>
          <a:xfrm>
            <a:off x="1006035" y="56749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57" name="Google Shape;657;p47"/>
          <p:cNvSpPr/>
          <p:nvPr/>
        </p:nvSpPr>
        <p:spPr>
          <a:xfrm>
            <a:off x="1524000" y="56749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58" name="Google Shape;658;p47"/>
          <p:cNvSpPr txBox="1"/>
          <p:nvPr/>
        </p:nvSpPr>
        <p:spPr>
          <a:xfrm>
            <a:off x="555477" y="61722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f5:</a:t>
            </a:r>
            <a:endParaRPr/>
          </a:p>
        </p:txBody>
      </p:sp>
      <p:sp>
        <p:nvSpPr>
          <p:cNvPr id="659" name="Google Shape;659;p47"/>
          <p:cNvSpPr/>
          <p:nvPr/>
        </p:nvSpPr>
        <p:spPr>
          <a:xfrm>
            <a:off x="987992" y="6172200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60" name="Google Shape;660;p47"/>
          <p:cNvSpPr/>
          <p:nvPr/>
        </p:nvSpPr>
        <p:spPr>
          <a:xfrm>
            <a:off x="2359584" y="1789392"/>
            <a:ext cx="1408392" cy="76200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7"/>
          <p:cNvSpPr/>
          <p:nvPr/>
        </p:nvSpPr>
        <p:spPr>
          <a:xfrm>
            <a:off x="3075760" y="1431892"/>
            <a:ext cx="599397" cy="1311307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7"/>
          <p:cNvSpPr/>
          <p:nvPr/>
        </p:nvSpPr>
        <p:spPr>
          <a:xfrm>
            <a:off x="3799543" y="1703931"/>
            <a:ext cx="1305857" cy="847462"/>
          </a:xfrm>
          <a:prstGeom prst="rect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47"/>
          <p:cNvSpPr/>
          <p:nvPr/>
        </p:nvSpPr>
        <p:spPr>
          <a:xfrm>
            <a:off x="2435784" y="2782127"/>
            <a:ext cx="1305857" cy="847462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47"/>
          <p:cNvSpPr/>
          <p:nvPr/>
        </p:nvSpPr>
        <p:spPr>
          <a:xfrm>
            <a:off x="2297746" y="1426557"/>
            <a:ext cx="671438" cy="1079881"/>
          </a:xfrm>
          <a:prstGeom prst="rect">
            <a:avLst/>
          </a:prstGeom>
          <a:noFill/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7"/>
          <p:cNvSpPr txBox="1"/>
          <p:nvPr/>
        </p:nvSpPr>
        <p:spPr>
          <a:xfrm>
            <a:off x="3531310" y="4309682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U:</a:t>
            </a:r>
            <a:endParaRPr/>
          </a:p>
        </p:txBody>
      </p:sp>
      <p:sp>
        <p:nvSpPr>
          <p:cNvPr id="666" name="Google Shape;666;p47"/>
          <p:cNvSpPr txBox="1"/>
          <p:nvPr/>
        </p:nvSpPr>
        <p:spPr>
          <a:xfrm>
            <a:off x="3531310" y="5037800"/>
            <a:ext cx="571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</a:t>
            </a:r>
            <a:endParaRPr/>
          </a:p>
        </p:txBody>
      </p:sp>
      <p:sp>
        <p:nvSpPr>
          <p:cNvPr id="667" name="Google Shape;667;p47"/>
          <p:cNvSpPr/>
          <p:nvPr/>
        </p:nvSpPr>
        <p:spPr>
          <a:xfrm>
            <a:off x="3975691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68" name="Google Shape;668;p47"/>
          <p:cNvSpPr/>
          <p:nvPr/>
        </p:nvSpPr>
        <p:spPr>
          <a:xfrm>
            <a:off x="4582633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69" name="Google Shape;669;p47"/>
          <p:cNvSpPr/>
          <p:nvPr/>
        </p:nvSpPr>
        <p:spPr>
          <a:xfrm>
            <a:off x="5189575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70" name="Google Shape;670;p47"/>
          <p:cNvSpPr/>
          <p:nvPr/>
        </p:nvSpPr>
        <p:spPr>
          <a:xfrm>
            <a:off x="5796517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6403459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72" name="Google Shape;672;p47"/>
          <p:cNvSpPr/>
          <p:nvPr/>
        </p:nvSpPr>
        <p:spPr>
          <a:xfrm>
            <a:off x="7010400" y="4287401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673" name="Google Shape;673;p47"/>
          <p:cNvSpPr txBox="1"/>
          <p:nvPr/>
        </p:nvSpPr>
        <p:spPr>
          <a:xfrm>
            <a:off x="5334000" y="1237365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choose from f1, f3 and f4</a:t>
            </a:r>
            <a:endParaRPr/>
          </a:p>
        </p:txBody>
      </p:sp>
      <p:sp>
        <p:nvSpPr>
          <p:cNvPr id="674" name="Google Shape;674;p47"/>
          <p:cNvSpPr txBox="1"/>
          <p:nvPr/>
        </p:nvSpPr>
        <p:spPr>
          <a:xfrm>
            <a:off x="4066854" y="5026666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</a:t>
            </a:r>
            <a:endParaRPr/>
          </a:p>
        </p:txBody>
      </p:sp>
      <p:sp>
        <p:nvSpPr>
          <p:cNvPr id="675" name="Google Shape;675;p47"/>
          <p:cNvSpPr/>
          <p:nvPr/>
        </p:nvSpPr>
        <p:spPr>
          <a:xfrm>
            <a:off x="4501977" y="497517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676" name="Google Shape;676;p47"/>
          <p:cNvSpPr/>
          <p:nvPr/>
        </p:nvSpPr>
        <p:spPr>
          <a:xfrm>
            <a:off x="4959177" y="4975172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77" name="Google Shape;677;p47"/>
          <p:cNvSpPr txBox="1"/>
          <p:nvPr/>
        </p:nvSpPr>
        <p:spPr>
          <a:xfrm>
            <a:off x="5334000" y="1678887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f1</a:t>
            </a:r>
            <a:endParaRPr/>
          </a:p>
        </p:txBody>
      </p:sp>
      <p:sp>
        <p:nvSpPr>
          <p:cNvPr id="678" name="Google Shape;678;p47"/>
          <p:cNvSpPr txBox="1"/>
          <p:nvPr/>
        </p:nvSpPr>
        <p:spPr>
          <a:xfrm>
            <a:off x="5337561" y="2024523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choose from f3 and f4</a:t>
            </a:r>
            <a:endParaRPr/>
          </a:p>
        </p:txBody>
      </p:sp>
      <p:sp>
        <p:nvSpPr>
          <p:cNvPr id="679" name="Google Shape;679;p47"/>
          <p:cNvSpPr txBox="1"/>
          <p:nvPr/>
        </p:nvSpPr>
        <p:spPr>
          <a:xfrm>
            <a:off x="5349231" y="2424746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f3</a:t>
            </a:r>
            <a:endParaRPr/>
          </a:p>
        </p:txBody>
      </p:sp>
      <p:sp>
        <p:nvSpPr>
          <p:cNvPr id="680" name="Google Shape;680;p47"/>
          <p:cNvSpPr txBox="1"/>
          <p:nvPr/>
        </p:nvSpPr>
        <p:spPr>
          <a:xfrm>
            <a:off x="4042560" y="55076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f3:</a:t>
            </a:r>
            <a:endParaRPr/>
          </a:p>
        </p:txBody>
      </p:sp>
      <p:sp>
        <p:nvSpPr>
          <p:cNvPr id="681" name="Google Shape;681;p47"/>
          <p:cNvSpPr/>
          <p:nvPr/>
        </p:nvSpPr>
        <p:spPr>
          <a:xfrm>
            <a:off x="4522673" y="549854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682" name="Google Shape;682;p47"/>
          <p:cNvSpPr/>
          <p:nvPr/>
        </p:nvSpPr>
        <p:spPr>
          <a:xfrm>
            <a:off x="4964438" y="5479826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683" name="Google Shape;683;p47"/>
          <p:cNvSpPr txBox="1"/>
          <p:nvPr/>
        </p:nvSpPr>
        <p:spPr>
          <a:xfrm>
            <a:off x="5322330" y="2803239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choose from f4</a:t>
            </a:r>
            <a:endParaRPr/>
          </a:p>
        </p:txBody>
      </p:sp>
      <p:sp>
        <p:nvSpPr>
          <p:cNvPr id="684" name="Google Shape;684;p47"/>
          <p:cNvSpPr txBox="1"/>
          <p:nvPr/>
        </p:nvSpPr>
        <p:spPr>
          <a:xfrm>
            <a:off x="5334000" y="3203462"/>
            <a:ext cx="3810000" cy="37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f4</a:t>
            </a:r>
            <a:endParaRPr/>
          </a:p>
        </p:txBody>
      </p:sp>
      <p:sp>
        <p:nvSpPr>
          <p:cNvPr id="685" name="Google Shape;685;p47"/>
          <p:cNvSpPr txBox="1"/>
          <p:nvPr/>
        </p:nvSpPr>
        <p:spPr>
          <a:xfrm>
            <a:off x="4055568" y="6000373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f4:</a:t>
            </a:r>
            <a:endParaRPr/>
          </a:p>
        </p:txBody>
      </p:sp>
      <p:sp>
        <p:nvSpPr>
          <p:cNvPr id="686" name="Google Shape;686;p47"/>
          <p:cNvSpPr/>
          <p:nvPr/>
        </p:nvSpPr>
        <p:spPr>
          <a:xfrm>
            <a:off x="4506126" y="598300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687" name="Google Shape;687;p47"/>
          <p:cNvSpPr/>
          <p:nvPr/>
        </p:nvSpPr>
        <p:spPr>
          <a:xfrm>
            <a:off x="5024091" y="5983008"/>
            <a:ext cx="378384" cy="37838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33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 </a:t>
            </a:r>
            <a:r>
              <a:rPr lang="en-US" dirty="0" smtClean="0"/>
              <a:t>set-covering suboptimal example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39" y="1524000"/>
            <a:ext cx="886123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set-covering problem</a:t>
            </a:r>
            <a:endParaRPr/>
          </a:p>
        </p:txBody>
      </p:sp>
      <p:sp>
        <p:nvSpPr>
          <p:cNvPr id="633" name="Google Shape;633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851" t="-1751" b="-22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 </a:t>
            </a:r>
            <a:endParaRPr dirty="0"/>
          </a:p>
        </p:txBody>
      </p:sp>
      <p:sp>
        <p:nvSpPr>
          <p:cNvPr id="4" name="Google Shape;285;p49"/>
          <p:cNvSpPr txBox="1"/>
          <p:nvPr/>
        </p:nvSpPr>
        <p:spPr>
          <a:xfrm>
            <a:off x="1828800" y="2286000"/>
            <a:ext cx="7162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// The set U </a:t>
            </a:r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contains, the </a:t>
            </a:r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set of remaining uncovered </a:t>
            </a:r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elements.</a:t>
            </a:r>
            <a:endParaRPr lang="en" dirty="0" smtClean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" name="Google Shape;285;p49"/>
          <p:cNvSpPr txBox="1"/>
          <p:nvPr/>
        </p:nvSpPr>
        <p:spPr>
          <a:xfrm>
            <a:off x="1295400" y="2766219"/>
            <a:ext cx="7162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// </a:t>
            </a:r>
            <a:r>
              <a:rPr lang="en-US" dirty="0" smtClean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The set C contains the cover being constructed.</a:t>
            </a:r>
            <a:endParaRPr lang="en" dirty="0" smtClean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7" name="Google Shape;285;p49"/>
          <p:cNvSpPr txBox="1"/>
          <p:nvPr/>
        </p:nvSpPr>
        <p:spPr>
          <a:xfrm>
            <a:off x="5486400" y="3810000"/>
            <a:ext cx="3657600" cy="51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400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// choosing a subset S that covers as many uncovered elements as possible.</a:t>
            </a:r>
            <a:endParaRPr lang="en" sz="1400" dirty="0" smtClean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8" name="Google Shape;285;p49"/>
          <p:cNvSpPr txBox="1"/>
          <p:nvPr/>
        </p:nvSpPr>
        <p:spPr>
          <a:xfrm>
            <a:off x="1295400" y="4191000"/>
            <a:ext cx="624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// removes elements covered by set S from U.</a:t>
            </a:r>
            <a:endParaRPr lang="en" sz="1600" dirty="0" smtClean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0" name="Google Shape;285;p49"/>
          <p:cNvSpPr txBox="1"/>
          <p:nvPr/>
        </p:nvSpPr>
        <p:spPr>
          <a:xfrm>
            <a:off x="381000" y="4652754"/>
            <a:ext cx="624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// places S into C.</a:t>
            </a:r>
            <a:endParaRPr lang="en" sz="1600" dirty="0" smtClean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3165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6"/>
          <p:cNvSpPr txBox="1">
            <a:spLocks noGrp="1"/>
          </p:cNvSpPr>
          <p:nvPr>
            <p:ph type="title"/>
          </p:nvPr>
        </p:nvSpPr>
        <p:spPr>
          <a:xfrm>
            <a:off x="175993" y="10998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The set-covering problem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" y="1371600"/>
            <a:ext cx="906636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1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143000"/>
            <a:ext cx="9067800" cy="3310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60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Approximation algorithms for NPC problems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E.g.: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 total weigh of a MST of graph G is 20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algorithm can produce some spanning trees, and they are not MSTs, but their total weights are always smaller than 25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What is the approximation ratio?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25/20 = 1.25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algorithm is called?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1.25-approximation algorithm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89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Approximation algorithms for NPC problems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6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60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9" t="-1751" r="-133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38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134" name="Google Shape;134;p20"/>
          <p:cNvCxnSpPr>
            <a:stCxn id="128" idx="4"/>
            <a:endCxn id="127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5" name="Google Shape;135;p20"/>
          <p:cNvCxnSpPr>
            <a:stCxn id="128" idx="6"/>
            <a:endCxn id="129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6" name="Google Shape;136;p20"/>
          <p:cNvCxnSpPr>
            <a:stCxn id="129" idx="6"/>
            <a:endCxn id="130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7" name="Google Shape;137;p20"/>
          <p:cNvCxnSpPr>
            <a:stCxn id="129" idx="4"/>
            <a:endCxn id="132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8" name="Google Shape;138;p20"/>
          <p:cNvCxnSpPr>
            <a:stCxn id="130" idx="5"/>
            <a:endCxn id="133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9" name="Google Shape;139;p20"/>
          <p:cNvCxnSpPr>
            <a:stCxn id="130" idx="4"/>
            <a:endCxn id="131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40" name="Google Shape;140;p20"/>
          <p:cNvCxnSpPr>
            <a:stCxn id="132" idx="6"/>
            <a:endCxn id="131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41" name="Google Shape;141;p20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red vertices a vertex-cover?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why?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2211224" y="5867400"/>
            <a:ext cx="525637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(3,5), (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 6), (3, 6) and (3, 7) are not covered by it</a:t>
            </a:r>
            <a:endParaRPr dirty="0"/>
          </a:p>
        </p:txBody>
      </p:sp>
      <p:cxnSp>
        <p:nvCxnSpPr>
          <p:cNvPr id="20" name="Google Shape;280;p27"/>
          <p:cNvCxnSpPr>
            <a:endCxn id="130" idx="3"/>
          </p:cNvCxnSpPr>
          <p:nvPr/>
        </p:nvCxnSpPr>
        <p:spPr>
          <a:xfrm flipV="1">
            <a:off x="3763298" y="2665085"/>
            <a:ext cx="1366315" cy="117118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901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Vertex-cover problem </a:t>
            </a:r>
            <a:br>
              <a:rPr lang="en-US"/>
            </a:br>
            <a:r>
              <a:rPr lang="en-US"/>
              <a:t>and a 2-approximation algorithm</a:t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18799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18799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3365840" y="22098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5051498" y="2209800"/>
            <a:ext cx="5334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5051498" y="3810000"/>
            <a:ext cx="533400" cy="533400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365840" y="3810000"/>
            <a:ext cx="533400" cy="5334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6528140" y="3810000"/>
            <a:ext cx="533400" cy="533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/>
          </a:p>
        </p:txBody>
      </p:sp>
      <p:cxnSp>
        <p:nvCxnSpPr>
          <p:cNvPr id="178" name="Google Shape;178;p22"/>
          <p:cNvCxnSpPr>
            <a:stCxn id="172" idx="4"/>
            <a:endCxn id="171" idx="0"/>
          </p:cNvCxnSpPr>
          <p:nvPr/>
        </p:nvCxnSpPr>
        <p:spPr>
          <a:xfrm>
            <a:off x="21466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79" name="Google Shape;179;p22"/>
          <p:cNvCxnSpPr>
            <a:stCxn id="172" idx="6"/>
            <a:endCxn id="173" idx="2"/>
          </p:cNvCxnSpPr>
          <p:nvPr/>
        </p:nvCxnSpPr>
        <p:spPr>
          <a:xfrm>
            <a:off x="2413340" y="2476500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22"/>
          <p:cNvCxnSpPr>
            <a:stCxn id="173" idx="6"/>
            <a:endCxn id="174" idx="2"/>
          </p:cNvCxnSpPr>
          <p:nvPr/>
        </p:nvCxnSpPr>
        <p:spPr>
          <a:xfrm>
            <a:off x="3899240" y="24765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1" name="Google Shape;181;p22"/>
          <p:cNvCxnSpPr>
            <a:stCxn id="173" idx="4"/>
            <a:endCxn id="176" idx="0"/>
          </p:cNvCxnSpPr>
          <p:nvPr/>
        </p:nvCxnSpPr>
        <p:spPr>
          <a:xfrm>
            <a:off x="3632540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2"/>
          <p:cNvCxnSpPr>
            <a:stCxn id="174" idx="5"/>
            <a:endCxn id="177" idx="0"/>
          </p:cNvCxnSpPr>
          <p:nvPr/>
        </p:nvCxnSpPr>
        <p:spPr>
          <a:xfrm>
            <a:off x="5506783" y="2665085"/>
            <a:ext cx="1288200" cy="1144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2"/>
          <p:cNvCxnSpPr>
            <a:stCxn id="174" idx="4"/>
            <a:endCxn id="175" idx="0"/>
          </p:cNvCxnSpPr>
          <p:nvPr/>
        </p:nvCxnSpPr>
        <p:spPr>
          <a:xfrm>
            <a:off x="5318198" y="2743200"/>
            <a:ext cx="0" cy="1066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2"/>
          <p:cNvCxnSpPr>
            <a:stCxn id="176" idx="6"/>
            <a:endCxn id="175" idx="2"/>
          </p:cNvCxnSpPr>
          <p:nvPr/>
        </p:nvCxnSpPr>
        <p:spPr>
          <a:xfrm>
            <a:off x="3899240" y="4076700"/>
            <a:ext cx="1152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85" name="Google Shape;185;p22"/>
          <p:cNvSpPr txBox="1"/>
          <p:nvPr/>
        </p:nvSpPr>
        <p:spPr>
          <a:xfrm>
            <a:off x="2209800" y="48006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red vertices a vertex-cover?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2211224" y="5334000"/>
            <a:ext cx="381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2211224" y="58674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size?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211224" y="6400800"/>
            <a:ext cx="52563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21" name="Google Shape;280;p27"/>
          <p:cNvCxnSpPr>
            <a:endCxn id="174" idx="3"/>
          </p:cNvCxnSpPr>
          <p:nvPr/>
        </p:nvCxnSpPr>
        <p:spPr>
          <a:xfrm flipV="1">
            <a:off x="3773600" y="2665085"/>
            <a:ext cx="1356013" cy="120116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1121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1747</Words>
  <Application>Microsoft Office PowerPoint</Application>
  <PresentationFormat>On-screen Show (4:3)</PresentationFormat>
  <Paragraphs>422</Paragraphs>
  <Slides>47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Assistant ExtraLight</vt:lpstr>
      <vt:lpstr>Calibri</vt:lpstr>
      <vt:lpstr>CMR12</vt:lpstr>
      <vt:lpstr>Lato Light</vt:lpstr>
      <vt:lpstr>Tahoma</vt:lpstr>
      <vt:lpstr>Wingdings</vt:lpstr>
      <vt:lpstr>Office Theme</vt:lpstr>
      <vt:lpstr>PowerPoint Presentation</vt:lpstr>
      <vt:lpstr>Approximation algorithms for NPC problems</vt:lpstr>
      <vt:lpstr>Approximation algorithms for NPC problems</vt:lpstr>
      <vt:lpstr>Approximation algorithms for NPC problems</vt:lpstr>
      <vt:lpstr>Approximation algorithms for NPC problems</vt:lpstr>
      <vt:lpstr>Approximation algorithms for NPC problems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Vertex-cover problem  and a 2-approximation algorithm</vt:lpstr>
      <vt:lpstr>Applications of Vertex Cover Problem (VC)</vt:lpstr>
      <vt:lpstr>Vertex-cover problem  and a 2-approximation algorithm</vt:lpstr>
      <vt:lpstr>Vertex-cover problem  and a 2-approximation algorithm</vt:lpstr>
      <vt:lpstr>Vertex-cover problem  and a 2-approximation algorithm</vt:lpstr>
      <vt:lpstr>Traveling-salesman problem</vt:lpstr>
      <vt:lpstr>Traveling-salesman problem</vt:lpstr>
      <vt:lpstr>Traveling-salesman problem</vt:lpstr>
      <vt:lpstr>Traveling-salesman problem</vt:lpstr>
      <vt:lpstr>Metric TSP</vt:lpstr>
      <vt:lpstr>Traveling-salesman problem</vt:lpstr>
      <vt:lpstr>Metric TSP</vt:lpstr>
      <vt:lpstr>Step 1: MST</vt:lpstr>
      <vt:lpstr>Step 2: Creating a cycle - using DFS</vt:lpstr>
      <vt:lpstr>Step 3: Removing Redundant Visits of DFS </vt:lpstr>
      <vt:lpstr>2 Approximation Algorithm</vt:lpstr>
      <vt:lpstr>Traveling-salesman problem</vt:lpstr>
      <vt:lpstr>Traveling-salesman problem (Method 2)</vt:lpstr>
      <vt:lpstr>Traveling-salesman problem (Method 2)</vt:lpstr>
      <vt:lpstr>Traveling-salesman problem (Method 2)</vt:lpstr>
      <vt:lpstr>Traveling-salesman problem (Method 2)</vt:lpstr>
      <vt:lpstr>Traveling-salesman problem (Method 2)</vt:lpstr>
      <vt:lpstr>The set-covering problem</vt:lpstr>
      <vt:lpstr>The set-covering problem</vt:lpstr>
      <vt:lpstr>The set-covering problem</vt:lpstr>
      <vt:lpstr>The set-covering problem</vt:lpstr>
      <vt:lpstr>The set-covering suboptimal example</vt:lpstr>
      <vt:lpstr>The set-covering problem</vt:lpstr>
      <vt:lpstr>The set-covering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Lenovo</cp:lastModifiedBy>
  <cp:revision>162</cp:revision>
  <dcterms:created xsi:type="dcterms:W3CDTF">2006-08-16T00:00:00Z</dcterms:created>
  <dcterms:modified xsi:type="dcterms:W3CDTF">2022-12-01T11:02:35Z</dcterms:modified>
</cp:coreProperties>
</file>