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40"/>
  </p:handoutMasterIdLst>
  <p:sldIdLst>
    <p:sldId id="294" r:id="rId4"/>
    <p:sldId id="296" r:id="rId6"/>
    <p:sldId id="313" r:id="rId7"/>
    <p:sldId id="285" r:id="rId8"/>
    <p:sldId id="287" r:id="rId9"/>
    <p:sldId id="290" r:id="rId10"/>
    <p:sldId id="293" r:id="rId11"/>
    <p:sldId id="299" r:id="rId12"/>
    <p:sldId id="291" r:id="rId13"/>
    <p:sldId id="318" r:id="rId14"/>
    <p:sldId id="300" r:id="rId15"/>
    <p:sldId id="316" r:id="rId16"/>
    <p:sldId id="320" r:id="rId17"/>
    <p:sldId id="340" r:id="rId18"/>
    <p:sldId id="269" r:id="rId19"/>
    <p:sldId id="272" r:id="rId20"/>
    <p:sldId id="277" r:id="rId21"/>
    <p:sldId id="311" r:id="rId22"/>
    <p:sldId id="341" r:id="rId23"/>
    <p:sldId id="278" r:id="rId24"/>
    <p:sldId id="292" r:id="rId25"/>
    <p:sldId id="343" r:id="rId26"/>
    <p:sldId id="342" r:id="rId27"/>
    <p:sldId id="344" r:id="rId28"/>
    <p:sldId id="309" r:id="rId29"/>
    <p:sldId id="310" r:id="rId30"/>
    <p:sldId id="312" r:id="rId31"/>
    <p:sldId id="332" r:id="rId32"/>
    <p:sldId id="336" r:id="rId33"/>
    <p:sldId id="329" r:id="rId34"/>
    <p:sldId id="326" r:id="rId35"/>
    <p:sldId id="331" r:id="rId36"/>
    <p:sldId id="327" r:id="rId37"/>
    <p:sldId id="279" r:id="rId38"/>
    <p:sldId id="321" r:id="rId39"/>
  </p:sldIdLst>
  <p:sldSz cx="9144000" cy="5143500" type="screen16x9"/>
  <p:notesSz cx="6858000" cy="9144000"/>
  <p:embeddedFontLst>
    <p:embeddedFont>
      <p:font typeface="Lato Light" panose="020F0302020204030203"/>
      <p:regular r:id="rId44"/>
      <p:italic r:id="rId45"/>
    </p:embeddedFont>
    <p:embeddedFont>
      <p:font typeface="Calibri" panose="020F0502020204030204" charset="0"/>
      <p:regular r:id="rId46"/>
      <p:bold r:id="rId47"/>
      <p:italic r:id="rId48"/>
      <p:boldItalic r:id="rId49"/>
    </p:embeddedFont>
    <p:embeddedFont>
      <p:font typeface="Comfortaa"/>
      <p:regular r:id="rId50"/>
      <p:bold r:id="rId51"/>
    </p:embeddedFont>
    <p:embeddedFont>
      <p:font typeface="Comfortaa Regular"/>
      <p:regular r:id="rId52"/>
      <p:bold r:id="rId53"/>
    </p:embeddedFont>
    <p:embeddedFont>
      <p:font typeface="Aharoni" panose="020B0704020202020204" pitchFamily="2" charset="-79"/>
      <p:bold r:id="rId54"/>
    </p:embeddedFont>
    <p:embeddedFont>
      <p:font typeface="Century Gothic" panose="020B0502020202020204"/>
      <p:regular r:id="rId55"/>
      <p:bold r:id="rId56"/>
      <p:italic r:id="rId57"/>
      <p:boldItalic r:id="rId58"/>
    </p:embeddedFont>
    <p:embeddedFont>
      <p:font typeface="Arial Black" panose="020B0A04020102020204" pitchFamily="34" charset="0"/>
      <p:bold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E7790A-C228-4713-AD4C-1C72072E4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375" autoAdjust="0"/>
  </p:normalViewPr>
  <p:slideViewPr>
    <p:cSldViewPr snapToGrid="0">
      <p:cViewPr varScale="1">
        <p:scale>
          <a:sx n="95" d="100"/>
          <a:sy n="95" d="100"/>
        </p:scale>
        <p:origin x="109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9" Type="http://schemas.openxmlformats.org/officeDocument/2006/relationships/font" Target="fonts/font16.fntdata"/><Relationship Id="rId58" Type="http://schemas.openxmlformats.org/officeDocument/2006/relationships/font" Target="fonts/font15.fntdata"/><Relationship Id="rId57" Type="http://schemas.openxmlformats.org/officeDocument/2006/relationships/font" Target="fonts/font14.fntdata"/><Relationship Id="rId56" Type="http://schemas.openxmlformats.org/officeDocument/2006/relationships/font" Target="fonts/font13.fntdata"/><Relationship Id="rId55" Type="http://schemas.openxmlformats.org/officeDocument/2006/relationships/font" Target="fonts/font12.fntdata"/><Relationship Id="rId54" Type="http://schemas.openxmlformats.org/officeDocument/2006/relationships/font" Target="fonts/font11.fntdata"/><Relationship Id="rId53" Type="http://schemas.openxmlformats.org/officeDocument/2006/relationships/font" Target="fonts/font10.fntdata"/><Relationship Id="rId52" Type="http://schemas.openxmlformats.org/officeDocument/2006/relationships/font" Target="fonts/font9.fntdata"/><Relationship Id="rId51" Type="http://schemas.openxmlformats.org/officeDocument/2006/relationships/font" Target="fonts/font8.fntdata"/><Relationship Id="rId50" Type="http://schemas.openxmlformats.org/officeDocument/2006/relationships/font" Target="fonts/font7.fntdata"/><Relationship Id="rId5" Type="http://schemas.openxmlformats.org/officeDocument/2006/relationships/notesMaster" Target="notesMasters/notesMaster1.xml"/><Relationship Id="rId49" Type="http://schemas.openxmlformats.org/officeDocument/2006/relationships/font" Target="fonts/font6.fntdata"/><Relationship Id="rId48" Type="http://schemas.openxmlformats.org/officeDocument/2006/relationships/font" Target="fonts/font5.fntdata"/><Relationship Id="rId47" Type="http://schemas.openxmlformats.org/officeDocument/2006/relationships/font" Target="fonts/font4.fntdata"/><Relationship Id="rId46" Type="http://schemas.openxmlformats.org/officeDocument/2006/relationships/font" Target="fonts/font3.fntdata"/><Relationship Id="rId45" Type="http://schemas.openxmlformats.org/officeDocument/2006/relationships/font" Target="fonts/font2.fntdata"/><Relationship Id="rId44" Type="http://schemas.openxmlformats.org/officeDocument/2006/relationships/font" Target="fonts/font1.fntdata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e83368a463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e83368a463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8f1838077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8f1838077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8f1838077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8f1838077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8f1838077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8f1838077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Desmos yes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8f1838077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8f1838077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Desmos: yes</a:t>
            </a: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8f18380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8f18380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8f183807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8f183807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e8f1838077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e8f1838077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8f1838077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8f1838077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8f1838077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8f1838077_0_6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8f18380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8f18380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1a5c76648_0_29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e1a5c76648_0_29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e8f1838077_0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e8f1838077_0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8f1838077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8f183807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E69138"/>
                </a:solidFill>
                <a:ea typeface="Assistant"/>
                <a:cs typeface="Assistant"/>
                <a:sym typeface="Assistant"/>
              </a:rPr>
              <a:t>c</a:t>
            </a:r>
            <a:r>
              <a:rPr lang="en-GB" sz="1100" b="1" baseline="-25000" dirty="0">
                <a:solidFill>
                  <a:srgbClr val="E69138"/>
                </a:solidFill>
                <a:ea typeface="Assistant"/>
                <a:cs typeface="Assistant"/>
                <a:sym typeface="Assistant"/>
              </a:rPr>
              <a:t>0</a:t>
            </a:r>
            <a:r>
              <a:rPr lang="pt-BR" sz="1100" b="1" dirty="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 = 1, </a:t>
            </a:r>
            <a:r>
              <a:rPr lang="en-GB" sz="1100" b="1" dirty="0">
                <a:solidFill>
                  <a:srgbClr val="E69138"/>
                </a:solidFill>
                <a:ea typeface="Assistant"/>
                <a:cs typeface="Assistant"/>
                <a:sym typeface="Assistant"/>
              </a:rPr>
              <a:t>c</a:t>
            </a:r>
            <a:r>
              <a:rPr lang="en-GB" sz="1100" b="1" baseline="-25000" dirty="0">
                <a:solidFill>
                  <a:srgbClr val="E69138"/>
                </a:solidFill>
                <a:ea typeface="Assistant"/>
                <a:cs typeface="Assistant"/>
                <a:sym typeface="Assistant"/>
              </a:rPr>
              <a:t>1</a:t>
            </a:r>
            <a:r>
              <a:rPr lang="pt-BR" sz="1100" b="1" dirty="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 = 1 </a:t>
            </a:r>
            <a:r>
              <a:rPr lang="en-GB" sz="1100" b="1" dirty="0">
                <a:solidFill>
                  <a:srgbClr val="E69138"/>
                </a:solidFill>
                <a:ea typeface="Assistant"/>
                <a:cs typeface="Assistant"/>
                <a:sym typeface="Assistant"/>
              </a:rPr>
              <a:t>n</a:t>
            </a:r>
            <a:r>
              <a:rPr lang="en-GB" sz="1100" b="1" baseline="-25000" dirty="0">
                <a:solidFill>
                  <a:srgbClr val="E69138"/>
                </a:solidFill>
                <a:ea typeface="Assistant"/>
                <a:cs typeface="Assistant"/>
                <a:sym typeface="Assistant"/>
              </a:rPr>
              <a:t>0 </a:t>
            </a:r>
            <a:r>
              <a:rPr lang="pt-BR" sz="1100" b="1" dirty="0">
                <a:solidFill>
                  <a:schemeClr val="accent5"/>
                </a:solidFill>
                <a:latin typeface="Assistant"/>
                <a:ea typeface="Assistant"/>
                <a:cs typeface="Assistant"/>
                <a:sym typeface="Assistant"/>
              </a:rPr>
              <a:t>= 1 </a:t>
            </a:r>
            <a:endParaRPr lang="pt-BR" sz="1100" b="1" dirty="0">
              <a:solidFill>
                <a:schemeClr val="accent5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8f1838077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8f1838077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8f1838077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8f1838077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Desmos: Although n0 = 2, is not shown, but for given c value, g(n) always upper bound, so suffice, even if n0 is a large value.</a:t>
            </a: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Check by method 1</a:t>
            </a: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e8f1838077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e8f1838077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Desmos not shown it to be right, because of negative term in equation</a:t>
            </a: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b51b357b7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b51b357b7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Say </a:t>
            </a:r>
            <a:r>
              <a:rPr lang="en-GB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T(n) = O(f(n)) is loose analogy of saying “T &lt;= f”</a:t>
            </a:r>
            <a:endParaRPr lang="en-GB"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e1e51aa32d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e1e51aa32d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b51b357b7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b51b357b7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Say </a:t>
            </a:r>
            <a:r>
              <a:rPr lang="en-GB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T(n) = O(f(n)) is loose analogy of saying “T &lt;= f”</a:t>
            </a:r>
            <a:endParaRPr lang="en-GB"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e1e51aa32d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e1e51aa32d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e8f1838077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e8f1838077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1a5c76648_0_2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1a5c76648_0_2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e1e51aa32d_0_10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e1e51aa32d_0_10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1a5c76648_0_29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1a5c76648_0_29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b51b357b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b51b357b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b51b357b7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b51b357b7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Say </a:t>
            </a:r>
            <a:r>
              <a:rPr lang="en-GB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T(n) = O(f(n)) is loose analogy of saying “T &lt;= f”</a:t>
            </a:r>
            <a:endParaRPr lang="en-GB"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b51b357b7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b51b357b7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Say </a:t>
            </a:r>
            <a:r>
              <a:rPr lang="en-GB" sz="17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T(n) = O(f(n)) is loose analogy of saying “T &lt;= f”</a:t>
            </a:r>
            <a:endParaRPr lang="en-GB" sz="170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b51b357b7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b51b357b7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Say </a:t>
            </a:r>
            <a:r>
              <a:rPr lang="en-GB" sz="17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T(n) = O(f(n)) is loose analogy of saying “T &lt;= f”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e8f1838077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e8f1838077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777000" y="650324"/>
            <a:ext cx="7590000" cy="17517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8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CS 2009</a:t>
            </a:r>
            <a:br>
              <a:rPr lang="en-GB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</a:br>
            <a:r>
              <a:rPr lang="en-GB" sz="24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Design and Analysis of Algorithms</a:t>
            </a:r>
            <a:br>
              <a:rPr lang="en-GB" sz="24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</a:br>
            <a:br>
              <a:rPr lang="en-GB" sz="24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</a:br>
            <a:endParaRPr sz="2400" dirty="0">
              <a:solidFill>
                <a:srgbClr val="4C1130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3500" y="2273883"/>
            <a:ext cx="65958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Lecture </a:t>
            </a:r>
            <a:r>
              <a:rPr lang="en-US" sz="2400" dirty="0" smtClean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3, </a:t>
            </a:r>
            <a:r>
              <a:rPr lang="en-US" sz="24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4</a:t>
            </a:r>
            <a:r>
              <a:rPr lang="en-US" sz="2400" dirty="0" smtClean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 </a:t>
            </a:r>
            <a:r>
              <a:rPr lang="en-US" sz="24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and </a:t>
            </a:r>
            <a:r>
              <a:rPr lang="en-US" sz="2400" dirty="0" smtClean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5: </a:t>
            </a:r>
            <a:endParaRPr lang="en-US" sz="24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Asymptotic Analysis 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Proving Big-O Bounds</a:t>
            </a:r>
            <a:r>
              <a:rPr lang="en-GB" sz="28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: Example # 2 (Method # 1)</a:t>
            </a:r>
            <a:endParaRPr sz="28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279373" y="1017675"/>
            <a:ext cx="4900002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Prove that f(n) = 3n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+ 7 = O(n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).</a:t>
            </a:r>
            <a:endParaRPr sz="2000" b="1" dirty="0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80" name="Google Shape;280;p37"/>
          <p:cNvSpPr txBox="1"/>
          <p:nvPr/>
        </p:nvSpPr>
        <p:spPr>
          <a:xfrm>
            <a:off x="1151100" y="1657367"/>
            <a:ext cx="6841800" cy="339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find a c &amp; n</a:t>
            </a:r>
            <a:r>
              <a:rPr lang="en-GB" sz="1500" b="1" baseline="-25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5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such that for all n ≥ n</a:t>
            </a:r>
            <a:r>
              <a:rPr lang="en-GB" sz="1500" b="1" baseline="-25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5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: </a:t>
            </a:r>
            <a:endParaRPr sz="1500" b="1" dirty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+ 7 ≤ c • 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endParaRPr lang="en-GB" sz="2000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Divide both sides by 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, we get:</a:t>
            </a:r>
            <a:endParaRPr lang="en-GB" sz="2000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 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/ 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 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+   5n/ 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   7/n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≤    c • 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 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/n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endParaRPr lang="en-GB" sz="2000" b="1" dirty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 + 5/n + 7/n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≤ c</a:t>
            </a:r>
            <a:endParaRPr lang="en-GB" sz="500" b="1" dirty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If we choose n</a:t>
            </a:r>
            <a:r>
              <a:rPr lang="en-US" sz="2000" b="1" baseline="-25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equal to 1 then we have value of c</a:t>
            </a:r>
            <a:endParaRPr lang="en-US" sz="2000" b="1" dirty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 + 5 + 7 ≤ c</a:t>
            </a:r>
            <a:endParaRPr lang="en-GB" sz="500" b="1" dirty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 ≤ 15</a:t>
            </a:r>
            <a:endParaRPr lang="en-GB" sz="2000" b="1" dirty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+ 7 ≤ 15n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 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for n ≥ 1</a:t>
            </a:r>
            <a:endParaRPr lang="en-GB" sz="2000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endParaRPr lang="en-GB" sz="800" b="1" baseline="30000" dirty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Proved that f(n) = 3n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+ 7 = O(n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[for c = 15, </a:t>
            </a:r>
            <a:r>
              <a:rPr lang="en-GB" sz="20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000" b="1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20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= 1]</a:t>
            </a:r>
            <a:endParaRPr lang="en-GB" sz="2000" b="1" baseline="30000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 baseline="30000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81" name="Google Shape;28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" name="Google Shape;250;p35"/>
          <p:cNvSpPr/>
          <p:nvPr/>
        </p:nvSpPr>
        <p:spPr>
          <a:xfrm>
            <a:off x="6464594" y="1154267"/>
            <a:ext cx="2556564" cy="13337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= O(g(n)) </a:t>
            </a:r>
            <a:endParaRPr sz="18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⇔</a:t>
            </a:r>
            <a:b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∃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c , n</a:t>
            </a:r>
            <a:r>
              <a:rPr lang="en-GB" sz="18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&gt; 0  s.t. </a:t>
            </a: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∀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≥ n</a:t>
            </a:r>
            <a:r>
              <a:rPr lang="en-GB" sz="18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 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,</a:t>
            </a:r>
            <a:endParaRPr sz="18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≤ c · g(n)</a:t>
            </a:r>
            <a:endParaRPr sz="24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Proving Big-O Bounds</a:t>
            </a:r>
            <a:r>
              <a:rPr lang="en-GB" sz="28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: Example # 2 (Method # 2)</a:t>
            </a:r>
            <a:endParaRPr sz="28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279373" y="1017675"/>
            <a:ext cx="8520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Prove that f(n) = 3n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+ 7 = O(n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).</a:t>
            </a:r>
            <a:endParaRPr sz="2000" b="1" dirty="0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80" name="Google Shape;280;p37"/>
          <p:cNvSpPr txBox="1"/>
          <p:nvPr/>
        </p:nvSpPr>
        <p:spPr>
          <a:xfrm>
            <a:off x="1151100" y="1657367"/>
            <a:ext cx="6841800" cy="339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find a c &amp; n</a:t>
            </a:r>
            <a:r>
              <a:rPr lang="en-GB" sz="1500" b="1" baseline="-25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5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such that for all n ≥ n</a:t>
            </a:r>
            <a:r>
              <a:rPr lang="en-GB" sz="1500" b="1" baseline="-25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5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: </a:t>
            </a:r>
            <a:endParaRPr sz="1500" b="1" dirty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+ 7 ≤ c • 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endParaRPr lang="en-GB" sz="1500" b="1" dirty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3n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  ≤ 3n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       for n ≥ 0</a:t>
            </a:r>
            <a:endParaRPr lang="en-GB" sz="2000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5n   ≤ 5n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        for n ≥ 0</a:t>
            </a:r>
            <a:endParaRPr lang="en-GB" sz="2000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indent="-457200">
              <a:lnSpc>
                <a:spcPct val="114000"/>
              </a:lnSpc>
              <a:buAutoNum type="arabicPlain" startAt="7"/>
            </a:pP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≤ 7n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       for n ≥ 1</a:t>
            </a:r>
            <a:endParaRPr lang="en-GB" sz="2000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indent="-457200">
              <a:lnSpc>
                <a:spcPct val="114000"/>
              </a:lnSpc>
              <a:buAutoNum type="arabicPlain" startAt="7"/>
            </a:pPr>
            <a:endParaRPr lang="en-GB" sz="2000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+ 7 ≤ 3n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+ 7n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for 	n ≥ 1</a:t>
            </a:r>
            <a:endParaRPr lang="en-GB" sz="2000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endParaRPr lang="en-GB" sz="500" b="1" dirty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+ 7 ≤ 15n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for 		n ≥ 1</a:t>
            </a:r>
            <a:endParaRPr lang="en-GB" sz="2000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endParaRPr lang="en-GB" sz="2000" b="1" baseline="30000" dirty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Proved that f(n) = 3n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+ 7 = O(n</a:t>
            </a:r>
            <a:r>
              <a:rPr lang="en-GB" sz="2000" b="1" baseline="30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[for c = 15, </a:t>
            </a:r>
            <a:r>
              <a:rPr lang="en-GB" sz="20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000" b="1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20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= 1]</a:t>
            </a:r>
            <a:endParaRPr lang="en-GB" sz="2000" b="1" baseline="30000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000" baseline="30000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81" name="Google Shape;28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" name="Google Shape;250;p35"/>
          <p:cNvSpPr/>
          <p:nvPr/>
        </p:nvSpPr>
        <p:spPr>
          <a:xfrm>
            <a:off x="6464594" y="1154267"/>
            <a:ext cx="2556564" cy="13337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= O(g(n)) </a:t>
            </a:r>
            <a:endParaRPr sz="18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⇔</a:t>
            </a:r>
            <a:b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∃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c , n</a:t>
            </a:r>
            <a:r>
              <a:rPr lang="en-GB" sz="18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&gt; 0  s.t. </a:t>
            </a: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∀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≥ n</a:t>
            </a:r>
            <a:r>
              <a:rPr lang="en-GB" sz="18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 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,</a:t>
            </a:r>
            <a:endParaRPr sz="18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≤ c · g(n)</a:t>
            </a:r>
            <a:endParaRPr sz="24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8323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Proving Big-O Bounds</a:t>
            </a:r>
            <a:r>
              <a:rPr lang="en-GB" sz="28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: Example # 1 (Method # 2)</a:t>
            </a:r>
            <a:endParaRPr sz="28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279373" y="1017675"/>
            <a:ext cx="8520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000"/>
              </a:lnSpc>
              <a:spcAft>
                <a:spcPts val="500"/>
              </a:spcAft>
            </a:pP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Prove that f(n) = 3n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= O(n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).</a:t>
            </a:r>
            <a:endParaRPr sz="20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80" name="Google Shape;280;p37"/>
          <p:cNvSpPr txBox="1"/>
          <p:nvPr/>
        </p:nvSpPr>
        <p:spPr>
          <a:xfrm>
            <a:off x="1151100" y="1657367"/>
            <a:ext cx="6841800" cy="339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000"/>
              </a:lnSpc>
            </a:pPr>
            <a:r>
              <a:rPr lang="en-GB" sz="15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find a c &amp; n</a:t>
            </a:r>
            <a:r>
              <a:rPr lang="en-GB" sz="1500" b="1" baseline="-25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5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such that for all n ≥ n</a:t>
            </a:r>
            <a:r>
              <a:rPr lang="en-GB" sz="1500" b="1" baseline="-25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5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: </a:t>
            </a:r>
            <a:endParaRPr sz="15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algn="ctr">
              <a:lnSpc>
                <a:spcPct val="114000"/>
              </a:lnSpc>
            </a:pP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≤ c • 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endParaRPr lang="en-GB" sz="15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3n</a:t>
            </a:r>
            <a:r>
              <a:rPr lang="en-GB" sz="2000" b="1" baseline="30000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  ≤ 3n</a:t>
            </a:r>
            <a:r>
              <a:rPr lang="en-GB" sz="2000" b="1" baseline="30000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       for n ≥ 0</a:t>
            </a:r>
            <a:endParaRPr lang="en-GB" sz="2000" b="1" dirty="0"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5n   ≤ 5n</a:t>
            </a:r>
            <a:r>
              <a:rPr lang="en-GB" sz="2000" b="1" baseline="30000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        for n ≥ 0</a:t>
            </a:r>
            <a:endParaRPr lang="en-GB" sz="2000" b="1" dirty="0"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endParaRPr lang="en-GB" sz="600" b="1" dirty="0"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≤ 3n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	</a:t>
            </a:r>
            <a:r>
              <a:rPr lang="en-GB" sz="2000" b="1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for n ≥ 0</a:t>
            </a:r>
            <a:endParaRPr lang="en-GB" sz="2000" b="1" dirty="0"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endParaRPr lang="en-GB" sz="5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≤ 8n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		</a:t>
            </a:r>
            <a:r>
              <a:rPr lang="en-GB" sz="2000" b="1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for n ≥ 0</a:t>
            </a:r>
            <a:endParaRPr lang="en-GB" sz="2000" b="1" dirty="0"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endParaRPr lang="en-GB" sz="600" b="1" baseline="30000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So f(n) = 3n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= O(n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[for c = 8, </a:t>
            </a:r>
            <a:r>
              <a:rPr lang="en-GB" sz="20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000" b="1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20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= 0]</a:t>
            </a:r>
            <a:endParaRPr lang="en-GB" sz="20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endParaRPr lang="en-GB" sz="6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The </a:t>
            </a:r>
            <a:r>
              <a:rPr lang="en-GB" sz="18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 &amp; n</a:t>
            </a:r>
            <a:r>
              <a:rPr lang="en-GB" sz="1800" b="1" baseline="-25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 </a:t>
            </a:r>
            <a:r>
              <a:rPr lang="en-GB" sz="20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are selected as positive constants, so:</a:t>
            </a:r>
            <a:endParaRPr lang="en-GB" sz="20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Proved that f(n) = 3n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= O(n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[for c = 8, </a:t>
            </a:r>
            <a:r>
              <a:rPr lang="en-GB" sz="20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000" b="1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20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= 1]</a:t>
            </a:r>
            <a:endParaRPr lang="en-GB" sz="20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endParaRPr lang="en-GB" sz="20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81" name="Google Shape;28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GB"/>
            </a:fld>
            <a:endParaRPr dirty="0"/>
          </a:p>
        </p:txBody>
      </p:sp>
      <p:sp>
        <p:nvSpPr>
          <p:cNvPr id="8" name="Google Shape;250;p35"/>
          <p:cNvSpPr/>
          <p:nvPr/>
        </p:nvSpPr>
        <p:spPr>
          <a:xfrm>
            <a:off x="6464594" y="1154267"/>
            <a:ext cx="2556564" cy="13337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= O(g(n)) </a:t>
            </a:r>
            <a:endParaRPr sz="18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⇔</a:t>
            </a:r>
            <a:b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∃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c , n</a:t>
            </a:r>
            <a:r>
              <a:rPr lang="en-GB" sz="18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&gt; 0  s.t. </a:t>
            </a: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∀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≥ n</a:t>
            </a:r>
            <a:r>
              <a:rPr lang="en-GB" sz="18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 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,</a:t>
            </a:r>
            <a:endParaRPr sz="18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algn="ctr">
              <a:spcBef>
                <a:spcPts val="1000"/>
              </a:spcBef>
            </a:pP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≤ c · g(n)</a:t>
            </a:r>
            <a:endParaRPr sz="24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Proving Big-O Bounds</a:t>
            </a:r>
            <a:r>
              <a:rPr lang="en-GB" sz="28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: Example # 3 (Method # 2)</a:t>
            </a:r>
            <a:endParaRPr sz="28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1035727" y="1017675"/>
            <a:ext cx="5760183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Show that f(n) = 5n log</a:t>
            </a:r>
            <a:r>
              <a:rPr lang="en-GB" sz="2000" b="1" baseline="-25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+ 8n + 200 = O(n log</a:t>
            </a:r>
            <a:r>
              <a:rPr lang="en-GB" sz="2000" b="1" baseline="-25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n).</a:t>
            </a:r>
            <a:endParaRPr sz="2000" b="1" dirty="0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80" name="Google Shape;280;p37"/>
          <p:cNvSpPr txBox="1"/>
          <p:nvPr/>
        </p:nvSpPr>
        <p:spPr>
          <a:xfrm>
            <a:off x="1151100" y="1268709"/>
            <a:ext cx="7049471" cy="339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find a c &amp; n</a:t>
            </a:r>
            <a:r>
              <a:rPr lang="en-GB" sz="1500" b="1" baseline="-25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5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such that for all n ≥ n</a:t>
            </a:r>
            <a:r>
              <a:rPr lang="en-GB" sz="1500" b="1" baseline="-25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5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: </a:t>
            </a:r>
            <a:endParaRPr sz="1500" b="1" dirty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5n log</a:t>
            </a:r>
            <a:r>
              <a:rPr lang="pt-BR" sz="2000" b="1" baseline="-25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pt-BR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+ 8n + 200 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≤ c • </a:t>
            </a:r>
            <a:r>
              <a:rPr lang="pt-BR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 log</a:t>
            </a:r>
            <a:r>
              <a:rPr lang="pt-BR" sz="2000" b="1" baseline="-25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pt-BR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</a:t>
            </a:r>
            <a:endParaRPr lang="pt-BR" sz="2000" b="1" dirty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500" b="1" dirty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pt-BR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5n log</a:t>
            </a:r>
            <a:r>
              <a:rPr lang="pt-BR" sz="2000" b="1" baseline="-25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pt-BR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+ 8n + 200 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≤ </a:t>
            </a:r>
            <a:r>
              <a:rPr lang="pt-BR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5n log</a:t>
            </a:r>
            <a:r>
              <a:rPr lang="pt-BR" sz="2000" b="1" baseline="-25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pt-BR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+ 8n log</a:t>
            </a:r>
            <a:r>
              <a:rPr lang="pt-BR" sz="2000" b="1" baseline="-25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pt-BR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 + 200n log</a:t>
            </a:r>
            <a:r>
              <a:rPr lang="pt-BR" sz="2000" b="1" baseline="-25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pt-BR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  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for  n ≥ 2</a:t>
            </a:r>
            <a:endParaRPr lang="en-GB" sz="2000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endParaRPr lang="en-GB" sz="2000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pt-BR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5n log</a:t>
            </a:r>
            <a:r>
              <a:rPr lang="pt-BR" sz="2000" b="1" baseline="-25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pt-BR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+ 8n + 200 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≤ 2</a:t>
            </a:r>
            <a:r>
              <a:rPr lang="pt-BR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13n log</a:t>
            </a:r>
            <a:r>
              <a:rPr lang="pt-BR" sz="2000" b="1" baseline="-25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pt-BR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	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for   n ≥ 2</a:t>
            </a:r>
            <a:endParaRPr lang="en-GB" sz="2000" b="1" dirty="0">
              <a:solidFill>
                <a:schemeClr val="tx1"/>
              </a:solidFill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endParaRPr lang="en-GB" sz="2000" b="1" baseline="30000" dirty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Thus </a:t>
            </a:r>
            <a:endParaRPr lang="en-GB" sz="2000" b="1" dirty="0">
              <a:solidFill>
                <a:schemeClr val="tx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= </a:t>
            </a:r>
            <a:r>
              <a:rPr lang="pt-BR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5n log</a:t>
            </a:r>
            <a:r>
              <a:rPr lang="pt-BR" sz="2000" b="1" baseline="-25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pt-BR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+ 8n + 200 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= O(</a:t>
            </a:r>
            <a:r>
              <a:rPr lang="pt-BR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 log</a:t>
            </a:r>
            <a:r>
              <a:rPr lang="pt-BR" sz="2000" b="1" baseline="-25000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pt-BR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GB" sz="2000" b="1" dirty="0">
                <a:solidFill>
                  <a:schemeClr val="tx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n) [for c = 213, </a:t>
            </a:r>
            <a:r>
              <a:rPr lang="en-GB" sz="20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000" b="1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20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= 2]</a:t>
            </a:r>
            <a:endParaRPr lang="en-GB" sz="2000" b="1" baseline="30000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81" name="Google Shape;28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" name="Google Shape;250;p35"/>
          <p:cNvSpPr/>
          <p:nvPr/>
        </p:nvSpPr>
        <p:spPr>
          <a:xfrm>
            <a:off x="6464594" y="1154267"/>
            <a:ext cx="2556564" cy="13337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= O(g(n)) </a:t>
            </a:r>
            <a:endParaRPr sz="18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⇔</a:t>
            </a:r>
            <a:b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∃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c , n</a:t>
            </a:r>
            <a:r>
              <a:rPr lang="en-GB" sz="18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&gt; 0  s.t. </a:t>
            </a: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∀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≥ n</a:t>
            </a:r>
            <a:r>
              <a:rPr lang="en-GB" sz="18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 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,</a:t>
            </a:r>
            <a:endParaRPr sz="18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≤ c · g(n)</a:t>
            </a:r>
            <a:endParaRPr sz="24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PROVING BIG-O BOUNDS: EXAMPLE</a:t>
            </a:r>
            <a:endParaRPr sz="360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69" name="Google Shape;269;p36"/>
          <p:cNvSpPr/>
          <p:nvPr/>
        </p:nvSpPr>
        <p:spPr>
          <a:xfrm>
            <a:off x="3291600" y="1157631"/>
            <a:ext cx="2560800" cy="1231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</a:t>
            </a:r>
            <a:r>
              <a:rPr lang="en-GB" sz="16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(n</a:t>
            </a:r>
            <a:r>
              <a:rPr lang="en-GB" sz="16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= </a:t>
            </a:r>
            <a:r>
              <a:rPr lang="en-GB" sz="16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O(f(n</a:t>
            </a:r>
            <a:r>
              <a:rPr lang="en-GB" sz="16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)) </a:t>
            </a:r>
            <a:endParaRPr sz="160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⇔</a:t>
            </a:r>
            <a:br>
              <a:rPr lang="en-GB" sz="16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∃</a:t>
            </a:r>
            <a:r>
              <a:rPr lang="en-GB" sz="16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c , n</a:t>
            </a:r>
            <a:r>
              <a:rPr lang="en-GB" sz="16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6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&gt; 0  s.t. </a:t>
            </a: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∀</a:t>
            </a:r>
            <a:r>
              <a:rPr lang="en-GB" sz="16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≥ n</a:t>
            </a:r>
            <a:r>
              <a:rPr lang="en-GB" sz="16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 </a:t>
            </a:r>
            <a:r>
              <a:rPr lang="en-GB" sz="16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,</a:t>
            </a:r>
            <a:endParaRPr sz="160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</a:t>
            </a:r>
            <a:r>
              <a:rPr lang="en-GB" sz="16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(n</a:t>
            </a:r>
            <a:r>
              <a:rPr lang="en-GB" sz="16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≤ c · </a:t>
            </a:r>
            <a:r>
              <a:rPr lang="en-GB" sz="16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g(n</a:t>
            </a:r>
            <a:r>
              <a:rPr lang="en-GB" sz="16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</a:t>
            </a:r>
            <a:endParaRPr sz="2200" b="1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286944" y="3387018"/>
            <a:ext cx="8520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Prove that 3n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= O(n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).</a:t>
            </a:r>
            <a:endParaRPr lang="en-GB" sz="2000" b="1" dirty="0" smtClean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lang="en-GB" sz="2000" b="1" dirty="0" smtClean="0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  <a:spcAft>
                <a:spcPts val="500"/>
              </a:spcAft>
            </a:pPr>
            <a:endParaRPr lang="en-US" sz="2000" b="1" dirty="0" smtClean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000" b="1" dirty="0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72" name="Google Shape;27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7" name="Google Shape;270;p36"/>
          <p:cNvSpPr txBox="1"/>
          <p:nvPr/>
        </p:nvSpPr>
        <p:spPr>
          <a:xfrm>
            <a:off x="256830" y="2541327"/>
            <a:ext cx="8520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Prove that </a:t>
            </a:r>
            <a:r>
              <a:rPr lang="en-GB" sz="20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000" b="1" baseline="300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+ </a:t>
            </a:r>
            <a:r>
              <a:rPr lang="en-GB" sz="20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57n + 3 = O(n</a:t>
            </a:r>
            <a:r>
              <a:rPr lang="en-GB" sz="2000" b="1" baseline="300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).</a:t>
            </a:r>
            <a:endParaRPr lang="en-US" sz="2000" b="1" dirty="0" smtClean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000" b="1" dirty="0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8" name="Google Shape;270;p36"/>
          <p:cNvSpPr txBox="1"/>
          <p:nvPr/>
        </p:nvSpPr>
        <p:spPr>
          <a:xfrm>
            <a:off x="266864" y="4325037"/>
            <a:ext cx="8520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GB" sz="20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Prove that n</a:t>
            </a:r>
            <a:r>
              <a:rPr lang="en-GB" sz="2000" b="1" baseline="300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n = O(n</a:t>
            </a:r>
            <a:r>
              <a:rPr lang="en-GB" sz="2000" b="1" baseline="300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</a:t>
            </a:r>
            <a:r>
              <a:rPr lang="en-GB" sz="20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).</a:t>
            </a:r>
            <a:endParaRPr lang="en-US" sz="2000" b="1" dirty="0" smtClean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lvl="0">
              <a:lnSpc>
                <a:spcPct val="114000"/>
              </a:lnSpc>
              <a:spcAft>
                <a:spcPts val="500"/>
              </a:spcAft>
            </a:pPr>
            <a:endParaRPr lang="en-US" sz="20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000" b="1" dirty="0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9" name="Google Shape;449;p59"/>
          <p:cNvSpPr/>
          <p:nvPr/>
        </p:nvSpPr>
        <p:spPr>
          <a:xfrm>
            <a:off x="3934751" y="2398400"/>
            <a:ext cx="1224986" cy="1107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endParaRPr sz="1600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 = </a:t>
            </a:r>
            <a:r>
              <a:rPr lang="en-GB" sz="1900" b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61</a:t>
            </a:r>
            <a:endParaRPr sz="19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1900" b="1" baseline="-25000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9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= 1</a:t>
            </a:r>
            <a:endParaRPr sz="19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0" name="Google Shape;449;p59"/>
          <p:cNvSpPr/>
          <p:nvPr/>
        </p:nvSpPr>
        <p:spPr>
          <a:xfrm>
            <a:off x="4723965" y="3187354"/>
            <a:ext cx="1224986" cy="1107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endParaRPr sz="1600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 = 8</a:t>
            </a:r>
            <a:endParaRPr sz="19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1900" b="1" baseline="-25000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9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= 1</a:t>
            </a:r>
            <a:endParaRPr sz="19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2" name="Google Shape;449;p59"/>
          <p:cNvSpPr/>
          <p:nvPr/>
        </p:nvSpPr>
        <p:spPr>
          <a:xfrm>
            <a:off x="5619312" y="3813281"/>
            <a:ext cx="1224986" cy="1107397"/>
          </a:xfrm>
          <a:prstGeom prst="ellipse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endParaRPr sz="1600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 = </a:t>
            </a:r>
            <a:r>
              <a:rPr lang="en-GB" sz="1900" b="1" dirty="0" smtClean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endParaRPr sz="19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1900" b="1" baseline="-25000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9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= 1</a:t>
            </a:r>
            <a:endParaRPr sz="19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Disproving Big-O Bounds</a:t>
            </a:r>
            <a:endParaRPr lang="en-US" sz="36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98" name="Google Shape;298;p39"/>
          <p:cNvSpPr txBox="1"/>
          <p:nvPr/>
        </p:nvSpPr>
        <p:spPr>
          <a:xfrm>
            <a:off x="483300" y="1037762"/>
            <a:ext cx="8177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If you’re ever asked to formally disprove that T(n) is O(f(n)), use</a:t>
            </a:r>
            <a:r>
              <a:rPr lang="en-GB" sz="1700" b="1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proof by contradiction!</a:t>
            </a:r>
            <a:endParaRPr sz="1700"/>
          </a:p>
        </p:txBody>
      </p:sp>
      <p:sp>
        <p:nvSpPr>
          <p:cNvPr id="299" name="Google Shape;299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00" name="Google Shape;300;p39"/>
          <p:cNvSpPr/>
          <p:nvPr/>
        </p:nvSpPr>
        <p:spPr>
          <a:xfrm>
            <a:off x="3050400" y="1585850"/>
            <a:ext cx="3043200" cy="30432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This means you </a:t>
            </a:r>
            <a:br>
              <a:rPr lang="en-GB" sz="20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20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need to show that </a:t>
            </a:r>
            <a:br>
              <a:rPr lang="en-GB" sz="20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20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NO POSSIBLE CHOICE of c &amp; n</a:t>
            </a:r>
            <a:r>
              <a:rPr lang="en-GB" sz="2000" baseline="-250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20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exists </a:t>
            </a:r>
            <a:br>
              <a:rPr lang="en-GB" sz="20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20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such that the Big-O definition holds</a:t>
            </a:r>
            <a:endParaRPr sz="100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Disproving Big-O Bounds</a:t>
            </a:r>
            <a:endParaRPr sz="36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326" name="Google Shape;326;p42"/>
          <p:cNvSpPr txBox="1"/>
          <p:nvPr/>
        </p:nvSpPr>
        <p:spPr>
          <a:xfrm>
            <a:off x="311700" y="1341625"/>
            <a:ext cx="8520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Prove that 3n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is </a:t>
            </a:r>
            <a:r>
              <a:rPr lang="en-GB" sz="2000" b="1" i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not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O(n).</a:t>
            </a:r>
            <a:endParaRPr sz="2000" b="1" dirty="0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27" name="Google Shape;327;p42"/>
          <p:cNvSpPr txBox="1"/>
          <p:nvPr/>
        </p:nvSpPr>
        <p:spPr>
          <a:xfrm>
            <a:off x="871350" y="1768525"/>
            <a:ext cx="7064400" cy="29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For sake of contradiction, assume that 3n</a:t>
            </a:r>
            <a:r>
              <a:rPr lang="en-GB" sz="1500" baseline="300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15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is O(n). This means that there exists positive constants c &amp; n</a:t>
            </a:r>
            <a:r>
              <a:rPr lang="en-GB" sz="1500" baseline="-250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5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such that 3n</a:t>
            </a:r>
            <a:r>
              <a:rPr lang="en-GB" sz="1500" baseline="300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15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 ≤  c・n  for all n ≥ n</a:t>
            </a:r>
            <a:r>
              <a:rPr lang="en-GB" sz="1500" baseline="-250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5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. Then, we would have the following:</a:t>
            </a:r>
            <a:endParaRPr sz="1500" dirty="0">
              <a:solidFill>
                <a:schemeClr val="accent5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3n</a:t>
            </a:r>
            <a:r>
              <a:rPr lang="en-GB" sz="1500" baseline="300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15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 ≤  c・n</a:t>
            </a:r>
            <a:endParaRPr sz="1500" dirty="0">
              <a:solidFill>
                <a:schemeClr val="accent5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3n + 5 ≤  c</a:t>
            </a:r>
            <a:endParaRPr sz="1500" dirty="0">
              <a:solidFill>
                <a:schemeClr val="accent5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 ≤  (c - 5)/3</a:t>
            </a:r>
            <a:endParaRPr sz="1500" dirty="0">
              <a:solidFill>
                <a:schemeClr val="accent5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5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However, since (c - 5)/3 is a constant, we’ve arrived at a contradiction since n cannot be bounded above by a constant for all n ≥ n</a:t>
            </a:r>
            <a:r>
              <a:rPr lang="en-GB" sz="1500" baseline="-250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5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. For instance, consider n = n</a:t>
            </a:r>
            <a:r>
              <a:rPr lang="en-GB" sz="1500" baseline="-250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5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c: we see that n ≥ n</a:t>
            </a:r>
            <a:r>
              <a:rPr lang="en-GB" sz="1500" baseline="-250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5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, but n &gt; (c - 5)/3. Thus, our original assumption was incorrect, which means that 3n</a:t>
            </a:r>
            <a:r>
              <a:rPr lang="en-GB" sz="1500" baseline="300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15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is not O(n). </a:t>
            </a:r>
            <a:endParaRPr sz="1500" dirty="0">
              <a:solidFill>
                <a:schemeClr val="accent5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28" name="Google Shape;328;p42"/>
          <p:cNvSpPr/>
          <p:nvPr/>
        </p:nvSpPr>
        <p:spPr>
          <a:xfrm>
            <a:off x="7599894" y="4444600"/>
            <a:ext cx="117600" cy="11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</a:endParaRPr>
          </a:p>
        </p:txBody>
      </p:sp>
      <p:sp>
        <p:nvSpPr>
          <p:cNvPr id="330" name="Google Shape;33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524999" y="351181"/>
            <a:ext cx="1221809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Skip in Class</a:t>
            </a:r>
            <a:endParaRPr lang="en-US" dirty="0"/>
          </a:p>
        </p:txBody>
      </p:sp>
      <p:sp>
        <p:nvSpPr>
          <p:cNvPr id="9" name="Google Shape;250;p35"/>
          <p:cNvSpPr/>
          <p:nvPr/>
        </p:nvSpPr>
        <p:spPr>
          <a:xfrm>
            <a:off x="7213102" y="819903"/>
            <a:ext cx="1808056" cy="104344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= O(g(n)) </a:t>
            </a:r>
            <a:endParaRPr sz="12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⇔</a:t>
            </a:r>
            <a:br>
              <a:rPr lang="en-GB" sz="12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∃</a:t>
            </a:r>
            <a:r>
              <a:rPr lang="en-GB" sz="12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c , n</a:t>
            </a:r>
            <a:r>
              <a:rPr lang="en-GB" sz="12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2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&gt; 0  s.t. </a:t>
            </a:r>
            <a:r>
              <a:rPr lang="en-GB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∀</a:t>
            </a:r>
            <a:r>
              <a:rPr lang="en-GB" sz="12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≥ n</a:t>
            </a:r>
            <a:r>
              <a:rPr lang="en-GB" sz="12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 </a:t>
            </a:r>
            <a:r>
              <a:rPr lang="en-GB" sz="12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,</a:t>
            </a:r>
            <a:endParaRPr sz="12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≤ c · g(n)</a:t>
            </a:r>
            <a:endParaRPr sz="16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Big-</a:t>
            </a:r>
            <a:r>
              <a:rPr lang="el-GR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Ω </a:t>
            </a:r>
            <a:r>
              <a:rPr lang="en-US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Notation </a:t>
            </a:r>
            <a:endParaRPr lang="en-US" sz="36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389" name="Google Shape;389;p47"/>
          <p:cNvSpPr txBox="1"/>
          <p:nvPr/>
        </p:nvSpPr>
        <p:spPr>
          <a:xfrm>
            <a:off x="289500" y="1183175"/>
            <a:ext cx="8565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Let f(n) &amp; g(n) be  functions defined on the positive integers.</a:t>
            </a:r>
            <a:b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endParaRPr sz="1200" i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90" name="Google Shape;390;p47"/>
          <p:cNvSpPr txBox="1"/>
          <p:nvPr/>
        </p:nvSpPr>
        <p:spPr>
          <a:xfrm>
            <a:off x="293850" y="1764175"/>
            <a:ext cx="8556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What do we mean when we say “f(n) is </a:t>
            </a:r>
            <a:r>
              <a:rPr lang="en-GB" sz="2300" b="1" dirty="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Ω</a:t>
            </a:r>
            <a:r>
              <a:rPr lang="en-GB" sz="25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(g(n))”?</a:t>
            </a:r>
            <a:endParaRPr sz="25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91" name="Google Shape;391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392" name="Google Shape;392;p47"/>
          <p:cNvSpPr/>
          <p:nvPr/>
        </p:nvSpPr>
        <p:spPr>
          <a:xfrm>
            <a:off x="4767325" y="2357200"/>
            <a:ext cx="3474600" cy="25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 Pictures</a:t>
            </a:r>
            <a:endParaRPr sz="2300" b="1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93" name="Google Shape;393;p47"/>
          <p:cNvSpPr/>
          <p:nvPr/>
        </p:nvSpPr>
        <p:spPr>
          <a:xfrm>
            <a:off x="5552468" y="3089750"/>
            <a:ext cx="2042400" cy="1366200"/>
          </a:xfrm>
          <a:prstGeom prst="corner">
            <a:avLst>
              <a:gd name="adj1" fmla="val 1320"/>
              <a:gd name="adj2" fmla="val 141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4" name="Google Shape;394;p47"/>
          <p:cNvSpPr txBox="1"/>
          <p:nvPr/>
        </p:nvSpPr>
        <p:spPr>
          <a:xfrm rot="-5400000">
            <a:off x="4693325" y="3526525"/>
            <a:ext cx="14202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Runtime (ms)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95" name="Google Shape;395;p47"/>
          <p:cNvSpPr txBox="1"/>
          <p:nvPr/>
        </p:nvSpPr>
        <p:spPr>
          <a:xfrm>
            <a:off x="5882634" y="4533225"/>
            <a:ext cx="15018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 (input size)</a:t>
            </a:r>
            <a:endParaRPr sz="12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96" name="Google Shape;396;p47"/>
          <p:cNvSpPr/>
          <p:nvPr/>
        </p:nvSpPr>
        <p:spPr>
          <a:xfrm>
            <a:off x="5585550" y="3403650"/>
            <a:ext cx="1926100" cy="1028400"/>
          </a:xfrm>
          <a:custGeom>
            <a:avLst/>
            <a:gdLst/>
            <a:ahLst/>
            <a:cxnLst/>
            <a:rect l="l" t="t" r="r" b="b"/>
            <a:pathLst>
              <a:path w="77044" h="41136" extrusionOk="0">
                <a:moveTo>
                  <a:pt x="77044" y="0"/>
                </a:moveTo>
                <a:cubicBezTo>
                  <a:pt x="73885" y="2257"/>
                  <a:pt x="64200" y="10206"/>
                  <a:pt x="58090" y="13539"/>
                </a:cubicBezTo>
                <a:cubicBezTo>
                  <a:pt x="51980" y="16872"/>
                  <a:pt x="47641" y="17844"/>
                  <a:pt x="40385" y="19996"/>
                </a:cubicBezTo>
                <a:cubicBezTo>
                  <a:pt x="33130" y="22148"/>
                  <a:pt x="21288" y="22930"/>
                  <a:pt x="14557" y="26453"/>
                </a:cubicBezTo>
                <a:cubicBezTo>
                  <a:pt x="7826" y="29976"/>
                  <a:pt x="2426" y="38689"/>
                  <a:pt x="0" y="41136"/>
                </a:cubicBez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397" name="Google Shape;397;p47"/>
          <p:cNvCxnSpPr/>
          <p:nvPr/>
        </p:nvCxnSpPr>
        <p:spPr>
          <a:xfrm flipH="1">
            <a:off x="6650793" y="3006375"/>
            <a:ext cx="8400" cy="1538400"/>
          </a:xfrm>
          <a:prstGeom prst="straightConnector1">
            <a:avLst/>
          </a:prstGeom>
          <a:noFill/>
          <a:ln w="9525" cap="flat" cmpd="sng">
            <a:solidFill>
              <a:srgbClr val="FFAB4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8" name="Google Shape;398;p47"/>
          <p:cNvSpPr txBox="1"/>
          <p:nvPr/>
        </p:nvSpPr>
        <p:spPr>
          <a:xfrm>
            <a:off x="6318535" y="2878100"/>
            <a:ext cx="4023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1600" baseline="-25000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endParaRPr sz="1600" baseline="-25000">
              <a:solidFill>
                <a:srgbClr val="E6913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399" name="Google Shape;399;p47"/>
          <p:cNvCxnSpPr/>
          <p:nvPr/>
        </p:nvCxnSpPr>
        <p:spPr>
          <a:xfrm rot="10800000" flipH="1">
            <a:off x="5559040" y="3132763"/>
            <a:ext cx="1952700" cy="1308000"/>
          </a:xfrm>
          <a:prstGeom prst="straightConnector1">
            <a:avLst/>
          </a:prstGeom>
          <a:noFill/>
          <a:ln w="9525" cap="flat" cmpd="sng">
            <a:solidFill>
              <a:srgbClr val="0097A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00" name="Google Shape;400;p47"/>
          <p:cNvCxnSpPr/>
          <p:nvPr/>
        </p:nvCxnSpPr>
        <p:spPr>
          <a:xfrm rot="10800000" flipH="1">
            <a:off x="5569283" y="4002675"/>
            <a:ext cx="1905900" cy="447600"/>
          </a:xfrm>
          <a:prstGeom prst="straightConnector1">
            <a:avLst/>
          </a:prstGeom>
          <a:noFill/>
          <a:ln w="19050" cap="flat" cmpd="sng">
            <a:solidFill>
              <a:srgbClr val="0097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" name="Google Shape;401;p47"/>
          <p:cNvSpPr/>
          <p:nvPr/>
        </p:nvSpPr>
        <p:spPr>
          <a:xfrm>
            <a:off x="232725" y="2364325"/>
            <a:ext cx="3474600" cy="25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 </a:t>
            </a:r>
            <a:r>
              <a:rPr lang="en-GB" sz="2300" b="1" i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Math</a:t>
            </a:r>
            <a:r>
              <a:rPr lang="en-GB" sz="23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endParaRPr sz="23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= </a:t>
            </a:r>
            <a:r>
              <a:rPr lang="en-GB" sz="16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Ω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(g(n)) </a:t>
            </a:r>
            <a:endParaRPr sz="17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⇔</a:t>
            </a:r>
            <a:b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∃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c , n</a:t>
            </a:r>
            <a:r>
              <a:rPr lang="en-GB" sz="17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&gt; 0  s.t. </a:t>
            </a: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∀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≥ n</a:t>
            </a:r>
            <a:r>
              <a:rPr lang="en-GB" sz="17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 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,</a:t>
            </a:r>
            <a:endParaRPr sz="17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≥ c · g(n)</a:t>
            </a:r>
            <a:endParaRPr sz="17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402" name="Google Shape;402;p47"/>
          <p:cNvSpPr txBox="1"/>
          <p:nvPr/>
        </p:nvSpPr>
        <p:spPr>
          <a:xfrm>
            <a:off x="912850" y="4518300"/>
            <a:ext cx="19527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inequality switched directions!</a:t>
            </a:r>
            <a:endParaRPr sz="11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403" name="Google Shape;403;p47"/>
          <p:cNvCxnSpPr/>
          <p:nvPr/>
        </p:nvCxnSpPr>
        <p:spPr>
          <a:xfrm rot="10800000">
            <a:off x="1887642" y="4377525"/>
            <a:ext cx="0" cy="2082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241;p34"/>
          <p:cNvSpPr txBox="1"/>
          <p:nvPr/>
        </p:nvSpPr>
        <p:spPr>
          <a:xfrm>
            <a:off x="7460521" y="3328175"/>
            <a:ext cx="562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</a:t>
            </a:r>
            <a:endParaRPr sz="1300" baseline="-2500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9" name="Google Shape;242;p34"/>
          <p:cNvSpPr txBox="1"/>
          <p:nvPr/>
        </p:nvSpPr>
        <p:spPr>
          <a:xfrm>
            <a:off x="7475183" y="2935075"/>
            <a:ext cx="562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g(n)</a:t>
            </a:r>
            <a:endParaRPr sz="1300" baseline="-25000" dirty="0">
              <a:solidFill>
                <a:schemeClr val="accent5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0" name="Google Shape;243;p34"/>
          <p:cNvSpPr txBox="1"/>
          <p:nvPr/>
        </p:nvSpPr>
        <p:spPr>
          <a:xfrm>
            <a:off x="7511650" y="3824844"/>
            <a:ext cx="671327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8E7CC3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</a:t>
            </a:r>
            <a:r>
              <a:rPr lang="en-GB" sz="13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·g(n)</a:t>
            </a:r>
            <a:endParaRPr sz="1300" baseline="-25000" dirty="0">
              <a:solidFill>
                <a:schemeClr val="accent5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7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Big-</a:t>
            </a:r>
            <a:r>
              <a:rPr lang="el-GR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Ω </a:t>
            </a:r>
            <a:r>
              <a:rPr lang="en-US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Notation </a:t>
            </a:r>
            <a:endParaRPr lang="en-US" sz="36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389" name="Google Shape;389;p47"/>
          <p:cNvSpPr txBox="1"/>
          <p:nvPr/>
        </p:nvSpPr>
        <p:spPr>
          <a:xfrm>
            <a:off x="289500" y="1183175"/>
            <a:ext cx="8565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Let f(n) &amp; g(n) be  functions defined on the positive integers.</a:t>
            </a:r>
            <a:b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endParaRPr sz="1200" i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390" name="Google Shape;390;p47"/>
          <p:cNvSpPr txBox="1"/>
          <p:nvPr/>
        </p:nvSpPr>
        <p:spPr>
          <a:xfrm>
            <a:off x="293850" y="1764175"/>
            <a:ext cx="8556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What do we mean when we say “f(n) is </a:t>
            </a:r>
            <a:r>
              <a:rPr lang="en-GB" sz="2300" b="1" dirty="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Ω</a:t>
            </a:r>
            <a:r>
              <a:rPr lang="en-GB" sz="25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(g(n))”?</a:t>
            </a:r>
            <a:endParaRPr sz="25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401" name="Google Shape;401;p47"/>
          <p:cNvSpPr/>
          <p:nvPr/>
        </p:nvSpPr>
        <p:spPr>
          <a:xfrm>
            <a:off x="232725" y="2364325"/>
            <a:ext cx="3474600" cy="25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 </a:t>
            </a:r>
            <a:r>
              <a:rPr lang="en-GB" sz="2300" b="1" i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Math</a:t>
            </a:r>
            <a:r>
              <a:rPr lang="en-GB" sz="23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endParaRPr sz="23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= </a:t>
            </a:r>
            <a:r>
              <a:rPr lang="en-GB" sz="16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Ω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(g(n)) </a:t>
            </a:r>
            <a:endParaRPr sz="17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⇔</a:t>
            </a:r>
            <a:b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∃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c , n</a:t>
            </a:r>
            <a:r>
              <a:rPr lang="en-GB" sz="17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&gt; 0  s.t. </a:t>
            </a: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∀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≥ n</a:t>
            </a:r>
            <a:r>
              <a:rPr lang="en-GB" sz="17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 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,</a:t>
            </a:r>
            <a:endParaRPr sz="17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≥ c · g(n)</a:t>
            </a:r>
            <a:endParaRPr sz="17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402" name="Google Shape;402;p47"/>
          <p:cNvSpPr txBox="1"/>
          <p:nvPr/>
        </p:nvSpPr>
        <p:spPr>
          <a:xfrm>
            <a:off x="912850" y="4518300"/>
            <a:ext cx="19527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inequality switched directions!</a:t>
            </a:r>
            <a:endParaRPr sz="11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403" name="Google Shape;403;p47"/>
          <p:cNvCxnSpPr/>
          <p:nvPr/>
        </p:nvCxnSpPr>
        <p:spPr>
          <a:xfrm rot="10800000">
            <a:off x="1887642" y="4377525"/>
            <a:ext cx="0" cy="2082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4493" y="2300253"/>
            <a:ext cx="2510293" cy="26072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PROVING BIG-</a:t>
            </a:r>
            <a:r>
              <a:rPr lang="en-GB" sz="3600" dirty="0">
                <a:solidFill>
                  <a:schemeClr val="accent5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Ω</a:t>
            </a:r>
            <a:r>
              <a:rPr lang="en-GB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 NOTATION </a:t>
            </a:r>
            <a:endParaRPr sz="36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72" name="Google Shape;27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" name="Google Shape;270;p36"/>
          <p:cNvSpPr txBox="1"/>
          <p:nvPr/>
        </p:nvSpPr>
        <p:spPr>
          <a:xfrm>
            <a:off x="311700" y="958581"/>
            <a:ext cx="8520600" cy="39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4000"/>
              </a:lnSpc>
              <a:spcAft>
                <a:spcPts val="500"/>
              </a:spcAft>
            </a:pPr>
            <a:r>
              <a:rPr lang="en-GB" sz="20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Prove that n</a:t>
            </a:r>
            <a:r>
              <a:rPr lang="en-GB" sz="2000" b="1" baseline="300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</a:t>
            </a:r>
            <a:r>
              <a:rPr lang="en-GB" sz="20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+ 4n</a:t>
            </a:r>
            <a:r>
              <a:rPr lang="en-GB" sz="2000" b="1" baseline="300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= </a:t>
            </a:r>
            <a:r>
              <a:rPr lang="en-GB" sz="2000" dirty="0" smtClean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Ω </a:t>
            </a:r>
            <a:r>
              <a:rPr lang="en-GB" sz="20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(n</a:t>
            </a:r>
            <a:r>
              <a:rPr lang="en-GB" sz="2000" b="1" baseline="30000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 smtClean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).</a:t>
            </a:r>
            <a:endParaRPr lang="en-US" sz="2000" b="1" dirty="0" smtClean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lvl="0">
              <a:lnSpc>
                <a:spcPct val="114000"/>
              </a:lnSpc>
              <a:spcAft>
                <a:spcPts val="500"/>
              </a:spcAft>
            </a:pPr>
            <a:endParaRPr lang="en-US" sz="20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000" b="1" dirty="0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9" name="Google Shape;203;p36"/>
          <p:cNvSpPr txBox="1"/>
          <p:nvPr/>
        </p:nvSpPr>
        <p:spPr>
          <a:xfrm>
            <a:off x="311700" y="1413225"/>
            <a:ext cx="8460900" cy="3586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07950" indent="0">
              <a:spcBef>
                <a:spcPts val="1000"/>
              </a:spcBef>
              <a:buClr>
                <a:schemeClr val="dk1"/>
              </a:buClr>
              <a:buSzPts val="1900"/>
              <a:buFont typeface="Arial" panose="020B0604020202020204"/>
              <a:buNone/>
            </a:pPr>
            <a:r>
              <a:rPr lang="en-US" sz="1900" b="1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Proof: </a:t>
            </a:r>
            <a:r>
              <a:rPr lang="en-US" sz="19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Here we have </a:t>
            </a:r>
            <a:r>
              <a:rPr lang="en-US" sz="24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</a:t>
            </a:r>
            <a:r>
              <a:rPr lang="en-US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= </a:t>
            </a:r>
            <a:r>
              <a:rPr lang="en-GB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Aharoni" panose="020B0704020202020204" pitchFamily="2" charset="-79"/>
                <a:sym typeface="Calibri" panose="020F0502020204030204" charset="0"/>
              </a:rPr>
              <a:t>n</a:t>
            </a:r>
            <a:r>
              <a:rPr lang="en-GB" sz="2400" baseline="30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Aharoni" panose="020B0704020202020204" pitchFamily="2" charset="-79"/>
                <a:sym typeface="Calibri" panose="020F0502020204030204" charset="0"/>
              </a:rPr>
              <a:t>3</a:t>
            </a:r>
            <a:r>
              <a:rPr lang="en-GB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Aharoni" panose="020B0704020202020204" pitchFamily="2" charset="-79"/>
                <a:sym typeface="Calibri" panose="020F0502020204030204" charset="0"/>
              </a:rPr>
              <a:t> + 4n</a:t>
            </a:r>
            <a:r>
              <a:rPr lang="en-GB" sz="2400" baseline="30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Aharoni" panose="020B0704020202020204" pitchFamily="2" charset="-79"/>
                <a:sym typeface="Calibri" panose="020F0502020204030204" charset="0"/>
              </a:rPr>
              <a:t>2</a:t>
            </a:r>
            <a:r>
              <a:rPr lang="en-GB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US" sz="19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and </a:t>
            </a:r>
            <a:r>
              <a:rPr lang="en-US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g(n) = </a:t>
            </a:r>
            <a:r>
              <a:rPr lang="en-GB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n2 </a:t>
            </a:r>
            <a:endParaRPr lang="en-GB" sz="24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107950" indent="0">
              <a:spcBef>
                <a:spcPts val="1000"/>
              </a:spcBef>
              <a:buClr>
                <a:schemeClr val="dk1"/>
              </a:buClr>
              <a:buSzPts val="1900"/>
              <a:buNone/>
            </a:pPr>
            <a:r>
              <a:rPr lang="en-US" sz="17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When n 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≥</a:t>
            </a:r>
            <a:r>
              <a:rPr lang="en-US" sz="17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1,</a:t>
            </a:r>
            <a:endParaRPr lang="en-US" sz="1700" dirty="0" smtClean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107950" indent="0">
              <a:spcBef>
                <a:spcPts val="1000"/>
              </a:spcBef>
              <a:buClr>
                <a:schemeClr val="dk1"/>
              </a:buClr>
              <a:buSzPts val="1900"/>
              <a:buNone/>
            </a:pPr>
            <a:r>
              <a:rPr lang="en-GB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		</a:t>
            </a:r>
            <a:r>
              <a:rPr lang="en-GB" sz="24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 </a:t>
            </a:r>
            <a:r>
              <a:rPr lang="en-GB" sz="2400" dirty="0">
                <a:solidFill>
                  <a:schemeClr val="dk1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400" baseline="30000" dirty="0">
                <a:solidFill>
                  <a:schemeClr val="dk1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US" sz="2400" dirty="0">
                <a:solidFill>
                  <a:schemeClr val="dk1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GB" sz="2400" dirty="0">
                <a:solidFill>
                  <a:schemeClr val="dk1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≤ n</a:t>
            </a:r>
            <a:r>
              <a:rPr lang="en-GB" sz="2400" baseline="30000" dirty="0">
                <a:solidFill>
                  <a:schemeClr val="dk1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</a:t>
            </a:r>
            <a:r>
              <a:rPr lang="en-US" sz="2400" dirty="0">
                <a:solidFill>
                  <a:schemeClr val="dk1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GB" sz="2400" dirty="0">
                <a:solidFill>
                  <a:schemeClr val="dk1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≤ n</a:t>
            </a:r>
            <a:r>
              <a:rPr lang="en-GB" sz="2400" baseline="30000" dirty="0">
                <a:solidFill>
                  <a:schemeClr val="dk1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</a:t>
            </a:r>
            <a:r>
              <a:rPr lang="en-US" sz="2400" dirty="0">
                <a:solidFill>
                  <a:schemeClr val="dk1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GB" sz="2400" dirty="0">
                <a:solidFill>
                  <a:schemeClr val="dk1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+ </a:t>
            </a:r>
            <a:r>
              <a:rPr lang="en-GB" sz="2400" dirty="0" smtClean="0">
                <a:solidFill>
                  <a:schemeClr val="dk1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4n</a:t>
            </a:r>
            <a:r>
              <a:rPr lang="en-GB" sz="2400" baseline="30000" dirty="0" smtClean="0">
                <a:solidFill>
                  <a:schemeClr val="dk1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endParaRPr lang="en-GB" sz="2400" baseline="30000" dirty="0" smtClean="0">
              <a:solidFill>
                <a:schemeClr val="dk1"/>
              </a:solidFill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107950" indent="0">
              <a:spcBef>
                <a:spcPts val="1000"/>
              </a:spcBef>
              <a:buClr>
                <a:schemeClr val="dk1"/>
              </a:buClr>
              <a:buSzPts val="1900"/>
              <a:buNone/>
            </a:pPr>
            <a:r>
              <a:rPr lang="en-GB" sz="2400" baseline="30000" dirty="0" smtClean="0">
                <a:solidFill>
                  <a:schemeClr val="dk1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Therefore,</a:t>
            </a:r>
            <a:endParaRPr lang="en-GB" sz="2400" baseline="30000" dirty="0" smtClean="0">
              <a:solidFill>
                <a:schemeClr val="dk1"/>
              </a:solidFill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107950" indent="0">
              <a:spcBef>
                <a:spcPts val="1000"/>
              </a:spcBef>
              <a:buClr>
                <a:schemeClr val="dk1"/>
              </a:buClr>
              <a:buSzPts val="1900"/>
              <a:buNone/>
            </a:pPr>
            <a:r>
              <a:rPr lang="en-GB" sz="2400" dirty="0" smtClean="0">
                <a:solidFill>
                  <a:schemeClr val="dk1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		1. n</a:t>
            </a:r>
            <a:r>
              <a:rPr lang="en-GB" sz="2400" baseline="30000" dirty="0" smtClean="0">
                <a:solidFill>
                  <a:schemeClr val="dk1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US" sz="2400" dirty="0" smtClean="0">
                <a:solidFill>
                  <a:schemeClr val="dk1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GB" sz="2400" dirty="0">
                <a:solidFill>
                  <a:schemeClr val="dk1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≤ </a:t>
            </a:r>
            <a:r>
              <a:rPr lang="en-GB" sz="2400" dirty="0" smtClean="0">
                <a:solidFill>
                  <a:schemeClr val="dk1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400" baseline="30000" dirty="0" smtClean="0">
                <a:solidFill>
                  <a:schemeClr val="dk1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</a:t>
            </a:r>
            <a:r>
              <a:rPr lang="en-US" sz="2400" dirty="0" smtClean="0">
                <a:solidFill>
                  <a:schemeClr val="dk1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GB" sz="2400" dirty="0">
                <a:solidFill>
                  <a:schemeClr val="dk1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+ </a:t>
            </a:r>
            <a:r>
              <a:rPr lang="en-GB" sz="2400" dirty="0" smtClean="0">
                <a:solidFill>
                  <a:schemeClr val="dk1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4n</a:t>
            </a:r>
            <a:r>
              <a:rPr lang="en-GB" sz="2400" baseline="30000" dirty="0" smtClean="0">
                <a:solidFill>
                  <a:schemeClr val="dk1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endParaRPr lang="en-GB" sz="2400" baseline="30000" dirty="0" smtClean="0">
              <a:solidFill>
                <a:schemeClr val="dk1"/>
              </a:solidFill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107950" indent="0">
              <a:spcBef>
                <a:spcPts val="1000"/>
              </a:spcBef>
              <a:buClr>
                <a:schemeClr val="dk1"/>
              </a:buClr>
              <a:buSzPts val="1900"/>
              <a:buNone/>
            </a:pPr>
            <a:r>
              <a:rPr lang="en-GB" sz="2400" baseline="30000" dirty="0" smtClean="0">
                <a:solidFill>
                  <a:schemeClr val="dk1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Thus we have shown </a:t>
            </a:r>
            <a:endParaRPr lang="en-GB" sz="2400" baseline="30000" dirty="0" smtClean="0">
              <a:solidFill>
                <a:schemeClr val="dk1"/>
              </a:solidFill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107950" indent="0">
              <a:spcBef>
                <a:spcPts val="1000"/>
              </a:spcBef>
              <a:buClr>
                <a:schemeClr val="dk1"/>
              </a:buClr>
              <a:buSzPts val="1900"/>
              <a:buNone/>
            </a:pPr>
            <a:r>
              <a:rPr lang="en-GB" sz="2400" b="1" baseline="30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	</a:t>
            </a:r>
            <a:r>
              <a:rPr lang="en-GB" sz="2400" b="1" baseline="300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	</a:t>
            </a:r>
            <a:r>
              <a:rPr lang="en-GB" sz="2000" b="1" dirty="0" smtClean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000" b="1" baseline="30000" dirty="0" smtClean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</a:t>
            </a:r>
            <a:r>
              <a:rPr lang="en-GB" sz="2000" b="1" dirty="0" smtClean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+ 4n</a:t>
            </a:r>
            <a:r>
              <a:rPr lang="en-GB" sz="2000" b="1" baseline="300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= 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omfortaa"/>
              </a:rPr>
              <a:t>Ω 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(n</a:t>
            </a:r>
            <a:r>
              <a:rPr lang="en-GB" sz="2000" b="1" baseline="300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 smtClean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    </a:t>
            </a:r>
            <a:r>
              <a:rPr lang="en-GB" sz="2000" b="1" dirty="0" smtClean="0">
                <a:solidFill>
                  <a:srgbClr val="8E7CC3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</a:t>
            </a:r>
            <a:r>
              <a:rPr lang="pt-BR" sz="2000" b="1" dirty="0" smtClean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pt-BR" sz="2000" b="1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= </a:t>
            </a:r>
            <a:r>
              <a:rPr lang="pt-BR" sz="2000" b="1" dirty="0" smtClean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1, </a:t>
            </a:r>
            <a:r>
              <a:rPr lang="en-GB" sz="2000" b="1" dirty="0">
                <a:solidFill>
                  <a:srgbClr val="E69138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000" b="1" baseline="-25000" dirty="0">
                <a:solidFill>
                  <a:srgbClr val="E69138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 </a:t>
            </a:r>
            <a:r>
              <a:rPr lang="pt-BR" sz="2000" b="1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= </a:t>
            </a:r>
            <a:r>
              <a:rPr lang="pt-BR" sz="2000" b="1" dirty="0" smtClean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 </a:t>
            </a:r>
            <a:endParaRPr lang="en-US" sz="24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107950" indent="0">
              <a:spcBef>
                <a:spcPts val="1000"/>
              </a:spcBef>
              <a:buClr>
                <a:schemeClr val="dk1"/>
              </a:buClr>
              <a:buSzPts val="1900"/>
              <a:buNone/>
            </a:pPr>
            <a:endParaRPr lang="en-US" sz="17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360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Efficiency of Algorithm</a:t>
            </a:r>
            <a:endParaRPr sz="360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02" name="Google Shape;202;p36"/>
          <p:cNvSpPr/>
          <p:nvPr/>
        </p:nvSpPr>
        <p:spPr>
          <a:xfrm>
            <a:off x="1863000" y="998987"/>
            <a:ext cx="5418000" cy="1007100"/>
          </a:xfrm>
          <a:prstGeom prst="roundRect">
            <a:avLst>
              <a:gd name="adj" fmla="val 3412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INTRODUCING...</a:t>
            </a:r>
            <a:endParaRPr sz="1800" i="1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ASYMPTOTIC ANALYSIS</a:t>
            </a:r>
            <a:endParaRPr sz="3400" b="1">
              <a:solidFill>
                <a:srgbClr val="CC0000"/>
              </a:solidFill>
            </a:endParaRPr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4294967295"/>
          </p:nvPr>
        </p:nvSpPr>
        <p:spPr>
          <a:xfrm>
            <a:off x="311700" y="2006124"/>
            <a:ext cx="8460900" cy="29341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5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rPr lang="en-GB" sz="19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Some guiding principles: </a:t>
            </a: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endParaRPr lang="en-GB" sz="19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indent="-349250">
              <a:buClr>
                <a:schemeClr val="dk1"/>
              </a:buClr>
              <a:buSzPts val="1900"/>
              <a:buFont typeface="Calibri" panose="020F0502020204030204" charset="0"/>
              <a:buChar char="●"/>
            </a:pP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we want some measure of runtime that’s independent of hardware, programming language, memory layout, etc. </a:t>
            </a:r>
            <a:endParaRPr lang="en-GB" sz="19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lvl="1" indent="-349250">
              <a:spcBef>
                <a:spcPts val="0"/>
              </a:spcBef>
              <a:buClr>
                <a:schemeClr val="dk1"/>
              </a:buClr>
              <a:buSzPts val="1900"/>
              <a:buFont typeface="Calibri" panose="020F0502020204030204" charset="0"/>
              <a:buChar char="●"/>
            </a:pPr>
            <a:r>
              <a:rPr lang="en-US" sz="16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We want to reason about high-level algorithmic approaches rather than lower-level details</a:t>
            </a:r>
            <a:endParaRPr lang="en-GB" sz="19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indent="-349250">
              <a:buClr>
                <a:schemeClr val="dk1"/>
              </a:buClr>
              <a:buSzPts val="1900"/>
              <a:buFont typeface="Calibri" panose="020F0502020204030204" charset="0"/>
              <a:buChar char="●"/>
            </a:pP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we care about how the running time/number of operations </a:t>
            </a:r>
            <a:r>
              <a:rPr lang="en-GB" sz="1900" i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scales</a:t>
            </a: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with the size of the input (i.e. the runtime’s </a:t>
            </a:r>
            <a:r>
              <a:rPr lang="en-GB" sz="1900" i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rate of growth</a:t>
            </a: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), </a:t>
            </a:r>
            <a:endParaRPr lang="en-GB" sz="19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indent="-349250">
              <a:buClr>
                <a:schemeClr val="dk1"/>
              </a:buClr>
              <a:buSzPts val="1900"/>
              <a:buFont typeface="Calibri" panose="020F0502020204030204" charset="0"/>
              <a:buChar char="●"/>
            </a:pPr>
            <a:r>
              <a:rPr lang="en-US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Not </a:t>
            </a:r>
            <a:r>
              <a:rPr lang="en-US" sz="1900" dirty="0">
                <a:solidFill>
                  <a:schemeClr val="dk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concerned with small values of n, Concerned with VERY LARGE values of n.</a:t>
            </a:r>
            <a:endParaRPr lang="en-GB" sz="1900" dirty="0">
              <a:solidFill>
                <a:schemeClr val="dk1"/>
              </a:solidFill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indent="-349250">
              <a:buClr>
                <a:schemeClr val="dk1"/>
              </a:buClr>
              <a:buSzPts val="1900"/>
              <a:buFont typeface="Calibri" panose="020F0502020204030204" charset="0"/>
              <a:buChar char="●"/>
            </a:pPr>
            <a:r>
              <a:rPr lang="en-US" sz="1900" dirty="0">
                <a:solidFill>
                  <a:schemeClr val="dk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Asymptotic –refers to study of function f as n approaches infinity</a:t>
            </a:r>
            <a:endParaRPr lang="en-US" sz="1900" dirty="0">
              <a:solidFill>
                <a:schemeClr val="dk1"/>
              </a:solidFill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04" name="Google Shape;204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524999" y="351181"/>
            <a:ext cx="8723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Revision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8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Big-</a:t>
            </a:r>
            <a:r>
              <a:rPr lang="az-Cyrl-AZ" sz="3600" dirty="0">
                <a:solidFill>
                  <a:schemeClr val="accent5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Ө</a:t>
            </a:r>
            <a:r>
              <a:rPr lang="az-Cyrl-AZ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 </a:t>
            </a:r>
            <a:r>
              <a:rPr lang="en-US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Notation </a:t>
            </a:r>
            <a:endParaRPr lang="en-US" sz="36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409" name="Google Shape;409;p48"/>
          <p:cNvSpPr txBox="1"/>
          <p:nvPr/>
        </p:nvSpPr>
        <p:spPr>
          <a:xfrm>
            <a:off x="293851" y="1114350"/>
            <a:ext cx="3679838" cy="20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We say</a:t>
            </a:r>
            <a:r>
              <a:rPr lang="en-GB" sz="24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“f(n) is </a:t>
            </a:r>
            <a:r>
              <a:rPr lang="en-GB" sz="2400" b="1" dirty="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Ө</a:t>
            </a:r>
            <a:r>
              <a:rPr lang="en-GB" sz="24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(g(n))” </a:t>
            </a:r>
            <a:endParaRPr lang="en-GB" sz="24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if and only if both</a:t>
            </a:r>
            <a:endParaRPr sz="2400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= O(g(n))</a:t>
            </a:r>
            <a:br>
              <a:rPr lang="en-GB" sz="24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2400" i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and</a:t>
            </a:r>
            <a:br>
              <a:rPr lang="en-GB" sz="24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24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g(n) = </a:t>
            </a:r>
            <a:r>
              <a:rPr lang="en-GB" sz="2400" b="1" dirty="0">
                <a:solidFill>
                  <a:srgbClr val="CC0000"/>
                </a:solidFill>
                <a:latin typeface="Comfortaa"/>
                <a:ea typeface="Comfortaa"/>
                <a:cs typeface="Comfortaa"/>
                <a:sym typeface="Comfortaa"/>
              </a:rPr>
              <a:t>Ω</a:t>
            </a:r>
            <a:r>
              <a:rPr lang="en-GB" sz="24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(g(n))</a:t>
            </a:r>
            <a:endParaRPr sz="24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410" name="Google Shape;410;p48"/>
          <p:cNvSpPr/>
          <p:nvPr/>
        </p:nvSpPr>
        <p:spPr>
          <a:xfrm>
            <a:off x="621238" y="3238950"/>
            <a:ext cx="3352450" cy="1669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= </a:t>
            </a:r>
            <a:r>
              <a:rPr lang="en-GB" sz="20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Ө</a:t>
            </a: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(g(n)) </a:t>
            </a:r>
            <a:endParaRPr sz="20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⇔</a:t>
            </a:r>
            <a:b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23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∃</a:t>
            </a: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c</a:t>
            </a:r>
            <a:r>
              <a:rPr lang="en-GB" sz="20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 </a:t>
            </a: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, c</a:t>
            </a:r>
            <a:r>
              <a:rPr lang="en-GB" sz="20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, n</a:t>
            </a:r>
            <a:r>
              <a:rPr lang="en-GB" sz="20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&gt; 0  s.t. </a:t>
            </a:r>
            <a:r>
              <a:rPr lang="en-GB" sz="23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∀</a:t>
            </a: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≥ n</a:t>
            </a:r>
            <a:r>
              <a:rPr lang="en-GB" sz="20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 </a:t>
            </a: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,</a:t>
            </a:r>
            <a:endParaRPr sz="20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</a:t>
            </a:r>
            <a:r>
              <a:rPr lang="en-GB" sz="20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</a:t>
            </a: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· g(n)  ≤  f(n)  ≤  c</a:t>
            </a:r>
            <a:r>
              <a:rPr lang="en-GB" sz="20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· g(n)</a:t>
            </a:r>
            <a:endParaRPr sz="26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411" name="Google Shape;41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5894" y="2042178"/>
            <a:ext cx="2836868" cy="3101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PROVING BIG-</a:t>
            </a:r>
            <a:r>
              <a:rPr lang="en-GB" sz="3600" dirty="0">
                <a:solidFill>
                  <a:schemeClr val="accent5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Ө</a:t>
            </a:r>
            <a:r>
              <a:rPr lang="en-GB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 NOTATION </a:t>
            </a:r>
            <a:endParaRPr sz="36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72" name="Google Shape;27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" name="Google Shape;270;p36"/>
          <p:cNvSpPr txBox="1"/>
          <p:nvPr/>
        </p:nvSpPr>
        <p:spPr>
          <a:xfrm>
            <a:off x="311700" y="958581"/>
            <a:ext cx="8520600" cy="39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4000"/>
              </a:lnSpc>
              <a:spcAft>
                <a:spcPts val="500"/>
              </a:spcAft>
            </a:pP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Prove that 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+ 4n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= </a:t>
            </a:r>
            <a:r>
              <a:rPr lang="en-GB" sz="2000" dirty="0">
                <a:solidFill>
                  <a:schemeClr val="tx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Ө</a:t>
            </a:r>
            <a:r>
              <a:rPr lang="en-GB" sz="20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).</a:t>
            </a:r>
            <a:endParaRPr lang="en-US" sz="20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lvl="0">
              <a:lnSpc>
                <a:spcPct val="114000"/>
              </a:lnSpc>
              <a:spcAft>
                <a:spcPts val="500"/>
              </a:spcAft>
            </a:pPr>
            <a:endParaRPr lang="en-US" sz="20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000" b="1" dirty="0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9" name="Google Shape;203;p36"/>
          <p:cNvSpPr txBox="1"/>
          <p:nvPr/>
        </p:nvSpPr>
        <p:spPr>
          <a:xfrm>
            <a:off x="311700" y="1413225"/>
            <a:ext cx="8460900" cy="3586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07950" indent="0">
              <a:spcBef>
                <a:spcPts val="1000"/>
              </a:spcBef>
              <a:buClr>
                <a:schemeClr val="dk1"/>
              </a:buClr>
              <a:buSzPts val="1900"/>
              <a:buNone/>
            </a:pPr>
            <a:r>
              <a:rPr lang="en-GB" sz="2400" baseline="30000" dirty="0">
                <a:solidFill>
                  <a:schemeClr val="dk1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GB" sz="2400" b="1" baseline="30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		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000" b="1" baseline="300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+ 4n</a:t>
            </a:r>
            <a:r>
              <a:rPr lang="en-GB" sz="2000" b="1" baseline="300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= </a:t>
            </a:r>
            <a:r>
              <a:rPr lang="en-GB" sz="2000" dirty="0">
                <a:solidFill>
                  <a:schemeClr val="tx1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Ө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omfortaa"/>
              </a:rPr>
              <a:t> 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(n</a:t>
            </a:r>
            <a:r>
              <a:rPr lang="en-GB" sz="2000" b="1" baseline="300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 </a:t>
            </a:r>
            <a:r>
              <a:rPr lang="en-GB" sz="2000" b="1" dirty="0">
                <a:solidFill>
                  <a:srgbClr val="E69138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</a:t>
            </a:r>
            <a:r>
              <a:rPr lang="en-GB" sz="2000" b="1" baseline="-25000" dirty="0">
                <a:solidFill>
                  <a:srgbClr val="E69138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</a:t>
            </a:r>
            <a:r>
              <a:rPr lang="pt-BR" sz="2000" b="1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= ?, </a:t>
            </a:r>
            <a:r>
              <a:rPr lang="en-GB" sz="2000" b="1" dirty="0">
                <a:solidFill>
                  <a:srgbClr val="E69138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</a:t>
            </a:r>
            <a:r>
              <a:rPr lang="en-GB" sz="2000" b="1" baseline="-25000" dirty="0">
                <a:solidFill>
                  <a:srgbClr val="E69138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pt-BR" sz="2000" b="1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= ? </a:t>
            </a:r>
            <a:r>
              <a:rPr lang="en-GB" sz="2000" b="1" dirty="0">
                <a:solidFill>
                  <a:srgbClr val="E69138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000" b="1" baseline="-25000" dirty="0">
                <a:solidFill>
                  <a:srgbClr val="E69138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 </a:t>
            </a:r>
            <a:r>
              <a:rPr lang="pt-BR" sz="2000" b="1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= ? </a:t>
            </a:r>
            <a:endParaRPr lang="en-US" sz="24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107950" indent="0" algn="ctr">
              <a:spcBef>
                <a:spcPts val="1000"/>
              </a:spcBef>
              <a:buClr>
                <a:schemeClr val="dk1"/>
              </a:buClr>
              <a:buSzPts val="1900"/>
              <a:buNone/>
            </a:pPr>
            <a:endParaRPr lang="en-US" sz="1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107950" indent="0" algn="ctr">
              <a:spcBef>
                <a:spcPts val="1000"/>
              </a:spcBef>
              <a:buClr>
                <a:schemeClr val="dk1"/>
              </a:buClr>
              <a:buSzPts val="1900"/>
              <a:buNone/>
            </a:pPr>
            <a:r>
              <a:rPr lang="en-US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c</a:t>
            </a:r>
            <a:r>
              <a:rPr lang="en-US" sz="24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x 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400" b="1" baseline="300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US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GB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≤ 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400" b="1" baseline="300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+ 4n</a:t>
            </a:r>
            <a:r>
              <a:rPr lang="en-GB" sz="2400" b="1" baseline="300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GB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≤ c</a:t>
            </a:r>
            <a:r>
              <a:rPr lang="en-GB" sz="24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400" b="1" baseline="300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endParaRPr lang="en-GB" sz="2400" b="1" baseline="30000" dirty="0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107950" indent="0" algn="ctr">
              <a:spcBef>
                <a:spcPts val="1000"/>
              </a:spcBef>
              <a:buClr>
                <a:schemeClr val="dk1"/>
              </a:buClr>
              <a:buSzPts val="1900"/>
              <a:buNone/>
            </a:pPr>
            <a:r>
              <a:rPr lang="en-US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</a:t>
            </a:r>
            <a:r>
              <a:rPr lang="en-US" sz="24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</a:t>
            </a:r>
            <a:r>
              <a:rPr lang="en-US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x 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400" b="1" baseline="300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US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GB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≤     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5n</a:t>
            </a:r>
            <a:r>
              <a:rPr lang="en-GB" sz="2400" b="1" baseline="300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     </a:t>
            </a:r>
            <a:r>
              <a:rPr lang="en-GB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≤ c</a:t>
            </a:r>
            <a:r>
              <a:rPr lang="en-GB" sz="24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400" b="1" baseline="300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endParaRPr lang="en-US" sz="20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107950" indent="0" algn="ctr">
              <a:spcBef>
                <a:spcPts val="1000"/>
              </a:spcBef>
              <a:buClr>
                <a:schemeClr val="dk1"/>
              </a:buClr>
              <a:buSzPts val="1900"/>
              <a:buNone/>
            </a:pPr>
            <a:r>
              <a:rPr lang="en-US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1 x 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400" b="1" baseline="300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US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GB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≤ 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     5n</a:t>
            </a:r>
            <a:r>
              <a:rPr lang="en-GB" sz="2400" b="1" baseline="300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     </a:t>
            </a:r>
            <a:r>
              <a:rPr lang="en-GB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≤ 5 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400" b="1" baseline="300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 </a:t>
            </a:r>
            <a:endParaRPr lang="en-GB" sz="2400" b="1" baseline="30000" dirty="0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107950" indent="0" algn="ctr">
              <a:spcBef>
                <a:spcPts val="1000"/>
              </a:spcBef>
              <a:buClr>
                <a:schemeClr val="dk1"/>
              </a:buClr>
              <a:buSzPts val="1900"/>
              <a:buNone/>
            </a:pPr>
            <a:endParaRPr lang="en-US" sz="1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107950" indent="0" algn="ctr">
              <a:spcBef>
                <a:spcPts val="1000"/>
              </a:spcBef>
              <a:buClr>
                <a:schemeClr val="dk1"/>
              </a:buClr>
              <a:buSzPts val="1900"/>
              <a:buNone/>
            </a:pPr>
            <a:r>
              <a:rPr lang="en-US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 x 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400" b="1" baseline="300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US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GB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≤ 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400" b="1" baseline="300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+ 4n</a:t>
            </a:r>
            <a:r>
              <a:rPr lang="en-GB" sz="2400" b="1" baseline="300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GB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≤ 5 </a:t>
            </a:r>
            <a:r>
              <a:rPr lang="en-GB" sz="24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400" b="1" baseline="300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endParaRPr lang="en-GB" sz="2400" b="1" baseline="30000" dirty="0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107950" indent="0" algn="ctr">
              <a:spcBef>
                <a:spcPts val="1000"/>
              </a:spcBef>
              <a:buClr>
                <a:schemeClr val="dk1"/>
              </a:buClr>
              <a:buSzPts val="1900"/>
              <a:buNone/>
            </a:pPr>
            <a:r>
              <a:rPr lang="en-GB" sz="2400" b="1" dirty="0">
                <a:solidFill>
                  <a:srgbClr val="E69138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</a:t>
            </a:r>
            <a:r>
              <a:rPr lang="en-GB" sz="2400" b="1" baseline="-25000" dirty="0">
                <a:solidFill>
                  <a:srgbClr val="E69138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</a:t>
            </a:r>
            <a:r>
              <a:rPr lang="pt-BR" sz="2400" b="1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= 1, </a:t>
            </a:r>
            <a:r>
              <a:rPr lang="en-GB" sz="2400" b="1" dirty="0">
                <a:solidFill>
                  <a:srgbClr val="E69138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</a:t>
            </a:r>
            <a:r>
              <a:rPr lang="en-GB" sz="2400" b="1" baseline="-25000" dirty="0">
                <a:solidFill>
                  <a:srgbClr val="E69138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pt-BR" sz="2400" b="1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= 5 </a:t>
            </a:r>
            <a:r>
              <a:rPr lang="en-GB" sz="2400" b="1" dirty="0">
                <a:solidFill>
                  <a:srgbClr val="E69138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400" b="1" baseline="-25000" dirty="0">
                <a:solidFill>
                  <a:srgbClr val="E69138"/>
                </a:solidFill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 </a:t>
            </a:r>
            <a:r>
              <a:rPr lang="pt-BR" sz="2400" b="1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= 1</a:t>
            </a:r>
            <a:endParaRPr lang="en-US" sz="24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6" name="Google Shape;410;p48"/>
          <p:cNvSpPr/>
          <p:nvPr/>
        </p:nvSpPr>
        <p:spPr>
          <a:xfrm>
            <a:off x="6402838" y="1017675"/>
            <a:ext cx="2697962" cy="140303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= </a:t>
            </a:r>
            <a:r>
              <a:rPr lang="en-GB" sz="18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Ө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(g(n)) </a:t>
            </a:r>
            <a:endParaRPr sz="18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⇔</a:t>
            </a:r>
            <a:b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∃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c</a:t>
            </a:r>
            <a:r>
              <a:rPr lang="en-GB" sz="18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 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, c</a:t>
            </a:r>
            <a:r>
              <a:rPr lang="en-GB" sz="18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, n</a:t>
            </a:r>
            <a:r>
              <a:rPr lang="en-GB" sz="18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&gt; 0  s.t. </a:t>
            </a: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∀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≥ n</a:t>
            </a:r>
            <a:r>
              <a:rPr lang="en-GB" sz="18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 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,</a:t>
            </a:r>
            <a:endParaRPr sz="18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</a:t>
            </a:r>
            <a:r>
              <a:rPr lang="en-GB" sz="18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· g(n)  ≤  f(n)  ≤  c</a:t>
            </a:r>
            <a:r>
              <a:rPr lang="en-GB" sz="18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· g(n)</a:t>
            </a:r>
            <a:endParaRPr sz="24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US" sz="32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Proving Big-</a:t>
            </a:r>
            <a:r>
              <a:rPr lang="az-Cyrl-AZ" sz="3200" dirty="0">
                <a:solidFill>
                  <a:schemeClr val="accent5"/>
                </a:solidFill>
                <a:latin typeface="Comfortaa Regular"/>
                <a:ea typeface="Comfortaa Regular"/>
                <a:cs typeface="Comfortaa Regular"/>
                <a:sym typeface="Comfortaa Regular"/>
              </a:rPr>
              <a:t> Ө</a:t>
            </a:r>
            <a:r>
              <a:rPr lang="en-US" sz="32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 Bounds</a:t>
            </a:r>
            <a:r>
              <a:rPr lang="en-GB" sz="32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: Example (Method # 1)</a:t>
            </a:r>
            <a:endParaRPr sz="32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9" name="Google Shape;279;p37"/>
              <p:cNvSpPr txBox="1"/>
              <p:nvPr/>
            </p:nvSpPr>
            <p:spPr>
              <a:xfrm>
                <a:off x="1001267" y="766125"/>
                <a:ext cx="8520600" cy="50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>
                  <a:lnSpc>
                    <a:spcPct val="114000"/>
                  </a:lnSpc>
                  <a:spcAft>
                    <a:spcPts val="500"/>
                  </a:spcAft>
                </a:pPr>
                <a:r>
                  <a:rPr lang="en-GB" sz="2000" b="1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 Show that </a:t>
                </a:r>
                <a14:m>
                  <m:oMath xmlns:m="http://schemas.openxmlformats.org/officeDocument/2006/math">
                    <m:r>
                      <a:rPr lang="de-DE" sz="2000" b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𝐟</m:t>
                    </m:r>
                    <m:d>
                      <m:dPr>
                        <m:ctrlPr>
                          <a:rPr lang="de-DE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dPr>
                      <m:e>
                        <m:r>
                          <a:rPr lang="de-DE" sz="2000" b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𝐧</m:t>
                        </m:r>
                      </m:e>
                    </m:d>
                    <m:f>
                      <m:fPr>
                        <m:ctrlPr>
                          <a:rPr lang="de-DE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fPr>
                      <m:num>
                        <m:r>
                          <a:rPr lang="de-DE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𝟏</m:t>
                        </m:r>
                      </m:num>
                      <m:den>
                        <m:r>
                          <a:rPr lang="de-DE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𝟐</m:t>
                        </m:r>
                      </m:den>
                    </m:f>
                    <m:r>
                      <a:rPr lang="de-DE" sz="20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 </m:t>
                    </m:r>
                    <m:sSup>
                      <m:sSupPr>
                        <m:ctrlPr>
                          <a:rPr lang="de-DE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sSupPr>
                      <m:e>
                        <m:r>
                          <a:rPr lang="de-DE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𝒏</m:t>
                        </m:r>
                      </m:e>
                      <m:sup>
                        <m:r>
                          <a:rPr lang="de-DE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𝟐</m:t>
                        </m:r>
                      </m:sup>
                    </m:sSup>
                    <m:r>
                      <a:rPr lang="de-DE" sz="20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 −</m:t>
                    </m:r>
                    <m:r>
                      <a:rPr lang="de-DE" sz="20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𝟑</m:t>
                    </m:r>
                    <m:r>
                      <a:rPr lang="de-DE" sz="20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𝒏</m:t>
                    </m:r>
                    <m:r>
                      <a:rPr lang="de-DE" sz="20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= </m:t>
                    </m:r>
                    <m:r>
                      <a:rPr lang="de-DE" sz="20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𝜽</m:t>
                    </m:r>
                    <m:r>
                      <a:rPr lang="de-DE" sz="20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(</m:t>
                    </m:r>
                    <m:sSup>
                      <m:sSupPr>
                        <m:ctrlPr>
                          <a:rPr lang="de-DE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sSupPr>
                      <m:e>
                        <m:r>
                          <a:rPr lang="de-DE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𝒏</m:t>
                        </m:r>
                      </m:e>
                      <m:sup>
                        <m:r>
                          <a:rPr lang="de-DE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𝟐</m:t>
                        </m:r>
                      </m:sup>
                    </m:sSup>
                    <m:r>
                      <a:rPr lang="de-DE" sz="20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)</m:t>
                    </m:r>
                  </m:oMath>
                </a14:m>
                <a:endParaRPr sz="2000" b="1" dirty="0"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endParaRPr>
              </a:p>
            </p:txBody>
          </p:sp>
        </mc:Choice>
        <mc:Fallback>
          <p:sp>
            <p:nvSpPr>
              <p:cNvPr id="279" name="Google Shape;279;p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267" y="766125"/>
                <a:ext cx="8520600" cy="503100"/>
              </a:xfrm>
              <a:prstGeom prst="rect">
                <a:avLst/>
              </a:prstGeom>
              <a:blipFill rotWithShape="1">
                <a:blip r:embed="rId1"/>
                <a:stretch>
                  <a:fillRect l="-6" t="-63" b="-1605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0" name="Google Shape;280;p37"/>
              <p:cNvSpPr txBox="1"/>
              <p:nvPr/>
            </p:nvSpPr>
            <p:spPr>
              <a:xfrm>
                <a:off x="1151100" y="1503946"/>
                <a:ext cx="8077121" cy="3639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sz="1500" b="1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find c</a:t>
                </a:r>
                <a:r>
                  <a:rPr lang="en-US" sz="1500" b="1" baseline="-25000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1</a:t>
                </a:r>
                <a:r>
                  <a:rPr lang="en-US" sz="1500" b="1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, c</a:t>
                </a:r>
                <a:r>
                  <a:rPr lang="en-US" sz="1500" b="1" baseline="-25000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2</a:t>
                </a:r>
                <a:r>
                  <a:rPr lang="en-US" sz="1500" b="1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 &amp; n</a:t>
                </a:r>
                <a:r>
                  <a:rPr lang="en-US" sz="1500" b="1" baseline="-25000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0</a:t>
                </a:r>
                <a:r>
                  <a:rPr lang="en-US" sz="1500" b="1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 such that for all n ≥ n</a:t>
                </a:r>
                <a:r>
                  <a:rPr lang="en-US" sz="1500" b="1" baseline="-25000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0</a:t>
                </a:r>
                <a:r>
                  <a:rPr lang="en-US" sz="1500" b="1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: </a:t>
                </a:r>
                <a:endParaRPr lang="en-US" sz="1500" b="1" dirty="0"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sSubPr>
                      <m:e>
                        <m:r>
                          <a:rPr lang="de-DE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𝒄</m:t>
                        </m:r>
                      </m:e>
                      <m:sub>
                        <m:r>
                          <a:rPr lang="de-DE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𝟏</m:t>
                        </m:r>
                      </m:sub>
                    </m:sSub>
                    <m:r>
                      <a:rPr lang="de-DE" sz="15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.</m:t>
                    </m:r>
                    <m:sSup>
                      <m:sSupPr>
                        <m:ctrlPr>
                          <a:rPr lang="en-US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sSupPr>
                      <m:e>
                        <m:r>
                          <a:rPr lang="en-US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𝒏</m:t>
                        </m:r>
                      </m:e>
                      <m:sup>
                        <m:r>
                          <a:rPr lang="en-US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𝟐</m:t>
                        </m:r>
                      </m:sup>
                    </m:sSup>
                    <m:r>
                      <a:rPr lang="de-DE" sz="15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≤</m:t>
                    </m:r>
                    <m:f>
                      <m:fPr>
                        <m:ctrlPr>
                          <a:rPr lang="en-US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fPr>
                      <m:num>
                        <m:r>
                          <a:rPr lang="en-US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𝟏</m:t>
                        </m:r>
                      </m:num>
                      <m:den>
                        <m:r>
                          <a:rPr lang="en-US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𝟐</m:t>
                        </m:r>
                      </m:den>
                    </m:f>
                    <m:r>
                      <a:rPr lang="en-US" sz="15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 </m:t>
                    </m:r>
                    <m:sSup>
                      <m:sSupPr>
                        <m:ctrlPr>
                          <a:rPr lang="en-US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sSupPr>
                      <m:e>
                        <m:r>
                          <a:rPr lang="en-US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𝒏</m:t>
                        </m:r>
                      </m:e>
                      <m:sup>
                        <m:r>
                          <a:rPr lang="en-US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𝟐</m:t>
                        </m:r>
                      </m:sup>
                    </m:sSup>
                    <m:r>
                      <a:rPr lang="en-US" sz="15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 −</m:t>
                    </m:r>
                    <m:r>
                      <a:rPr lang="en-US" sz="15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𝟑</m:t>
                    </m:r>
                    <m:r>
                      <a:rPr lang="en-US" sz="15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𝒏</m:t>
                    </m:r>
                    <m:r>
                      <a:rPr lang="de-DE" sz="15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 ≤</m:t>
                    </m:r>
                    <m:sSub>
                      <m:sSubPr>
                        <m:ctrlPr>
                          <a:rPr lang="de-DE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sSubPr>
                      <m:e>
                        <m:r>
                          <a:rPr lang="de-DE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𝒄</m:t>
                        </m:r>
                      </m:e>
                      <m:sub>
                        <m:r>
                          <a:rPr lang="de-DE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𝟐</m:t>
                        </m:r>
                      </m:sub>
                    </m:sSub>
                    <m:r>
                      <a:rPr lang="en-US" sz="15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 </m:t>
                    </m:r>
                    <m:r>
                      <a:rPr lang="de-DE" sz="15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.  </m:t>
                    </m:r>
                    <m:sSup>
                      <m:sSupPr>
                        <m:ctrlPr>
                          <a:rPr lang="en-US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sSupPr>
                      <m:e>
                        <m:r>
                          <a:rPr lang="en-US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𝒏</m:t>
                        </m:r>
                      </m:e>
                      <m:sup>
                        <m:r>
                          <a:rPr lang="en-US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de-DE" sz="1500" b="1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	</a:t>
                </a:r>
                <a:endParaRPr lang="de-DE" sz="1500" b="1" dirty="0"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500" b="1" i="1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Calibri" panose="020F0502020204030204" charset="0"/>
                        </a:rPr>
                        <m:t>𝟎</m:t>
                      </m:r>
                      <m:r>
                        <a:rPr lang="de-DE" sz="1500" b="1" i="1">
                          <a:latin typeface="Cambria Math" panose="02040503050406030204" pitchFamily="18" charset="0"/>
                          <a:ea typeface="Calibri" panose="020F0502020204030204" charset="0"/>
                          <a:cs typeface="Cambria Math" panose="02040503050406030204" pitchFamily="18" charset="0"/>
                          <a:sym typeface="Calibri" panose="020F0502020204030204" charset="0"/>
                        </a:rPr>
                        <m:t> ≤</m:t>
                      </m:r>
                      <m:sSub>
                        <m:sSubPr>
                          <m:ctrlPr>
                            <a:rPr lang="de-DE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</m:ctrlPr>
                        </m:sSubPr>
                        <m:e>
                          <m:r>
                            <a:rPr lang="de-DE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  <m:t>𝒄</m:t>
                          </m:r>
                        </m:e>
                        <m:sub>
                          <m:r>
                            <a:rPr lang="de-DE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  <m:t>𝟏</m:t>
                          </m:r>
                        </m:sub>
                      </m:sSub>
                      <m:r>
                        <a:rPr lang="de-DE" sz="1500" b="1" i="1">
                          <a:latin typeface="Cambria Math" panose="02040503050406030204" pitchFamily="18" charset="0"/>
                          <a:ea typeface="Calibri" panose="020F0502020204030204" charset="0"/>
                          <a:cs typeface="Cambria Math" panose="02040503050406030204" pitchFamily="18" charset="0"/>
                          <a:sym typeface="Calibri" panose="020F0502020204030204" charset="0"/>
                        </a:rPr>
                        <m:t>.</m:t>
                      </m:r>
                      <m:sSup>
                        <m:sSupPr>
                          <m:ctrlP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</m:ctrlPr>
                        </m:sSup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  <m:t>𝒏</m:t>
                          </m:r>
                        </m:e>
                        <m:sup>
                          <m: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  <m:t>𝟐</m:t>
                          </m:r>
                        </m:sup>
                      </m:sSup>
                      <m:r>
                        <a:rPr lang="de-DE" sz="1500" b="1" i="1">
                          <a:latin typeface="Cambria Math" panose="02040503050406030204" pitchFamily="18" charset="0"/>
                          <a:ea typeface="Calibri" panose="020F0502020204030204" charset="0"/>
                          <a:cs typeface="Cambria Math" panose="02040503050406030204" pitchFamily="18" charset="0"/>
                          <a:sym typeface="Calibri" panose="020F0502020204030204" charset="0"/>
                        </a:rPr>
                        <m:t>≤</m:t>
                      </m:r>
                      <m:f>
                        <m:fPr>
                          <m:ctrlP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</m:ctrlPr>
                        </m:fPr>
                        <m:num>
                          <m: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  <m:t>𝟐</m:t>
                          </m:r>
                        </m:den>
                      </m:f>
                      <m:r>
                        <a:rPr lang="en-US" sz="1500" b="1" i="1">
                          <a:latin typeface="Cambria Math" panose="02040503050406030204" pitchFamily="18" charset="0"/>
                          <a:ea typeface="Calibri" panose="020F0502020204030204" charset="0"/>
                          <a:cs typeface="Cambria Math" panose="02040503050406030204" pitchFamily="18" charset="0"/>
                          <a:sym typeface="Calibri" panose="020F0502020204030204" charset="0"/>
                        </a:rPr>
                        <m:t> </m:t>
                      </m:r>
                      <m:sSup>
                        <m:sSupPr>
                          <m:ctrlP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</m:ctrlPr>
                        </m:sSup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  <m:t>𝒏</m:t>
                          </m:r>
                        </m:e>
                        <m:sup>
                          <m: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  <m:t>𝟐</m:t>
                          </m:r>
                        </m:sup>
                      </m:sSup>
                      <m:r>
                        <a:rPr lang="en-US" sz="1500" b="1" i="1">
                          <a:latin typeface="Cambria Math" panose="02040503050406030204" pitchFamily="18" charset="0"/>
                          <a:ea typeface="Calibri" panose="020F0502020204030204" charset="0"/>
                          <a:cs typeface="Cambria Math" panose="02040503050406030204" pitchFamily="18" charset="0"/>
                          <a:sym typeface="Calibri" panose="020F0502020204030204" charset="0"/>
                        </a:rPr>
                        <m:t> −</m:t>
                      </m:r>
                      <m:r>
                        <a:rPr lang="en-US" sz="1500" b="1" i="1">
                          <a:latin typeface="Cambria Math" panose="02040503050406030204" pitchFamily="18" charset="0"/>
                          <a:ea typeface="Calibri" panose="020F0502020204030204" charset="0"/>
                          <a:cs typeface="Cambria Math" panose="02040503050406030204" pitchFamily="18" charset="0"/>
                          <a:sym typeface="Calibri" panose="020F0502020204030204" charset="0"/>
                        </a:rPr>
                        <m:t>𝟑</m:t>
                      </m:r>
                      <m:r>
                        <a:rPr lang="en-US" sz="1500" b="1" i="1">
                          <a:latin typeface="Cambria Math" panose="02040503050406030204" pitchFamily="18" charset="0"/>
                          <a:ea typeface="Calibri" panose="020F0502020204030204" charset="0"/>
                          <a:cs typeface="Cambria Math" panose="02040503050406030204" pitchFamily="18" charset="0"/>
                          <a:sym typeface="Calibri" panose="020F0502020204030204" charset="0"/>
                        </a:rPr>
                        <m:t>𝒏</m:t>
                      </m:r>
                      <m:r>
                        <a:rPr lang="de-DE" sz="1500" b="1" i="1">
                          <a:latin typeface="Cambria Math" panose="02040503050406030204" pitchFamily="18" charset="0"/>
                          <a:ea typeface="Calibri" panose="020F0502020204030204" charset="0"/>
                          <a:cs typeface="Cambria Math" panose="02040503050406030204" pitchFamily="18" charset="0"/>
                          <a:sym typeface="Calibri" panose="020F0502020204030204" charset="0"/>
                        </a:rPr>
                        <m:t> ≤</m:t>
                      </m:r>
                      <m:sSub>
                        <m:sSubPr>
                          <m:ctrlPr>
                            <a:rPr lang="de-DE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</m:ctrlPr>
                        </m:sSubPr>
                        <m:e>
                          <m:r>
                            <a:rPr lang="de-DE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  <m:t>𝒄</m:t>
                          </m:r>
                        </m:e>
                        <m:sub>
                          <m:r>
                            <a:rPr lang="de-DE" sz="15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  <m:t>𝟐</m:t>
                          </m:r>
                        </m:sub>
                      </m:sSub>
                      <m:r>
                        <a:rPr lang="en-US" sz="1500" b="1" i="1">
                          <a:latin typeface="Cambria Math" panose="02040503050406030204" pitchFamily="18" charset="0"/>
                          <a:ea typeface="Calibri" panose="020F0502020204030204" charset="0"/>
                          <a:cs typeface="Cambria Math" panose="02040503050406030204" pitchFamily="18" charset="0"/>
                          <a:sym typeface="Calibri" panose="020F0502020204030204" charset="0"/>
                        </a:rPr>
                        <m:t> </m:t>
                      </m:r>
                      <m:r>
                        <a:rPr lang="de-DE" sz="1500" b="1" i="1">
                          <a:latin typeface="Cambria Math" panose="02040503050406030204" pitchFamily="18" charset="0"/>
                          <a:ea typeface="Calibri" panose="020F0502020204030204" charset="0"/>
                          <a:cs typeface="Cambria Math" panose="02040503050406030204" pitchFamily="18" charset="0"/>
                          <a:sym typeface="Calibri" panose="020F0502020204030204" charset="0"/>
                        </a:rPr>
                        <m:t>.  </m:t>
                      </m:r>
                      <m:sSup>
                        <m:sSupPr>
                          <m:ctrlP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</m:ctrlPr>
                        </m:sSup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  <m:t>𝒏</m:t>
                          </m:r>
                        </m:e>
                        <m:sup>
                          <m: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endParaRPr>
              </a:p>
              <a:p>
                <a:pPr>
                  <a:lnSpc>
                    <a:spcPct val="114000"/>
                  </a:lnSpc>
                </a:pPr>
                <a:endParaRPr lang="en-US" sz="600" b="1" dirty="0"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1500" b="1" dirty="0">
                    <a:solidFill>
                      <a:srgbClr val="00B050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Divide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sSupPr>
                      <m:e>
                        <m:r>
                          <a:rPr lang="en-US" sz="15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𝒏</m:t>
                        </m:r>
                      </m:e>
                      <m:sup>
                        <m:r>
                          <a:rPr lang="en-US" sz="15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500" b="1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de-DE" sz="1500" b="1" i="1">
                        <a:latin typeface="Cambria Math" panose="02040503050406030204" pitchFamily="18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𝟎</m:t>
                    </m:r>
                    <m:r>
                      <a:rPr lang="de-DE" sz="15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 ≤</m:t>
                    </m:r>
                    <m:sSub>
                      <m:sSubPr>
                        <m:ctrlPr>
                          <a:rPr lang="de-DE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sSubPr>
                      <m:e>
                        <m:r>
                          <a:rPr lang="de-DE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𝒄</m:t>
                        </m:r>
                      </m:e>
                      <m:sub>
                        <m:r>
                          <a:rPr lang="de-DE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𝟏</m:t>
                        </m:r>
                      </m:sub>
                    </m:sSub>
                    <m:r>
                      <a:rPr lang="de-DE" sz="15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 ≤</m:t>
                    </m:r>
                    <m:f>
                      <m:fPr>
                        <m:ctrlPr>
                          <a:rPr lang="en-US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fPr>
                      <m:num>
                        <m:r>
                          <a:rPr lang="en-US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𝟏</m:t>
                        </m:r>
                      </m:num>
                      <m:den>
                        <m:r>
                          <a:rPr lang="en-US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𝟐</m:t>
                        </m:r>
                      </m:den>
                    </m:f>
                    <m:r>
                      <a:rPr lang="en-US" sz="15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 </m:t>
                    </m:r>
                    <m:r>
                      <a:rPr lang="de-DE" sz="15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 </m:t>
                    </m:r>
                    <m:r>
                      <a:rPr lang="en-US" sz="15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−</m:t>
                    </m:r>
                    <m:r>
                      <a:rPr lang="de-DE" sz="15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 </m:t>
                    </m:r>
                    <m:f>
                      <m:fPr>
                        <m:ctrlPr>
                          <a:rPr lang="en-US" sz="1500" b="1" i="1">
                            <a:latin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fPr>
                      <m:num>
                        <m:r>
                          <a:rPr lang="de-DE" sz="1500" b="1" i="1">
                            <a:latin typeface="Cambria Math" panose="02040503050406030204" pitchFamily="18" charset="0"/>
                            <a:sym typeface="Calibri" panose="020F0502020204030204" charset="0"/>
                          </a:rPr>
                          <m:t>𝟑</m:t>
                        </m:r>
                      </m:num>
                      <m:den>
                        <m:r>
                          <a:rPr lang="de-DE" sz="1500" b="1" i="1">
                            <a:latin typeface="Cambria Math" panose="02040503050406030204" pitchFamily="18" charset="0"/>
                            <a:sym typeface="Calibri" panose="020F0502020204030204" charset="0"/>
                          </a:rPr>
                          <m:t> </m:t>
                        </m:r>
                        <m:r>
                          <a:rPr lang="de-DE" sz="1500" b="1" i="1">
                            <a:latin typeface="Cambria Math" panose="02040503050406030204" pitchFamily="18" charset="0"/>
                            <a:sym typeface="Calibri" panose="020F0502020204030204" charset="0"/>
                          </a:rPr>
                          <m:t>𝒏</m:t>
                        </m:r>
                      </m:den>
                    </m:f>
                    <m:r>
                      <a:rPr lang="de-DE" sz="15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 ≤</m:t>
                    </m:r>
                    <m:sSub>
                      <m:sSubPr>
                        <m:ctrlPr>
                          <a:rPr lang="de-DE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sSubPr>
                      <m:e>
                        <m:r>
                          <a:rPr lang="de-DE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𝒄</m:t>
                        </m:r>
                      </m:e>
                      <m:sub>
                        <m:r>
                          <a:rPr lang="de-DE" sz="15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700" b="1" dirty="0"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DE" sz="1500" b="1" i="1">
                            <a:latin typeface="Cambria Math" panose="02040503050406030204" pitchFamily="18" charset="0"/>
                            <a:ea typeface="Calibri" panose="020F0502020204030204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sSubPr>
                      <m:e>
                        <m:r>
                          <a:rPr lang="de-DE" sz="1500" b="1">
                            <a:latin typeface="Cambria Math" panose="02040503050406030204" pitchFamily="18" charset="0"/>
                            <a:ea typeface="Calibri" panose="020F0502020204030204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𝒄</m:t>
                        </m:r>
                      </m:e>
                      <m:sub>
                        <m:r>
                          <a:rPr lang="de-DE" sz="1500" b="1">
                            <a:latin typeface="Cambria Math" panose="02040503050406030204" pitchFamily="18" charset="0"/>
                            <a:ea typeface="Calibri" panose="020F0502020204030204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𝟏</m:t>
                        </m:r>
                      </m:sub>
                    </m:sSub>
                    <m:r>
                      <a:rPr lang="de-DE" sz="1500" b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 ≤</m:t>
                    </m:r>
                    <m:f>
                      <m:fPr>
                        <m:ctrlPr>
                          <a:rPr lang="en-US" sz="1500" b="1" i="1">
                            <a:latin typeface="Cambria Math" panose="02040503050406030204" pitchFamily="18" charset="0"/>
                            <a:ea typeface="Calibri" panose="020F0502020204030204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fPr>
                      <m:num>
                        <m:r>
                          <a:rPr lang="en-US" sz="1500" b="1">
                            <a:latin typeface="Cambria Math" panose="02040503050406030204" pitchFamily="18" charset="0"/>
                            <a:ea typeface="Calibri" panose="020F0502020204030204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𝟏</m:t>
                        </m:r>
                      </m:num>
                      <m:den>
                        <m:r>
                          <a:rPr lang="en-US" sz="1500" b="1">
                            <a:latin typeface="Cambria Math" panose="02040503050406030204" pitchFamily="18" charset="0"/>
                            <a:ea typeface="Calibri" panose="020F0502020204030204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𝟐</m:t>
                        </m:r>
                      </m:den>
                    </m:f>
                    <m:r>
                      <a:rPr lang="en-US" sz="1500" b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 </m:t>
                    </m:r>
                    <m:r>
                      <a:rPr lang="de-DE" sz="1500" b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 </m:t>
                    </m:r>
                    <m:r>
                      <a:rPr lang="en-US" sz="1500" b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−</m:t>
                    </m:r>
                    <m:r>
                      <a:rPr lang="de-DE" sz="1500" b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 </m:t>
                    </m:r>
                    <m:f>
                      <m:fPr>
                        <m:ctrlPr>
                          <a:rPr lang="en-US" sz="1500" b="1" i="1">
                            <a:latin typeface="Cambria Math" panose="02040503050406030204" pitchFamily="18" charset="0"/>
                            <a:ea typeface="Calibri" panose="020F0502020204030204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fPr>
                      <m:num>
                        <m:r>
                          <a:rPr lang="de-DE" sz="1500" b="1">
                            <a:latin typeface="Cambria Math" panose="02040503050406030204" pitchFamily="18" charset="0"/>
                            <a:ea typeface="Calibri" panose="020F0502020204030204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𝟑</m:t>
                        </m:r>
                      </m:num>
                      <m:den>
                        <m:r>
                          <a:rPr lang="de-DE" sz="1500" b="1">
                            <a:latin typeface="Cambria Math" panose="02040503050406030204" pitchFamily="18" charset="0"/>
                            <a:ea typeface="Calibri" panose="020F0502020204030204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 </m:t>
                        </m:r>
                        <m:r>
                          <a:rPr lang="de-DE" sz="1500" b="1">
                            <a:latin typeface="Cambria Math" panose="02040503050406030204" pitchFamily="18" charset="0"/>
                            <a:ea typeface="Calibri" panose="020F0502020204030204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sz="1500" b="1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 holds for n ≥ 7 and c1 </a:t>
                </a:r>
                <a14:m>
                  <m:oMath xmlns:m="http://schemas.openxmlformats.org/officeDocument/2006/math">
                    <m:r>
                      <a:rPr lang="de-DE" sz="15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≤</m:t>
                    </m:r>
                  </m:oMath>
                </a14:m>
                <a:r>
                  <a:rPr lang="en-US" sz="1500" b="1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b="1" i="1">
                            <a:latin typeface="Cambria Math" panose="02040503050406030204" pitchFamily="18" charset="0"/>
                            <a:ea typeface="Calibri" panose="020F0502020204030204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fPr>
                      <m:num>
                        <m:r>
                          <a:rPr lang="en-US" sz="1500" b="1">
                            <a:latin typeface="Cambria Math" panose="02040503050406030204" pitchFamily="18" charset="0"/>
                            <a:ea typeface="Calibri" panose="020F0502020204030204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𝟏</m:t>
                        </m:r>
                      </m:num>
                      <m:den>
                        <m:r>
                          <a:rPr lang="de-DE" sz="1500" b="1">
                            <a:latin typeface="Cambria Math" panose="02040503050406030204" pitchFamily="18" charset="0"/>
                            <a:ea typeface="Calibri" panose="020F0502020204030204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𝟏𝟒</m:t>
                        </m:r>
                      </m:den>
                    </m:f>
                  </m:oMath>
                </a14:m>
                <a:r>
                  <a:rPr lang="en-US" sz="1500" b="1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, n ≥</a:t>
                </a:r>
                <a:r>
                  <a:rPr lang="de-DE" sz="1500" b="1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 7</a:t>
                </a:r>
                <a:endParaRPr lang="en-US" sz="1500" b="1" dirty="0"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endParaRPr>
              </a:p>
              <a:p>
                <a:pPr>
                  <a:lnSpc>
                    <a:spcPct val="114000"/>
                  </a:lnSpc>
                </a:pPr>
                <a:endParaRPr lang="en-US" sz="500" b="1" dirty="0"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fPr>
                      <m:num>
                        <m:r>
                          <a:rPr lang="en-US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𝟏</m:t>
                        </m:r>
                      </m:num>
                      <m:den>
                        <m:r>
                          <a:rPr lang="en-US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𝟐</m:t>
                        </m:r>
                      </m:den>
                    </m:f>
                    <m:r>
                      <a:rPr lang="en-US" sz="15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 </m:t>
                    </m:r>
                    <m:r>
                      <a:rPr lang="de-DE" sz="15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 </m:t>
                    </m:r>
                    <m:sSub>
                      <m:sSubPr>
                        <m:ctrlPr>
                          <a:rPr lang="de-DE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sSubPr>
                      <m:e>
                        <m:r>
                          <a:rPr lang="de-DE" sz="1500" b="1" i="1">
                            <a:latin typeface="Cambria Math" panose="02040503050406030204" pitchFamily="18" charset="0"/>
                            <a:ea typeface="Calibri" panose="020F0502020204030204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 ≤</m:t>
                        </m:r>
                        <m:r>
                          <a:rPr lang="de-DE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𝒄</m:t>
                        </m:r>
                      </m:e>
                      <m:sub>
                        <m:r>
                          <a:rPr lang="de-DE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𝟐</m:t>
                        </m:r>
                      </m:sub>
                    </m:sSub>
                    <m:r>
                      <a:rPr lang="de-DE" sz="15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 </m:t>
                    </m:r>
                  </m:oMath>
                </a14:m>
                <a:r>
                  <a:rPr lang="en-US" sz="1500" b="1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holds for n </a:t>
                </a:r>
                <a:r>
                  <a:rPr lang="en-US" sz="1500" b="1" dirty="0">
                    <a:latin typeface="Times New Roman" panose="02020603050405020304" pitchFamily="18" charset="0"/>
                    <a:ea typeface="Calibri" panose="020F0502020204030204" charset="0"/>
                    <a:cs typeface="Times New Roman" panose="02020603050405020304" pitchFamily="18" charset="0"/>
                    <a:sym typeface="Calibri" panose="020F0502020204030204" charset="0"/>
                  </a:rPr>
                  <a:t>≥ </a:t>
                </a:r>
                <a:r>
                  <a:rPr lang="en-US" sz="1500" dirty="0">
                    <a:latin typeface="Times New Roman" panose="02020603050405020304" pitchFamily="18" charset="0"/>
                    <a:ea typeface="Calibri" panose="020F0502020204030204" charset="0"/>
                    <a:cs typeface="Times New Roman" panose="02020603050405020304" pitchFamily="18" charset="0"/>
                    <a:sym typeface="Calibri" panose="020F0502020204030204" charset="0"/>
                  </a:rPr>
                  <a:t>1 and c</a:t>
                </a:r>
                <a:r>
                  <a:rPr lang="en-US" sz="1500" baseline="-25000" dirty="0">
                    <a:latin typeface="Times New Roman" panose="02020603050405020304" pitchFamily="18" charset="0"/>
                    <a:ea typeface="Calibri" panose="020F0502020204030204" charset="0"/>
                    <a:cs typeface="Times New Roman" panose="02020603050405020304" pitchFamily="18" charset="0"/>
                    <a:sym typeface="Calibri" panose="020F0502020204030204" charset="0"/>
                  </a:rPr>
                  <a:t>2</a:t>
                </a:r>
                <a:r>
                  <a:rPr lang="en-US" sz="1500" dirty="0">
                    <a:latin typeface="Times New Roman" panose="02020603050405020304" pitchFamily="18" charset="0"/>
                    <a:ea typeface="Calibri" panose="020F0502020204030204" charset="0"/>
                    <a:cs typeface="Times New Roman" panose="02020603050405020304" pitchFamily="18" charset="0"/>
                    <a:sym typeface="Calibri" panose="020F0502020204030204" charset="0"/>
                  </a:rPr>
                  <a:t> </a:t>
                </a:r>
                <a:r>
                  <a:rPr lang="en-US" sz="1500" b="1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≥</a:t>
                </a:r>
                <a:r>
                  <a:rPr lang="en-US" sz="1500" dirty="0">
                    <a:latin typeface="Times New Roman" panose="02020603050405020304" pitchFamily="18" charset="0"/>
                    <a:ea typeface="Calibri" panose="020F0502020204030204" charset="0"/>
                    <a:cs typeface="Times New Roman" panose="02020603050405020304" pitchFamily="18" charset="0"/>
                    <a:sym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fPr>
                      <m:num>
                        <m:r>
                          <a:rPr lang="en-US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𝟏</m:t>
                        </m:r>
                      </m:num>
                      <m:den>
                        <m:r>
                          <a:rPr lang="en-US" sz="15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𝟐</m:t>
                        </m:r>
                      </m:den>
                    </m:f>
                  </m:oMath>
                </a14:m>
                <a:endParaRPr lang="en-US" sz="450" b="1" baseline="-25000" dirty="0"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endParaRPr>
              </a:p>
              <a:p>
                <a:pPr>
                  <a:lnSpc>
                    <a:spcPct val="114000"/>
                  </a:lnSpc>
                </a:pPr>
                <a:endParaRPr lang="en-US" sz="600" b="1" dirty="0"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endParaRPr>
              </a:p>
              <a:p>
                <a:pPr>
                  <a:lnSpc>
                    <a:spcPct val="114000"/>
                  </a:lnSpc>
                </a:pPr>
                <a:endParaRPr lang="en-US" sz="600" b="1" dirty="0"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endParaRPr>
              </a:p>
              <a:p>
                <a:pPr>
                  <a:lnSpc>
                    <a:spcPct val="114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e-DE" sz="1500" b="1" i="1">
                          <a:latin typeface="Cambria Math" panose="02040503050406030204" pitchFamily="18" charset="0"/>
                          <a:cs typeface="Cambria Math" panose="02040503050406030204" pitchFamily="18" charset="0"/>
                          <a:sym typeface="Calibri" panose="020F0502020204030204" charset="0"/>
                        </a:rPr>
                        <m:t>𝟎</m:t>
                      </m:r>
                      <m:r>
                        <a:rPr lang="de-DE" sz="1500" b="1" i="1">
                          <a:latin typeface="Cambria Math" panose="02040503050406030204" pitchFamily="18" charset="0"/>
                          <a:ea typeface="Calibri" panose="020F0502020204030204" charset="0"/>
                          <a:cs typeface="Cambria Math" panose="02040503050406030204" pitchFamily="18" charset="0"/>
                          <a:sym typeface="Calibri" panose="020F0502020204030204" charset="0"/>
                        </a:rPr>
                        <m:t> ≤</m:t>
                      </m:r>
                      <m:f>
                        <m:fPr>
                          <m:ctrlP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</m:ctrlPr>
                        </m:fPr>
                        <m:num>
                          <m: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  <m:t>𝟏</m:t>
                          </m:r>
                        </m:num>
                        <m:den>
                          <m:r>
                            <a:rPr lang="de-DE" sz="1500" b="1" i="1" smtClean="0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  <m:t>𝟏𝟒</m:t>
                          </m:r>
                        </m:den>
                      </m:f>
                      <m:r>
                        <a:rPr lang="de-DE" sz="1500" b="1" i="1">
                          <a:latin typeface="Cambria Math" panose="02040503050406030204" pitchFamily="18" charset="0"/>
                          <a:ea typeface="Calibri" panose="020F0502020204030204" charset="0"/>
                          <a:cs typeface="Cambria Math" panose="02040503050406030204" pitchFamily="18" charset="0"/>
                          <a:sym typeface="Calibri" panose="020F0502020204030204" charset="0"/>
                        </a:rPr>
                        <m:t>.</m:t>
                      </m:r>
                      <m:sSup>
                        <m:sSupPr>
                          <m:ctrlP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</m:ctrlPr>
                        </m:sSup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  <m:t>𝒏</m:t>
                          </m:r>
                        </m:e>
                        <m:sup>
                          <m: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  <m:t>𝟐</m:t>
                          </m:r>
                        </m:sup>
                      </m:sSup>
                      <m:r>
                        <a:rPr lang="de-DE" sz="1500" b="1" i="1">
                          <a:latin typeface="Cambria Math" panose="02040503050406030204" pitchFamily="18" charset="0"/>
                          <a:ea typeface="Calibri" panose="020F0502020204030204" charset="0"/>
                          <a:cs typeface="Cambria Math" panose="02040503050406030204" pitchFamily="18" charset="0"/>
                          <a:sym typeface="Calibri" panose="020F0502020204030204" charset="0"/>
                        </a:rPr>
                        <m:t>≤</m:t>
                      </m:r>
                      <m:f>
                        <m:fPr>
                          <m:ctrlP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</m:ctrlPr>
                        </m:fPr>
                        <m:num>
                          <m: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  <m:t>𝟐</m:t>
                          </m:r>
                        </m:den>
                      </m:f>
                      <m:r>
                        <a:rPr lang="en-US" sz="1500" b="1" i="1">
                          <a:latin typeface="Cambria Math" panose="02040503050406030204" pitchFamily="18" charset="0"/>
                          <a:ea typeface="Calibri" panose="020F0502020204030204" charset="0"/>
                          <a:cs typeface="Cambria Math" panose="02040503050406030204" pitchFamily="18" charset="0"/>
                          <a:sym typeface="Calibri" panose="020F0502020204030204" charset="0"/>
                        </a:rPr>
                        <m:t> </m:t>
                      </m:r>
                      <m:sSup>
                        <m:sSupPr>
                          <m:ctrlP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</m:ctrlPr>
                        </m:sSup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  <m:t>𝒏</m:t>
                          </m:r>
                        </m:e>
                        <m:sup>
                          <m: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  <m:t>𝟐</m:t>
                          </m:r>
                        </m:sup>
                      </m:sSup>
                      <m:r>
                        <a:rPr lang="en-US" sz="1500" b="1" i="1">
                          <a:latin typeface="Cambria Math" panose="02040503050406030204" pitchFamily="18" charset="0"/>
                          <a:ea typeface="Calibri" panose="020F0502020204030204" charset="0"/>
                          <a:cs typeface="Cambria Math" panose="02040503050406030204" pitchFamily="18" charset="0"/>
                          <a:sym typeface="Calibri" panose="020F0502020204030204" charset="0"/>
                        </a:rPr>
                        <m:t> −</m:t>
                      </m:r>
                      <m:r>
                        <a:rPr lang="en-US" sz="1500" b="1" i="1">
                          <a:latin typeface="Cambria Math" panose="02040503050406030204" pitchFamily="18" charset="0"/>
                          <a:ea typeface="Calibri" panose="020F0502020204030204" charset="0"/>
                          <a:cs typeface="Cambria Math" panose="02040503050406030204" pitchFamily="18" charset="0"/>
                          <a:sym typeface="Calibri" panose="020F0502020204030204" charset="0"/>
                        </a:rPr>
                        <m:t>𝟑</m:t>
                      </m:r>
                      <m:r>
                        <a:rPr lang="en-US" sz="1500" b="1" i="1">
                          <a:latin typeface="Cambria Math" panose="02040503050406030204" pitchFamily="18" charset="0"/>
                          <a:ea typeface="Calibri" panose="020F0502020204030204" charset="0"/>
                          <a:cs typeface="Cambria Math" panose="02040503050406030204" pitchFamily="18" charset="0"/>
                          <a:sym typeface="Calibri" panose="020F0502020204030204" charset="0"/>
                        </a:rPr>
                        <m:t>𝒏</m:t>
                      </m:r>
                      <m:r>
                        <a:rPr lang="de-DE" sz="1500" b="1" i="1">
                          <a:latin typeface="Cambria Math" panose="02040503050406030204" pitchFamily="18" charset="0"/>
                          <a:ea typeface="Calibri" panose="020F0502020204030204" charset="0"/>
                          <a:cs typeface="Cambria Math" panose="02040503050406030204" pitchFamily="18" charset="0"/>
                          <a:sym typeface="Calibri" panose="020F0502020204030204" charset="0"/>
                        </a:rPr>
                        <m:t> ≤</m:t>
                      </m:r>
                      <m:f>
                        <m:fPr>
                          <m:ctrlP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</m:ctrlPr>
                        </m:fPr>
                        <m:num>
                          <m: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  <m:t>𝟐</m:t>
                          </m:r>
                        </m:den>
                      </m:f>
                      <m:r>
                        <a:rPr lang="de-DE" sz="1500" b="1" i="1">
                          <a:latin typeface="Cambria Math" panose="02040503050406030204" pitchFamily="18" charset="0"/>
                          <a:ea typeface="Calibri" panose="020F0502020204030204" charset="0"/>
                          <a:cs typeface="Cambria Math" panose="02040503050406030204" pitchFamily="18" charset="0"/>
                          <a:sym typeface="Calibri" panose="020F0502020204030204" charset="0"/>
                        </a:rPr>
                        <m:t>.  </m:t>
                      </m:r>
                      <m:sSup>
                        <m:sSupPr>
                          <m:ctrlP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</m:ctrlPr>
                        </m:sSupPr>
                        <m:e>
                          <m: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  <m:t>𝒏</m:t>
                          </m:r>
                        </m:e>
                        <m:sup>
                          <m:r>
                            <a:rPr lang="en-US" sz="1500" b="1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  <a:sym typeface="Calibri" panose="020F0502020204030204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100" b="1" dirty="0"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endParaRPr>
              </a:p>
              <a:p>
                <a:pPr>
                  <a:lnSpc>
                    <a:spcPct val="114000"/>
                  </a:lnSpc>
                </a:pPr>
                <a:r>
                  <a:rPr lang="en-US" sz="2000" b="1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Thus it is shown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de-DE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fPr>
                      <m:num>
                        <m:r>
                          <a:rPr lang="de-DE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𝟏</m:t>
                        </m:r>
                      </m:num>
                      <m:den>
                        <m:r>
                          <a:rPr lang="de-DE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𝟐</m:t>
                        </m:r>
                      </m:den>
                    </m:f>
                    <m:r>
                      <a:rPr lang="de-DE" sz="20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 </m:t>
                    </m:r>
                    <m:sSup>
                      <m:sSupPr>
                        <m:ctrlPr>
                          <a:rPr lang="de-DE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sSupPr>
                      <m:e>
                        <m:r>
                          <a:rPr lang="de-DE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𝒏</m:t>
                        </m:r>
                      </m:e>
                      <m:sup>
                        <m:r>
                          <a:rPr lang="de-DE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𝟐</m:t>
                        </m:r>
                      </m:sup>
                    </m:sSup>
                    <m:r>
                      <a:rPr lang="de-DE" sz="20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 −</m:t>
                    </m:r>
                    <m:r>
                      <a:rPr lang="de-DE" sz="20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𝟑</m:t>
                    </m:r>
                    <m:r>
                      <a:rPr lang="de-DE" sz="20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𝒏</m:t>
                    </m:r>
                    <m:r>
                      <a:rPr lang="de-DE" sz="20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= </m:t>
                    </m:r>
                    <m:r>
                      <a:rPr lang="de-DE" sz="20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𝜽</m:t>
                    </m:r>
                    <m:r>
                      <a:rPr lang="de-DE" sz="20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(</m:t>
                    </m:r>
                    <m:sSup>
                      <m:sSupPr>
                        <m:ctrlPr>
                          <a:rPr lang="de-DE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sSupPr>
                      <m:e>
                        <m:r>
                          <a:rPr lang="de-DE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𝒏</m:t>
                        </m:r>
                      </m:e>
                      <m:sup>
                        <m:r>
                          <a:rPr lang="de-DE" sz="20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𝟐</m:t>
                        </m:r>
                      </m:sup>
                    </m:sSup>
                    <m:r>
                      <a:rPr lang="de-DE" sz="20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)</m:t>
                    </m:r>
                  </m:oMath>
                </a14:m>
                <a:r>
                  <a:rPr lang="en-US" sz="2000" b="1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 [for </a:t>
                </a:r>
                <a:r>
                  <a:rPr lang="en-US" sz="2100" b="1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c</a:t>
                </a:r>
                <a:r>
                  <a:rPr lang="en-US" sz="2100" b="1" baseline="-25000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1</a:t>
                </a:r>
                <a:r>
                  <a:rPr lang="en-US" sz="2100" b="1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de-DE" sz="2400" b="1" i="1">
                        <a:latin typeface="Cambria Math" panose="02040503050406030204" pitchFamily="18" charset="0"/>
                        <a:ea typeface="Calibri" panose="020F0502020204030204" charset="0"/>
                        <a:cs typeface="Cambria Math" panose="02040503050406030204" pitchFamily="18" charset="0"/>
                        <a:sym typeface="Calibri" panose="020F0502020204030204" charset="0"/>
                      </a:rPr>
                      <m:t>≤</m:t>
                    </m:r>
                  </m:oMath>
                </a14:m>
                <a:r>
                  <a:rPr lang="en-US" sz="2100" b="1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𝟏</m:t>
                        </m:r>
                      </m:num>
                      <m:den>
                        <m:r>
                          <a:rPr lang="de-DE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𝟏𝟒</m:t>
                        </m:r>
                      </m:den>
                    </m:f>
                  </m:oMath>
                </a14:m>
                <a:r>
                  <a:rPr lang="en-US" sz="2100" b="1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, c</a:t>
                </a:r>
                <a:r>
                  <a:rPr lang="en-US" sz="2100" b="1" baseline="-25000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2</a:t>
                </a:r>
                <a:r>
                  <a:rPr lang="en-US" sz="2100" b="1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 </a:t>
                </a:r>
                <a:r>
                  <a:rPr lang="en-US" sz="2400" b="1" dirty="0">
                    <a:latin typeface="Times New Roman" panose="02020603050405020304" pitchFamily="18" charset="0"/>
                    <a:ea typeface="Calibri" panose="020F0502020204030204" charset="0"/>
                    <a:cs typeface="Times New Roman" panose="02020603050405020304" pitchFamily="18" charset="0"/>
                    <a:sym typeface="Calibri" panose="020F0502020204030204" charset="0"/>
                  </a:rPr>
                  <a:t>≥</a:t>
                </a:r>
                <a:r>
                  <a:rPr lang="en-US" sz="2100" b="1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𝟏</m:t>
                        </m:r>
                      </m:num>
                      <m:den>
                        <m:r>
                          <a:rPr lang="de-DE" sz="2400" b="1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Calibri" panose="020F0502020204030204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100" b="1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,</a:t>
                </a:r>
                <a:r>
                  <a:rPr lang="en-US" sz="2000" b="1" dirty="0"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 </a:t>
                </a:r>
                <a:r>
                  <a:rPr lang="en-US" sz="2000" b="1" dirty="0">
                    <a:solidFill>
                      <a:schemeClr val="dk1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n</a:t>
                </a:r>
                <a:r>
                  <a:rPr lang="en-US" sz="2000" b="1" baseline="-25000" dirty="0">
                    <a:solidFill>
                      <a:schemeClr val="dk1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0</a:t>
                </a:r>
                <a:r>
                  <a:rPr lang="en-US" sz="2000" b="1" dirty="0">
                    <a:solidFill>
                      <a:schemeClr val="dk1"/>
                    </a:solidFill>
                    <a:latin typeface="Calibri" panose="020F0502020204030204" charset="0"/>
                    <a:ea typeface="Calibri" panose="020F0502020204030204" charset="0"/>
                    <a:cs typeface="Calibri" panose="020F0502020204030204" charset="0"/>
                    <a:sym typeface="Calibri" panose="020F0502020204030204" charset="0"/>
                  </a:rPr>
                  <a:t> = 7]</a:t>
                </a:r>
                <a:endParaRPr lang="en-US" sz="2000" b="1" baseline="30000" dirty="0">
                  <a:solidFill>
                    <a:srgbClr val="CC0000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endParaRPr>
              </a:p>
              <a:p>
                <a:pPr algn="ctr">
                  <a:lnSpc>
                    <a:spcPct val="114000"/>
                  </a:lnSpc>
                  <a:buClr>
                    <a:schemeClr val="dk1"/>
                  </a:buClr>
                  <a:buSzPts val="1100"/>
                </a:pPr>
                <a:endParaRPr sz="2000" baseline="30000" dirty="0">
                  <a:solidFill>
                    <a:srgbClr val="CC0000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endParaRPr>
              </a:p>
            </p:txBody>
          </p:sp>
        </mc:Choice>
        <mc:Fallback>
          <p:sp>
            <p:nvSpPr>
              <p:cNvPr id="280" name="Google Shape;280;p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100" y="1503946"/>
                <a:ext cx="8077121" cy="3639554"/>
              </a:xfrm>
              <a:prstGeom prst="rect">
                <a:avLst/>
              </a:prstGeom>
              <a:blipFill rotWithShape="1">
                <a:blip r:embed="rId2"/>
                <a:stretch>
                  <a:fillRect l="-6" t="-3776" r="5" b="-37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1" name="Google Shape;28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Google Shape;410;p48"/>
          <p:cNvSpPr/>
          <p:nvPr/>
        </p:nvSpPr>
        <p:spPr>
          <a:xfrm>
            <a:off x="6402838" y="1017675"/>
            <a:ext cx="2697962" cy="140303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= </a:t>
            </a:r>
            <a:r>
              <a:rPr lang="en-GB" sz="1800" dirty="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Ө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(g(n)) </a:t>
            </a:r>
            <a:endParaRPr sz="18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⇔</a:t>
            </a:r>
            <a:b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∃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c</a:t>
            </a:r>
            <a:r>
              <a:rPr lang="en-GB" sz="18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 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, c</a:t>
            </a:r>
            <a:r>
              <a:rPr lang="en-GB" sz="18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, n</a:t>
            </a:r>
            <a:r>
              <a:rPr lang="en-GB" sz="18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&gt; 0  s.t. </a:t>
            </a: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∀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≥ n</a:t>
            </a:r>
            <a:r>
              <a:rPr lang="en-GB" sz="18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 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,</a:t>
            </a:r>
            <a:endParaRPr sz="18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</a:t>
            </a:r>
            <a:r>
              <a:rPr lang="en-GB" sz="18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· g(n)  ≤  f(n)  ≤  c</a:t>
            </a:r>
            <a:r>
              <a:rPr lang="en-GB" sz="18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· g(n)</a:t>
            </a:r>
            <a:endParaRPr sz="24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01267" y="3352800"/>
            <a:ext cx="3336271" cy="715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Proving Big-O Bounds</a:t>
            </a:r>
            <a:r>
              <a:rPr lang="en-GB" sz="28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: Example # 3(ii) (Method # 2)</a:t>
            </a:r>
            <a:endParaRPr sz="28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1035728" y="1017675"/>
            <a:ext cx="5760183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000"/>
              </a:lnSpc>
              <a:spcAft>
                <a:spcPts val="500"/>
              </a:spcAft>
            </a:pP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Show that f(n) = 5n log</a:t>
            </a:r>
            <a:r>
              <a:rPr lang="en-GB" sz="2000" b="1" baseline="-25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+ 8n - 200 = O(n log</a:t>
            </a:r>
            <a:r>
              <a:rPr lang="en-GB" sz="2000" b="1" baseline="-25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n).</a:t>
            </a:r>
            <a:endParaRPr sz="20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80" name="Google Shape;280;p37"/>
          <p:cNvSpPr txBox="1"/>
          <p:nvPr/>
        </p:nvSpPr>
        <p:spPr>
          <a:xfrm>
            <a:off x="1151101" y="1268709"/>
            <a:ext cx="7049471" cy="339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000"/>
              </a:lnSpc>
            </a:pPr>
            <a:r>
              <a:rPr lang="en-GB" sz="15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find a c &amp; n</a:t>
            </a:r>
            <a:r>
              <a:rPr lang="en-GB" sz="1500" b="1" baseline="-25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5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such that for all n ≥ n</a:t>
            </a:r>
            <a:r>
              <a:rPr lang="en-GB" sz="1500" b="1" baseline="-25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5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: </a:t>
            </a:r>
            <a:endParaRPr sz="15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pt-BR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5n log</a:t>
            </a:r>
            <a:r>
              <a:rPr lang="pt-BR" sz="2000" b="1" baseline="-25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pt-BR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+ 8n - 200 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≤ c • </a:t>
            </a:r>
            <a:r>
              <a:rPr lang="pt-BR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 log</a:t>
            </a:r>
            <a:r>
              <a:rPr lang="pt-BR" sz="2000" b="1" baseline="-25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pt-BR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</a:t>
            </a:r>
            <a:endParaRPr lang="pt-BR" sz="20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15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While finding c and n0, in </a:t>
            </a:r>
            <a:endParaRPr lang="en-GB" sz="15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pt-BR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5n log</a:t>
            </a:r>
            <a:r>
              <a:rPr lang="pt-BR" sz="2000" b="1" baseline="-25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pt-BR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+ 8n - 200 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≤ </a:t>
            </a:r>
            <a:r>
              <a:rPr lang="pt-BR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5n log</a:t>
            </a:r>
            <a:r>
              <a:rPr lang="pt-BR" sz="2000" b="1" baseline="-25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pt-BR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+ 8n log</a:t>
            </a:r>
            <a:r>
              <a:rPr lang="pt-BR" sz="2000" b="1" baseline="-25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pt-BR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</a:t>
            </a:r>
            <a:endParaRPr lang="en-GB" sz="2000" b="1" dirty="0"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pt-BR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5n log</a:t>
            </a:r>
            <a:r>
              <a:rPr lang="pt-BR" sz="2000" b="1" baseline="-25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pt-BR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+ 8n - 200 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≤ </a:t>
            </a:r>
            <a:r>
              <a:rPr lang="pt-BR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13n log</a:t>
            </a:r>
            <a:r>
              <a:rPr lang="pt-BR" sz="2000" b="1" baseline="-25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pt-BR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	</a:t>
            </a:r>
            <a:r>
              <a:rPr lang="en-GB" sz="2000" b="1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for   n ≥ 2</a:t>
            </a:r>
            <a:endParaRPr lang="en-GB" sz="2000" b="1" dirty="0"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endParaRPr lang="en-GB" sz="2000" b="1" baseline="30000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Thus </a:t>
            </a:r>
            <a:endParaRPr lang="en-GB" sz="20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= </a:t>
            </a:r>
            <a:r>
              <a:rPr lang="pt-BR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5n log</a:t>
            </a:r>
            <a:r>
              <a:rPr lang="pt-BR" sz="2000" b="1" baseline="-25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pt-BR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+ 8n - 200 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= O(</a:t>
            </a:r>
            <a:r>
              <a:rPr lang="pt-BR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 log</a:t>
            </a:r>
            <a:r>
              <a:rPr lang="pt-BR" sz="2000" b="1" baseline="-25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pt-BR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n) [for c = 13, </a:t>
            </a:r>
            <a:r>
              <a:rPr lang="en-GB" sz="20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000" b="1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20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= 2]</a:t>
            </a:r>
            <a:endParaRPr lang="en-GB" sz="2000" b="1" baseline="30000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81" name="Google Shape;28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" name="Google Shape;250;p35"/>
          <p:cNvSpPr/>
          <p:nvPr/>
        </p:nvSpPr>
        <p:spPr>
          <a:xfrm>
            <a:off x="6464594" y="1154267"/>
            <a:ext cx="2556564" cy="13337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= O(g(n)) </a:t>
            </a:r>
            <a:endParaRPr sz="18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⇔</a:t>
            </a:r>
            <a:b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∃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c , n</a:t>
            </a:r>
            <a:r>
              <a:rPr lang="en-GB" sz="18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&gt; 0  s.t. </a:t>
            </a: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∀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≥ n</a:t>
            </a:r>
            <a:r>
              <a:rPr lang="en-GB" sz="18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 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,</a:t>
            </a:r>
            <a:endParaRPr sz="18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algn="ctr">
              <a:spcBef>
                <a:spcPts val="1000"/>
              </a:spcBef>
            </a:pP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≤ c · g(n)</a:t>
            </a:r>
            <a:endParaRPr sz="24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4314092" y="1017675"/>
            <a:ext cx="586154" cy="503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7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r>
              <a:rPr lang="en-US" sz="28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Proving Big-O Bounds</a:t>
            </a:r>
            <a:r>
              <a:rPr lang="en-GB" sz="28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: Example # 3 (Method # 2)</a:t>
            </a:r>
            <a:endParaRPr sz="28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79" name="Google Shape;279;p37"/>
          <p:cNvSpPr txBox="1"/>
          <p:nvPr/>
        </p:nvSpPr>
        <p:spPr>
          <a:xfrm>
            <a:off x="279373" y="1017675"/>
            <a:ext cx="8520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000"/>
              </a:lnSpc>
              <a:spcAft>
                <a:spcPts val="500"/>
              </a:spcAft>
            </a:pP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Prove that f(n) = 3n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- 7 = O(n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).</a:t>
            </a:r>
            <a:endParaRPr sz="20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80" name="Google Shape;280;p37"/>
          <p:cNvSpPr txBox="1"/>
          <p:nvPr/>
        </p:nvSpPr>
        <p:spPr>
          <a:xfrm>
            <a:off x="1151100" y="1657367"/>
            <a:ext cx="6841800" cy="339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4000"/>
              </a:lnSpc>
            </a:pPr>
            <a:r>
              <a:rPr lang="en-GB" sz="15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find a c &amp; n</a:t>
            </a:r>
            <a:r>
              <a:rPr lang="en-GB" sz="1500" b="1" baseline="-25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5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such that for all n ≥ n</a:t>
            </a:r>
            <a:r>
              <a:rPr lang="en-GB" sz="1500" b="1" baseline="-25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5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: </a:t>
            </a:r>
            <a:endParaRPr sz="15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algn="ctr">
              <a:lnSpc>
                <a:spcPct val="114000"/>
              </a:lnSpc>
            </a:pP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- 7 ≤ c • 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endParaRPr lang="en-GB" sz="15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3n</a:t>
            </a:r>
            <a:r>
              <a:rPr lang="en-GB" sz="2000" b="1" baseline="30000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  ≤ 3n</a:t>
            </a:r>
            <a:r>
              <a:rPr lang="en-GB" sz="2000" b="1" baseline="30000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       for n ≥ 0</a:t>
            </a:r>
            <a:endParaRPr lang="en-GB" sz="2000" b="1" dirty="0"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5n   ≤ 5n</a:t>
            </a:r>
            <a:r>
              <a:rPr lang="en-GB" sz="2000" b="1" baseline="30000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        for n ≥ 0</a:t>
            </a:r>
            <a:endParaRPr lang="en-GB" sz="2000" b="1" dirty="0"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strike="dblStrike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  -7    ≤ -7n</a:t>
            </a:r>
            <a:r>
              <a:rPr lang="en-GB" sz="2000" b="1" strike="dblStrike" baseline="30000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strike="dblStrike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       for n ≥ 1</a:t>
            </a:r>
            <a:endParaRPr lang="en-GB" sz="2000" b="1" strike="dblStrike" dirty="0"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indent="-457200">
              <a:lnSpc>
                <a:spcPct val="114000"/>
              </a:lnSpc>
              <a:buAutoNum type="arabicPlain" startAt="7"/>
            </a:pPr>
            <a:endParaRPr lang="en-GB" sz="2000" b="1" dirty="0"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- 7 ≤ 3n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  </a:t>
            </a:r>
            <a:r>
              <a:rPr lang="en-GB" sz="2000" b="1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for 	n ≥ 0</a:t>
            </a:r>
            <a:endParaRPr lang="en-GB" sz="2000" b="1" dirty="0"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endParaRPr lang="en-GB" sz="5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- 7 ≤ 8n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          </a:t>
            </a:r>
            <a:r>
              <a:rPr lang="en-GB" sz="2000" b="1" dirty="0"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for   n ≥ 1</a:t>
            </a:r>
            <a:endParaRPr lang="en-GB" sz="2000" b="1" dirty="0">
              <a:latin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endParaRPr lang="en-GB" sz="2000" b="1" baseline="30000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</a:pP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Proved that f(n) = 3n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- 7 = O(n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[for c = 8, </a:t>
            </a:r>
            <a:r>
              <a:rPr lang="en-GB" sz="20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000" b="1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20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= 1]</a:t>
            </a:r>
            <a:endParaRPr lang="en-GB" sz="2000" b="1" baseline="30000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algn="ctr">
              <a:lnSpc>
                <a:spcPct val="114000"/>
              </a:lnSpc>
              <a:buClr>
                <a:schemeClr val="dk1"/>
              </a:buClr>
              <a:buSzPts val="1100"/>
            </a:pPr>
            <a:endParaRPr sz="2000" baseline="30000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81" name="Google Shape;281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8" name="Google Shape;250;p35"/>
          <p:cNvSpPr/>
          <p:nvPr/>
        </p:nvSpPr>
        <p:spPr>
          <a:xfrm>
            <a:off x="6464594" y="1154267"/>
            <a:ext cx="2556564" cy="133375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= O(g(n)) </a:t>
            </a:r>
            <a:endParaRPr sz="18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algn="ctr"/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⇔</a:t>
            </a:r>
            <a:b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∃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c , n</a:t>
            </a:r>
            <a:r>
              <a:rPr lang="en-GB" sz="18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&gt; 0  s.t. </a:t>
            </a: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∀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≥ n</a:t>
            </a:r>
            <a:r>
              <a:rPr lang="en-GB" sz="18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 </a:t>
            </a: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,</a:t>
            </a:r>
            <a:endParaRPr sz="18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algn="ctr">
              <a:spcBef>
                <a:spcPts val="1000"/>
              </a:spcBef>
            </a:pPr>
            <a:r>
              <a:rPr lang="en-GB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≤ c · g(n)</a:t>
            </a:r>
            <a:endParaRPr sz="24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2928616" y="998197"/>
            <a:ext cx="586154" cy="5031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</a:rPr>
              <a:t>Asymptotic</a:t>
            </a:r>
            <a:r>
              <a:rPr lang="de-DE" dirty="0"/>
              <a:t> </a:t>
            </a:r>
            <a:r>
              <a:rPr lang="de-DE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</a:rPr>
              <a:t>Notations (continued)</a:t>
            </a:r>
            <a:endParaRPr lang="en-US" sz="36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4"/>
            <a:ext cx="8520600" cy="4074281"/>
          </a:xfrm>
        </p:spPr>
        <p:txBody>
          <a:bodyPr/>
          <a:lstStyle/>
          <a:p>
            <a:pPr marL="114300" indent="0">
              <a:buNone/>
            </a:pPr>
            <a:r>
              <a:rPr lang="de-DE" dirty="0">
                <a:solidFill>
                  <a:schemeClr val="tx1"/>
                </a:solidFill>
              </a:rPr>
              <a:t>O(1) - Constant Time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Algorithm requires same fixed number of steps regardless of the size of the task.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For example: Push/Pop in Stack or Insert or Remove for a Queue.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Constant Time Algorithms are best algorithms unless that time is very long.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pt-BR" sz="1600" dirty="0">
                <a:solidFill>
                  <a:schemeClr val="tx1"/>
                </a:solidFill>
              </a:rPr>
              <a:t>25 = O(1), i.e. [any constant] = O(1)</a:t>
            </a:r>
            <a:endParaRPr lang="pt-BR" sz="16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O</a:t>
            </a:r>
            <a:r>
              <a:rPr lang="de-DE" sz="1600" dirty="0">
                <a:solidFill>
                  <a:schemeClr val="tx1"/>
                </a:solidFill>
              </a:rPr>
              <a:t>(n) – Linear Time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Algorithm requires number of steps proportional to the size of the task.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For example: Traversal of linked-list or array, finding max./min. element in a list etc.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8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O (lg n)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Algorithm having running time growing more slowly than the size of the input.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Double the input, and the running time only gets a little longer, not doubled.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For example: Binary Search.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</a:rPr>
              <a:t>Asymptotic</a:t>
            </a:r>
            <a:r>
              <a:rPr lang="de-DE" dirty="0"/>
              <a:t> </a:t>
            </a:r>
            <a:r>
              <a:rPr lang="de-DE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</a:rPr>
              <a:t>Notations (continued)</a:t>
            </a:r>
            <a:endParaRPr lang="en-US" sz="36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991026"/>
          </a:xfrm>
        </p:spPr>
        <p:txBody>
          <a:bodyPr/>
          <a:lstStyle/>
          <a:p>
            <a:pPr marL="114300" indent="0">
              <a:buNone/>
            </a:pPr>
            <a:r>
              <a:rPr lang="de-DE" dirty="0">
                <a:solidFill>
                  <a:schemeClr val="tx1"/>
                </a:solidFill>
              </a:rPr>
              <a:t>O(n</a:t>
            </a:r>
            <a:r>
              <a:rPr lang="de-DE" baseline="30000" dirty="0">
                <a:solidFill>
                  <a:schemeClr val="tx1"/>
                </a:solidFill>
              </a:rPr>
              <a:t>2</a:t>
            </a:r>
            <a:r>
              <a:rPr lang="de-DE" dirty="0">
                <a:solidFill>
                  <a:schemeClr val="tx1"/>
                </a:solidFill>
              </a:rPr>
              <a:t>) - Quadratic Time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The number of operations is proportional to the size of task squared.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Example 1: Selection sort of n elements.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Example 2: Comparing two-dimensional array of size n by n</a:t>
            </a:r>
            <a:endParaRPr lang="de-DE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de-DE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de-DE" dirty="0">
                <a:solidFill>
                  <a:schemeClr val="tx1"/>
                </a:solidFill>
              </a:rPr>
              <a:t>Big-O notation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Big-O only gives sensible comparison of algorithms in different complexity classes when n is large.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Big-O notation cannot compare algorithms in the same complexity class.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For example: O(n</a:t>
            </a:r>
            <a:r>
              <a:rPr lang="de-DE" baseline="30000" dirty="0">
                <a:solidFill>
                  <a:schemeClr val="tx1"/>
                </a:solidFill>
              </a:rPr>
              <a:t>2</a:t>
            </a:r>
            <a:r>
              <a:rPr lang="de-DE" dirty="0">
                <a:solidFill>
                  <a:schemeClr val="tx1"/>
                </a:solidFill>
              </a:rPr>
              <a:t>) is a set, or family, of fucntion with the same of smaller order of growth like n</a:t>
            </a:r>
            <a:r>
              <a:rPr lang="de-DE" baseline="30000" dirty="0">
                <a:solidFill>
                  <a:schemeClr val="tx1"/>
                </a:solidFill>
              </a:rPr>
              <a:t>2</a:t>
            </a:r>
            <a:r>
              <a:rPr lang="de-DE" dirty="0">
                <a:solidFill>
                  <a:schemeClr val="tx1"/>
                </a:solidFill>
              </a:rPr>
              <a:t> + n, 100n + 5, 4n</a:t>
            </a:r>
            <a:r>
              <a:rPr lang="de-DE" baseline="30000" dirty="0">
                <a:solidFill>
                  <a:schemeClr val="tx1"/>
                </a:solidFill>
              </a:rPr>
              <a:t>2</a:t>
            </a:r>
            <a:r>
              <a:rPr lang="de-DE" dirty="0">
                <a:solidFill>
                  <a:schemeClr val="tx1"/>
                </a:solidFill>
              </a:rPr>
              <a:t> – n lg n + 12, n</a:t>
            </a:r>
            <a:r>
              <a:rPr lang="de-DE" baseline="30000" dirty="0">
                <a:solidFill>
                  <a:schemeClr val="tx1"/>
                </a:solidFill>
              </a:rPr>
              <a:t>2</a:t>
            </a:r>
            <a:r>
              <a:rPr lang="de-DE" dirty="0">
                <a:solidFill>
                  <a:schemeClr val="tx1"/>
                </a:solidFill>
              </a:rPr>
              <a:t>/5 – 100n, n log n, 50n, and so forth. Moreover, note! n</a:t>
            </a:r>
            <a:r>
              <a:rPr lang="de-DE" baseline="30000" dirty="0">
                <a:solidFill>
                  <a:schemeClr val="tx1"/>
                </a:solidFill>
              </a:rPr>
              <a:t>3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∉ O (</a:t>
            </a:r>
            <a:r>
              <a:rPr lang="de-DE" dirty="0">
                <a:solidFill>
                  <a:schemeClr val="tx1"/>
                </a:solidFill>
              </a:rPr>
              <a:t>n</a:t>
            </a:r>
            <a:r>
              <a:rPr lang="de-DE" baseline="30000" dirty="0">
                <a:solidFill>
                  <a:schemeClr val="tx1"/>
                </a:solidFill>
              </a:rPr>
              <a:t>2</a:t>
            </a: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)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699" y="445025"/>
            <a:ext cx="8640389" cy="572700"/>
          </a:xfrm>
        </p:spPr>
        <p:txBody>
          <a:bodyPr/>
          <a:lstStyle/>
          <a:p>
            <a:r>
              <a:rPr lang="de-DE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</a:rPr>
              <a:t>Arithmetic of of Big-O, </a:t>
            </a:r>
            <a:r>
              <a:rPr lang="el-GR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Ω</a:t>
            </a:r>
            <a:r>
              <a:rPr lang="de-DE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 and </a:t>
            </a:r>
            <a:r>
              <a:rPr lang="az-Cyrl-AZ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Comfortaa Regular"/>
              </a:rPr>
              <a:t>Ө</a:t>
            </a:r>
            <a:r>
              <a:rPr lang="de-DE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</a:rPr>
              <a:t> Notations</a:t>
            </a:r>
            <a:endParaRPr lang="en-US" sz="36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991026"/>
          </a:xfrm>
        </p:spPr>
        <p:txBody>
          <a:bodyPr/>
          <a:lstStyle/>
          <a:p>
            <a:pPr marL="11430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Transitivity</a:t>
            </a: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dirty="0">
                <a:solidFill>
                  <a:schemeClr val="tx1"/>
                </a:solidFill>
              </a:rPr>
              <a:t>f(n) ∈ O (g(n))    and g(n) </a:t>
            </a:r>
            <a:r>
              <a:rPr lang="en-US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∈ O (h(n))    ⇒    f(n) </a:t>
            </a:r>
            <a:r>
              <a:rPr lang="de-DE" sz="2400" dirty="0">
                <a:solidFill>
                  <a:schemeClr val="tx1"/>
                </a:solidFill>
              </a:rPr>
              <a:t>∈ O (h(n))</a:t>
            </a: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dirty="0">
                <a:solidFill>
                  <a:schemeClr val="tx1"/>
                </a:solidFill>
              </a:rPr>
              <a:t>f(n) ∈ </a:t>
            </a:r>
            <a:r>
              <a:rPr lang="el-GR" sz="2400" dirty="0">
                <a:solidFill>
                  <a:schemeClr val="tx1"/>
                </a:solidFill>
              </a:rPr>
              <a:t>Ω</a:t>
            </a:r>
            <a:r>
              <a:rPr lang="de-DE" sz="2400" dirty="0">
                <a:solidFill>
                  <a:schemeClr val="tx1"/>
                </a:solidFill>
              </a:rPr>
              <a:t> (g(n))    and g(n) </a:t>
            </a:r>
            <a:r>
              <a:rPr lang="en-US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∈ </a:t>
            </a:r>
            <a:r>
              <a:rPr lang="el-GR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Ω</a:t>
            </a:r>
            <a:r>
              <a:rPr lang="en-US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(h(n))    ⇒    f(n) </a:t>
            </a:r>
            <a:r>
              <a:rPr lang="de-DE" sz="2400" dirty="0">
                <a:solidFill>
                  <a:schemeClr val="tx1"/>
                </a:solidFill>
              </a:rPr>
              <a:t>∈ </a:t>
            </a:r>
            <a:r>
              <a:rPr lang="el-GR" sz="2400" dirty="0">
                <a:solidFill>
                  <a:schemeClr val="tx1"/>
                </a:solidFill>
              </a:rPr>
              <a:t>Ω</a:t>
            </a:r>
            <a:r>
              <a:rPr lang="de-DE" sz="2400" dirty="0">
                <a:solidFill>
                  <a:schemeClr val="tx1"/>
                </a:solidFill>
              </a:rPr>
              <a:t> (h(n))</a:t>
            </a: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dirty="0">
                <a:solidFill>
                  <a:schemeClr val="tx1"/>
                </a:solidFill>
              </a:rPr>
              <a:t>f(n) ∈ </a:t>
            </a:r>
            <a:r>
              <a:rPr lang="az-Cyrl-AZ" sz="2400" dirty="0">
                <a:solidFill>
                  <a:schemeClr val="tx1"/>
                </a:solidFill>
              </a:rPr>
              <a:t>Ө</a:t>
            </a:r>
            <a:r>
              <a:rPr lang="de-DE" sz="2400" dirty="0">
                <a:solidFill>
                  <a:schemeClr val="tx1"/>
                </a:solidFill>
              </a:rPr>
              <a:t> (g(n))    and g(n) </a:t>
            </a:r>
            <a:r>
              <a:rPr lang="en-US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∈ </a:t>
            </a:r>
            <a:r>
              <a:rPr lang="az-Cyrl-AZ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Ө</a:t>
            </a:r>
            <a:r>
              <a:rPr lang="en-US" sz="240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(h(n))    ⇒    f(n) </a:t>
            </a:r>
            <a:r>
              <a:rPr lang="de-DE" sz="2400" dirty="0">
                <a:solidFill>
                  <a:schemeClr val="tx1"/>
                </a:solidFill>
              </a:rPr>
              <a:t>∈ </a:t>
            </a:r>
            <a:r>
              <a:rPr lang="az-Cyrl-AZ" sz="2400" dirty="0">
                <a:solidFill>
                  <a:schemeClr val="tx1"/>
                </a:solidFill>
              </a:rPr>
              <a:t>Ө</a:t>
            </a:r>
            <a:r>
              <a:rPr lang="de-DE" sz="2400" dirty="0">
                <a:solidFill>
                  <a:schemeClr val="tx1"/>
                </a:solidFill>
              </a:rPr>
              <a:t> (h(n))</a:t>
            </a:r>
            <a:endParaRPr lang="de-DE" sz="2400" dirty="0">
              <a:solidFill>
                <a:schemeClr val="tx1"/>
              </a:solidFill>
            </a:endParaRPr>
          </a:p>
          <a:p>
            <a:endParaRPr lang="de-DE" sz="1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Scaling</a:t>
            </a: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dirty="0">
                <a:solidFill>
                  <a:schemeClr val="tx1"/>
                </a:solidFill>
              </a:rPr>
              <a:t>If f(n)) ∈ O (g(n))    then for any k &gt; 0,    f(n)) ∈ O (k.g(n))</a:t>
            </a:r>
            <a:endParaRPr lang="de-DE" sz="2400" dirty="0">
              <a:solidFill>
                <a:schemeClr val="tx1"/>
              </a:solidFill>
            </a:endParaRPr>
          </a:p>
          <a:p>
            <a:endParaRPr lang="de-DE" sz="1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Reflexivity</a:t>
            </a:r>
            <a:endParaRPr lang="de-DE" sz="2400" dirty="0">
              <a:solidFill>
                <a:schemeClr val="tx1"/>
              </a:solidFill>
            </a:endParaRPr>
          </a:p>
          <a:p>
            <a:r>
              <a:rPr lang="pt-BR" sz="2400" dirty="0">
                <a:solidFill>
                  <a:schemeClr val="tx1"/>
                </a:solidFill>
              </a:rPr>
              <a:t>f(n) ∈ Ө (g(n))  then  f(n) ∈  O (g(n)) and f(n) ∈  Ω (g(n)) </a:t>
            </a:r>
            <a:endParaRPr lang="pt-BR" sz="2400" dirty="0">
              <a:solidFill>
                <a:schemeClr val="tx1"/>
              </a:solidFill>
            </a:endParaRPr>
          </a:p>
          <a:p>
            <a:endParaRPr lang="de-DE" sz="2400" dirty="0">
              <a:solidFill>
                <a:schemeClr val="tx1"/>
              </a:solidFill>
            </a:endParaRPr>
          </a:p>
          <a:p>
            <a:endParaRPr lang="de-DE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699" y="445025"/>
            <a:ext cx="8640389" cy="572700"/>
          </a:xfrm>
        </p:spPr>
        <p:txBody>
          <a:bodyPr/>
          <a:lstStyle/>
          <a:p>
            <a:r>
              <a:rPr lang="de-DE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</a:rPr>
              <a:t>Arithmetic of of Big-O, </a:t>
            </a:r>
            <a:r>
              <a:rPr lang="el-GR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Ω</a:t>
            </a:r>
            <a:r>
              <a:rPr lang="de-DE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 and </a:t>
            </a:r>
            <a:r>
              <a:rPr lang="az-Cyrl-AZ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Comfortaa Regular"/>
              </a:rPr>
              <a:t>Ө</a:t>
            </a:r>
            <a:r>
              <a:rPr lang="de-DE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</a:rPr>
              <a:t> Notations</a:t>
            </a:r>
            <a:endParaRPr lang="en-US" sz="36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991026"/>
          </a:xfrm>
        </p:spPr>
        <p:txBody>
          <a:bodyPr/>
          <a:lstStyle/>
          <a:p>
            <a:pPr marL="11430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Sums</a:t>
            </a:r>
            <a:endParaRPr lang="de-DE" sz="2400" dirty="0">
              <a:solidFill>
                <a:schemeClr val="tx1"/>
              </a:solidFill>
            </a:endParaRPr>
          </a:p>
          <a:p>
            <a:r>
              <a:rPr lang="de-DE" sz="2400" dirty="0">
                <a:solidFill>
                  <a:schemeClr val="tx1"/>
                </a:solidFill>
              </a:rPr>
              <a:t>If f</a:t>
            </a:r>
            <a:r>
              <a:rPr lang="de-DE" sz="2400" baseline="-25000" dirty="0">
                <a:solidFill>
                  <a:schemeClr val="tx1"/>
                </a:solidFill>
              </a:rPr>
              <a:t>1</a:t>
            </a:r>
            <a:r>
              <a:rPr lang="de-DE" sz="2400" dirty="0">
                <a:solidFill>
                  <a:schemeClr val="tx1"/>
                </a:solidFill>
              </a:rPr>
              <a:t>(n)) ∈ O (g</a:t>
            </a:r>
            <a:r>
              <a:rPr lang="de-DE" sz="2400" baseline="-25000" dirty="0">
                <a:solidFill>
                  <a:schemeClr val="tx1"/>
                </a:solidFill>
              </a:rPr>
              <a:t>1</a:t>
            </a:r>
            <a:r>
              <a:rPr lang="de-DE" sz="2400" dirty="0">
                <a:solidFill>
                  <a:schemeClr val="tx1"/>
                </a:solidFill>
              </a:rPr>
              <a:t>(n)) and f</a:t>
            </a:r>
            <a:r>
              <a:rPr lang="de-DE" sz="2400" baseline="-25000" dirty="0">
                <a:solidFill>
                  <a:schemeClr val="tx1"/>
                </a:solidFill>
              </a:rPr>
              <a:t>2</a:t>
            </a:r>
            <a:r>
              <a:rPr lang="de-DE" sz="2400" dirty="0">
                <a:solidFill>
                  <a:schemeClr val="tx1"/>
                </a:solidFill>
              </a:rPr>
              <a:t>(n)) ∈ O (g</a:t>
            </a:r>
            <a:r>
              <a:rPr lang="de-DE" sz="2400" baseline="-25000" dirty="0">
                <a:solidFill>
                  <a:schemeClr val="tx1"/>
                </a:solidFill>
              </a:rPr>
              <a:t>2</a:t>
            </a:r>
            <a:r>
              <a:rPr lang="de-DE" sz="2400" dirty="0">
                <a:solidFill>
                  <a:schemeClr val="tx1"/>
                </a:solidFill>
              </a:rPr>
              <a:t>(n))  </a:t>
            </a:r>
            <a:endParaRPr lang="de-DE" sz="2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   then (f</a:t>
            </a:r>
            <a:r>
              <a:rPr lang="de-DE" sz="2400" baseline="-25000" dirty="0">
                <a:solidFill>
                  <a:schemeClr val="tx1"/>
                </a:solidFill>
              </a:rPr>
              <a:t>1</a:t>
            </a:r>
            <a:r>
              <a:rPr lang="de-DE" sz="2400" dirty="0">
                <a:solidFill>
                  <a:schemeClr val="tx1"/>
                </a:solidFill>
              </a:rPr>
              <a:t> + f</a:t>
            </a:r>
            <a:r>
              <a:rPr lang="de-DE" sz="2400" baseline="-25000" dirty="0">
                <a:solidFill>
                  <a:schemeClr val="tx1"/>
                </a:solidFill>
              </a:rPr>
              <a:t>2</a:t>
            </a:r>
            <a:r>
              <a:rPr lang="de-DE" sz="2400" dirty="0">
                <a:solidFill>
                  <a:schemeClr val="tx1"/>
                </a:solidFill>
              </a:rPr>
              <a:t>)(n) ∈ O (max(g</a:t>
            </a:r>
            <a:r>
              <a:rPr lang="de-DE" sz="2400" baseline="-25000" dirty="0">
                <a:solidFill>
                  <a:schemeClr val="tx1"/>
                </a:solidFill>
              </a:rPr>
              <a:t>1</a:t>
            </a:r>
            <a:r>
              <a:rPr lang="de-DE" sz="2400" dirty="0">
                <a:solidFill>
                  <a:schemeClr val="tx1"/>
                </a:solidFill>
              </a:rPr>
              <a:t>(n),g</a:t>
            </a:r>
            <a:r>
              <a:rPr lang="de-DE" sz="2400" baseline="-25000" dirty="0">
                <a:solidFill>
                  <a:schemeClr val="tx1"/>
                </a:solidFill>
              </a:rPr>
              <a:t>2</a:t>
            </a:r>
            <a:r>
              <a:rPr lang="de-DE" sz="2400" dirty="0">
                <a:solidFill>
                  <a:schemeClr val="tx1"/>
                </a:solidFill>
              </a:rPr>
              <a:t>(n)) </a:t>
            </a:r>
            <a:endParaRPr lang="de-DE" sz="2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de-DE" sz="7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de-DE" sz="2400" dirty="0">
                <a:solidFill>
                  <a:schemeClr val="tx1"/>
                </a:solidFill>
              </a:rPr>
              <a:t>Symmetry</a:t>
            </a:r>
            <a:endParaRPr lang="de-DE" sz="2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f(n) ∈ Ө (g(n))  if and only if g(n) ∈ Ө (f(n))</a:t>
            </a:r>
            <a:endParaRPr lang="en-US" sz="2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7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Transpose Symmetry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f(n) </a:t>
            </a:r>
            <a:r>
              <a:rPr lang="de-DE" sz="2400" dirty="0">
                <a:solidFill>
                  <a:schemeClr val="tx1"/>
                </a:solidFill>
              </a:rPr>
              <a:t>∈ O</a:t>
            </a:r>
            <a:r>
              <a:rPr lang="en-US" sz="2400" dirty="0">
                <a:solidFill>
                  <a:schemeClr val="tx1"/>
                </a:solidFill>
              </a:rPr>
              <a:t> (g(n))  if and only if g(n) </a:t>
            </a:r>
            <a:r>
              <a:rPr lang="de-DE" sz="2400" dirty="0">
                <a:solidFill>
                  <a:schemeClr val="tx1"/>
                </a:solidFill>
              </a:rPr>
              <a:t>∈ </a:t>
            </a:r>
            <a:r>
              <a:rPr lang="el-GR" sz="2400" dirty="0">
                <a:solidFill>
                  <a:schemeClr val="tx1"/>
                </a:solidFill>
              </a:rPr>
              <a:t>Ω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(f(n))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f(n) </a:t>
            </a:r>
            <a:r>
              <a:rPr lang="de-DE" sz="2400" dirty="0">
                <a:solidFill>
                  <a:schemeClr val="tx1"/>
                </a:solidFill>
              </a:rPr>
              <a:t>∈ o</a:t>
            </a:r>
            <a:r>
              <a:rPr lang="en-US" sz="2400" dirty="0">
                <a:solidFill>
                  <a:schemeClr val="tx1"/>
                </a:solidFill>
              </a:rPr>
              <a:t> (g(n))  if and only if g(n) </a:t>
            </a:r>
            <a:r>
              <a:rPr lang="de-DE" sz="2400" dirty="0">
                <a:solidFill>
                  <a:schemeClr val="tx1"/>
                </a:solidFill>
              </a:rPr>
              <a:t>∈ </a:t>
            </a:r>
            <a:r>
              <a:rPr lang="el-GR" sz="2400" dirty="0">
                <a:solidFill>
                  <a:schemeClr val="tx1"/>
                </a:solidFill>
              </a:rPr>
              <a:t>ω</a:t>
            </a:r>
            <a:r>
              <a:rPr lang="de-DE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(f(n))</a:t>
            </a:r>
            <a:endParaRPr lang="en-US" sz="24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699" y="445025"/>
            <a:ext cx="8640389" cy="572700"/>
          </a:xfrm>
        </p:spPr>
        <p:txBody>
          <a:bodyPr/>
          <a:lstStyle/>
          <a:p>
            <a:r>
              <a:rPr lang="de-DE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</a:rPr>
              <a:t>Arithmetic of of Big-O, </a:t>
            </a:r>
            <a:r>
              <a:rPr lang="el-GR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Ω</a:t>
            </a:r>
            <a:r>
              <a:rPr lang="de-DE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 and </a:t>
            </a:r>
            <a:r>
              <a:rPr lang="az-Cyrl-AZ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Comfortaa Regular"/>
              </a:rPr>
              <a:t>Ө</a:t>
            </a:r>
            <a:r>
              <a:rPr lang="de-DE" sz="36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</a:rPr>
              <a:t> Notations</a:t>
            </a:r>
            <a:endParaRPr lang="en-US" sz="36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991026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chemeClr val="dk1"/>
                    </a:solidFill>
                    <a:latin typeface="+mn-lt"/>
                    <a:ea typeface="Times New Roman" panose="02020603050405020304"/>
                    <a:cs typeface="Times New Roman" panose="02020603050405020304"/>
                    <a:sym typeface="Century Gothic" panose="020B0502020202020204"/>
                  </a:rPr>
                  <a:t>f</a:t>
                </a:r>
                <a14:m>
                  <m:oMath xmlns:m="http://schemas.openxmlformats.org/officeDocument/2006/math">
                    <m:r>
                      <a:rPr lang="en-US" sz="2400" baseline="-250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 panose="02020603050405020304"/>
                        <a:cs typeface="Times New Roman" panose="02020603050405020304"/>
                        <a:sym typeface="Century Gothic" panose="020B0502020202020204"/>
                      </a:rPr>
                      <m:t>1</m:t>
                    </m:r>
                    <m:r>
                      <a:rPr lang="en-US" sz="24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 panose="02020603050405020304"/>
                        <a:cs typeface="Times New Roman" panose="02020603050405020304"/>
                        <a:sym typeface="Century Gothic" panose="020B0502020202020204"/>
                      </a:rPr>
                      <m:t>(</m:t>
                    </m:r>
                    <m:r>
                      <a:rPr lang="en-US" sz="24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 panose="02020603050405020304"/>
                        <a:cs typeface="Times New Roman" panose="02020603050405020304"/>
                        <a:sym typeface="Century Gothic" panose="020B0502020202020204"/>
                      </a:rPr>
                      <m:t>𝑛</m:t>
                    </m:r>
                    <m:r>
                      <a:rPr lang="en-US" sz="24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 panose="02020603050405020304"/>
                        <a:cs typeface="Times New Roman" panose="02020603050405020304"/>
                        <a:sym typeface="Century Gothic" panose="020B0502020202020204"/>
                      </a:rPr>
                      <m:t>) ∗</m:t>
                    </m:r>
                    <m:r>
                      <m:rPr>
                        <m:sty m:val="p"/>
                      </m:rPr>
                      <a:rPr lang="de-DE" sz="24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 panose="02020603050405020304"/>
                        <a:cs typeface="Times New Roman" panose="02020603050405020304"/>
                        <a:sym typeface="Century Gothic" panose="020B0502020202020204"/>
                      </a:rPr>
                      <m:t>f</m:t>
                    </m:r>
                    <m:r>
                      <a:rPr lang="en-US" sz="2400" baseline="-250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 panose="02020603050405020304"/>
                        <a:cs typeface="Times New Roman" panose="02020603050405020304"/>
                        <a:sym typeface="Century Gothic" panose="020B0502020202020204"/>
                      </a:rPr>
                      <m:t>2</m:t>
                    </m:r>
                    <m:r>
                      <a:rPr lang="en-US" sz="24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 panose="02020603050405020304"/>
                        <a:cs typeface="Times New Roman" panose="02020603050405020304"/>
                        <a:sym typeface="Century Gothic" panose="020B0502020202020204"/>
                      </a:rPr>
                      <m:t>(</m:t>
                    </m:r>
                    <m:r>
                      <a:rPr lang="en-US" sz="24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 panose="02020603050405020304"/>
                        <a:cs typeface="Times New Roman" panose="02020603050405020304"/>
                        <a:sym typeface="Century Gothic" panose="020B0502020202020204"/>
                      </a:rPr>
                      <m:t>𝑛</m:t>
                    </m:r>
                    <m:r>
                      <a:rPr lang="en-US" sz="24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 panose="02020603050405020304"/>
                        <a:cs typeface="Times New Roman" panose="02020603050405020304"/>
                        <a:sym typeface="Century Gothic" panose="020B0502020202020204"/>
                      </a:rPr>
                      <m:t>) = </m:t>
                    </m:r>
                    <m:r>
                      <a:rPr lang="en-US" sz="24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 panose="02020603050405020304"/>
                        <a:cs typeface="Times New Roman" panose="02020603050405020304"/>
                        <a:sym typeface="Century Gothic" panose="020B0502020202020204"/>
                      </a:rPr>
                      <m:t>𝑂</m:t>
                    </m:r>
                    <m:r>
                      <a:rPr lang="en-US" sz="24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 panose="02020603050405020304"/>
                        <a:cs typeface="Times New Roman" panose="02020603050405020304"/>
                        <a:sym typeface="Century Gothic" panose="020B0502020202020204"/>
                      </a:rPr>
                      <m:t>(</m:t>
                    </m:r>
                    <m:r>
                      <m:rPr>
                        <m:sty m:val="p"/>
                      </m:rPr>
                      <a:rPr lang="de-DE" sz="2400" b="0" i="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 panose="02020603050405020304"/>
                        <a:cs typeface="Times New Roman" panose="02020603050405020304"/>
                        <a:sym typeface="Century Gothic" panose="020B0502020202020204"/>
                      </a:rPr>
                      <m:t>g</m:t>
                    </m:r>
                    <m:r>
                      <a:rPr lang="de-DE" sz="2400" b="0" i="0" baseline="-250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 panose="02020603050405020304"/>
                        <a:cs typeface="Times New Roman" panose="02020603050405020304"/>
                        <a:sym typeface="Century Gothic" panose="020B0502020202020204"/>
                      </a:rPr>
                      <m:t>1</m:t>
                    </m:r>
                    <m:r>
                      <a:rPr lang="en-US" sz="24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 panose="02020603050405020304"/>
                        <a:cs typeface="Times New Roman" panose="02020603050405020304"/>
                        <a:sym typeface="Century Gothic" panose="020B0502020202020204"/>
                      </a:rPr>
                      <m:t>(</m:t>
                    </m:r>
                    <m:r>
                      <a:rPr lang="en-US" sz="24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 panose="02020603050405020304"/>
                        <a:cs typeface="Times New Roman" panose="02020603050405020304"/>
                        <a:sym typeface="Century Gothic" panose="020B0502020202020204"/>
                      </a:rPr>
                      <m:t>𝑛</m:t>
                    </m:r>
                    <m:r>
                      <a:rPr lang="en-US" sz="24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 panose="02020603050405020304"/>
                        <a:cs typeface="Times New Roman" panose="02020603050405020304"/>
                        <a:sym typeface="Century Gothic" panose="020B0502020202020204"/>
                      </a:rPr>
                      <m:t>) ∗</m:t>
                    </m:r>
                    <m:r>
                      <a:rPr lang="en-US" sz="24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 panose="02020603050405020304"/>
                        <a:cs typeface="Times New Roman" panose="02020603050405020304"/>
                        <a:sym typeface="Century Gothic" panose="020B0502020202020204"/>
                      </a:rPr>
                      <m:t>𝑔</m:t>
                    </m:r>
                    <m:r>
                      <a:rPr lang="de-DE" sz="2400" b="0" i="0" baseline="-250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 panose="02020603050405020304"/>
                        <a:cs typeface="Times New Roman" panose="02020603050405020304"/>
                        <a:sym typeface="Century Gothic" panose="020B0502020202020204"/>
                      </a:rPr>
                      <m:t>2</m:t>
                    </m:r>
                    <m:r>
                      <a:rPr lang="en-US" sz="24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 panose="02020603050405020304"/>
                        <a:cs typeface="Times New Roman" panose="02020603050405020304"/>
                        <a:sym typeface="Century Gothic" panose="020B0502020202020204"/>
                      </a:rPr>
                      <m:t>(</m:t>
                    </m:r>
                    <m:r>
                      <a:rPr lang="en-US" sz="24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 panose="02020603050405020304"/>
                        <a:cs typeface="Times New Roman" panose="02020603050405020304"/>
                        <a:sym typeface="Century Gothic" panose="020B0502020202020204"/>
                      </a:rPr>
                      <m:t>𝑛</m:t>
                    </m:r>
                    <m:r>
                      <a:rPr lang="en-US" sz="2400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Times New Roman" panose="02020603050405020304"/>
                        <a:cs typeface="Times New Roman" panose="02020603050405020304"/>
                        <a:sym typeface="Century Gothic" panose="020B0502020202020204"/>
                      </a:rPr>
                      <m:t>))</m:t>
                    </m:r>
                  </m:oMath>
                </a14:m>
                <a:r>
                  <a:rPr lang="en-US" sz="2400" dirty="0">
                    <a:solidFill>
                      <a:schemeClr val="dk1"/>
                    </a:solidFill>
                    <a:latin typeface="+mn-lt"/>
                    <a:ea typeface="Times New Roman" panose="02020603050405020304"/>
                    <a:cs typeface="Times New Roman" panose="02020603050405020304"/>
                  </a:rPr>
                  <a:t> </a:t>
                </a:r>
                <a:endParaRPr lang="en-US" sz="2400" dirty="0">
                  <a:solidFill>
                    <a:schemeClr val="dk1"/>
                  </a:solidFill>
                  <a:latin typeface="+mn-lt"/>
                  <a:ea typeface="Times New Roman" panose="02020603050405020304"/>
                  <a:cs typeface="Times New Roman" panose="02020603050405020304"/>
                </a:endParaRPr>
              </a:p>
              <a:p>
                <a:endParaRPr lang="de-DE" sz="2400" dirty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de-DE" sz="2400" dirty="0">
                    <a:solidFill>
                      <a:schemeClr val="tx1"/>
                    </a:solidFill>
                    <a:latin typeface="+mn-lt"/>
                  </a:rPr>
                  <a:t>O (n</a:t>
                </a:r>
                <a:r>
                  <a:rPr lang="de-DE" sz="2400" baseline="30000" dirty="0">
                    <a:solidFill>
                      <a:schemeClr val="tx1"/>
                    </a:solidFill>
                    <a:latin typeface="+mn-lt"/>
                  </a:rPr>
                  <a:t>c1</a:t>
                </a:r>
                <a:r>
                  <a:rPr lang="de-DE" sz="2400" dirty="0">
                    <a:solidFill>
                      <a:schemeClr val="tx1"/>
                    </a:solidFill>
                    <a:latin typeface="+mn-lt"/>
                  </a:rPr>
                  <a:t>) </a:t>
                </a:r>
                <a:r>
                  <a:rPr lang="de-DE" sz="24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⸦ </a:t>
                </a:r>
                <a:r>
                  <a:rPr lang="de-DE" sz="2400" dirty="0">
                    <a:solidFill>
                      <a:schemeClr val="tx1"/>
                    </a:solidFill>
                    <a:latin typeface="+mn-lt"/>
                  </a:rPr>
                  <a:t>O (n</a:t>
                </a:r>
                <a:r>
                  <a:rPr lang="de-DE" sz="2400" baseline="30000" dirty="0">
                    <a:solidFill>
                      <a:schemeClr val="tx1"/>
                    </a:solidFill>
                    <a:latin typeface="+mn-lt"/>
                  </a:rPr>
                  <a:t>c2</a:t>
                </a:r>
                <a:r>
                  <a:rPr lang="de-DE" sz="2400" dirty="0">
                    <a:solidFill>
                      <a:schemeClr val="tx1"/>
                    </a:solidFill>
                    <a:latin typeface="+mn-lt"/>
                  </a:rPr>
                  <a:t>) for any c1 &lt; c2</a:t>
                </a:r>
                <a:endParaRPr lang="de-DE" sz="2400" dirty="0">
                  <a:solidFill>
                    <a:schemeClr val="tx1"/>
                  </a:solidFill>
                  <a:latin typeface="+mn-lt"/>
                </a:endParaRPr>
              </a:p>
              <a:p>
                <a:endParaRPr lang="de-DE" sz="2400" dirty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de-DE" sz="2400" dirty="0">
                    <a:solidFill>
                      <a:schemeClr val="tx1"/>
                    </a:solidFill>
                    <a:latin typeface="+mn-lt"/>
                  </a:rPr>
                  <a:t>For any costants a, b, c &gt; 0</a:t>
                </a:r>
                <a:endParaRPr lang="de-DE" sz="2400" dirty="0">
                  <a:solidFill>
                    <a:schemeClr val="tx1"/>
                  </a:solidFill>
                  <a:latin typeface="+mn-lt"/>
                </a:endParaRPr>
              </a:p>
              <a:p>
                <a:pPr marL="114300" indent="0">
                  <a:buNone/>
                </a:pPr>
                <a:r>
                  <a:rPr lang="de-DE" sz="2400" dirty="0">
                    <a:solidFill>
                      <a:schemeClr val="tx1"/>
                    </a:solidFill>
                    <a:latin typeface="+mn-lt"/>
                  </a:rPr>
                  <a:t>		O (a) </a:t>
                </a:r>
                <a:r>
                  <a:rPr lang="de-DE" sz="24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⸦ </a:t>
                </a:r>
                <a:r>
                  <a:rPr lang="de-DE" sz="2400" dirty="0">
                    <a:solidFill>
                      <a:schemeClr val="tx1"/>
                    </a:solidFill>
                    <a:latin typeface="+mn-lt"/>
                  </a:rPr>
                  <a:t>O (log n) </a:t>
                </a:r>
                <a:r>
                  <a:rPr lang="de-DE" sz="24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⸦ </a:t>
                </a:r>
                <a:r>
                  <a:rPr lang="de-DE" sz="2400" dirty="0">
                    <a:solidFill>
                      <a:schemeClr val="tx1"/>
                    </a:solidFill>
                    <a:latin typeface="+mn-lt"/>
                  </a:rPr>
                  <a:t>O (n</a:t>
                </a:r>
                <a:r>
                  <a:rPr lang="de-DE" sz="2400" baseline="30000" dirty="0">
                    <a:solidFill>
                      <a:schemeClr val="tx1"/>
                    </a:solidFill>
                    <a:latin typeface="+mn-lt"/>
                  </a:rPr>
                  <a:t>b</a:t>
                </a:r>
                <a:r>
                  <a:rPr lang="de-DE" sz="2400" dirty="0">
                    <a:solidFill>
                      <a:schemeClr val="tx1"/>
                    </a:solidFill>
                    <a:latin typeface="+mn-lt"/>
                  </a:rPr>
                  <a:t>) </a:t>
                </a:r>
                <a:r>
                  <a:rPr lang="de-DE" sz="24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⸦ </a:t>
                </a:r>
                <a:r>
                  <a:rPr lang="de-DE" sz="2400" dirty="0">
                    <a:solidFill>
                      <a:schemeClr val="tx1"/>
                    </a:solidFill>
                    <a:latin typeface="+mn-lt"/>
                  </a:rPr>
                  <a:t>O (c</a:t>
                </a:r>
                <a:r>
                  <a:rPr lang="de-DE" sz="2400" baseline="30000" dirty="0">
                    <a:solidFill>
                      <a:schemeClr val="tx1"/>
                    </a:solidFill>
                    <a:latin typeface="+mn-lt"/>
                  </a:rPr>
                  <a:t>n</a:t>
                </a:r>
                <a:r>
                  <a:rPr lang="de-DE" sz="2400" dirty="0">
                    <a:solidFill>
                      <a:schemeClr val="tx1"/>
                    </a:solidFill>
                    <a:latin typeface="+mn-lt"/>
                  </a:rPr>
                  <a:t>) </a:t>
                </a:r>
                <a:endParaRPr lang="de-DE" sz="2400" dirty="0">
                  <a:solidFill>
                    <a:schemeClr val="tx1"/>
                  </a:solidFill>
                  <a:latin typeface="+mn-lt"/>
                </a:endParaRPr>
              </a:p>
              <a:p>
                <a:pPr marL="114300" indent="0">
                  <a:buNone/>
                </a:pPr>
                <a:endParaRPr lang="de-DE" sz="2400" dirty="0">
                  <a:solidFill>
                    <a:schemeClr val="tx1"/>
                  </a:solidFill>
                  <a:latin typeface="+mn-lt"/>
                </a:endParaRPr>
              </a:p>
              <a:p>
                <a:r>
                  <a:rPr lang="de-DE" sz="2400" dirty="0">
                    <a:solidFill>
                      <a:schemeClr val="tx1"/>
                    </a:solidFill>
                    <a:latin typeface="+mn-lt"/>
                  </a:rPr>
                  <a:t>Multipying with n, will result in:</a:t>
                </a:r>
                <a:endParaRPr lang="de-DE" sz="2400" dirty="0">
                  <a:solidFill>
                    <a:schemeClr val="tx1"/>
                  </a:solidFill>
                  <a:latin typeface="+mn-lt"/>
                </a:endParaRPr>
              </a:p>
              <a:p>
                <a:pPr marL="114300" indent="0">
                  <a:buNone/>
                </a:pPr>
                <a:r>
                  <a:rPr lang="de-DE" sz="2400" dirty="0">
                    <a:solidFill>
                      <a:schemeClr val="tx1"/>
                    </a:solidFill>
                    <a:latin typeface="+mn-lt"/>
                  </a:rPr>
                  <a:t>		O (an) </a:t>
                </a:r>
                <a:r>
                  <a:rPr lang="de-DE" sz="24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⸦ </a:t>
                </a:r>
                <a:r>
                  <a:rPr lang="de-DE" sz="2400" dirty="0">
                    <a:solidFill>
                      <a:schemeClr val="tx1"/>
                    </a:solidFill>
                    <a:latin typeface="+mn-lt"/>
                  </a:rPr>
                  <a:t>O (n.log n) </a:t>
                </a:r>
                <a:r>
                  <a:rPr lang="de-DE" sz="24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⸦ </a:t>
                </a:r>
                <a:r>
                  <a:rPr lang="de-DE" sz="2400" dirty="0">
                    <a:solidFill>
                      <a:schemeClr val="tx1"/>
                    </a:solidFill>
                    <a:latin typeface="+mn-lt"/>
                  </a:rPr>
                  <a:t>O (n</a:t>
                </a:r>
                <a:r>
                  <a:rPr lang="de-DE" sz="2400" baseline="30000" dirty="0">
                    <a:solidFill>
                      <a:schemeClr val="tx1"/>
                    </a:solidFill>
                    <a:latin typeface="+mn-lt"/>
                  </a:rPr>
                  <a:t>b+1</a:t>
                </a:r>
                <a:r>
                  <a:rPr lang="de-DE" sz="2400" dirty="0">
                    <a:solidFill>
                      <a:schemeClr val="tx1"/>
                    </a:solidFill>
                    <a:latin typeface="+mn-lt"/>
                  </a:rPr>
                  <a:t>) </a:t>
                </a:r>
                <a:r>
                  <a:rPr lang="de-DE" sz="2400" dirty="0">
                    <a:solidFill>
                      <a:schemeClr val="tx1"/>
                    </a:solidFill>
                    <a:latin typeface="+mn-lt"/>
                    <a:cs typeface="Times New Roman" panose="02020603050405020304" pitchFamily="18" charset="0"/>
                  </a:rPr>
                  <a:t>⸦ </a:t>
                </a:r>
                <a:r>
                  <a:rPr lang="de-DE" sz="2400" dirty="0">
                    <a:solidFill>
                      <a:schemeClr val="tx1"/>
                    </a:solidFill>
                    <a:latin typeface="+mn-lt"/>
                  </a:rPr>
                  <a:t>O (nc</a:t>
                </a:r>
                <a:r>
                  <a:rPr lang="de-DE" sz="2400" baseline="30000" dirty="0">
                    <a:solidFill>
                      <a:schemeClr val="tx1"/>
                    </a:solidFill>
                    <a:latin typeface="+mn-lt"/>
                  </a:rPr>
                  <a:t>n</a:t>
                </a:r>
                <a:r>
                  <a:rPr lang="de-DE" sz="2400" dirty="0">
                    <a:solidFill>
                      <a:schemeClr val="tx1"/>
                    </a:solidFill>
                    <a:latin typeface="+mn-lt"/>
                  </a:rPr>
                  <a:t>)</a:t>
                </a:r>
                <a:endParaRPr lang="de-DE" sz="24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3" name="Tex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991026"/>
              </a:xfrm>
              <a:blipFill rotWithShape="1">
                <a:blip r:embed="rId1"/>
                <a:stretch>
                  <a:fillRect l="-6" t="-15" r="1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Asymptotic Analysis (High Level Idea)</a:t>
            </a:r>
            <a:endParaRPr lang="en-US" sz="32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18" name="Google Shape;218;p38"/>
          <p:cNvSpPr/>
          <p:nvPr/>
        </p:nvSpPr>
        <p:spPr>
          <a:xfrm>
            <a:off x="1594800" y="1236450"/>
            <a:ext cx="5954400" cy="1007100"/>
          </a:xfrm>
          <a:prstGeom prst="roundRect">
            <a:avLst>
              <a:gd name="adj" fmla="val 3412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i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We’ll express the asymptotic runtime of an algorithm using</a:t>
            </a:r>
            <a:endParaRPr sz="1800" i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BIG-O NOTATION</a:t>
            </a:r>
            <a:endParaRPr sz="3400" b="1" dirty="0">
              <a:solidFill>
                <a:srgbClr val="CC0000"/>
              </a:solidFill>
            </a:endParaRPr>
          </a:p>
        </p:txBody>
      </p:sp>
      <p:sp>
        <p:nvSpPr>
          <p:cNvPr id="219" name="Google Shape;219;p38"/>
          <p:cNvSpPr txBox="1">
            <a:spLocks noGrp="1"/>
          </p:cNvSpPr>
          <p:nvPr>
            <p:ph type="body" idx="4294967295"/>
          </p:nvPr>
        </p:nvSpPr>
        <p:spPr>
          <a:xfrm>
            <a:off x="311700" y="2209325"/>
            <a:ext cx="8460900" cy="23010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 charset="0"/>
              <a:buChar char="●"/>
            </a:pPr>
            <a:r>
              <a:rPr lang="en-US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We would say Multiplication</a:t>
            </a:r>
            <a:r>
              <a:rPr lang="en-US" sz="20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“runs in time O(n</a:t>
            </a:r>
            <a:r>
              <a:rPr lang="en-US" sz="2000" b="1" baseline="30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US" sz="20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)”</a:t>
            </a:r>
            <a:endParaRPr lang="en-US" sz="20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 charset="0"/>
              <a:buChar char="○"/>
            </a:pPr>
            <a:r>
              <a:rPr lang="en-US" sz="1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Informally, this means that the runtime “scales like” n</a:t>
            </a:r>
            <a:r>
              <a:rPr lang="en-US" sz="1800" baseline="30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endParaRPr lang="en-GB" sz="20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 charset="0"/>
              <a:buChar char="●"/>
            </a:pP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What will be the complexity of a simple loop</a:t>
            </a:r>
            <a:endParaRPr lang="en-GB" sz="20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1016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	for (</a:t>
            </a:r>
            <a:r>
              <a:rPr lang="en-US" sz="2000" dirty="0" err="1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= </a:t>
            </a:r>
            <a:r>
              <a:rPr lang="en-US" sz="20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1, </a:t>
            </a:r>
            <a:r>
              <a:rPr lang="en-US" sz="2000" dirty="0" err="1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&lt; n, </a:t>
            </a:r>
            <a:r>
              <a:rPr lang="en-US" sz="20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 = i+</a:t>
            </a:r>
            <a:r>
              <a:rPr lang="en-US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1</a:t>
            </a:r>
            <a:r>
              <a:rPr lang="en-US" sz="20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</a:t>
            </a:r>
            <a:endParaRPr lang="en-US" sz="20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1016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		</a:t>
            </a:r>
            <a:r>
              <a:rPr lang="en-US" sz="20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print A[</a:t>
            </a:r>
            <a:r>
              <a:rPr lang="en-US" sz="2000" dirty="0" err="1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</a:t>
            </a:r>
            <a:r>
              <a:rPr lang="en-US" sz="2000" dirty="0" smtClean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];</a:t>
            </a:r>
            <a:endParaRPr lang="en-GB" sz="20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26" name="Google Shape;22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7524999" y="351181"/>
            <a:ext cx="8723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Revision</a:t>
            </a:r>
            <a:endParaRPr lang="en-US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90222" y="4052711"/>
            <a:ext cx="1038578" cy="681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370667" y="4510364"/>
            <a:ext cx="0" cy="261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179689" y="4052711"/>
            <a:ext cx="1070025" cy="76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945144" y="4042153"/>
            <a:ext cx="0" cy="62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40414" y="4733712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 c</a:t>
            </a:r>
            <a:r>
              <a:rPr lang="en-GB" sz="2000" baseline="-25000" dirty="0">
                <a:solidFill>
                  <a:schemeClr val="dk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1</a:t>
            </a: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c</a:t>
            </a:r>
            <a:r>
              <a:rPr lang="en-GB" sz="2000" baseline="-25000" dirty="0">
                <a:solidFill>
                  <a:schemeClr val="dk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 (n+1) + c</a:t>
            </a:r>
            <a:r>
              <a:rPr lang="en-GB" sz="2000" baseline="-25000" dirty="0">
                <a:solidFill>
                  <a:schemeClr val="dk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3.</a:t>
            </a: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n + c</a:t>
            </a:r>
            <a:r>
              <a:rPr lang="en-GB" sz="2000" baseline="-25000" dirty="0">
                <a:solidFill>
                  <a:schemeClr val="dk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4</a:t>
            </a: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.n</a:t>
            </a:r>
            <a:endParaRPr lang="en-US" sz="2000" dirty="0">
              <a:solidFill>
                <a:schemeClr val="dk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L</a:t>
            </a:r>
            <a:r>
              <a:rPr lang="en-GB" sz="32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ittle-o Notation </a:t>
            </a:r>
            <a:endParaRPr sz="32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289500" y="921918"/>
            <a:ext cx="8565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Let f(n) &amp; g(n) be  functions defined on the positive integers.</a:t>
            </a:r>
            <a:b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endParaRPr sz="1200" i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293850" y="1299720"/>
            <a:ext cx="8556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What do we mean when we say “f(n) is o(g(n))”?</a:t>
            </a:r>
            <a:endParaRPr sz="25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0" name="Google Shape;223;p33"/>
          <p:cNvSpPr/>
          <p:nvPr/>
        </p:nvSpPr>
        <p:spPr>
          <a:xfrm>
            <a:off x="232724" y="2103068"/>
            <a:ext cx="3964783" cy="25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 Math</a:t>
            </a:r>
            <a:endParaRPr sz="23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= o(g(n)) </a:t>
            </a:r>
            <a:endParaRPr lang="pt-BR" sz="24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⇔</a:t>
            </a:r>
            <a:br>
              <a:rPr lang="pt-BR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pt-BR" sz="32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∀ </a:t>
            </a:r>
            <a:r>
              <a:rPr lang="pt-BR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 &gt; 0, </a:t>
            </a:r>
            <a:r>
              <a:rPr lang="pt-BR" sz="28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∃ </a:t>
            </a:r>
            <a:r>
              <a:rPr lang="pt-BR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pt-BR" sz="24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pt-BR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&gt; 0  s.t. </a:t>
            </a:r>
            <a:r>
              <a:rPr lang="pt-BR" sz="32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∀</a:t>
            </a:r>
            <a:r>
              <a:rPr lang="pt-BR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≥ n</a:t>
            </a:r>
            <a:r>
              <a:rPr lang="pt-BR" sz="24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 </a:t>
            </a:r>
            <a:r>
              <a:rPr lang="pt-BR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,</a:t>
            </a:r>
            <a:endParaRPr lang="pt-BR" sz="24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&lt; c · g(n)</a:t>
            </a:r>
            <a:endParaRPr lang="pt-BR" sz="32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1" name="Google Shape;223;p33"/>
          <p:cNvSpPr/>
          <p:nvPr/>
        </p:nvSpPr>
        <p:spPr>
          <a:xfrm>
            <a:off x="4310742" y="1901409"/>
            <a:ext cx="4600533" cy="312053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 i="1" dirty="0">
                <a:latin typeface="Calibri" panose="020F0502020204030204" charset="0"/>
                <a:cs typeface="Calibri" panose="020F0502020204030204" charset="0"/>
              </a:rPr>
              <a:t>f(n) becomes insignificant relative to g(n) as n approaches infinity:</a:t>
            </a:r>
            <a:endParaRPr lang="en-US" sz="24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sz="2000" i="1" dirty="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3200" i="1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limit [f(n) / g(n)] = 0</a:t>
            </a:r>
            <a:endParaRPr lang="en-US" sz="3200" i="1" dirty="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3200" i="1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Wingdings" panose="05000000000000000000" pitchFamily="2" charset="2"/>
              </a:rPr>
              <a:t>n ∞</a:t>
            </a:r>
            <a:endParaRPr lang="en-US" sz="3200" i="1" dirty="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  <a:sym typeface="Wingdings" panose="05000000000000000000" pitchFamily="2" charset="2"/>
            </a:endParaRPr>
          </a:p>
          <a:p>
            <a:endParaRPr lang="en-US" sz="2000" dirty="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400" i="1" dirty="0">
                <a:latin typeface="Calibri" panose="020F0502020204030204" charset="0"/>
                <a:cs typeface="Calibri" panose="020F0502020204030204" charset="0"/>
              </a:rPr>
              <a:t>g(n) is an </a:t>
            </a:r>
            <a:r>
              <a:rPr lang="en-US" sz="2400" b="1" dirty="0">
                <a:solidFill>
                  <a:srgbClr val="CC0000"/>
                </a:solidFill>
                <a:latin typeface="+mn-lt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upper bound </a:t>
            </a:r>
            <a:r>
              <a:rPr lang="en-US" sz="2400" i="1" dirty="0">
                <a:latin typeface="Calibri" panose="020F0502020204030204" charset="0"/>
                <a:cs typeface="Calibri" panose="020F0502020204030204" charset="0"/>
              </a:rPr>
              <a:t>for f(n) that is </a:t>
            </a:r>
            <a:r>
              <a:rPr lang="en-US" sz="2400" b="1" i="1" dirty="0">
                <a:latin typeface="Calibri" panose="020F0502020204030204" charset="0"/>
                <a:cs typeface="Calibri" panose="020F0502020204030204" charset="0"/>
              </a:rPr>
              <a:t>not asymptotically tight</a:t>
            </a:r>
            <a:r>
              <a:rPr lang="en-US" sz="2400" i="1" dirty="0">
                <a:latin typeface="Calibri" panose="020F0502020204030204" charset="0"/>
                <a:cs typeface="Calibri" panose="020F0502020204030204" charset="0"/>
              </a:rPr>
              <a:t>.</a:t>
            </a:r>
            <a:endParaRPr lang="en-US" sz="2400" i="1" dirty="0">
              <a:latin typeface="Calibri" panose="020F0502020204030204" charset="0"/>
              <a:cs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3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GB" sz="3600" i="1" dirty="0">
                <a:solidFill>
                  <a:schemeClr val="accent5"/>
                </a:solidFill>
                <a:latin typeface="Calibri" panose="020F0502020204030204" charset="0"/>
                <a:ea typeface="Lato Light" panose="020F0302020204030203"/>
                <a:cs typeface="Calibri" panose="020F0502020204030204" charset="0"/>
                <a:sym typeface="Lato Light" panose="020F0302020204030203"/>
              </a:rPr>
              <a:t>o</a:t>
            </a:r>
            <a:r>
              <a:rPr lang="en-GB" sz="3600" dirty="0">
                <a:solidFill>
                  <a:schemeClr val="accent5"/>
                </a:solidFill>
                <a:latin typeface="Calibri" panose="020F0502020204030204" charset="0"/>
                <a:ea typeface="Lato Light" panose="020F0302020204030203"/>
                <a:cs typeface="Calibri" panose="020F0502020204030204" charset="0"/>
                <a:sym typeface="Lato Light" panose="020F0302020204030203"/>
              </a:rPr>
              <a:t> notation</a:t>
            </a:r>
            <a:endParaRPr sz="3600">
              <a:solidFill>
                <a:schemeClr val="accent5"/>
              </a:solidFill>
              <a:latin typeface="Calibri" panose="020F0502020204030204" charset="0"/>
              <a:ea typeface="Lato Light" panose="020F0302020204030203"/>
              <a:cs typeface="Calibri" panose="020F0502020204030204" charset="0"/>
              <a:sym typeface="Lato Light" panose="020F0302020204030203"/>
            </a:endParaRPr>
          </a:p>
        </p:txBody>
      </p:sp>
      <p:sp>
        <p:nvSpPr>
          <p:cNvPr id="516" name="Google Shape;516;p66"/>
          <p:cNvSpPr txBox="1"/>
          <p:nvPr/>
        </p:nvSpPr>
        <p:spPr>
          <a:xfrm>
            <a:off x="311700" y="1341625"/>
            <a:ext cx="8520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000" b="1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520" name="Google Shape;520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Google Shape;244;p34"/>
          <p:cNvSpPr/>
          <p:nvPr/>
        </p:nvSpPr>
        <p:spPr>
          <a:xfrm>
            <a:off x="1148576" y="998621"/>
            <a:ext cx="6779942" cy="15723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chemeClr val="dk1"/>
                </a:solidFill>
                <a:latin typeface="+mn-lt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= o(g(n)) for any </a:t>
            </a:r>
            <a:r>
              <a:rPr lang="en-GB" sz="2400" b="1" dirty="0">
                <a:solidFill>
                  <a:srgbClr val="CC0000"/>
                </a:solidFill>
                <a:latin typeface="+mn-lt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constant</a:t>
            </a:r>
            <a:r>
              <a:rPr lang="en-GB" sz="2400" dirty="0">
                <a:solidFill>
                  <a:schemeClr val="dk1"/>
                </a:solidFill>
                <a:latin typeface="+mn-lt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br>
              <a:rPr lang="en-GB" sz="2400" dirty="0">
                <a:solidFill>
                  <a:schemeClr val="dk1"/>
                </a:solidFill>
                <a:latin typeface="+mn-lt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2400" b="1" dirty="0">
                <a:solidFill>
                  <a:srgbClr val="8E7CC3"/>
                </a:solidFill>
                <a:latin typeface="+mn-lt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 &gt; 0</a:t>
            </a:r>
            <a:r>
              <a:rPr lang="en-GB" sz="2400" dirty="0">
                <a:solidFill>
                  <a:schemeClr val="dk1"/>
                </a:solidFill>
                <a:latin typeface="+mn-lt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there is a constant </a:t>
            </a:r>
            <a:r>
              <a:rPr lang="en-GB" sz="2400" b="1" dirty="0">
                <a:solidFill>
                  <a:srgbClr val="E69138"/>
                </a:solidFill>
                <a:latin typeface="+mn-lt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400" b="1" baseline="-25000" dirty="0">
                <a:solidFill>
                  <a:srgbClr val="E69138"/>
                </a:solidFill>
                <a:latin typeface="+mn-lt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 </a:t>
            </a:r>
            <a:r>
              <a:rPr lang="en-GB" sz="2400" dirty="0">
                <a:solidFill>
                  <a:schemeClr val="dk1"/>
                </a:solidFill>
                <a:latin typeface="+mn-lt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&gt; 0 such that</a:t>
            </a:r>
            <a:endParaRPr sz="2400" i="1" dirty="0">
              <a:solidFill>
                <a:schemeClr val="dk1"/>
              </a:solidFill>
              <a:latin typeface="+mn-lt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lvl="0" algn="ctr">
              <a:spcBef>
                <a:spcPts val="1000"/>
              </a:spcBef>
            </a:pPr>
            <a:r>
              <a:rPr lang="en-GB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 ≤ f(n) &lt; c · g(n)</a:t>
            </a:r>
            <a:endParaRPr sz="24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98626" y="2688522"/>
            <a:ext cx="7751380" cy="24519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= O (n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</a:t>
            </a:r>
            <a:r>
              <a:rPr lang="en-US" sz="2000" i="1" dirty="0">
                <a:latin typeface="Calibri" panose="020F0502020204030204" charset="0"/>
                <a:cs typeface="Calibri" panose="020F0502020204030204" charset="0"/>
              </a:rPr>
              <a:t>asymptotically tight.</a:t>
            </a:r>
            <a:endParaRPr lang="en-US" sz="2000" i="1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2000" b="1" i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But </a:t>
            </a:r>
            <a:endParaRPr lang="en-US" sz="2000" b="1" i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3n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+ 5n = O (n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is not </a:t>
            </a:r>
            <a:r>
              <a:rPr lang="en-US" sz="2000" i="1" dirty="0">
                <a:latin typeface="Calibri" panose="020F0502020204030204" charset="0"/>
                <a:cs typeface="Calibri" panose="020F0502020204030204" charset="0"/>
              </a:rPr>
              <a:t>asymptotically tight. </a:t>
            </a:r>
            <a:endParaRPr lang="en-US" sz="2000" i="1" dirty="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3n + 5 = O (n</a:t>
            </a:r>
            <a:r>
              <a:rPr lang="en-GB" sz="2000" b="1" baseline="30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is not </a:t>
            </a:r>
            <a:r>
              <a:rPr lang="en-US" sz="2000" i="1" dirty="0">
                <a:latin typeface="Calibri" panose="020F0502020204030204" charset="0"/>
                <a:cs typeface="Calibri" panose="020F0502020204030204" charset="0"/>
              </a:rPr>
              <a:t>asymptotically tight. </a:t>
            </a:r>
            <a:endParaRPr lang="en-US" sz="2000" i="1" dirty="0">
              <a:latin typeface="Calibri" panose="020F0502020204030204" charset="0"/>
              <a:cs typeface="Calibri" panose="020F0502020204030204" charset="0"/>
            </a:endParaRPr>
          </a:p>
          <a:p>
            <a:endParaRPr lang="en-GB" sz="20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GB" sz="2000" b="1" dirty="0">
                <a:solidFill>
                  <a:srgbClr val="8E7CC3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3n + 5 = o(n</a:t>
            </a:r>
            <a:r>
              <a:rPr lang="en-GB" sz="2000" b="1" baseline="30000" dirty="0">
                <a:solidFill>
                  <a:srgbClr val="8E7CC3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rgbClr val="8E7CC3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</a:t>
            </a:r>
            <a:endParaRPr lang="en-GB" sz="2000" b="1" dirty="0">
              <a:solidFill>
                <a:srgbClr val="8E7CC3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GB" sz="20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3n</a:t>
            </a:r>
            <a:r>
              <a:rPr lang="en-GB" sz="2000" b="1" baseline="30000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 ≠ o(n</a:t>
            </a:r>
            <a:r>
              <a:rPr lang="en-GB" sz="2000" b="1" baseline="30000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  </a:t>
            </a:r>
            <a:endParaRPr lang="en-US" sz="20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endParaRPr lang="en-US" sz="2000" i="1" baseline="300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L</a:t>
            </a:r>
            <a:r>
              <a:rPr lang="en-GB" sz="32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ittle-</a:t>
            </a:r>
            <a:r>
              <a:rPr lang="el-GR" sz="3200" dirty="0">
                <a:solidFill>
                  <a:schemeClr val="accent5"/>
                </a:solidFill>
                <a:latin typeface="Calibri" panose="020F0502020204030204" charset="0"/>
                <a:ea typeface="Lato Light" panose="020F0302020204030203"/>
                <a:cs typeface="Calibri" panose="020F0502020204030204" charset="0"/>
                <a:sym typeface="Lato Light" panose="020F0302020204030203"/>
              </a:rPr>
              <a:t> ω</a:t>
            </a:r>
            <a:r>
              <a:rPr lang="en-GB" sz="32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 Notation </a:t>
            </a:r>
            <a:endParaRPr sz="32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289500" y="921918"/>
            <a:ext cx="8565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Let f(n) &amp; g(n) be  functions defined on the positive integers.</a:t>
            </a:r>
            <a:b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endParaRPr sz="1200" i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300835" y="1299720"/>
            <a:ext cx="8556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What do we mean when we say “f(n) is </a:t>
            </a:r>
            <a:r>
              <a:rPr lang="el-GR" sz="2500" b="1" dirty="0">
                <a:solidFill>
                  <a:srgbClr val="CC0000"/>
                </a:solidFill>
                <a:latin typeface="Calibri" panose="020F0502020204030204" charset="0"/>
                <a:cs typeface="Calibri" panose="020F0502020204030204" charset="0"/>
                <a:sym typeface="Lato Light" panose="020F0302020204030203"/>
              </a:rPr>
              <a:t>ω</a:t>
            </a:r>
            <a:r>
              <a:rPr lang="en-GB" sz="25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(g(n))”?</a:t>
            </a:r>
            <a:endParaRPr sz="25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0" name="Google Shape;223;p33"/>
          <p:cNvSpPr/>
          <p:nvPr/>
        </p:nvSpPr>
        <p:spPr>
          <a:xfrm>
            <a:off x="232724" y="2103068"/>
            <a:ext cx="3964783" cy="25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 Math</a:t>
            </a:r>
            <a:endParaRPr sz="25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= </a:t>
            </a:r>
            <a:r>
              <a:rPr lang="el-GR" sz="25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ω </a:t>
            </a:r>
            <a:r>
              <a:rPr lang="pt-BR" sz="25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(g(n)) </a:t>
            </a:r>
            <a:endParaRPr lang="pt-BR" sz="25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⇔</a:t>
            </a:r>
            <a:br>
              <a:rPr lang="pt-BR" sz="25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pt-BR" sz="25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∀ c &gt; 0, ∃ n</a:t>
            </a:r>
            <a:r>
              <a:rPr lang="pt-BR" sz="25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pt-BR" sz="25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&gt; 0  s.t. ∀ n ≥ n</a:t>
            </a:r>
            <a:r>
              <a:rPr lang="pt-BR" sz="25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 </a:t>
            </a:r>
            <a:r>
              <a:rPr lang="pt-BR" sz="25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,</a:t>
            </a:r>
            <a:endParaRPr lang="pt-BR" sz="25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5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&gt; c · g(n)</a:t>
            </a:r>
            <a:endParaRPr lang="pt-BR" sz="25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1" name="Google Shape;223;p33"/>
          <p:cNvSpPr/>
          <p:nvPr/>
        </p:nvSpPr>
        <p:spPr>
          <a:xfrm>
            <a:off x="4310742" y="1901409"/>
            <a:ext cx="4600533" cy="3120534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400" i="1" dirty="0">
                <a:latin typeface="Calibri" panose="020F0502020204030204" charset="0"/>
                <a:cs typeface="Calibri" panose="020F0502020204030204" charset="0"/>
              </a:rPr>
              <a:t>f(n) becomes very large  relative to g(n) as n approaches infinity:</a:t>
            </a:r>
            <a:endParaRPr lang="en-US" sz="2400" dirty="0">
              <a:latin typeface="Calibri" panose="020F0502020204030204" charset="0"/>
              <a:cs typeface="Calibri" panose="020F0502020204030204" charset="0"/>
            </a:endParaRPr>
          </a:p>
          <a:p>
            <a:endParaRPr lang="en-US" sz="2000" i="1" dirty="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3200" i="1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</a:rPr>
              <a:t>limit [f(n) / g(n)] = </a:t>
            </a:r>
            <a:r>
              <a:rPr lang="en-US" sz="3200" i="1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Wingdings" panose="05000000000000000000" pitchFamily="2" charset="2"/>
              </a:rPr>
              <a:t>∞</a:t>
            </a:r>
            <a:endParaRPr lang="en-US" sz="3200" i="1" dirty="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sz="3200" i="1" dirty="0">
                <a:solidFill>
                  <a:srgbClr val="FF0000"/>
                </a:solidFill>
                <a:latin typeface="Calibri" panose="020F0502020204030204" charset="0"/>
                <a:cs typeface="Calibri" panose="020F0502020204030204" charset="0"/>
                <a:sym typeface="Wingdings" panose="05000000000000000000" pitchFamily="2" charset="2"/>
              </a:rPr>
              <a:t>n ∞</a:t>
            </a:r>
            <a:endParaRPr lang="en-US" sz="3200" i="1" dirty="0">
              <a:solidFill>
                <a:srgbClr val="FF0000"/>
              </a:solidFill>
              <a:latin typeface="Calibri" panose="020F0502020204030204" charset="0"/>
              <a:cs typeface="Calibri" panose="020F0502020204030204" charset="0"/>
              <a:sym typeface="Wingdings" panose="05000000000000000000" pitchFamily="2" charset="2"/>
            </a:endParaRPr>
          </a:p>
          <a:p>
            <a:r>
              <a:rPr lang="en-US" sz="2000" i="1" dirty="0">
                <a:latin typeface="Calibri" panose="020F0502020204030204" charset="0"/>
                <a:cs typeface="Calibri" panose="020F0502020204030204" charset="0"/>
              </a:rPr>
              <a:t>g(n) is an </a:t>
            </a:r>
            <a:r>
              <a:rPr lang="en-US" sz="2000" b="1" dirty="0">
                <a:solidFill>
                  <a:srgbClr val="CC0000"/>
                </a:solidFill>
                <a:latin typeface="+mn-lt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lower bound </a:t>
            </a:r>
            <a:r>
              <a:rPr lang="en-US" sz="2000" i="1" dirty="0">
                <a:latin typeface="Calibri" panose="020F0502020204030204" charset="0"/>
                <a:cs typeface="Calibri" panose="020F0502020204030204" charset="0"/>
              </a:rPr>
              <a:t>for f(n) that is </a:t>
            </a:r>
            <a:r>
              <a:rPr lang="en-US" sz="2000" b="1" i="1" dirty="0">
                <a:latin typeface="Calibri" panose="020F0502020204030204" charset="0"/>
                <a:cs typeface="Calibri" panose="020F0502020204030204" charset="0"/>
              </a:rPr>
              <a:t>not asymptotically tight</a:t>
            </a:r>
            <a:r>
              <a:rPr lang="en-US" sz="2000" i="1" dirty="0">
                <a:latin typeface="Calibri" panose="020F0502020204030204" charset="0"/>
                <a:cs typeface="Calibri" panose="020F0502020204030204" charset="0"/>
              </a:rPr>
              <a:t>.</a:t>
            </a:r>
            <a:endParaRPr lang="en-US" sz="2000" i="1" dirty="0">
              <a:latin typeface="Calibri" panose="020F0502020204030204" charset="0"/>
              <a:cs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l-GR" sz="3600" dirty="0">
                <a:solidFill>
                  <a:schemeClr val="accent5"/>
                </a:solidFill>
                <a:latin typeface="Calibri" panose="020F0502020204030204" charset="0"/>
                <a:ea typeface="Lato Light" panose="020F0302020204030203"/>
                <a:cs typeface="Calibri" panose="020F0502020204030204" charset="0"/>
                <a:sym typeface="Lato Light" panose="020F0302020204030203"/>
              </a:rPr>
              <a:t>ω</a:t>
            </a:r>
            <a:r>
              <a:rPr lang="en-GB" sz="3600" dirty="0">
                <a:solidFill>
                  <a:schemeClr val="accent5"/>
                </a:solidFill>
                <a:latin typeface="Calibri" panose="020F0502020204030204" charset="0"/>
                <a:ea typeface="Lato Light" panose="020F0302020204030203"/>
                <a:cs typeface="Calibri" panose="020F0502020204030204" charset="0"/>
                <a:sym typeface="Lato Light" panose="020F0302020204030203"/>
              </a:rPr>
              <a:t> notation</a:t>
            </a:r>
            <a:endParaRPr sz="3600">
              <a:solidFill>
                <a:schemeClr val="accent5"/>
              </a:solidFill>
              <a:latin typeface="Calibri" panose="020F0502020204030204" charset="0"/>
              <a:ea typeface="Lato Light" panose="020F0302020204030203"/>
              <a:cs typeface="Calibri" panose="020F0502020204030204" charset="0"/>
              <a:sym typeface="Lato Light" panose="020F0302020204030203"/>
            </a:endParaRPr>
          </a:p>
        </p:txBody>
      </p:sp>
      <p:sp>
        <p:nvSpPr>
          <p:cNvPr id="516" name="Google Shape;516;p66"/>
          <p:cNvSpPr txBox="1"/>
          <p:nvPr/>
        </p:nvSpPr>
        <p:spPr>
          <a:xfrm>
            <a:off x="311700" y="1341625"/>
            <a:ext cx="85206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500"/>
              </a:spcAft>
              <a:buNone/>
            </a:pPr>
            <a:endParaRPr sz="2000" b="1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520" name="Google Shape;520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6" name="Google Shape;244;p34"/>
          <p:cNvSpPr/>
          <p:nvPr/>
        </p:nvSpPr>
        <p:spPr>
          <a:xfrm>
            <a:off x="1148576" y="1124741"/>
            <a:ext cx="6779942" cy="157232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lvl="0" algn="ctr"/>
            <a:r>
              <a:rPr lang="en-GB" sz="2400" dirty="0">
                <a:solidFill>
                  <a:schemeClr val="dk1"/>
                </a:solidFill>
                <a:latin typeface="+mn-lt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= </a:t>
            </a:r>
            <a:r>
              <a:rPr lang="el-GR" sz="2400" dirty="0">
                <a:solidFill>
                  <a:schemeClr val="accent5"/>
                </a:solidFill>
                <a:latin typeface="Calibri" panose="020F0502020204030204" charset="0"/>
                <a:ea typeface="Lato Light" panose="020F0302020204030203"/>
                <a:cs typeface="Calibri" panose="020F0502020204030204" charset="0"/>
                <a:sym typeface="Lato Light" panose="020F0302020204030203"/>
              </a:rPr>
              <a:t>ω</a:t>
            </a:r>
            <a:r>
              <a:rPr lang="en-GB" sz="2400" dirty="0">
                <a:solidFill>
                  <a:schemeClr val="dk1"/>
                </a:solidFill>
                <a:latin typeface="+mn-lt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(g(n)) for any </a:t>
            </a:r>
            <a:r>
              <a:rPr lang="en-GB" sz="2400" b="1" dirty="0">
                <a:solidFill>
                  <a:srgbClr val="CC0000"/>
                </a:solidFill>
                <a:latin typeface="+mn-lt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constant</a:t>
            </a:r>
            <a:r>
              <a:rPr lang="en-GB" sz="2400" dirty="0">
                <a:solidFill>
                  <a:schemeClr val="dk1"/>
                </a:solidFill>
                <a:latin typeface="+mn-lt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br>
              <a:rPr lang="en-GB" sz="2400" dirty="0">
                <a:solidFill>
                  <a:schemeClr val="dk1"/>
                </a:solidFill>
                <a:latin typeface="+mn-lt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2400" b="1" dirty="0">
                <a:solidFill>
                  <a:srgbClr val="8E7CC3"/>
                </a:solidFill>
                <a:latin typeface="+mn-lt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 &gt; 0</a:t>
            </a:r>
            <a:r>
              <a:rPr lang="en-GB" sz="2400" dirty="0">
                <a:solidFill>
                  <a:schemeClr val="dk1"/>
                </a:solidFill>
                <a:latin typeface="+mn-lt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there is a constant </a:t>
            </a:r>
            <a:r>
              <a:rPr lang="en-GB" sz="2400" b="1" dirty="0">
                <a:solidFill>
                  <a:srgbClr val="E69138"/>
                </a:solidFill>
                <a:latin typeface="+mn-lt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2400" b="1" baseline="-25000" dirty="0">
                <a:solidFill>
                  <a:srgbClr val="E69138"/>
                </a:solidFill>
                <a:latin typeface="+mn-lt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 </a:t>
            </a:r>
            <a:r>
              <a:rPr lang="en-GB" sz="2400" dirty="0">
                <a:solidFill>
                  <a:schemeClr val="dk1"/>
                </a:solidFill>
                <a:latin typeface="+mn-lt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&gt; 0 such that</a:t>
            </a:r>
            <a:endParaRPr sz="2400" i="1" dirty="0">
              <a:solidFill>
                <a:schemeClr val="dk1"/>
              </a:solidFill>
              <a:latin typeface="+mn-lt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lvl="0" algn="ctr">
              <a:spcBef>
                <a:spcPts val="1000"/>
              </a:spcBef>
            </a:pPr>
            <a:r>
              <a:rPr lang="en-GB" sz="24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 ≤ f(n) &gt; c · g(n)</a:t>
            </a:r>
            <a:endParaRPr sz="24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77916" y="4244025"/>
            <a:ext cx="78459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latin typeface="Calibri" panose="020F0502020204030204" charset="0"/>
                <a:cs typeface="Calibri" panose="020F0502020204030204" charset="0"/>
              </a:rPr>
              <a:t>g(n) is  </a:t>
            </a:r>
            <a:r>
              <a:rPr lang="en-US" sz="2000" b="1" dirty="0">
                <a:solidFill>
                  <a:srgbClr val="CC0000"/>
                </a:solidFill>
                <a:latin typeface="+mn-lt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lower bound </a:t>
            </a:r>
            <a:r>
              <a:rPr lang="en-US" sz="2000" i="1" dirty="0">
                <a:latin typeface="Calibri" panose="020F0502020204030204" charset="0"/>
                <a:cs typeface="Calibri" panose="020F0502020204030204" charset="0"/>
              </a:rPr>
              <a:t>for f(n) that is not asymptotically tight.</a:t>
            </a:r>
            <a:endParaRPr lang="en-US" sz="2000" i="1" dirty="0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2502" y="3203527"/>
            <a:ext cx="7751380" cy="1220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>
                <a:solidFill>
                  <a:srgbClr val="7030A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3n</a:t>
            </a:r>
            <a:r>
              <a:rPr lang="en-GB" sz="2000" b="1" baseline="30000" dirty="0">
                <a:solidFill>
                  <a:srgbClr val="7030A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000" b="1" dirty="0">
                <a:solidFill>
                  <a:srgbClr val="7030A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+ 5 = </a:t>
            </a:r>
            <a:r>
              <a:rPr lang="el-GR" sz="2000" dirty="0">
                <a:solidFill>
                  <a:srgbClr val="7030A0"/>
                </a:solidFill>
                <a:latin typeface="Calibri" panose="020F0502020204030204" charset="0"/>
                <a:ea typeface="Lato Light" panose="020F0302020204030203"/>
                <a:cs typeface="Calibri" panose="020F0502020204030204" charset="0"/>
                <a:sym typeface="Lato Light" panose="020F0302020204030203"/>
              </a:rPr>
              <a:t>ω</a:t>
            </a:r>
            <a:r>
              <a:rPr lang="en-GB" sz="2000" b="1" dirty="0">
                <a:solidFill>
                  <a:srgbClr val="7030A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(n)</a:t>
            </a:r>
            <a:endParaRPr lang="en-GB" sz="2000" b="1" dirty="0">
              <a:solidFill>
                <a:srgbClr val="7030A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endParaRPr lang="en-GB" sz="2000" b="1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GB" sz="20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3n + 5 ≠ </a:t>
            </a:r>
            <a:r>
              <a:rPr lang="el-GR" sz="20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Lato Light" panose="020F0302020204030203"/>
              </a:rPr>
              <a:t>ω</a:t>
            </a:r>
            <a:r>
              <a:rPr lang="en-GB" sz="20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(n)  </a:t>
            </a:r>
            <a:endParaRPr lang="en-US" sz="20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endParaRPr lang="en-US" sz="2000" i="1" baseline="30000" dirty="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9"/>
          <p:cNvSpPr txBox="1">
            <a:spLocks noGrp="1"/>
          </p:cNvSpPr>
          <p:nvPr>
            <p:ph type="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Asymptotic Notation Summary</a:t>
            </a:r>
            <a:endParaRPr lang="en-US" sz="32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graphicFrame>
        <p:nvGraphicFramePr>
          <p:cNvPr id="417" name="Google Shape;417;p49"/>
          <p:cNvGraphicFramePr/>
          <p:nvPr/>
        </p:nvGraphicFramePr>
        <p:xfrm>
          <a:off x="64227" y="1028726"/>
          <a:ext cx="8985989" cy="3909033"/>
        </p:xfrm>
        <a:graphic>
          <a:graphicData uri="http://schemas.openxmlformats.org/drawingml/2006/table">
            <a:tbl>
              <a:tblPr>
                <a:noFill/>
                <a:tableStyleId>{12E7790A-C228-4713-AD4C-1C72072E410C}</a:tableStyleId>
              </a:tblPr>
              <a:tblGrid>
                <a:gridCol w="1684661"/>
                <a:gridCol w="5335476"/>
                <a:gridCol w="1965852"/>
              </a:tblGrid>
              <a:tr h="600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Bound</a:t>
                      </a:r>
                      <a:endParaRPr lang="en-US" sz="2000" b="1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sym typeface="Calibri" panose="020F050202020403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Definition (How To Prove)</a:t>
                      </a:r>
                      <a:endParaRPr lang="en-US" sz="2000" b="1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sym typeface="Calibri" panose="020F050202020403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It Represents</a:t>
                      </a:r>
                      <a:endParaRPr lang="en-US" sz="2000" b="1" dirty="0"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sym typeface="Calibri" panose="020F050202020403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5628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f(n) = O(g(n))</a:t>
                      </a:r>
                      <a:endParaRPr sz="1600" dirty="0">
                        <a:latin typeface="Arial Black" panose="020B0A04020102020204" pitchFamily="34" charset="0"/>
                        <a:ea typeface="Calibri" panose="020F0502020204030204" charset="0"/>
                        <a:cs typeface="Calibri" panose="020F0502020204030204" charset="0"/>
                        <a:sym typeface="Calibri" panose="020F050202020403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∃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c &gt; 0, 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∃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 n</a:t>
                      </a:r>
                      <a:r>
                        <a:rPr lang="en-GB" sz="1600" baseline="-250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0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&gt; 0  s.t.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∀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n ≥ n</a:t>
                      </a:r>
                      <a:r>
                        <a:rPr lang="en-GB" sz="1600" baseline="-250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0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,  </a:t>
                      </a:r>
                      <a:r>
                        <a:rPr lang="en-GB" sz="1600" b="1" dirty="0"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f(n) ≤ c ᐧ g(n)</a:t>
                      </a:r>
                      <a:endParaRPr sz="1600" b="1" dirty="0">
                        <a:latin typeface="Arial Black" panose="020B0A04020102020204" pitchFamily="34" charset="0"/>
                        <a:ea typeface="Calibri" panose="020F0502020204030204" charset="0"/>
                        <a:cs typeface="Calibri" panose="020F0502020204030204" charset="0"/>
                        <a:sym typeface="Calibri" panose="020F050202020403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upper bound</a:t>
                      </a:r>
                      <a:endParaRPr sz="1400" b="1" dirty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sym typeface="Calibri" panose="020F050202020403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077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pt-BR" sz="1600" dirty="0"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f(n) = o(g(n))</a:t>
                      </a:r>
                      <a:endParaRPr lang="pt-BR" sz="1600" dirty="0">
                        <a:latin typeface="Arial Black" panose="020B0A04020102020204" pitchFamily="34" charset="0"/>
                        <a:ea typeface="Calibri" panose="020F0502020204030204" charset="0"/>
                        <a:cs typeface="Calibri" panose="020F0502020204030204" charset="0"/>
                        <a:sym typeface="Calibri" panose="020F050202020403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b="0" dirty="0"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∀</a:t>
                      </a:r>
                      <a:r>
                        <a:rPr lang="pt-BR" sz="1600" b="1" dirty="0"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 c &gt; 0, </a:t>
                      </a:r>
                      <a:r>
                        <a:rPr lang="pt-BR" sz="1600" b="0" dirty="0"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∃</a:t>
                      </a:r>
                      <a:r>
                        <a:rPr lang="pt-BR" sz="1600" b="1" dirty="0"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 n0 &gt; 0  s.t. </a:t>
                      </a:r>
                      <a:r>
                        <a:rPr lang="pt-BR" sz="1600" b="0" dirty="0"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∀</a:t>
                      </a:r>
                      <a:r>
                        <a:rPr lang="pt-BR" sz="1600" b="1" dirty="0"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 n ≥ n0 , f(n) &lt; c · g(n)</a:t>
                      </a:r>
                      <a:endParaRPr lang="pt-BR" sz="1600" b="1" dirty="0">
                        <a:latin typeface="Arial Black" panose="020B0A04020102020204" pitchFamily="34" charset="0"/>
                        <a:ea typeface="Calibri" panose="020F0502020204030204" charset="0"/>
                        <a:cs typeface="Calibri" panose="020F0502020204030204" charset="0"/>
                        <a:sym typeface="Calibri" panose="020F0502020204030204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1" dirty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upper bound</a:t>
                      </a:r>
                      <a:endParaRPr lang="de-DE" sz="1400" b="1" dirty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sym typeface="Calibri" panose="020F0502020204030204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400" b="1" dirty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Not asymptotically tight</a:t>
                      </a:r>
                      <a:endParaRPr sz="1400" b="1" dirty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sym typeface="Calibri" panose="020F0502020204030204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252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f(n) = </a:t>
                      </a:r>
                      <a:r>
                        <a:rPr lang="en-GB" sz="1600" dirty="0"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Ω</a:t>
                      </a:r>
                      <a:r>
                        <a:rPr lang="en-GB" sz="1600" dirty="0"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(g(n))</a:t>
                      </a:r>
                      <a:endParaRPr sz="1600" dirty="0">
                        <a:latin typeface="Arial Black" panose="020B0A04020102020204" pitchFamily="34" charset="0"/>
                        <a:ea typeface="Calibri" panose="020F0502020204030204" charset="0"/>
                        <a:cs typeface="Calibri" panose="020F0502020204030204" charset="0"/>
                        <a:sym typeface="Calibri" panose="020F050202020403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∃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c &gt; 0, 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∃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 n</a:t>
                      </a:r>
                      <a:r>
                        <a:rPr lang="en-GB" sz="1600" baseline="-250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0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&gt; 0  s.t. </a:t>
                      </a:r>
                      <a:r>
                        <a:rPr lang="en-GB" sz="18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∀ 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n ≥ n</a:t>
                      </a:r>
                      <a:r>
                        <a:rPr lang="en-GB" sz="1600" baseline="-250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0</a:t>
                      </a:r>
                      <a:r>
                        <a:rPr lang="en-GB" sz="1600" dirty="0">
                          <a:solidFill>
                            <a:schemeClr val="tx1"/>
                          </a:solidFill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,  </a:t>
                      </a:r>
                      <a:r>
                        <a:rPr lang="en-GB" sz="1600" b="1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f(n) ≥ c ᐧ g(n)</a:t>
                      </a:r>
                      <a:endParaRPr sz="1600" dirty="0">
                        <a:latin typeface="Arial Black" panose="020B0A04020102020204" pitchFamily="34" charset="0"/>
                        <a:ea typeface="Calibri" panose="020F0502020204030204" charset="0"/>
                        <a:cs typeface="Calibri" panose="020F0502020204030204" charset="0"/>
                        <a:sym typeface="Calibri" panose="020F050202020403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lower bound</a:t>
                      </a:r>
                      <a:endParaRPr sz="1400" b="1" dirty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sym typeface="Calibri" panose="020F050202020403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pt-BR" sz="1600" dirty="0"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f(n) = </a:t>
                      </a:r>
                      <a:r>
                        <a:rPr lang="pt-BR" sz="1600" dirty="0"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ω</a:t>
                      </a:r>
                      <a:r>
                        <a:rPr lang="pt-BR" sz="1600" dirty="0"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(g(n))</a:t>
                      </a:r>
                      <a:endParaRPr lang="pt-BR" sz="1600" dirty="0">
                        <a:latin typeface="Arial Black" panose="020B0A04020102020204" pitchFamily="34" charset="0"/>
                        <a:ea typeface="Calibri" panose="020F0502020204030204" charset="0"/>
                        <a:cs typeface="Calibri" panose="020F0502020204030204" charset="0"/>
                        <a:sym typeface="Calibri" panose="020F050202020403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dirty="0"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∀ c &gt; 0, ∃ n0 &gt; 0  s.t. ∀ n ≥ n0 , f(n) &gt; c · g(n)</a:t>
                      </a:r>
                      <a:endParaRPr lang="pt-BR" sz="1600" dirty="0">
                        <a:latin typeface="Arial Black" panose="020B0A04020102020204" pitchFamily="34" charset="0"/>
                        <a:ea typeface="Calibri" panose="020F0502020204030204" charset="0"/>
                        <a:cs typeface="Calibri" panose="020F0502020204030204" charset="0"/>
                        <a:sym typeface="Calibri" panose="020F0502020204030204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lower bound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sym typeface="Calibri" panose="020F0502020204030204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Not asymptotically tight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sym typeface="Calibri" panose="020F0502020204030204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742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f(n) = </a:t>
                      </a:r>
                      <a:r>
                        <a:rPr lang="en-GB" sz="1600" dirty="0">
                          <a:latin typeface="Comfortaa Regular"/>
                          <a:ea typeface="Comfortaa Regular"/>
                          <a:cs typeface="Comfortaa Regular"/>
                          <a:sym typeface="Comfortaa Regular"/>
                        </a:rPr>
                        <a:t>Ө</a:t>
                      </a:r>
                      <a:r>
                        <a:rPr lang="en-GB" sz="1600" dirty="0"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(g(n))</a:t>
                      </a:r>
                      <a:endParaRPr sz="1600" dirty="0">
                        <a:latin typeface="Arial Black" panose="020B0A04020102020204" pitchFamily="34" charset="0"/>
                        <a:ea typeface="Calibri" panose="020F0502020204030204" charset="0"/>
                        <a:cs typeface="Calibri" panose="020F0502020204030204" charset="0"/>
                        <a:sym typeface="Calibri" panose="020F050202020403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 dirty="0"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f(n) = O(g(n))  and  </a:t>
                      </a:r>
                      <a:r>
                        <a:rPr lang="en-GB" sz="1600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f(n) = </a:t>
                      </a:r>
                      <a:r>
                        <a:rPr lang="en-GB" sz="1600" dirty="0">
                          <a:solidFill>
                            <a:schemeClr val="dk1"/>
                          </a:solidFill>
                          <a:latin typeface="Century Gothic" panose="020B0502020202020204"/>
                          <a:ea typeface="Century Gothic" panose="020B0502020202020204"/>
                          <a:cs typeface="Century Gothic" panose="020B0502020202020204"/>
                          <a:sym typeface="Century Gothic" panose="020B0502020202020204"/>
                        </a:rPr>
                        <a:t>Ω</a:t>
                      </a:r>
                      <a:r>
                        <a:rPr lang="en-GB" sz="1600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(g(n))</a:t>
                      </a:r>
                      <a:endParaRPr sz="1600" dirty="0">
                        <a:latin typeface="Arial Black" panose="020B0A04020102020204" pitchFamily="34" charset="0"/>
                        <a:ea typeface="Calibri" panose="020F0502020204030204" charset="0"/>
                        <a:cs typeface="Calibri" panose="020F0502020204030204" charset="0"/>
                        <a:sym typeface="Calibri" panose="020F050202020403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dirty="0">
                          <a:solidFill>
                            <a:schemeClr val="tx1"/>
                          </a:solidFill>
                          <a:latin typeface="Calibri" panose="020F0502020204030204" charset="0"/>
                          <a:ea typeface="Calibri" panose="020F0502020204030204" charset="0"/>
                          <a:cs typeface="Calibri" panose="020F0502020204030204" charset="0"/>
                          <a:sym typeface="Calibri" panose="020F0502020204030204" charset="0"/>
                        </a:rPr>
                        <a:t>tight bound</a:t>
                      </a:r>
                      <a:endParaRPr sz="1400" b="1" dirty="0">
                        <a:solidFill>
                          <a:schemeClr val="tx1"/>
                        </a:solidFill>
                        <a:latin typeface="Calibri" panose="020F0502020204030204" charset="0"/>
                        <a:ea typeface="Calibri" panose="020F0502020204030204" charset="0"/>
                        <a:cs typeface="Calibri" panose="020F0502020204030204" charset="0"/>
                        <a:sym typeface="Calibri" panose="020F0502020204030204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418" name="Google Shape;41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6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i="1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Comparison Of functions</a:t>
            </a:r>
            <a:endParaRPr sz="36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516" name="Google Shape;516;p66"/>
          <p:cNvSpPr txBox="1"/>
          <p:nvPr/>
        </p:nvSpPr>
        <p:spPr>
          <a:xfrm>
            <a:off x="311700" y="1341624"/>
            <a:ext cx="8520600" cy="332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4000"/>
              </a:lnSpc>
              <a:spcAft>
                <a:spcPts val="500"/>
              </a:spcAft>
            </a:pPr>
            <a:r>
              <a:rPr lang="en-GB" sz="2800" dirty="0">
                <a:solidFill>
                  <a:schemeClr val="tx1"/>
                </a:solidFill>
                <a:sym typeface="Calibri" panose="020F0502020204030204" charset="0"/>
              </a:rPr>
              <a:t>f(n) </a:t>
            </a:r>
            <a:r>
              <a:rPr lang="en-US" sz="2800" dirty="0">
                <a:solidFill>
                  <a:schemeClr val="tx1"/>
                </a:solidFill>
                <a:sym typeface="Calibri" panose="020F0502020204030204" charset="0"/>
              </a:rPr>
              <a:t> = O (g(n))   ≈   a </a:t>
            </a:r>
            <a:r>
              <a:rPr lang="en-GB" sz="2800" dirty="0">
                <a:solidFill>
                  <a:schemeClr val="tx1"/>
                </a:solidFill>
                <a:sym typeface="Calibri" panose="020F0502020204030204" charset="0"/>
              </a:rPr>
              <a:t>≤ b</a:t>
            </a:r>
            <a:endParaRPr lang="en-GB" sz="2800" dirty="0">
              <a:solidFill>
                <a:schemeClr val="tx1"/>
              </a:solidFill>
              <a:sym typeface="Calibri" panose="020F0502020204030204" charset="0"/>
            </a:endParaRPr>
          </a:p>
          <a:p>
            <a:pPr>
              <a:lnSpc>
                <a:spcPct val="114000"/>
              </a:lnSpc>
              <a:spcAft>
                <a:spcPts val="500"/>
              </a:spcAft>
            </a:pPr>
            <a:r>
              <a:rPr lang="en-GB" sz="2800" dirty="0">
                <a:solidFill>
                  <a:schemeClr val="tx1"/>
                </a:solidFill>
                <a:sym typeface="Calibri" panose="020F0502020204030204" charset="0"/>
              </a:rPr>
              <a:t>f(n) </a:t>
            </a:r>
            <a:r>
              <a:rPr lang="en-US" sz="2800" dirty="0">
                <a:solidFill>
                  <a:schemeClr val="tx1"/>
                </a:solidFill>
                <a:sym typeface="Calibri" panose="020F0502020204030204" charset="0"/>
              </a:rPr>
              <a:t> = </a:t>
            </a:r>
            <a:r>
              <a:rPr lang="en-GB" sz="2800" dirty="0">
                <a:solidFill>
                  <a:schemeClr val="tx1"/>
                </a:solidFill>
                <a:sym typeface="Comfortaa Regular"/>
              </a:rPr>
              <a:t>Ω</a:t>
            </a:r>
            <a:r>
              <a:rPr lang="en-US" sz="2800" dirty="0">
                <a:solidFill>
                  <a:schemeClr val="tx1"/>
                </a:solidFill>
                <a:sym typeface="Calibri" panose="020F0502020204030204" charset="0"/>
              </a:rPr>
              <a:t>(g(n))   ≈   a </a:t>
            </a:r>
            <a:r>
              <a:rPr lang="en-GB" sz="2800" dirty="0">
                <a:solidFill>
                  <a:schemeClr val="tx1"/>
                </a:solidFill>
                <a:sym typeface="Calibri" panose="020F0502020204030204" charset="0"/>
              </a:rPr>
              <a:t>≥ b</a:t>
            </a:r>
            <a:endParaRPr lang="en-GB" sz="2800" dirty="0">
              <a:solidFill>
                <a:schemeClr val="tx1"/>
              </a:solidFill>
              <a:sym typeface="Calibri" panose="020F0502020204030204" charset="0"/>
            </a:endParaRPr>
          </a:p>
          <a:p>
            <a:pPr>
              <a:lnSpc>
                <a:spcPct val="114000"/>
              </a:lnSpc>
              <a:spcAft>
                <a:spcPts val="500"/>
              </a:spcAft>
            </a:pPr>
            <a:r>
              <a:rPr lang="en-GB" sz="2800" dirty="0">
                <a:solidFill>
                  <a:schemeClr val="tx1"/>
                </a:solidFill>
                <a:sym typeface="Calibri" panose="020F0502020204030204" charset="0"/>
              </a:rPr>
              <a:t>f(n) </a:t>
            </a:r>
            <a:r>
              <a:rPr lang="en-US" sz="2800" dirty="0">
                <a:solidFill>
                  <a:schemeClr val="tx1"/>
                </a:solidFill>
                <a:sym typeface="Calibri" panose="020F0502020204030204" charset="0"/>
              </a:rPr>
              <a:t> = </a:t>
            </a:r>
            <a:r>
              <a:rPr lang="en-GB" sz="2800" dirty="0">
                <a:solidFill>
                  <a:schemeClr val="tx1"/>
                </a:solidFill>
                <a:sym typeface="Comfortaa Regular"/>
              </a:rPr>
              <a:t>Ө</a:t>
            </a:r>
            <a:r>
              <a:rPr lang="en-US" sz="2800" dirty="0">
                <a:solidFill>
                  <a:schemeClr val="tx1"/>
                </a:solidFill>
                <a:sym typeface="Calibri" panose="020F0502020204030204" charset="0"/>
              </a:rPr>
              <a:t>(g(n))   ≈   a </a:t>
            </a:r>
            <a:r>
              <a:rPr lang="en-GB" sz="2800" dirty="0">
                <a:solidFill>
                  <a:schemeClr val="tx1"/>
                </a:solidFill>
                <a:sym typeface="Calibri" panose="020F0502020204030204" charset="0"/>
              </a:rPr>
              <a:t>= b</a:t>
            </a:r>
            <a:endParaRPr lang="en-GB" sz="2800" dirty="0">
              <a:solidFill>
                <a:schemeClr val="tx1"/>
              </a:solidFill>
              <a:sym typeface="Calibri" panose="020F0502020204030204" charset="0"/>
            </a:endParaRPr>
          </a:p>
          <a:p>
            <a:pPr>
              <a:lnSpc>
                <a:spcPct val="114000"/>
              </a:lnSpc>
              <a:spcAft>
                <a:spcPts val="500"/>
              </a:spcAft>
            </a:pPr>
            <a:r>
              <a:rPr lang="en-GB" sz="2800" dirty="0">
                <a:solidFill>
                  <a:schemeClr val="tx1"/>
                </a:solidFill>
                <a:sym typeface="Calibri" panose="020F0502020204030204" charset="0"/>
              </a:rPr>
              <a:t>f(n) </a:t>
            </a:r>
            <a:r>
              <a:rPr lang="en-US" sz="2800" dirty="0">
                <a:solidFill>
                  <a:schemeClr val="tx1"/>
                </a:solidFill>
                <a:sym typeface="Calibri" panose="020F0502020204030204" charset="0"/>
              </a:rPr>
              <a:t> = o(g(n))   ≈   a </a:t>
            </a:r>
            <a:r>
              <a:rPr lang="en-GB" sz="2800" dirty="0">
                <a:solidFill>
                  <a:schemeClr val="tx1"/>
                </a:solidFill>
                <a:sym typeface="Calibri" panose="020F0502020204030204" charset="0"/>
              </a:rPr>
              <a:t>&lt; b</a:t>
            </a:r>
            <a:endParaRPr lang="en-US" sz="2800" dirty="0">
              <a:solidFill>
                <a:schemeClr val="tx1"/>
              </a:solidFill>
              <a:sym typeface="Calibri" panose="020F0502020204030204" charset="0"/>
            </a:endParaRPr>
          </a:p>
          <a:p>
            <a:pPr>
              <a:lnSpc>
                <a:spcPct val="114000"/>
              </a:lnSpc>
              <a:spcAft>
                <a:spcPts val="500"/>
              </a:spcAft>
            </a:pPr>
            <a:r>
              <a:rPr lang="en-GB" sz="2800" dirty="0">
                <a:solidFill>
                  <a:schemeClr val="tx1"/>
                </a:solidFill>
                <a:sym typeface="Calibri" panose="020F0502020204030204" charset="0"/>
              </a:rPr>
              <a:t>f(n) </a:t>
            </a:r>
            <a:r>
              <a:rPr lang="en-US" sz="2800" dirty="0">
                <a:solidFill>
                  <a:schemeClr val="tx1"/>
                </a:solidFill>
                <a:sym typeface="Calibri" panose="020F0502020204030204" charset="0"/>
              </a:rPr>
              <a:t> = </a:t>
            </a:r>
            <a:r>
              <a:rPr lang="el-GR" sz="2800" dirty="0">
                <a:solidFill>
                  <a:schemeClr val="tx1"/>
                </a:solidFill>
                <a:sym typeface="Lato Light" panose="020F0302020204030203"/>
              </a:rPr>
              <a:t>ω</a:t>
            </a:r>
            <a:r>
              <a:rPr lang="en-US" sz="2800" dirty="0">
                <a:solidFill>
                  <a:schemeClr val="tx1"/>
                </a:solidFill>
                <a:sym typeface="Calibri" panose="020F0502020204030204" charset="0"/>
              </a:rPr>
              <a:t>(g(n))   ≈   a </a:t>
            </a:r>
            <a:r>
              <a:rPr lang="en-GB" sz="2800" dirty="0">
                <a:solidFill>
                  <a:schemeClr val="tx1"/>
                </a:solidFill>
                <a:sym typeface="Calibri" panose="020F0502020204030204" charset="0"/>
              </a:rPr>
              <a:t> &gt; b</a:t>
            </a:r>
            <a:r>
              <a:rPr lang="en-US" sz="2800" dirty="0">
                <a:solidFill>
                  <a:schemeClr val="tx1"/>
                </a:solidFill>
                <a:sym typeface="Calibri" panose="020F0502020204030204" charset="0"/>
              </a:rPr>
              <a:t> </a:t>
            </a:r>
            <a:endParaRPr lang="en-GB" sz="2800" dirty="0">
              <a:solidFill>
                <a:schemeClr val="tx1"/>
              </a:solidFill>
              <a:sym typeface="Calibri" panose="020F0502020204030204" charset="0"/>
            </a:endParaRPr>
          </a:p>
          <a:p>
            <a:pPr>
              <a:lnSpc>
                <a:spcPct val="114000"/>
              </a:lnSpc>
              <a:spcAft>
                <a:spcPts val="500"/>
              </a:spcAft>
            </a:pPr>
            <a:endParaRPr lang="en-GB" sz="2800" dirty="0">
              <a:solidFill>
                <a:schemeClr val="accent5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  <a:spcAft>
                <a:spcPts val="500"/>
              </a:spcAft>
            </a:pPr>
            <a:r>
              <a:rPr lang="en-US" sz="28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endParaRPr lang="en-GB" sz="2800" dirty="0">
              <a:solidFill>
                <a:schemeClr val="accent5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>
              <a:lnSpc>
                <a:spcPct val="114000"/>
              </a:lnSpc>
              <a:spcAft>
                <a:spcPts val="500"/>
              </a:spcAft>
            </a:pPr>
            <a:r>
              <a:rPr lang="en-US" sz="28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endParaRPr lang="en-GB" sz="2800" dirty="0">
              <a:solidFill>
                <a:schemeClr val="accent5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lvl="0">
              <a:lnSpc>
                <a:spcPct val="114000"/>
              </a:lnSpc>
              <a:spcAft>
                <a:spcPts val="500"/>
              </a:spcAft>
            </a:pPr>
            <a:r>
              <a:rPr lang="en-US" sz="28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endParaRPr lang="en-GB" sz="2800" dirty="0">
              <a:solidFill>
                <a:schemeClr val="accent5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520" name="Google Shape;520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title" idx="4294967295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Asymptotic Analysis (High Level Idea)</a:t>
            </a:r>
            <a:endParaRPr sz="32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18" name="Google Shape;218;p38"/>
          <p:cNvSpPr/>
          <p:nvPr/>
        </p:nvSpPr>
        <p:spPr>
          <a:xfrm>
            <a:off x="1594800" y="963190"/>
            <a:ext cx="5954400" cy="1007100"/>
          </a:xfrm>
          <a:prstGeom prst="roundRect">
            <a:avLst>
              <a:gd name="adj" fmla="val 3412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BIG-O NOTATION</a:t>
            </a:r>
            <a:endParaRPr sz="3400" b="1">
              <a:solidFill>
                <a:srgbClr val="CC0000"/>
              </a:solidFill>
            </a:endParaRPr>
          </a:p>
        </p:txBody>
      </p:sp>
      <p:grpSp>
        <p:nvGrpSpPr>
          <p:cNvPr id="2" name="Google Shape;220;p38"/>
          <p:cNvGrpSpPr/>
          <p:nvPr/>
        </p:nvGrpSpPr>
        <p:grpSpPr>
          <a:xfrm>
            <a:off x="456833" y="1908032"/>
            <a:ext cx="7729200" cy="1346400"/>
            <a:chOff x="707400" y="3267725"/>
            <a:chExt cx="7729200" cy="1346400"/>
          </a:xfrm>
        </p:grpSpPr>
        <p:sp>
          <p:nvSpPr>
            <p:cNvPr id="221" name="Google Shape;221;p38"/>
            <p:cNvSpPr/>
            <p:nvPr/>
          </p:nvSpPr>
          <p:spPr>
            <a:xfrm>
              <a:off x="707400" y="3267725"/>
              <a:ext cx="7729200" cy="1346400"/>
            </a:xfrm>
            <a:prstGeom prst="ribbon2">
              <a:avLst>
                <a:gd name="adj1" fmla="val 14100"/>
                <a:gd name="adj2" fmla="val 72144"/>
              </a:avLst>
            </a:prstGeom>
            <a:solidFill>
              <a:srgbClr val="FFFFF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42925" dist="152400" dir="414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i="1" dirty="0"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THE POINT OF ASYMPTOTIC NOTATION</a:t>
              </a:r>
              <a:endParaRPr sz="1300" i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  <a:p>
              <a:pPr marL="0" marR="0" lvl="0" indent="0" algn="ctr" rtl="0"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GB" sz="1900" b="1" dirty="0">
                  <a:solidFill>
                    <a:schemeClr val="accent5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suppress constant factors and lower-order terms</a:t>
              </a:r>
              <a:endParaRPr sz="1900" b="1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222" name="Google Shape;222;p38"/>
            <p:cNvSpPr txBox="1"/>
            <p:nvPr/>
          </p:nvSpPr>
          <p:spPr>
            <a:xfrm>
              <a:off x="2746275" y="4092425"/>
              <a:ext cx="21834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solidFill>
                    <a:srgbClr val="999999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too system dependent</a:t>
              </a:r>
              <a:endParaRPr i="1">
                <a:solidFill>
                  <a:srgbClr val="999999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223" name="Google Shape;223;p38"/>
            <p:cNvSpPr txBox="1"/>
            <p:nvPr/>
          </p:nvSpPr>
          <p:spPr>
            <a:xfrm>
              <a:off x="4913278" y="4092425"/>
              <a:ext cx="2480400" cy="25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i="1">
                  <a:solidFill>
                    <a:srgbClr val="999999"/>
                  </a:solidFill>
                  <a:latin typeface="Calibri" panose="020F0502020204030204" charset="0"/>
                  <a:ea typeface="Calibri" panose="020F0502020204030204" charset="0"/>
                  <a:cs typeface="Calibri" panose="020F0502020204030204" charset="0"/>
                  <a:sym typeface="Calibri" panose="020F0502020204030204" charset="0"/>
                </a:rPr>
                <a:t>irrelevant for large inputs</a:t>
              </a:r>
              <a:endParaRPr i="1">
                <a:solidFill>
                  <a:srgbClr val="999999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endParaRPr>
            </a:p>
          </p:txBody>
        </p:sp>
        <p:sp>
          <p:nvSpPr>
            <p:cNvPr id="224" name="Google Shape;224;p38"/>
            <p:cNvSpPr/>
            <p:nvPr/>
          </p:nvSpPr>
          <p:spPr>
            <a:xfrm rot="-5400000">
              <a:off x="3775200" y="3200550"/>
              <a:ext cx="166800" cy="17580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" name="Google Shape;225;p38"/>
            <p:cNvSpPr/>
            <p:nvPr/>
          </p:nvSpPr>
          <p:spPr>
            <a:xfrm rot="-5400000">
              <a:off x="6066775" y="3103350"/>
              <a:ext cx="166800" cy="195240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26" name="Google Shape;22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615020" y="3390686"/>
            <a:ext cx="8406138" cy="1492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E</a:t>
            </a:r>
            <a:r>
              <a:rPr lang="en-GB" sz="24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xample  f(n) = 2n</a:t>
            </a:r>
            <a:r>
              <a:rPr lang="en-GB" sz="2400" b="1" baseline="30000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4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+ 4n + 1</a:t>
            </a:r>
            <a:endParaRPr lang="en-GB" sz="24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endParaRPr lang="en-GB" sz="24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r>
              <a:rPr lang="en-GB" sz="2400" b="1" dirty="0">
                <a:solidFill>
                  <a:srgbClr val="CC0000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= O(n</a:t>
            </a:r>
            <a:r>
              <a:rPr lang="en-GB" sz="2400" b="1" baseline="30000" dirty="0">
                <a:solidFill>
                  <a:srgbClr val="CC0000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GB" sz="2400" b="1" dirty="0">
                <a:solidFill>
                  <a:srgbClr val="CC0000"/>
                </a:solidFill>
                <a:latin typeface="Calibri" panose="020F0502020204030204" charset="0"/>
                <a:cs typeface="Calibri" panose="020F0502020204030204" charset="0"/>
                <a:sym typeface="Calibri" panose="020F0502020204030204" charset="0"/>
              </a:rPr>
              <a:t>): </a:t>
            </a:r>
            <a:r>
              <a:rPr lang="en-US" sz="1900" b="1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 is constant, n</a:t>
            </a:r>
            <a:r>
              <a:rPr lang="en-US" sz="1900" b="1" baseline="300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2</a:t>
            </a:r>
            <a:r>
              <a:rPr lang="en-US" sz="1900" b="1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is the dominant term, and the term 4n + 1 becomes insignificant as n grows larger.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7524999" y="351181"/>
            <a:ext cx="872355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/>
              <a:t>Revision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Runtime Analysis</a:t>
            </a:r>
            <a:endParaRPr lang="en-US" sz="32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289500" y="1184450"/>
            <a:ext cx="8565000" cy="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There are a few different ways to analyze the runtime of an algorithm:</a:t>
            </a:r>
            <a:endParaRPr sz="180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96" name="Google Shape;196;p31"/>
          <p:cNvSpPr/>
          <p:nvPr/>
        </p:nvSpPr>
        <p:spPr>
          <a:xfrm>
            <a:off x="1821150" y="1820800"/>
            <a:ext cx="5501700" cy="73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Worst-case analysis:</a:t>
            </a:r>
            <a:endParaRPr sz="1900" b="1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What is the runtime of the algorithm on the </a:t>
            </a:r>
            <a:r>
              <a:rPr lang="en-GB" sz="1500" i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worst </a:t>
            </a:r>
            <a:r>
              <a:rPr lang="en-GB" sz="15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possible input? </a:t>
            </a:r>
            <a:endParaRPr sz="15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97" name="Google Shape;197;p31"/>
          <p:cNvSpPr/>
          <p:nvPr/>
        </p:nvSpPr>
        <p:spPr>
          <a:xfrm>
            <a:off x="1821150" y="2760199"/>
            <a:ext cx="5501700" cy="73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Best-case analysis:</a:t>
            </a:r>
            <a:endParaRPr sz="1900" b="1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What is the runtime of the algorithm on the </a:t>
            </a:r>
            <a:r>
              <a:rPr lang="en-GB" sz="1500" i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best </a:t>
            </a:r>
            <a:r>
              <a:rPr lang="en-GB" sz="15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possible input? </a:t>
            </a:r>
            <a:endParaRPr sz="15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98" name="Google Shape;198;p31"/>
          <p:cNvSpPr/>
          <p:nvPr/>
        </p:nvSpPr>
        <p:spPr>
          <a:xfrm>
            <a:off x="1821150" y="3699598"/>
            <a:ext cx="5501700" cy="739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Average-case analysis:</a:t>
            </a:r>
            <a:endParaRPr sz="1900" b="1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What is the runtime of the algorithm on the </a:t>
            </a:r>
            <a:r>
              <a:rPr lang="en-GB" sz="1500" i="1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average </a:t>
            </a:r>
            <a:r>
              <a:rPr lang="en-GB" sz="15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input? </a:t>
            </a:r>
            <a:endParaRPr sz="15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199" name="Google Shape;19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00" name="Google Shape;200;p31"/>
          <p:cNvSpPr txBox="1"/>
          <p:nvPr/>
        </p:nvSpPr>
        <p:spPr>
          <a:xfrm>
            <a:off x="152750" y="1694225"/>
            <a:ext cx="13554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We’ll mainly focus on worst case analysis since it tells us how fast the algorithm is on </a:t>
            </a:r>
            <a:r>
              <a:rPr lang="en-GB" i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any</a:t>
            </a:r>
            <a:r>
              <a:rPr lang="en-GB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kind of input</a:t>
            </a:r>
            <a:endParaRPr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201" name="Google Shape;201;p31"/>
          <p:cNvCxnSpPr/>
          <p:nvPr/>
        </p:nvCxnSpPr>
        <p:spPr>
          <a:xfrm rot="10800000" flipH="1">
            <a:off x="1444850" y="2046825"/>
            <a:ext cx="668700" cy="3432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Big-O Notation </a:t>
            </a:r>
            <a:endParaRPr sz="32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289500" y="1183175"/>
            <a:ext cx="8565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Let f(n) &amp; g(n) be  functions defined on the positive integers.</a:t>
            </a:r>
            <a:b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endParaRPr sz="1200" i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293850" y="1764175"/>
            <a:ext cx="8556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What do we mean when we say “f(n) is O(g(n))”?</a:t>
            </a:r>
            <a:endParaRPr sz="2500" b="1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31" name="Google Shape;2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32" name="Google Shape;232;p34"/>
          <p:cNvSpPr/>
          <p:nvPr/>
        </p:nvSpPr>
        <p:spPr>
          <a:xfrm>
            <a:off x="4846350" y="2364325"/>
            <a:ext cx="3528900" cy="25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3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 Picture</a:t>
            </a:r>
            <a:endParaRPr sz="23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33" name="Google Shape;233;p34"/>
          <p:cNvSpPr/>
          <p:nvPr/>
        </p:nvSpPr>
        <p:spPr>
          <a:xfrm>
            <a:off x="5571068" y="3096875"/>
            <a:ext cx="2042400" cy="1366200"/>
          </a:xfrm>
          <a:prstGeom prst="corner">
            <a:avLst>
              <a:gd name="adj1" fmla="val 1320"/>
              <a:gd name="adj2" fmla="val 1417"/>
            </a:avLst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34"/>
          <p:cNvSpPr txBox="1"/>
          <p:nvPr/>
        </p:nvSpPr>
        <p:spPr>
          <a:xfrm rot="-5400000">
            <a:off x="4711925" y="3533650"/>
            <a:ext cx="14202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Runtime (ms)</a:t>
            </a:r>
            <a:endParaRPr sz="10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5901234" y="4540350"/>
            <a:ext cx="1501800" cy="1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 (input size)</a:t>
            </a:r>
            <a:endParaRPr sz="120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36" name="Google Shape;236;p34"/>
          <p:cNvSpPr/>
          <p:nvPr/>
        </p:nvSpPr>
        <p:spPr>
          <a:xfrm>
            <a:off x="5582175" y="3931924"/>
            <a:ext cx="1958697" cy="496814"/>
          </a:xfrm>
          <a:custGeom>
            <a:avLst/>
            <a:gdLst/>
            <a:ahLst/>
            <a:cxnLst/>
            <a:rect l="l" t="t" r="r" b="b"/>
            <a:pathLst>
              <a:path w="109150" h="57105" extrusionOk="0">
                <a:moveTo>
                  <a:pt x="0" y="57105"/>
                </a:moveTo>
                <a:cubicBezTo>
                  <a:pt x="3675" y="56744"/>
                  <a:pt x="13373" y="57286"/>
                  <a:pt x="22047" y="54937"/>
                </a:cubicBezTo>
                <a:cubicBezTo>
                  <a:pt x="30721" y="52588"/>
                  <a:pt x="42528" y="48010"/>
                  <a:pt x="52045" y="43010"/>
                </a:cubicBezTo>
                <a:cubicBezTo>
                  <a:pt x="61562" y="38010"/>
                  <a:pt x="69634" y="32107"/>
                  <a:pt x="79151" y="24939"/>
                </a:cubicBezTo>
                <a:cubicBezTo>
                  <a:pt x="88669" y="17771"/>
                  <a:pt x="104150" y="4157"/>
                  <a:pt x="109150" y="0"/>
                </a:cubicBezTo>
              </a:path>
            </a:pathLst>
          </a:custGeom>
          <a:noFill/>
          <a:ln w="9525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37" name="Google Shape;237;p34"/>
          <p:cNvSpPr/>
          <p:nvPr/>
        </p:nvSpPr>
        <p:spPr>
          <a:xfrm>
            <a:off x="5624964" y="3328175"/>
            <a:ext cx="1916006" cy="1100577"/>
          </a:xfrm>
          <a:custGeom>
            <a:avLst/>
            <a:gdLst/>
            <a:ahLst/>
            <a:cxnLst/>
            <a:rect l="l" t="t" r="r" b="b"/>
            <a:pathLst>
              <a:path w="99753" h="56382" extrusionOk="0">
                <a:moveTo>
                  <a:pt x="0" y="56382"/>
                </a:moveTo>
                <a:cubicBezTo>
                  <a:pt x="3193" y="55539"/>
                  <a:pt x="10783" y="54756"/>
                  <a:pt x="19156" y="51322"/>
                </a:cubicBezTo>
                <a:cubicBezTo>
                  <a:pt x="27529" y="47889"/>
                  <a:pt x="40540" y="41383"/>
                  <a:pt x="50238" y="35781"/>
                </a:cubicBezTo>
                <a:cubicBezTo>
                  <a:pt x="59936" y="30179"/>
                  <a:pt x="69093" y="23674"/>
                  <a:pt x="77345" y="17710"/>
                </a:cubicBezTo>
                <a:cubicBezTo>
                  <a:pt x="85598" y="11747"/>
                  <a:pt x="96018" y="2952"/>
                  <a:pt x="99753" y="0"/>
                </a:cubicBez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8" name="Google Shape;238;p34"/>
          <p:cNvSpPr/>
          <p:nvPr/>
        </p:nvSpPr>
        <p:spPr>
          <a:xfrm>
            <a:off x="5582169" y="3062554"/>
            <a:ext cx="1958697" cy="1366237"/>
          </a:xfrm>
          <a:custGeom>
            <a:avLst/>
            <a:gdLst/>
            <a:ahLst/>
            <a:cxnLst/>
            <a:rect l="l" t="t" r="r" b="b"/>
            <a:pathLst>
              <a:path w="109150" h="57105" extrusionOk="0">
                <a:moveTo>
                  <a:pt x="0" y="57105"/>
                </a:moveTo>
                <a:cubicBezTo>
                  <a:pt x="3675" y="56744"/>
                  <a:pt x="13373" y="57286"/>
                  <a:pt x="22047" y="54937"/>
                </a:cubicBezTo>
                <a:cubicBezTo>
                  <a:pt x="30721" y="52588"/>
                  <a:pt x="42528" y="48010"/>
                  <a:pt x="52045" y="43010"/>
                </a:cubicBezTo>
                <a:cubicBezTo>
                  <a:pt x="61562" y="38010"/>
                  <a:pt x="69634" y="32107"/>
                  <a:pt x="79151" y="24939"/>
                </a:cubicBezTo>
                <a:cubicBezTo>
                  <a:pt x="88669" y="17771"/>
                  <a:pt x="104150" y="4157"/>
                  <a:pt x="109150" y="0"/>
                </a:cubicBezTo>
              </a:path>
            </a:pathLst>
          </a:custGeom>
          <a:noFill/>
          <a:ln w="1905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sp>
      <p:cxnSp>
        <p:nvCxnSpPr>
          <p:cNvPr id="239" name="Google Shape;239;p34"/>
          <p:cNvCxnSpPr/>
          <p:nvPr/>
        </p:nvCxnSpPr>
        <p:spPr>
          <a:xfrm flipH="1">
            <a:off x="6669393" y="3013500"/>
            <a:ext cx="8400" cy="1538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" name="Google Shape;240;p34"/>
          <p:cNvSpPr txBox="1"/>
          <p:nvPr/>
        </p:nvSpPr>
        <p:spPr>
          <a:xfrm>
            <a:off x="6337135" y="2885225"/>
            <a:ext cx="4023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1600" baseline="-25000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endParaRPr sz="1600" baseline="-25000">
              <a:solidFill>
                <a:srgbClr val="E69138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7460521" y="3328175"/>
            <a:ext cx="562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</a:t>
            </a:r>
            <a:endParaRPr sz="1300" baseline="-2500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7431296" y="3869100"/>
            <a:ext cx="5625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g(n)</a:t>
            </a:r>
            <a:endParaRPr sz="1300" baseline="-25000">
              <a:solidFill>
                <a:schemeClr val="accent5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7505720" y="2885225"/>
            <a:ext cx="671327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rgbClr val="8E7CC3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</a:t>
            </a:r>
            <a:r>
              <a:rPr lang="en-GB" sz="1300" dirty="0">
                <a:solidFill>
                  <a:schemeClr val="accent5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·g(n)</a:t>
            </a:r>
            <a:endParaRPr sz="1300" baseline="-25000" dirty="0">
              <a:solidFill>
                <a:schemeClr val="accent5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0" name="Google Shape;223;p33"/>
          <p:cNvSpPr/>
          <p:nvPr/>
        </p:nvSpPr>
        <p:spPr>
          <a:xfrm>
            <a:off x="232725" y="2364325"/>
            <a:ext cx="3474600" cy="25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 Math</a:t>
            </a:r>
            <a:endParaRPr sz="23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= O(g(n)) </a:t>
            </a:r>
            <a:endParaRPr lang="en-GB" sz="17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if and only if </a:t>
            </a:r>
            <a:b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there exists positive </a:t>
            </a:r>
            <a:r>
              <a:rPr lang="en-GB" sz="17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constants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b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1700" b="1" dirty="0">
                <a:solidFill>
                  <a:srgbClr val="8E7CC3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and </a:t>
            </a:r>
            <a:r>
              <a:rPr lang="en-GB" sz="1700" b="1" dirty="0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1700" b="1" baseline="-25000" dirty="0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such that </a:t>
            </a:r>
            <a:r>
              <a:rPr lang="en-GB" sz="1700" i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for all n ≥ n</a:t>
            </a:r>
            <a:r>
              <a:rPr lang="en-GB" sz="1700" i="1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endParaRPr sz="1700" i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≤ c · g(n)</a:t>
            </a:r>
            <a:endParaRPr sz="17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1" name="Google Shape;200;p31"/>
          <p:cNvSpPr txBox="1"/>
          <p:nvPr/>
        </p:nvSpPr>
        <p:spPr>
          <a:xfrm>
            <a:off x="2651829" y="2419219"/>
            <a:ext cx="2256895" cy="649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grows no faster than g(n)</a:t>
            </a:r>
            <a:endParaRPr lang="en-US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or</a:t>
            </a:r>
            <a:endParaRPr lang="en-US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g(n) is upper bound on f(n)</a:t>
            </a:r>
            <a:endParaRPr lang="en-US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22" name="Google Shape;201;p31"/>
          <p:cNvCxnSpPr/>
          <p:nvPr/>
        </p:nvCxnSpPr>
        <p:spPr>
          <a:xfrm rot="10800000" flipV="1">
            <a:off x="2288099" y="2743199"/>
            <a:ext cx="565808" cy="326015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2793" y="2503252"/>
            <a:ext cx="4250717" cy="2294053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4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Big-O Notation </a:t>
            </a:r>
            <a:endParaRPr sz="32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289500" y="1183175"/>
            <a:ext cx="8565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Let f(n) &amp; g(n) be  functions defined on the positive integers.</a:t>
            </a:r>
            <a:b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endParaRPr sz="1200" i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293850" y="1764175"/>
            <a:ext cx="8556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What do we mean when we say “f(n) is O(g(n))”?</a:t>
            </a:r>
            <a:endParaRPr sz="2500" b="1" dirty="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31" name="Google Shape;231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5931479" y="2486567"/>
            <a:ext cx="9733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 Picture</a:t>
            </a:r>
            <a:endParaRPr lang="en-US" dirty="0"/>
          </a:p>
        </p:txBody>
      </p:sp>
      <p:sp>
        <p:nvSpPr>
          <p:cNvPr id="9" name="Google Shape;223;p33"/>
          <p:cNvSpPr/>
          <p:nvPr/>
        </p:nvSpPr>
        <p:spPr>
          <a:xfrm>
            <a:off x="232725" y="2364325"/>
            <a:ext cx="3474600" cy="25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 Math</a:t>
            </a:r>
            <a:endParaRPr sz="23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= O(g(n)) </a:t>
            </a:r>
            <a:endParaRPr lang="en-GB" sz="17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if and only if </a:t>
            </a:r>
            <a:b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there exists positive </a:t>
            </a:r>
            <a:r>
              <a:rPr lang="en-GB" sz="17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constants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b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1700" b="1" dirty="0">
                <a:solidFill>
                  <a:srgbClr val="8E7CC3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and </a:t>
            </a:r>
            <a:r>
              <a:rPr lang="en-GB" sz="1700" b="1" dirty="0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1700" b="1" baseline="-25000" dirty="0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such that </a:t>
            </a:r>
            <a:r>
              <a:rPr lang="en-GB" sz="1700" i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for all n ≥ n</a:t>
            </a:r>
            <a:r>
              <a:rPr lang="en-GB" sz="1700" i="1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endParaRPr sz="1700" i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≤ c · g(n)</a:t>
            </a:r>
            <a:endParaRPr sz="17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Big-O Notation </a:t>
            </a:r>
            <a:endParaRPr sz="32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29" name="Google Shape;229;p34"/>
          <p:cNvSpPr txBox="1"/>
          <p:nvPr/>
        </p:nvSpPr>
        <p:spPr>
          <a:xfrm>
            <a:off x="289500" y="1183175"/>
            <a:ext cx="85650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Let f(n) &amp; g(n) be  functions defined on the positive integers.</a:t>
            </a:r>
            <a:b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endParaRPr sz="1200" i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30" name="Google Shape;230;p34"/>
          <p:cNvSpPr txBox="1"/>
          <p:nvPr/>
        </p:nvSpPr>
        <p:spPr>
          <a:xfrm>
            <a:off x="293850" y="1764175"/>
            <a:ext cx="8556300" cy="4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What do we mean when we say “f(n) is O(g(n))”?</a:t>
            </a:r>
            <a:endParaRPr sz="2500" b="1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0" name="Google Shape;223;p33"/>
          <p:cNvSpPr/>
          <p:nvPr/>
        </p:nvSpPr>
        <p:spPr>
          <a:xfrm>
            <a:off x="232725" y="2364325"/>
            <a:ext cx="3474600" cy="25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 Math</a:t>
            </a:r>
            <a:endParaRPr sz="23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= O(g(n)) </a:t>
            </a:r>
            <a:endParaRPr lang="en-GB" sz="17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if and only if </a:t>
            </a:r>
            <a:b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there exists positive </a:t>
            </a:r>
            <a:r>
              <a:rPr lang="en-GB" sz="1700" b="1" dirty="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constants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b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1700" b="1" dirty="0">
                <a:solidFill>
                  <a:srgbClr val="8E7CC3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c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and </a:t>
            </a:r>
            <a:r>
              <a:rPr lang="en-GB" sz="1700" b="1" dirty="0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n</a:t>
            </a:r>
            <a:r>
              <a:rPr lang="en-GB" sz="1700" b="1" baseline="-25000" dirty="0">
                <a:solidFill>
                  <a:srgbClr val="E69138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such that </a:t>
            </a:r>
            <a:r>
              <a:rPr lang="en-GB" sz="1700" i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for all n ≥ n</a:t>
            </a:r>
            <a:r>
              <a:rPr lang="en-GB" sz="1700" i="1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endParaRPr sz="1700" i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≤ c · g(n)</a:t>
            </a:r>
            <a:endParaRPr sz="17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1" name="Google Shape;223;p33"/>
          <p:cNvSpPr/>
          <p:nvPr/>
        </p:nvSpPr>
        <p:spPr>
          <a:xfrm>
            <a:off x="4946493" y="2394894"/>
            <a:ext cx="3474600" cy="2502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00" b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In Math</a:t>
            </a:r>
            <a:endParaRPr sz="23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= O(g(n)) </a:t>
            </a:r>
            <a:endParaRPr lang="pt-BR" sz="17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⇔</a:t>
            </a:r>
            <a:br>
              <a:rPr lang="pt-BR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pt-BR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∃</a:t>
            </a:r>
            <a:r>
              <a:rPr lang="pt-BR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c , n</a:t>
            </a:r>
            <a:r>
              <a:rPr lang="pt-BR" sz="17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pt-BR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&gt; 0  s.t. </a:t>
            </a:r>
            <a:r>
              <a:rPr lang="pt-BR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∀</a:t>
            </a:r>
            <a:r>
              <a:rPr lang="pt-BR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≥ n</a:t>
            </a:r>
            <a:r>
              <a:rPr lang="pt-BR" sz="17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 </a:t>
            </a:r>
            <a:r>
              <a:rPr lang="pt-BR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,</a:t>
            </a:r>
            <a:endParaRPr lang="pt-BR" sz="17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≤ c · g(n)</a:t>
            </a:r>
            <a:endParaRPr lang="pt-BR" sz="23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 txBox="1">
            <a:spLocks noGrp="1"/>
          </p:cNvSpPr>
          <p:nvPr>
            <p:ph type="ctrTitle"/>
          </p:nvPr>
        </p:nvSpPr>
        <p:spPr>
          <a:xfrm>
            <a:off x="311700" y="371175"/>
            <a:ext cx="8520600" cy="6465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accent5"/>
                </a:solidFill>
                <a:latin typeface="Lato Light" panose="020F0302020204030203"/>
                <a:ea typeface="Lato Light" panose="020F0302020204030203"/>
                <a:cs typeface="Lato Light" panose="020F0302020204030203"/>
                <a:sym typeface="Lato Light" panose="020F0302020204030203"/>
              </a:rPr>
              <a:t>Proving Big-O Bounds</a:t>
            </a:r>
            <a:endParaRPr lang="en-US" sz="3200" dirty="0">
              <a:solidFill>
                <a:schemeClr val="accent5"/>
              </a:solidFill>
              <a:latin typeface="Lato Light" panose="020F0302020204030203"/>
              <a:ea typeface="Lato Light" panose="020F0302020204030203"/>
              <a:cs typeface="Lato Light" panose="020F0302020204030203"/>
              <a:sym typeface="Lato Light" panose="020F0302020204030203"/>
            </a:endParaRPr>
          </a:p>
        </p:txBody>
      </p:sp>
      <p:sp>
        <p:nvSpPr>
          <p:cNvPr id="250" name="Google Shape;250;p35"/>
          <p:cNvSpPr/>
          <p:nvPr/>
        </p:nvSpPr>
        <p:spPr>
          <a:xfrm>
            <a:off x="2742300" y="1640075"/>
            <a:ext cx="3659400" cy="13113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= O(g(n)) </a:t>
            </a:r>
            <a:endParaRPr sz="17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⇔</a:t>
            </a:r>
            <a:b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∃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c , n</a:t>
            </a:r>
            <a:r>
              <a:rPr lang="en-GB" sz="17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&gt; 0  s.t. </a:t>
            </a:r>
            <a:r>
              <a:rPr lang="en-GB" sz="2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∀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n ≥ n</a:t>
            </a:r>
            <a:r>
              <a:rPr lang="en-GB" sz="1700" baseline="-250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 </a:t>
            </a: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,</a:t>
            </a:r>
            <a:endParaRPr sz="17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marR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7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f(n) ≤ c · g(n)</a:t>
            </a:r>
            <a:endParaRPr sz="2300" b="1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266525" y="2999775"/>
            <a:ext cx="8520600" cy="12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 panose="020F0502020204030204" charset="0"/>
              <a:buChar char="●"/>
            </a:pPr>
            <a:r>
              <a:rPr lang="en-GB" sz="2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To </a:t>
            </a:r>
            <a:r>
              <a:rPr lang="en-GB" sz="2000" b="1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prove</a:t>
            </a:r>
            <a:r>
              <a:rPr lang="en-GB" sz="20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f(n) = O(g(n))</a:t>
            </a:r>
            <a:r>
              <a:rPr lang="en-GB" sz="20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, you need to announce your c &amp; n</a:t>
            </a:r>
            <a:r>
              <a:rPr lang="en-GB" sz="2000" baseline="-250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20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up front!</a:t>
            </a:r>
            <a:endParaRPr sz="2000" dirty="0"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914400" lvl="1" indent="-3429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 charset="0"/>
              <a:buChar char="○"/>
            </a:pPr>
            <a:r>
              <a:rPr lang="en-GB" sz="16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Play around with the expressions to </a:t>
            </a:r>
            <a:r>
              <a:rPr lang="en-GB" sz="16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find appropriate choices of  c &amp; n</a:t>
            </a:r>
            <a:r>
              <a:rPr lang="en-GB" sz="1600" b="1" baseline="-250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600" b="1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</a:t>
            </a:r>
            <a:r>
              <a:rPr lang="en-GB" sz="16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(positive</a:t>
            </a:r>
            <a:r>
              <a:rPr lang="en-GB" sz="16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constants</a:t>
            </a:r>
            <a:r>
              <a:rPr lang="en-GB" sz="16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)</a:t>
            </a:r>
            <a:endParaRPr sz="1600" dirty="0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914400" lvl="1" indent="-3429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 panose="020F0502020204030204" charset="0"/>
              <a:buChar char="○"/>
            </a:pPr>
            <a:r>
              <a:rPr lang="en-GB" sz="16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Then you can write the proof! </a:t>
            </a:r>
            <a:r>
              <a:rPr lang="en-GB" sz="16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Here how to structure the start of the proof</a:t>
            </a:r>
            <a:r>
              <a:rPr lang="en-GB" sz="1600" dirty="0">
                <a:solidFill>
                  <a:srgbClr val="00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:</a:t>
            </a:r>
            <a:endParaRPr sz="1600" dirty="0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  <a:p>
            <a:pPr marL="0" lvl="0" indent="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None/>
            </a:pPr>
            <a:br>
              <a:rPr lang="en-GB" sz="1600" dirty="0"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</a:br>
            <a:endParaRPr sz="2000" dirty="0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483300" y="1113962"/>
            <a:ext cx="81774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If you’re ever asked to formally prove that f(n) is O(g(n)), use the </a:t>
            </a:r>
            <a:r>
              <a:rPr lang="en-GB" sz="1900" i="1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MATH</a:t>
            </a:r>
            <a:r>
              <a:rPr lang="en-GB" sz="1900" dirty="0">
                <a:solidFill>
                  <a:schemeClr val="dk1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definition:</a:t>
            </a:r>
            <a:endParaRPr lang="en-GB" sz="1900" dirty="0">
              <a:solidFill>
                <a:schemeClr val="dk1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7646879" y="2322874"/>
            <a:ext cx="1333500" cy="8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must be constants! i.e. c &amp; n</a:t>
            </a:r>
            <a:r>
              <a:rPr lang="en-GB" sz="1100" baseline="-250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0</a:t>
            </a:r>
            <a:r>
              <a:rPr lang="en-GB" sz="11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 cannot depend on n!</a:t>
            </a:r>
            <a:endParaRPr sz="110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254" name="Google Shape;254;p35"/>
          <p:cNvCxnSpPr/>
          <p:nvPr/>
        </p:nvCxnSpPr>
        <p:spPr>
          <a:xfrm flipH="1">
            <a:off x="8243350" y="3013500"/>
            <a:ext cx="36300" cy="4698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56" name="Google Shape;256;p35"/>
          <p:cNvSpPr txBox="1"/>
          <p:nvPr/>
        </p:nvSpPr>
        <p:spPr>
          <a:xfrm>
            <a:off x="3054769" y="1814279"/>
            <a:ext cx="12186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“if and only if”</a:t>
            </a:r>
            <a:endParaRPr sz="110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257" name="Google Shape;257;p35"/>
          <p:cNvCxnSpPr/>
          <p:nvPr/>
        </p:nvCxnSpPr>
        <p:spPr>
          <a:xfrm rot="10800000" flipH="1">
            <a:off x="4139338" y="2067875"/>
            <a:ext cx="333300" cy="81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8" name="Google Shape;258;p35"/>
          <p:cNvSpPr txBox="1"/>
          <p:nvPr/>
        </p:nvSpPr>
        <p:spPr>
          <a:xfrm>
            <a:off x="3106807" y="2751154"/>
            <a:ext cx="12186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“there exists”</a:t>
            </a:r>
            <a:endParaRPr sz="110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259" name="Google Shape;259;p35"/>
          <p:cNvCxnSpPr/>
          <p:nvPr/>
        </p:nvCxnSpPr>
        <p:spPr>
          <a:xfrm rot="10800000">
            <a:off x="3668475" y="2478146"/>
            <a:ext cx="19200" cy="4248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0" name="Google Shape;260;p35"/>
          <p:cNvCxnSpPr/>
          <p:nvPr/>
        </p:nvCxnSpPr>
        <p:spPr>
          <a:xfrm rot="10800000">
            <a:off x="4797975" y="2472050"/>
            <a:ext cx="770700" cy="3264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1" name="Google Shape;261;p35"/>
          <p:cNvSpPr txBox="1"/>
          <p:nvPr/>
        </p:nvSpPr>
        <p:spPr>
          <a:xfrm>
            <a:off x="5268400" y="2744075"/>
            <a:ext cx="909000" cy="2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“such that”</a:t>
            </a:r>
            <a:endParaRPr sz="110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  <p:cxnSp>
        <p:nvCxnSpPr>
          <p:cNvPr id="262" name="Google Shape;262;p35"/>
          <p:cNvCxnSpPr/>
          <p:nvPr/>
        </p:nvCxnSpPr>
        <p:spPr>
          <a:xfrm flipH="1">
            <a:off x="5017800" y="2054125"/>
            <a:ext cx="433800" cy="216600"/>
          </a:xfrm>
          <a:prstGeom prst="straightConnector1">
            <a:avLst/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3" name="Google Shape;263;p35"/>
          <p:cNvSpPr txBox="1"/>
          <p:nvPr/>
        </p:nvSpPr>
        <p:spPr>
          <a:xfrm>
            <a:off x="5375400" y="1784875"/>
            <a:ext cx="786600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CC0000"/>
                </a:solidFill>
                <a:latin typeface="Calibri" panose="020F0502020204030204" charset="0"/>
                <a:ea typeface="Calibri" panose="020F0502020204030204" charset="0"/>
                <a:cs typeface="Calibri" panose="020F0502020204030204" charset="0"/>
                <a:sym typeface="Calibri" panose="020F0502020204030204" charset="0"/>
              </a:rPr>
              <a:t>“for all”</a:t>
            </a:r>
            <a:endParaRPr sz="1100">
              <a:solidFill>
                <a:srgbClr val="CC0000"/>
              </a:solidFill>
              <a:latin typeface="Calibri" panose="020F0502020204030204" charset="0"/>
              <a:ea typeface="Calibri" panose="020F0502020204030204" charset="0"/>
              <a:cs typeface="Calibri" panose="020F0502020204030204" charset="0"/>
              <a:sym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12833</Words>
  <Application>WPS Presentation</Application>
  <PresentationFormat>On-screen Show (16:9)</PresentationFormat>
  <Paragraphs>682</Paragraphs>
  <Slides>35</Slides>
  <Notes>30</Notes>
  <HiddenSlides>1</HiddenSlides>
  <MMClips>0</MMClips>
  <ScaleCrop>false</ScaleCrop>
  <HeadingPairs>
    <vt:vector size="6" baseType="variant">
      <vt:variant>
        <vt:lpstr>已用的字体</vt:lpstr>
      </vt:variant>
      <vt:variant>
        <vt:i4>33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70" baseType="lpstr">
      <vt:lpstr>Arial</vt:lpstr>
      <vt:lpstr>SimSun</vt:lpstr>
      <vt:lpstr>Wingdings</vt:lpstr>
      <vt:lpstr>Arial</vt:lpstr>
      <vt:lpstr>Lato Light</vt:lpstr>
      <vt:lpstr>Assistant ExtraLight</vt:lpstr>
      <vt:lpstr>Calibri</vt:lpstr>
      <vt:lpstr>Assistant</vt:lpstr>
      <vt:lpstr>Microsoft YaHei</vt:lpstr>
      <vt:lpstr>Arial Unicode MS</vt:lpstr>
      <vt:lpstr>Assistant ExtraLight</vt:lpstr>
      <vt:lpstr>Comfortaa</vt:lpstr>
      <vt:lpstr>Comfortaa Regular</vt:lpstr>
      <vt:lpstr>Aharoni</vt:lpstr>
      <vt:lpstr>Cambria Math</vt:lpstr>
      <vt:lpstr>Times New Roman</vt:lpstr>
      <vt:lpstr>Times New Roman</vt:lpstr>
      <vt:lpstr>Century Gothic</vt:lpstr>
      <vt:lpstr>Assistant</vt:lpstr>
      <vt:lpstr>Arial Black</vt:lpstr>
      <vt:lpstr>Avenir</vt:lpstr>
      <vt:lpstr>Aharoni</vt:lpstr>
      <vt:lpstr>Assistant</vt:lpstr>
      <vt:lpstr>Assistant ExtraLight</vt:lpstr>
      <vt:lpstr>Avenir</vt:lpstr>
      <vt:lpstr>Century Gothic</vt:lpstr>
      <vt:lpstr>Comfortaa</vt:lpstr>
      <vt:lpstr>Comfortaa Regular</vt:lpstr>
      <vt:lpstr>Lato Light</vt:lpstr>
      <vt:lpstr>Wingdings</vt:lpstr>
      <vt:lpstr>MS Mincho</vt:lpstr>
      <vt:lpstr>Segoe Print</vt:lpstr>
      <vt:lpstr>MS PGothic</vt:lpstr>
      <vt:lpstr>Simple Light</vt:lpstr>
      <vt:lpstr>Simple Light</vt:lpstr>
      <vt:lpstr>CS 2009 Design and Analysis of Algorithms  </vt:lpstr>
      <vt:lpstr>Efficiency of Algorithm</vt:lpstr>
      <vt:lpstr>Asymptotic Analysis (High Level Idea)</vt:lpstr>
      <vt:lpstr>Asymptotic Analysis (High Level Idea)</vt:lpstr>
      <vt:lpstr>Runtime Analysis</vt:lpstr>
      <vt:lpstr>Big-O Notation </vt:lpstr>
      <vt:lpstr>Big-O Notation </vt:lpstr>
      <vt:lpstr>Big-O Notation </vt:lpstr>
      <vt:lpstr>Proving Big-O Bounds</vt:lpstr>
      <vt:lpstr>Proving Big-O Bounds: Example # 2 (Method # 1)</vt:lpstr>
      <vt:lpstr>Proving Big-O Bounds: Example # 2 (Method # 2)</vt:lpstr>
      <vt:lpstr>Proving Big-O Bounds: Example # 1 (Method # 2)</vt:lpstr>
      <vt:lpstr>Proving Big-O Bounds: Example # 3 (Method # 2)</vt:lpstr>
      <vt:lpstr>PROVING BIG-O BOUNDS: EXAMPLE</vt:lpstr>
      <vt:lpstr>Disproving Big-O Bounds</vt:lpstr>
      <vt:lpstr>Disproving Big-O Bounds</vt:lpstr>
      <vt:lpstr>Big-Ω Notation </vt:lpstr>
      <vt:lpstr>Big-Ω Notation </vt:lpstr>
      <vt:lpstr>PROVING BIG-Ω NOTATION </vt:lpstr>
      <vt:lpstr>Big-Ө Notation </vt:lpstr>
      <vt:lpstr>PROVING BIG-Ө NOTATION </vt:lpstr>
      <vt:lpstr>Proving Big- Ө Bounds: Example (Method # 1)</vt:lpstr>
      <vt:lpstr>Proving Big-O Bounds: Example # 3(ii) (Method # 2)</vt:lpstr>
      <vt:lpstr>Proving Big-O Bounds: Example # 3 (Method # 2)</vt:lpstr>
      <vt:lpstr>Asymptotic Notations (continued)</vt:lpstr>
      <vt:lpstr>Asymptotic Notations (continued)</vt:lpstr>
      <vt:lpstr>Arithmetic of of Big-O, Ω and Ө Notations</vt:lpstr>
      <vt:lpstr>Arithmetic of of Big-O, Ω and Ө Notations</vt:lpstr>
      <vt:lpstr>Arithmetic of of Big-O, Ω and Ө Notations</vt:lpstr>
      <vt:lpstr>Little-o Notation </vt:lpstr>
      <vt:lpstr>o notation</vt:lpstr>
      <vt:lpstr>Little- ω Notation </vt:lpstr>
      <vt:lpstr>ω notation</vt:lpstr>
      <vt:lpstr>Asymptotic Notation Summary</vt:lpstr>
      <vt:lpstr>Comparison Of functions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2009 Design and Analysis of Algorithms</dc:title>
  <dc:creator/>
  <cp:lastModifiedBy>syed0</cp:lastModifiedBy>
  <cp:revision>143</cp:revision>
  <dcterms:created xsi:type="dcterms:W3CDTF">2022-09-01T16:22:00Z</dcterms:created>
  <dcterms:modified xsi:type="dcterms:W3CDTF">2022-12-15T19:30:24Z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32A5D49139EB46A29D64311D8EF3A692</vt:lpwstr>
  </property>
  <property fmtid="{D5CDD505-2E9C-101B-9397-08002B2CF9AE}" pid="3" name="KSOProductBuildVer">
    <vt:lpwstr>1033-11.2.0.11440</vt:lpwstr>
  </property>
</Properties>
</file>