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84"/>
  </p:notes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36" r:id="rId55"/>
    <p:sldId id="339" r:id="rId56"/>
    <p:sldId id="338" r:id="rId57"/>
    <p:sldId id="33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40" r:id="rId77"/>
    <p:sldId id="341" r:id="rId78"/>
    <p:sldId id="343" r:id="rId79"/>
    <p:sldId id="344" r:id="rId80"/>
    <p:sldId id="345" r:id="rId81"/>
    <p:sldId id="346" r:id="rId82"/>
    <p:sldId id="347" r:id="rId83"/>
  </p:sldIdLst>
  <p:sldSz cx="9144000" cy="5143500" type="screen16x9"/>
  <p:notesSz cx="6858000" cy="9144000"/>
  <p:embeddedFontLst>
    <p:embeddedFont>
      <p:font typeface="Lato Light" panose="020B0604020202020204" charset="0"/>
      <p:regular r:id="rId85"/>
      <p:bold r:id="rId86"/>
      <p:italic r:id="rId87"/>
      <p:boldItalic r:id="rId88"/>
    </p:embeddedFont>
    <p:embeddedFont>
      <p:font typeface="Inconsolata" panose="020B0604020202020204" charset="0"/>
      <p:regular r:id="rId89"/>
      <p:bold r:id="rId90"/>
    </p:embeddedFont>
    <p:embeddedFont>
      <p:font typeface="Assistant ExtraLight" panose="020B0604020202020204" charset="-79"/>
      <p:regular r:id="rId91"/>
      <p:bold r:id="rId92"/>
    </p:embeddedFont>
    <p:embeddedFont>
      <p:font typeface="Comic Sans MS" panose="030F0702030302020204" pitchFamily="66" charset="0"/>
      <p:regular r:id="rId93"/>
      <p:bold r:id="rId94"/>
    </p:embeddedFont>
    <p:embeddedFont>
      <p:font typeface="Cambria Math" panose="02040503050406030204" pitchFamily="18" charset="0"/>
      <p:regular r:id="rId95"/>
    </p:embeddedFont>
    <p:embeddedFont>
      <p:font typeface="Assistant" panose="020B0604020202020204" charset="-79"/>
      <p:regular r:id="rId96"/>
      <p:bold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29519-F322-4F68-A9B8-2F23953C2686}">
  <a:tblStyle styleId="{A7729519-F322-4F68-A9B8-2F23953C2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6.fntdata"/><Relationship Id="rId95" Type="http://schemas.openxmlformats.org/officeDocument/2006/relationships/font" Target="fonts/font11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font" Target="fonts/font1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2.fntdata"/><Relationship Id="rId94" Type="http://schemas.openxmlformats.org/officeDocument/2006/relationships/font" Target="fonts/font10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3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9.fntdata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Maintenance: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tackle the second property: showing that each iteration maintains the loop invariant.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Maintenance: 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tackle the second property: showing that each iteration maintains the loop invariant.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4" name="Google Shape;107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317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0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3121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532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2" name="Google Shape;117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1" name="Google Shape;118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5" name="Google Shape;119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1" name="Google Shape;122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3" name="Google Shape;126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8" name="Google Shape;132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2" name="Google Shape;134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6" name="Google Shape;137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6" name="Google Shape;142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1" name="Google Shape;1491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9" name="Google Shape;1499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8" name="Google Shape;1508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3.28 x 10</a:t>
            </a:r>
            <a:r>
              <a:rPr lang="en" sz="11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0" name="Google Shape;152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Shift one place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8" name="Google Shape;154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5" name="Google Shape;1605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4" name="Google Shape;163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4" name="Google Shape;1664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9641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BDCF88-BE00-41B1-82CE-CE7F4CE4A612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07332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2" name="Google Shape;117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988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1e51aa32d_0_3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1e51aa32d_0_3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8975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1e51aa32d_0_3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1e51aa32d_0_3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Merge </a:t>
            </a:r>
            <a:r>
              <a:rPr lang="en-US" smtClean="0"/>
              <a:t>is correct.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11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1e51aa32d_0_3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1e51aa32d_0_3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3469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1e51aa32d_0_3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1e51aa32d_0_3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00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E265B-83C7-473A-962E-F742EB637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0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777000" y="1142835"/>
            <a:ext cx="75900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CS 2009</a:t>
            </a:r>
            <a:r>
              <a:rPr lang="en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" sz="40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Design and Analysis of Algorithms</a:t>
            </a:r>
            <a:endParaRPr sz="4000">
              <a:solidFill>
                <a:srgbClr val="4C113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311700" y="3044710"/>
            <a:ext cx="8520600" cy="155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1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Waheed Ahmed</a:t>
            </a:r>
            <a:endParaRPr sz="2400" b="0" i="1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1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Email : waheedahmed@nu.edu.pk</a:t>
            </a:r>
            <a:endParaRPr sz="2400" b="0" i="1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look at A[2] = 5. We’ll move 5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1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1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look at A[2] = 5. We’ll move 5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It’s already where it should be in the growing sorted list, so we don’t need to move it anywhere. Moving on!</a:t>
            </a: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1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look at A[3] = 1. We’ll move 1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1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look at A[3] = 1. We’ll move 1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move it all the way to the front, since that’s its “correct” position in this growing sorted list.</a:t>
            </a: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1" name="Google Shape;2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1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Finally, we look at A[4] = 4. We’ll move 4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3604500" y="1608778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4249500" y="1608778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5539500" y="1608778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2959500" y="1608778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4894500" y="1608778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1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Finally, we look at A[4] = 4. We’ll move 4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It just needs to squeeze in right before 5. </a:t>
            </a: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3604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4249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5539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2959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4894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And, that’s it! We’ve finished performing Insertion Sort on this example array of five elements.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ask… does it work?</a:t>
            </a: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 FOR YOU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3604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4249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5539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2959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4894500" y="1608778"/>
            <a:ext cx="645000" cy="592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9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6188616" y="1614310"/>
            <a:ext cx="645000" cy="581621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DOES IT WORK?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436800" y="2861845"/>
            <a:ext cx="82704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verified Insertion Sort worked for this particular input list. </a:t>
            </a:r>
            <a:endParaRPr sz="17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However, we need to prove that the algorithm works for </a:t>
            </a:r>
            <a:r>
              <a:rPr lang="en" sz="17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all</a:t>
            </a: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possible input lists.</a:t>
            </a:r>
            <a:endParaRPr sz="17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2959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3604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4249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4894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5539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311700" y="125722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Since the algorithm isn’t too complex, it might feel pretty obvious… but it won’t be so obvious later, </a:t>
            </a:r>
            <a:br>
              <a:rPr lang="en" sz="15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5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 let’s take some time now to see how to prove the correctness of this algorithm rigorously.. </a:t>
            </a:r>
            <a:endParaRPr sz="15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341" name="Google Shape;34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DOES IT WORK?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436800" y="2861845"/>
            <a:ext cx="82704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verified Insertion Sort worked for this particular input list. </a:t>
            </a:r>
            <a:endParaRPr sz="17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However, we need to prove that the algorithm works for </a:t>
            </a:r>
            <a:r>
              <a:rPr lang="en" sz="17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all</a:t>
            </a: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possible input lists.</a:t>
            </a:r>
            <a:endParaRPr sz="17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2959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3604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249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4894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5539500" y="2048561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1128750" y="3637570"/>
            <a:ext cx="6886500" cy="11340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HERE’S WHAT WE FOCUS ON: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Insertion Sort is an </a:t>
            </a:r>
            <a:r>
              <a:rPr lang="en" sz="16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iterative </a:t>
            </a: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algorithm - </a:t>
            </a:r>
            <a:r>
              <a:rPr lang="en" sz="16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what does each iteration promise</a:t>
            </a:r>
            <a:r>
              <a:rPr lang="en" sz="16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 sz="1600" b="0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311700" y="125722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Since the algorithm isn’t too complex, it might feel pretty obvious… but it won’t be so obvious later, </a:t>
            </a:r>
            <a:br>
              <a:rPr lang="en" sz="15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5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 let’s take some time now to see how to prove the correctness of this algorithm rigorously.. </a:t>
            </a:r>
            <a:endParaRPr sz="15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355" name="Google Shape;3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41500" y="1695900"/>
            <a:ext cx="90024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9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Week 3:</a:t>
            </a:r>
            <a:r>
              <a:rPr lang="en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Algorithms</a:t>
            </a:r>
            <a:r>
              <a:rPr lang="en" sz="4000" dirty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Runtime, Insertion Sort, Merge Sort</a:t>
            </a:r>
            <a:endParaRPr sz="40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DOES IT WORK?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717800" y="1664425"/>
            <a:ext cx="7843800" cy="21141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HERE’S WHAT WE FOCUS ON: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Each iteration of the algorithm promises to add one more element to the sorted region.</a:t>
            </a:r>
            <a:endParaRPr sz="16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other words: by the end of iteration i, we’re guaranteed that </a:t>
            </a:r>
            <a:b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first </a:t>
            </a:r>
            <a:r>
              <a:rPr lang="en" sz="1900" b="1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j+1</a:t>
            </a:r>
            <a: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elements in the array are sorted.</a:t>
            </a:r>
            <a:endParaRPr sz="1900" b="0" i="1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DOES IT WORK?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8" name="Google Shape;368;p42"/>
          <p:cNvSpPr/>
          <p:nvPr/>
        </p:nvSpPr>
        <p:spPr>
          <a:xfrm>
            <a:off x="717800" y="1664425"/>
            <a:ext cx="7843800" cy="21141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HERE’S WHAT WE FOCUS ON: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Each iteration of the algorithm promises to add one more element to the sorted region.</a:t>
            </a:r>
            <a:endParaRPr sz="16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other words: by the end of iteration i, we’re guaranteed that </a:t>
            </a:r>
            <a:b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first </a:t>
            </a:r>
            <a:r>
              <a:rPr lang="en" sz="1900" b="1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j+1</a:t>
            </a:r>
            <a:r>
              <a:rPr lang="en" sz="1900" b="0" i="1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elements in the array are sorted.</a:t>
            </a:r>
            <a:endParaRPr sz="1900" b="0" i="1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962250" y="3953050"/>
            <a:ext cx="72195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THIS IS A JOB FOR:</a:t>
            </a:r>
            <a:r>
              <a:rPr lang="en" sz="2600" b="1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800" b="1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PROOF BY  Loop Invariant!</a:t>
            </a:r>
            <a:endParaRPr sz="2800" b="1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3 INGREDIENTS OF LOOP INVARIANT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6" name="Google Shape;376;p43"/>
          <p:cNvSpPr/>
          <p:nvPr/>
        </p:nvSpPr>
        <p:spPr>
          <a:xfrm>
            <a:off x="996000" y="1201775"/>
            <a:ext cx="7152000" cy="1070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is true prior to the first iteration of the loop.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7" name="Google Shape;37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3 INGREDIENTS OF LOOP INVARIANT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3" name="Google Shape;383;p44"/>
          <p:cNvSpPr/>
          <p:nvPr/>
        </p:nvSpPr>
        <p:spPr>
          <a:xfrm>
            <a:off x="996000" y="1201775"/>
            <a:ext cx="7152000" cy="1070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 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is true prior to the first iteration of the loop.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4" name="Google Shape;38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996000" y="2596574"/>
            <a:ext cx="7152000" cy="99329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If it is true before an iteration of the loop, it remains true before the next iteration.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3 INGREDIENTS OF LOOP INVARIANT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996000" y="1201775"/>
            <a:ext cx="7152000" cy="1070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is true prior to the first iteration of the loop.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2" name="Google Shape;39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93" name="Google Shape;393;p45"/>
          <p:cNvSpPr/>
          <p:nvPr/>
        </p:nvSpPr>
        <p:spPr>
          <a:xfrm>
            <a:off x="996000" y="2596574"/>
            <a:ext cx="7152000" cy="99329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If it is true before an iteration of the loop, it remains true before the next iteration.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1024221" y="3889163"/>
            <a:ext cx="7152000" cy="99329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TERMINATION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When the loop terminates, the invariant gives us a useful property that helps show that the algorithm is correct.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3 INGREDIENTS OF LOOP INVARIANT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0" name="Google Shape;400;p46"/>
          <p:cNvSpPr/>
          <p:nvPr/>
        </p:nvSpPr>
        <p:spPr>
          <a:xfrm>
            <a:off x="996000" y="1201775"/>
            <a:ext cx="7152000" cy="1070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is true prior to the first iteration of the loop.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1" name="Google Shape;4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02" name="Google Shape;402;p46"/>
          <p:cNvSpPr/>
          <p:nvPr/>
        </p:nvSpPr>
        <p:spPr>
          <a:xfrm>
            <a:off x="996000" y="2596574"/>
            <a:ext cx="7152000" cy="99329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If it is true before an iteration of the loop, it remains true before the next iteration.</a:t>
            </a:r>
            <a:endParaRPr sz="1800" b="0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1024221" y="3889163"/>
            <a:ext cx="7152000" cy="99329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TERMINATION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When the loop terminates, the invariant gives us a useful property that helps show that the algorithm is correct.</a:t>
            </a:r>
            <a:endParaRPr/>
          </a:p>
        </p:txBody>
      </p:sp>
      <p:sp>
        <p:nvSpPr>
          <p:cNvPr id="404" name="Google Shape;404;p46"/>
          <p:cNvSpPr txBox="1"/>
          <p:nvPr/>
        </p:nvSpPr>
        <p:spPr>
          <a:xfrm>
            <a:off x="7210910" y="982488"/>
            <a:ext cx="1684733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Best Case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(In Mathematical Induction terms)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5" name="Google Shape;405;p46"/>
          <p:cNvSpPr/>
          <p:nvPr/>
        </p:nvSpPr>
        <p:spPr>
          <a:xfrm>
            <a:off x="5556886" y="1601288"/>
            <a:ext cx="1799650" cy="436475"/>
          </a:xfrm>
          <a:custGeom>
            <a:avLst/>
            <a:gdLst/>
            <a:ahLst/>
            <a:cxnLst/>
            <a:rect l="l" t="t" r="r" b="b"/>
            <a:pathLst>
              <a:path w="71986" h="17459" extrusionOk="0">
                <a:moveTo>
                  <a:pt x="71986" y="0"/>
                </a:moveTo>
                <a:cubicBezTo>
                  <a:pt x="68858" y="2528"/>
                  <a:pt x="61262" y="12453"/>
                  <a:pt x="53216" y="15165"/>
                </a:cubicBezTo>
                <a:cubicBezTo>
                  <a:pt x="45170" y="17877"/>
                  <a:pt x="32577" y="18104"/>
                  <a:pt x="23708" y="16270"/>
                </a:cubicBezTo>
                <a:cubicBezTo>
                  <a:pt x="14839" y="14436"/>
                  <a:pt x="3951" y="6179"/>
                  <a:pt x="0" y="4161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6"/>
          <p:cNvSpPr txBox="1"/>
          <p:nvPr/>
        </p:nvSpPr>
        <p:spPr>
          <a:xfrm>
            <a:off x="7363310" y="2196054"/>
            <a:ext cx="1684733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Inductive Step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(In Mathematical Induction terms)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5709286" y="2814854"/>
            <a:ext cx="1799650" cy="436475"/>
          </a:xfrm>
          <a:custGeom>
            <a:avLst/>
            <a:gdLst/>
            <a:ahLst/>
            <a:cxnLst/>
            <a:rect l="l" t="t" r="r" b="b"/>
            <a:pathLst>
              <a:path w="71986" h="17459" extrusionOk="0">
                <a:moveTo>
                  <a:pt x="71986" y="0"/>
                </a:moveTo>
                <a:cubicBezTo>
                  <a:pt x="68858" y="2528"/>
                  <a:pt x="61262" y="12453"/>
                  <a:pt x="53216" y="15165"/>
                </a:cubicBezTo>
                <a:cubicBezTo>
                  <a:pt x="45170" y="17877"/>
                  <a:pt x="32577" y="18104"/>
                  <a:pt x="23708" y="16270"/>
                </a:cubicBezTo>
                <a:cubicBezTo>
                  <a:pt x="14839" y="14436"/>
                  <a:pt x="3951" y="6179"/>
                  <a:pt x="0" y="4161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PROOF BY LOOP INVARIANT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996000" y="1201775"/>
            <a:ext cx="7152000" cy="116889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Before iteration 1 of the outer loop (i.e. start of algorithm) when j = 1, the list A[:1] is sorted (only 1 element), which shows that the loop invariant holds prior to the first iteration of the loop.</a:t>
            </a:r>
            <a:endParaRPr sz="14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14" name="Google Shape;41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PROOF BY LOOP INVARIANT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0" name="Google Shape;420;p48"/>
          <p:cNvSpPr/>
          <p:nvPr/>
        </p:nvSpPr>
        <p:spPr>
          <a:xfrm>
            <a:off x="996000" y="1201775"/>
            <a:ext cx="7152000" cy="116889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 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Before iteration 1 of the outer loop (i.e. start of algorithm) when j = 1, the list A[:1] is sorted (only 1 element), which shows that the loop invariant holds prior to the first iteration of the loop.</a:t>
            </a:r>
            <a:endParaRPr sz="14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21" name="Google Shape;42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22" name="Google Shape;422;p48"/>
          <p:cNvSpPr/>
          <p:nvPr/>
        </p:nvSpPr>
        <p:spPr>
          <a:xfrm>
            <a:off x="996000" y="2596573"/>
            <a:ext cx="7152000" cy="14561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Informally, the body of the for loop works by moving A[j- 1], A[j - 2], A[j-3], and so on by one position to the right until it finds the proper position for A[j], at which point it inserts the value of A[j]. The subarray  A[1..j] then consists of the elements originally in A[1..j] but in sorted order. Incrementing j for the next iteration of the for loop then preserves the loop invariant.</a:t>
            </a:r>
            <a:endParaRPr sz="14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PROOF BY LOOP INVARIANT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996000" y="1201775"/>
            <a:ext cx="7152000" cy="116889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 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Before iteration 1 of the outer loop (i.e. start of algorithm) when j = 1, the list A[:1] is sorted (only 1 element), which shows that the loop invariant holds prior to the first iteration of the loop.</a:t>
            </a:r>
            <a:endParaRPr sz="14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29" name="Google Shape;42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0" name="Google Shape;430;p49"/>
          <p:cNvSpPr/>
          <p:nvPr/>
        </p:nvSpPr>
        <p:spPr>
          <a:xfrm>
            <a:off x="996000" y="2336926"/>
            <a:ext cx="7152000" cy="14561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Informally, the body of the for loop works by moving A[j- 1], A[j - 2], A[j-3], and so on by one position to the right until it finds the proper position for A[j], at which point it inserts the value of A[j]. The subarray  A[1..j] then consists of the elements originally in A[1..j] but in sorted order. Incrementing j for the next iteration of the for loop then preserves the loop invariant.</a:t>
            </a:r>
            <a:endParaRPr sz="14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1024221" y="3889163"/>
            <a:ext cx="7152000" cy="99329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TERMINATION</a:t>
            </a:r>
            <a:endParaRPr sz="16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Because each loop iteration increases j by 1, we must have j = n + 1. Replace  n + 1 for j in the loop invariant.  we have that the subarray A[1..n] consists of the elements originally in A[1..n] but in sorted order</a:t>
            </a:r>
            <a:endParaRPr sz="1400" b="0" i="0" u="none" strike="noStrike" cap="none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IS IT FAST?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7" name="Google Shape;43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38" name="Google Shape;43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712" y="1462617"/>
            <a:ext cx="6085066" cy="3369027"/>
          </a:xfrm>
          <a:prstGeom prst="rect">
            <a:avLst/>
          </a:prstGeom>
          <a:solidFill>
            <a:srgbClr val="BCBCBC"/>
          </a:solidFill>
          <a:ln>
            <a:noFill/>
          </a:ln>
        </p:spPr>
      </p:pic>
      <p:sp>
        <p:nvSpPr>
          <p:cNvPr id="439" name="Google Shape;439;p50"/>
          <p:cNvSpPr txBox="1"/>
          <p:nvPr/>
        </p:nvSpPr>
        <p:spPr>
          <a:xfrm>
            <a:off x="7064150" y="948631"/>
            <a:ext cx="145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most n outer for-loop iterations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0" name="Google Shape;440;p50"/>
          <p:cNvSpPr/>
          <p:nvPr/>
        </p:nvSpPr>
        <p:spPr>
          <a:xfrm>
            <a:off x="5599292" y="1828798"/>
            <a:ext cx="2280356" cy="558930"/>
          </a:xfrm>
          <a:custGeom>
            <a:avLst/>
            <a:gdLst/>
            <a:ahLst/>
            <a:cxnLst/>
            <a:rect l="l" t="t" r="r" b="b"/>
            <a:pathLst>
              <a:path w="71986" h="17459" extrusionOk="0">
                <a:moveTo>
                  <a:pt x="71986" y="0"/>
                </a:moveTo>
                <a:cubicBezTo>
                  <a:pt x="68858" y="2528"/>
                  <a:pt x="61262" y="12453"/>
                  <a:pt x="53216" y="15165"/>
                </a:cubicBezTo>
                <a:cubicBezTo>
                  <a:pt x="45170" y="17877"/>
                  <a:pt x="32577" y="18104"/>
                  <a:pt x="23708" y="16270"/>
                </a:cubicBezTo>
                <a:cubicBezTo>
                  <a:pt x="14839" y="14436"/>
                  <a:pt x="3951" y="6179"/>
                  <a:pt x="0" y="4161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777000" y="1304350"/>
            <a:ext cx="75900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9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</a:t>
            </a:r>
            <a:endParaRPr sz="18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311700" y="3267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Algorithm, Proof of Correctness, Runtime</a:t>
            </a:r>
            <a:endParaRPr sz="24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IS IT FAST?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6" name="Google Shape;44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47" name="Google Shape;44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712" y="1462617"/>
            <a:ext cx="6085066" cy="3369027"/>
          </a:xfrm>
          <a:prstGeom prst="rect">
            <a:avLst/>
          </a:prstGeom>
          <a:solidFill>
            <a:srgbClr val="BCBCBC"/>
          </a:solidFill>
          <a:ln>
            <a:noFill/>
          </a:ln>
        </p:spPr>
      </p:pic>
      <p:sp>
        <p:nvSpPr>
          <p:cNvPr id="448" name="Google Shape;448;p51"/>
          <p:cNvSpPr txBox="1"/>
          <p:nvPr/>
        </p:nvSpPr>
        <p:spPr>
          <a:xfrm>
            <a:off x="7064150" y="948631"/>
            <a:ext cx="145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most n outer for-loop iterations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9" name="Google Shape;449;p51"/>
          <p:cNvSpPr/>
          <p:nvPr/>
        </p:nvSpPr>
        <p:spPr>
          <a:xfrm>
            <a:off x="5599292" y="1828798"/>
            <a:ext cx="2280356" cy="558930"/>
          </a:xfrm>
          <a:custGeom>
            <a:avLst/>
            <a:gdLst/>
            <a:ahLst/>
            <a:cxnLst/>
            <a:rect l="l" t="t" r="r" b="b"/>
            <a:pathLst>
              <a:path w="71986" h="17459" extrusionOk="0">
                <a:moveTo>
                  <a:pt x="71986" y="0"/>
                </a:moveTo>
                <a:cubicBezTo>
                  <a:pt x="68858" y="2528"/>
                  <a:pt x="61262" y="12453"/>
                  <a:pt x="53216" y="15165"/>
                </a:cubicBezTo>
                <a:cubicBezTo>
                  <a:pt x="45170" y="17877"/>
                  <a:pt x="32577" y="18104"/>
                  <a:pt x="23708" y="16270"/>
                </a:cubicBezTo>
                <a:cubicBezTo>
                  <a:pt x="14839" y="14436"/>
                  <a:pt x="3951" y="6179"/>
                  <a:pt x="0" y="4161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1"/>
          <p:cNvSpPr txBox="1"/>
          <p:nvPr/>
        </p:nvSpPr>
        <p:spPr>
          <a:xfrm>
            <a:off x="165129" y="3531069"/>
            <a:ext cx="1574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most n </a:t>
            </a:r>
            <a:b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inner while-loop iterations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1" name="Google Shape;451;p51"/>
          <p:cNvSpPr/>
          <p:nvPr/>
        </p:nvSpPr>
        <p:spPr>
          <a:xfrm>
            <a:off x="1493278" y="3522134"/>
            <a:ext cx="1091877" cy="306486"/>
          </a:xfrm>
          <a:custGeom>
            <a:avLst/>
            <a:gdLst/>
            <a:ahLst/>
            <a:cxnLst/>
            <a:rect l="l" t="t" r="r" b="b"/>
            <a:pathLst>
              <a:path w="28712" h="10507" extrusionOk="0">
                <a:moveTo>
                  <a:pt x="0" y="10403"/>
                </a:moveTo>
                <a:cubicBezTo>
                  <a:pt x="2150" y="10264"/>
                  <a:pt x="9502" y="11096"/>
                  <a:pt x="12900" y="9570"/>
                </a:cubicBezTo>
                <a:cubicBezTo>
                  <a:pt x="16298" y="8044"/>
                  <a:pt x="17755" y="2843"/>
                  <a:pt x="20390" y="1248"/>
                </a:cubicBezTo>
                <a:cubicBezTo>
                  <a:pt x="23025" y="-347"/>
                  <a:pt x="27325" y="208"/>
                  <a:pt x="28712" y="0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IS IT FAST?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57" name="Google Shape;45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58" name="Google Shape;45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712" y="1462617"/>
            <a:ext cx="6085066" cy="3369027"/>
          </a:xfrm>
          <a:prstGeom prst="rect">
            <a:avLst/>
          </a:prstGeom>
          <a:solidFill>
            <a:srgbClr val="BCBCBC"/>
          </a:solidFill>
          <a:ln>
            <a:noFill/>
          </a:ln>
        </p:spPr>
      </p:pic>
      <p:sp>
        <p:nvSpPr>
          <p:cNvPr id="459" name="Google Shape;459;p52"/>
          <p:cNvSpPr txBox="1"/>
          <p:nvPr/>
        </p:nvSpPr>
        <p:spPr>
          <a:xfrm>
            <a:off x="7064150" y="948631"/>
            <a:ext cx="145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most n outer for-loop iterations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0" name="Google Shape;460;p52"/>
          <p:cNvSpPr/>
          <p:nvPr/>
        </p:nvSpPr>
        <p:spPr>
          <a:xfrm>
            <a:off x="5599292" y="1828798"/>
            <a:ext cx="2280356" cy="558930"/>
          </a:xfrm>
          <a:custGeom>
            <a:avLst/>
            <a:gdLst/>
            <a:ahLst/>
            <a:cxnLst/>
            <a:rect l="l" t="t" r="r" b="b"/>
            <a:pathLst>
              <a:path w="71986" h="17459" extrusionOk="0">
                <a:moveTo>
                  <a:pt x="71986" y="0"/>
                </a:moveTo>
                <a:cubicBezTo>
                  <a:pt x="68858" y="2528"/>
                  <a:pt x="61262" y="12453"/>
                  <a:pt x="53216" y="15165"/>
                </a:cubicBezTo>
                <a:cubicBezTo>
                  <a:pt x="45170" y="17877"/>
                  <a:pt x="32577" y="18104"/>
                  <a:pt x="23708" y="16270"/>
                </a:cubicBezTo>
                <a:cubicBezTo>
                  <a:pt x="14839" y="14436"/>
                  <a:pt x="3951" y="6179"/>
                  <a:pt x="0" y="4161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2"/>
          <p:cNvSpPr txBox="1"/>
          <p:nvPr/>
        </p:nvSpPr>
        <p:spPr>
          <a:xfrm>
            <a:off x="165129" y="3531069"/>
            <a:ext cx="1574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most n </a:t>
            </a:r>
            <a:b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inner while-loop iterations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2" name="Google Shape;462;p52"/>
          <p:cNvSpPr/>
          <p:nvPr/>
        </p:nvSpPr>
        <p:spPr>
          <a:xfrm>
            <a:off x="1493278" y="3522134"/>
            <a:ext cx="1091877" cy="306486"/>
          </a:xfrm>
          <a:custGeom>
            <a:avLst/>
            <a:gdLst/>
            <a:ahLst/>
            <a:cxnLst/>
            <a:rect l="l" t="t" r="r" b="b"/>
            <a:pathLst>
              <a:path w="28712" h="10507" extrusionOk="0">
                <a:moveTo>
                  <a:pt x="0" y="10403"/>
                </a:moveTo>
                <a:cubicBezTo>
                  <a:pt x="2150" y="10264"/>
                  <a:pt x="9502" y="11096"/>
                  <a:pt x="12900" y="9570"/>
                </a:cubicBezTo>
                <a:cubicBezTo>
                  <a:pt x="16298" y="8044"/>
                  <a:pt x="17755" y="2843"/>
                  <a:pt x="20390" y="1248"/>
                </a:cubicBezTo>
                <a:cubicBezTo>
                  <a:pt x="23025" y="-347"/>
                  <a:pt x="27325" y="208"/>
                  <a:pt x="28712" y="0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2"/>
          <p:cNvSpPr txBox="1"/>
          <p:nvPr/>
        </p:nvSpPr>
        <p:spPr>
          <a:xfrm>
            <a:off x="311700" y="4611563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have ~n for-loop iterations. Each iteration does O(n) work. </a:t>
            </a:r>
            <a:br>
              <a:rPr lang="en" sz="19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2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(Each for-loop iteration performs an inner-while loop which iterates up to n times and does O(1) work in each iteration).</a:t>
            </a:r>
            <a:endParaRPr sz="12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IS IT FAST?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9" name="Google Shape;46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70" name="Google Shape;4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712" y="1462617"/>
            <a:ext cx="6085066" cy="3369027"/>
          </a:xfrm>
          <a:prstGeom prst="rect">
            <a:avLst/>
          </a:prstGeom>
          <a:solidFill>
            <a:srgbClr val="BCBCBC"/>
          </a:solidFill>
          <a:ln>
            <a:noFill/>
          </a:ln>
        </p:spPr>
      </p:pic>
      <p:sp>
        <p:nvSpPr>
          <p:cNvPr id="471" name="Google Shape;471;p53"/>
          <p:cNvSpPr txBox="1"/>
          <p:nvPr/>
        </p:nvSpPr>
        <p:spPr>
          <a:xfrm>
            <a:off x="7064150" y="948631"/>
            <a:ext cx="145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most n outer for-loop iterations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2" name="Google Shape;472;p53"/>
          <p:cNvSpPr/>
          <p:nvPr/>
        </p:nvSpPr>
        <p:spPr>
          <a:xfrm>
            <a:off x="5599292" y="1828798"/>
            <a:ext cx="2280356" cy="558930"/>
          </a:xfrm>
          <a:custGeom>
            <a:avLst/>
            <a:gdLst/>
            <a:ahLst/>
            <a:cxnLst/>
            <a:rect l="l" t="t" r="r" b="b"/>
            <a:pathLst>
              <a:path w="71986" h="17459" extrusionOk="0">
                <a:moveTo>
                  <a:pt x="71986" y="0"/>
                </a:moveTo>
                <a:cubicBezTo>
                  <a:pt x="68858" y="2528"/>
                  <a:pt x="61262" y="12453"/>
                  <a:pt x="53216" y="15165"/>
                </a:cubicBezTo>
                <a:cubicBezTo>
                  <a:pt x="45170" y="17877"/>
                  <a:pt x="32577" y="18104"/>
                  <a:pt x="23708" y="16270"/>
                </a:cubicBezTo>
                <a:cubicBezTo>
                  <a:pt x="14839" y="14436"/>
                  <a:pt x="3951" y="6179"/>
                  <a:pt x="0" y="4161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3"/>
          <p:cNvSpPr txBox="1"/>
          <p:nvPr/>
        </p:nvSpPr>
        <p:spPr>
          <a:xfrm>
            <a:off x="165129" y="3531069"/>
            <a:ext cx="1574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most n </a:t>
            </a:r>
            <a:b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inner while-loop iterations</a:t>
            </a:r>
            <a:endParaRPr sz="16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4" name="Google Shape;474;p53"/>
          <p:cNvSpPr/>
          <p:nvPr/>
        </p:nvSpPr>
        <p:spPr>
          <a:xfrm>
            <a:off x="1493278" y="3522134"/>
            <a:ext cx="1091877" cy="306486"/>
          </a:xfrm>
          <a:custGeom>
            <a:avLst/>
            <a:gdLst/>
            <a:ahLst/>
            <a:cxnLst/>
            <a:rect l="l" t="t" r="r" b="b"/>
            <a:pathLst>
              <a:path w="28712" h="10507" extrusionOk="0">
                <a:moveTo>
                  <a:pt x="0" y="10403"/>
                </a:moveTo>
                <a:cubicBezTo>
                  <a:pt x="2150" y="10264"/>
                  <a:pt x="9502" y="11096"/>
                  <a:pt x="12900" y="9570"/>
                </a:cubicBezTo>
                <a:cubicBezTo>
                  <a:pt x="16298" y="8044"/>
                  <a:pt x="17755" y="2843"/>
                  <a:pt x="20390" y="1248"/>
                </a:cubicBezTo>
                <a:cubicBezTo>
                  <a:pt x="23025" y="-347"/>
                  <a:pt x="27325" y="208"/>
                  <a:pt x="28712" y="0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3"/>
          <p:cNvSpPr txBox="1"/>
          <p:nvPr/>
        </p:nvSpPr>
        <p:spPr>
          <a:xfrm>
            <a:off x="266544" y="4555118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OVERALL RUNTIME OF INSERTION SORT:</a:t>
            </a:r>
            <a:r>
              <a:rPr lang="en" sz="32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4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O(n</a:t>
            </a:r>
            <a:r>
              <a:rPr lang="en" sz="4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4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)</a:t>
            </a:r>
            <a:endParaRPr sz="3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IS IT FAST?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1" name="Google Shape;48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82" name="Google Shape;48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46" y="1106176"/>
            <a:ext cx="8202032" cy="378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(Complexity)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8" name="Google Shape;48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89" name="Google Shape;489;p55"/>
          <p:cNvSpPr txBox="1"/>
          <p:nvPr/>
        </p:nvSpPr>
        <p:spPr>
          <a:xfrm>
            <a:off x="787256" y="1809779"/>
            <a:ext cx="7569488" cy="687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95" t="-77873" b="-1079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(Complexity)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5" name="Google Shape;49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96" name="Google Shape;496;p56"/>
          <p:cNvSpPr txBox="1"/>
          <p:nvPr/>
        </p:nvSpPr>
        <p:spPr>
          <a:xfrm>
            <a:off x="787256" y="1809779"/>
            <a:ext cx="7569488" cy="687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95" t="-77873" b="-1079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7" name="Google Shape;497;p56"/>
          <p:cNvSpPr txBox="1"/>
          <p:nvPr/>
        </p:nvSpPr>
        <p:spPr>
          <a:xfrm>
            <a:off x="0" y="2503546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Best Case (Sorted Array)</a:t>
            </a:r>
            <a:endParaRPr sz="3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98" name="Google Shape;498;p56"/>
          <p:cNvSpPr txBox="1"/>
          <p:nvPr/>
        </p:nvSpPr>
        <p:spPr>
          <a:xfrm>
            <a:off x="787256" y="3229600"/>
            <a:ext cx="7569488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26" t="-23998" b="-519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9" name="Google Shape;499;p56"/>
          <p:cNvSpPr/>
          <p:nvPr/>
        </p:nvSpPr>
        <p:spPr>
          <a:xfrm>
            <a:off x="1065110" y="4471337"/>
            <a:ext cx="708589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BEST CASE RUNTIME OF INSERTION SORT: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O(n)</a:t>
            </a:r>
            <a:endParaRPr sz="18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00" name="Google Shape;500;p56"/>
          <p:cNvSpPr txBox="1"/>
          <p:nvPr/>
        </p:nvSpPr>
        <p:spPr>
          <a:xfrm>
            <a:off x="813926" y="3873490"/>
            <a:ext cx="7569488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08" t="-23526" b="-509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(Complexity)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6" name="Google Shape;50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07" name="Google Shape;507;p57"/>
          <p:cNvSpPr txBox="1"/>
          <p:nvPr/>
        </p:nvSpPr>
        <p:spPr>
          <a:xfrm>
            <a:off x="-230027" y="1030491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Arithmetic Series (The Summation)</a:t>
            </a:r>
            <a:endParaRPr sz="3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08" name="Google Shape;508;p57"/>
          <p:cNvSpPr/>
          <p:nvPr/>
        </p:nvSpPr>
        <p:spPr>
          <a:xfrm>
            <a:off x="676766" y="1553233"/>
            <a:ext cx="6432694" cy="7048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09" name="Google Shape;509;p57"/>
          <p:cNvSpPr txBox="1"/>
          <p:nvPr/>
        </p:nvSpPr>
        <p:spPr>
          <a:xfrm>
            <a:off x="-48142" y="2221348"/>
            <a:ext cx="8520600" cy="55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34780" b="-641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0" name="Google Shape;510;p57"/>
          <p:cNvSpPr/>
          <p:nvPr/>
        </p:nvSpPr>
        <p:spPr>
          <a:xfrm>
            <a:off x="676766" y="2664723"/>
            <a:ext cx="6432694" cy="70487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1" name="Google Shape;511;p57"/>
          <p:cNvSpPr txBox="1"/>
          <p:nvPr/>
        </p:nvSpPr>
        <p:spPr>
          <a:xfrm>
            <a:off x="-10042" y="3528178"/>
            <a:ext cx="8520600" cy="55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35868" b="-630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2" name="Google Shape;512;p57"/>
          <p:cNvSpPr/>
          <p:nvPr/>
        </p:nvSpPr>
        <p:spPr>
          <a:xfrm>
            <a:off x="714866" y="3971553"/>
            <a:ext cx="6432694" cy="70487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(Complexity)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18" name="Google Shape;518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19" name="Google Shape;519;p58"/>
          <p:cNvSpPr txBox="1"/>
          <p:nvPr/>
        </p:nvSpPr>
        <p:spPr>
          <a:xfrm>
            <a:off x="787256" y="1389603"/>
            <a:ext cx="7569488" cy="687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95" t="-77873" b="-1079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0" name="Google Shape;520;p58"/>
          <p:cNvSpPr txBox="1"/>
          <p:nvPr/>
        </p:nvSpPr>
        <p:spPr>
          <a:xfrm>
            <a:off x="813926" y="2353533"/>
            <a:ext cx="7569488" cy="8692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08" t="-2095" b="-90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1" name="Google Shape;521;p58"/>
          <p:cNvSpPr/>
          <p:nvPr/>
        </p:nvSpPr>
        <p:spPr>
          <a:xfrm>
            <a:off x="813926" y="3661578"/>
            <a:ext cx="7438534" cy="8607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08" b="-70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2" name="Google Shape;522;p58"/>
          <p:cNvSpPr/>
          <p:nvPr/>
        </p:nvSpPr>
        <p:spPr>
          <a:xfrm>
            <a:off x="3088221" y="4561049"/>
            <a:ext cx="39276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OVERALL RUNTIME OF INSERTION SORT:</a:t>
            </a:r>
            <a:r>
              <a:rPr lang="en" sz="16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O(n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)</a:t>
            </a:r>
            <a:endParaRPr sz="18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IS IT FAST?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528" name="Google Shape;528;p59"/>
          <p:cNvCxnSpPr/>
          <p:nvPr/>
        </p:nvCxnSpPr>
        <p:spPr>
          <a:xfrm>
            <a:off x="3679189" y="2600675"/>
            <a:ext cx="17061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59"/>
          <p:cNvSpPr txBox="1"/>
          <p:nvPr/>
        </p:nvSpPr>
        <p:spPr>
          <a:xfrm>
            <a:off x="311700" y="441965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OVERALL RUNTIME OF INSERTION SORT:</a:t>
            </a:r>
            <a:r>
              <a:rPr lang="en" sz="32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4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O(n</a:t>
            </a:r>
            <a:r>
              <a:rPr lang="en" sz="4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4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)</a:t>
            </a:r>
            <a:endParaRPr sz="3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30" name="Google Shape;530;p59"/>
          <p:cNvSpPr/>
          <p:nvPr/>
        </p:nvSpPr>
        <p:spPr>
          <a:xfrm>
            <a:off x="3117449" y="1224650"/>
            <a:ext cx="3068861" cy="29091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28650" algn="bl" rotWithShape="0">
              <a:srgbClr val="999999">
                <a:alpha val="8196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1" u="none" strike="noStrike" cap="none">
                <a:solidFill>
                  <a:srgbClr val="0097A7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THE QUESTION IS...</a:t>
            </a:r>
            <a:endParaRPr sz="2200" b="0" i="1" u="none" strike="noStrike" cap="none">
              <a:solidFill>
                <a:srgbClr val="0097A7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1" u="none" strike="noStrike" cap="non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CAN WE DO </a:t>
            </a:r>
            <a:r>
              <a:rPr lang="en" sz="4500" b="1" i="1" u="none" strike="noStrike" cap="non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BETTER?</a:t>
            </a:r>
            <a:endParaRPr sz="4500" b="1" i="1" u="none" strike="noStrike" cap="none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1" name="Google Shape;53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>
            <a:spLocks noGrp="1"/>
          </p:cNvSpPr>
          <p:nvPr>
            <p:ph type="ctrTitle"/>
          </p:nvPr>
        </p:nvSpPr>
        <p:spPr>
          <a:xfrm>
            <a:off x="777000" y="1304350"/>
            <a:ext cx="75900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9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18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7" name="Google Shape;537;p60"/>
          <p:cNvSpPr txBox="1">
            <a:spLocks noGrp="1"/>
          </p:cNvSpPr>
          <p:nvPr>
            <p:ph type="subTitle" idx="1"/>
          </p:nvPr>
        </p:nvSpPr>
        <p:spPr>
          <a:xfrm>
            <a:off x="311700" y="3267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Algorithm, Proof of Correctness, Runtime</a:t>
            </a:r>
            <a:endParaRPr sz="24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38" name="Google Shape;53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THE SORTING TASK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1992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637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3282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3927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4572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5217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5862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6507000" y="17957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1992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637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3282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927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72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5217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5862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507000" y="3418875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941400" y="1333600"/>
            <a:ext cx="726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INPUT</a:t>
            </a:r>
            <a:r>
              <a:rPr lang="en" sz="17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a list of n elements (assume all elements are distinct)</a:t>
            </a:r>
            <a:endParaRPr sz="17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941400" y="4097050"/>
            <a:ext cx="726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OUTPUT</a:t>
            </a:r>
            <a:r>
              <a:rPr lang="en" sz="17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a list with those n elements in sorted order!</a:t>
            </a:r>
            <a:endParaRPr sz="17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4384800" y="2607325"/>
            <a:ext cx="374400" cy="59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4" name="Google Shape;544;p61"/>
          <p:cNvSpPr/>
          <p:nvPr/>
        </p:nvSpPr>
        <p:spPr>
          <a:xfrm>
            <a:off x="3430650" y="2863625"/>
            <a:ext cx="2282700" cy="4974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big problem</a:t>
            </a:r>
            <a:endParaRPr sz="1400" b="0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5" name="Google Shape;545;p61"/>
          <p:cNvSpPr/>
          <p:nvPr/>
        </p:nvSpPr>
        <p:spPr>
          <a:xfrm>
            <a:off x="2604250" y="3648425"/>
            <a:ext cx="16887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sub- problem</a:t>
            </a:r>
            <a:endParaRPr sz="1400" b="0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6" name="Google Shape;546;p61"/>
          <p:cNvSpPr/>
          <p:nvPr/>
        </p:nvSpPr>
        <p:spPr>
          <a:xfrm>
            <a:off x="4851048" y="3648425"/>
            <a:ext cx="16887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sub- problem</a:t>
            </a:r>
            <a:endParaRPr sz="1400" b="0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7" name="Google Shape;547;p61"/>
          <p:cNvSpPr/>
          <p:nvPr/>
        </p:nvSpPr>
        <p:spPr>
          <a:xfrm>
            <a:off x="2113125" y="43879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sub-sub problem</a:t>
            </a:r>
            <a:endParaRPr sz="1200" b="0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8" name="Google Shape;548;p61"/>
          <p:cNvSpPr/>
          <p:nvPr/>
        </p:nvSpPr>
        <p:spPr>
          <a:xfrm>
            <a:off x="3378575" y="43879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sub-sub problem</a:t>
            </a:r>
            <a:endParaRPr sz="1200" b="0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9" name="Google Shape;549;p61"/>
          <p:cNvSpPr/>
          <p:nvPr/>
        </p:nvSpPr>
        <p:spPr>
          <a:xfrm>
            <a:off x="4644025" y="43879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sub-sub problem</a:t>
            </a:r>
            <a:endParaRPr sz="1200" b="0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0" name="Google Shape;550;p61"/>
          <p:cNvSpPr/>
          <p:nvPr/>
        </p:nvSpPr>
        <p:spPr>
          <a:xfrm>
            <a:off x="5909475" y="43879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sub-sub problem</a:t>
            </a:r>
            <a:endParaRPr sz="1200" b="0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51" name="Google Shape;551;p61"/>
          <p:cNvCxnSpPr>
            <a:stCxn id="544" idx="2"/>
            <a:endCxn id="545" idx="0"/>
          </p:cNvCxnSpPr>
          <p:nvPr/>
        </p:nvCxnSpPr>
        <p:spPr>
          <a:xfrm flipH="1">
            <a:off x="3448500" y="3361025"/>
            <a:ext cx="1123500" cy="2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2" name="Google Shape;552;p61"/>
          <p:cNvCxnSpPr>
            <a:stCxn id="544" idx="2"/>
            <a:endCxn id="546" idx="0"/>
          </p:cNvCxnSpPr>
          <p:nvPr/>
        </p:nvCxnSpPr>
        <p:spPr>
          <a:xfrm>
            <a:off x="4572000" y="3361025"/>
            <a:ext cx="1123500" cy="2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61"/>
          <p:cNvCxnSpPr>
            <a:stCxn id="545" idx="2"/>
            <a:endCxn id="547" idx="0"/>
          </p:cNvCxnSpPr>
          <p:nvPr/>
        </p:nvCxnSpPr>
        <p:spPr>
          <a:xfrm flipH="1">
            <a:off x="2673700" y="4100525"/>
            <a:ext cx="774900" cy="2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61"/>
          <p:cNvCxnSpPr>
            <a:stCxn id="545" idx="2"/>
            <a:endCxn id="548" idx="0"/>
          </p:cNvCxnSpPr>
          <p:nvPr/>
        </p:nvCxnSpPr>
        <p:spPr>
          <a:xfrm>
            <a:off x="3448600" y="4100525"/>
            <a:ext cx="490800" cy="2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61"/>
          <p:cNvCxnSpPr>
            <a:stCxn id="546" idx="2"/>
            <a:endCxn id="549" idx="0"/>
          </p:cNvCxnSpPr>
          <p:nvPr/>
        </p:nvCxnSpPr>
        <p:spPr>
          <a:xfrm flipH="1">
            <a:off x="5204598" y="4100525"/>
            <a:ext cx="490800" cy="2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61"/>
          <p:cNvCxnSpPr>
            <a:stCxn id="546" idx="2"/>
            <a:endCxn id="550" idx="0"/>
          </p:cNvCxnSpPr>
          <p:nvPr/>
        </p:nvCxnSpPr>
        <p:spPr>
          <a:xfrm>
            <a:off x="5695398" y="4100525"/>
            <a:ext cx="774900" cy="2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7" name="Google Shape;557;p61"/>
          <p:cNvSpPr txBox="1">
            <a:spLocks noGrp="1"/>
          </p:cNvSpPr>
          <p:nvPr>
            <p:ph type="subTitle" idx="1"/>
          </p:nvPr>
        </p:nvSpPr>
        <p:spPr>
          <a:xfrm>
            <a:off x="311700" y="1171850"/>
            <a:ext cx="8365200" cy="19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"/>
              <a:buChar char="●"/>
            </a:pPr>
            <a:r>
              <a:rPr lang="en" sz="2000" b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DIVIDE-AND-CONQUER: an algorithm design paradigm</a:t>
            </a:r>
            <a:endParaRPr sz="2000" b="1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AutoNum type="arabicPeriod"/>
            </a:pPr>
            <a:r>
              <a:rPr lang="en"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break up a problem into smaller subproblems</a:t>
            </a:r>
            <a:endParaRPr sz="2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AutoNum type="arabicPeriod"/>
            </a:pPr>
            <a:r>
              <a:rPr lang="en"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solve those subproblems </a:t>
            </a:r>
            <a:r>
              <a:rPr lang="en" sz="2000" i="1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recursively</a:t>
            </a:r>
            <a:endParaRPr sz="2000" i="1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AutoNum type="arabicPeriod"/>
            </a:pPr>
            <a:r>
              <a:rPr lang="en"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combine the results of those subproblems to get the overall answer</a:t>
            </a:r>
            <a:endParaRPr sz="180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58" name="Google Shape;558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4" name="Google Shape;564;p62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5" name="Google Shape;565;p62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6" name="Google Shape;566;p62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7" name="Google Shape;567;p62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8" name="Google Shape;568;p62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9" name="Google Shape;569;p62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0" name="Google Shape;570;p62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1" name="Google Shape;571;p62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3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8" name="Google Shape;578;p63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9" name="Google Shape;579;p63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0" name="Google Shape;580;p63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1" name="Google Shape;581;p63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2" name="Google Shape;582;p63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3" name="Google Shape;583;p63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4" name="Google Shape;584;p63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5" name="Google Shape;585;p63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6" name="Google Shape;586;p63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7" name="Google Shape;587;p63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8" name="Google Shape;588;p63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9" name="Google Shape;589;p63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1" name="Google Shape;591;p63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2" name="Google Shape;592;p63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94" name="Google Shape;594;p63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95" name="Google Shape;595;p63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96" name="Google Shape;596;p63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97" name="Google Shape;59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03" name="Google Shape;603;p64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4" name="Google Shape;604;p64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5" name="Google Shape;605;p64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6" name="Google Shape;606;p64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7" name="Google Shape;607;p64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8" name="Google Shape;608;p64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9" name="Google Shape;609;p64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0" name="Google Shape;610;p64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1" name="Google Shape;611;p64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2" name="Google Shape;612;p64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3" name="Google Shape;613;p64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4" name="Google Shape;614;p64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5" name="Google Shape;615;p64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6" name="Google Shape;616;p64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64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8" name="Google Shape;618;p64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9" name="Google Shape;619;p64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0" name="Google Shape;620;p64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1" name="Google Shape;621;p64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2" name="Google Shape;622;p64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3" name="Google Shape;623;p64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4" name="Google Shape;624;p64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5" name="Google Shape;625;p64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6" name="Google Shape;626;p64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27" name="Google Shape;627;p64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8" name="Google Shape;628;p64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629" name="Google Shape;629;p64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630" name="Google Shape;630;p64"/>
          <p:cNvSpPr/>
          <p:nvPr/>
        </p:nvSpPr>
        <p:spPr>
          <a:xfrm>
            <a:off x="1253067" y="2765506"/>
            <a:ext cx="1124504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1" name="Google Shape;631;p64"/>
          <p:cNvSpPr/>
          <p:nvPr/>
        </p:nvSpPr>
        <p:spPr>
          <a:xfrm>
            <a:off x="6766428" y="2765521"/>
            <a:ext cx="1158371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2" name="Google Shape;632;p64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3" name="Google Shape;633;p64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34" name="Google Shape;634;p64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35" name="Google Shape;63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5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1" name="Google Shape;641;p65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2" name="Google Shape;642;p65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3" name="Google Shape;643;p65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4" name="Google Shape;644;p65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5" name="Google Shape;645;p65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6" name="Google Shape;646;p65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7" name="Google Shape;647;p65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8" name="Google Shape;648;p65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9" name="Google Shape;649;p65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0" name="Google Shape;650;p65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1" name="Google Shape;651;p65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2" name="Google Shape;652;p65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3" name="Google Shape;653;p65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4" name="Google Shape;654;p65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5" name="Google Shape;655;p65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6" name="Google Shape;656;p65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7" name="Google Shape;657;p65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8" name="Google Shape;658;p65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9" name="Google Shape;659;p65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0" name="Google Shape;660;p65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1" name="Google Shape;661;p65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2" name="Google Shape;662;p65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3" name="Google Shape;663;p65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4" name="Google Shape;664;p65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5" name="Google Shape;665;p65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6" name="Google Shape;666;p65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7" name="Google Shape;667;p65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8" name="Google Shape;668;p65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9" name="Google Shape;669;p65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0" name="Google Shape;670;p65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1" name="Google Shape;671;p65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2" name="Google Shape;672;p65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73" name="Google Shape;673;p65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74" name="Google Shape;674;p65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75" name="Google Shape;675;p65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76" name="Google Shape;676;p65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677" name="Google Shape;677;p65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678" name="Google Shape;678;p65"/>
          <p:cNvSpPr/>
          <p:nvPr/>
        </p:nvSpPr>
        <p:spPr>
          <a:xfrm>
            <a:off x="1275644" y="2765506"/>
            <a:ext cx="1101927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9" name="Google Shape;679;p65"/>
          <p:cNvSpPr/>
          <p:nvPr/>
        </p:nvSpPr>
        <p:spPr>
          <a:xfrm>
            <a:off x="6766428" y="2765521"/>
            <a:ext cx="1113215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1" name="Google Shape;681;p65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2" name="Google Shape;682;p65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83" name="Google Shape;683;p65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84" name="Google Shape;684;p65"/>
          <p:cNvSpPr/>
          <p:nvPr/>
        </p:nvSpPr>
        <p:spPr>
          <a:xfrm rot="-5400000">
            <a:off x="17337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5"/>
          <p:cNvSpPr/>
          <p:nvPr/>
        </p:nvSpPr>
        <p:spPr>
          <a:xfrm rot="-5400000">
            <a:off x="58884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6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2" name="Google Shape;692;p66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3" name="Google Shape;693;p66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4" name="Google Shape;694;p66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5" name="Google Shape;695;p66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6" name="Google Shape;696;p66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7" name="Google Shape;697;p66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9" name="Google Shape;699;p66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0" name="Google Shape;700;p66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1" name="Google Shape;701;p66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2" name="Google Shape;702;p66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3" name="Google Shape;703;p66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5" name="Google Shape;705;p66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6" name="Google Shape;706;p66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7" name="Google Shape;707;p66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8" name="Google Shape;708;p66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9" name="Google Shape;709;p66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0" name="Google Shape;710;p66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1" name="Google Shape;711;p66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2" name="Google Shape;712;p66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3" name="Google Shape;713;p66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4" name="Google Shape;714;p66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5" name="Google Shape;715;p66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6" name="Google Shape;716;p66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7" name="Google Shape;717;p66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8" name="Google Shape;718;p66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9" name="Google Shape;719;p66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0" name="Google Shape;720;p66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1" name="Google Shape;721;p66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2" name="Google Shape;722;p66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3" name="Google Shape;723;p66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24" name="Google Shape;724;p66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5" name="Google Shape;725;p66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6" name="Google Shape;726;p66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7" name="Google Shape;727;p66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728" name="Google Shape;728;p66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729" name="Google Shape;729;p66"/>
          <p:cNvSpPr/>
          <p:nvPr/>
        </p:nvSpPr>
        <p:spPr>
          <a:xfrm>
            <a:off x="1253067" y="2765506"/>
            <a:ext cx="1124504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0" name="Google Shape;730;p66"/>
          <p:cNvSpPr/>
          <p:nvPr/>
        </p:nvSpPr>
        <p:spPr>
          <a:xfrm>
            <a:off x="6766428" y="2765521"/>
            <a:ext cx="1101927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1" name="Google Shape;731;p66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2" name="Google Shape;732;p66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3" name="Google Shape;733;p66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34" name="Google Shape;734;p66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35" name="Google Shape;735;p66"/>
          <p:cNvSpPr/>
          <p:nvPr/>
        </p:nvSpPr>
        <p:spPr>
          <a:xfrm rot="-5400000">
            <a:off x="17337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6"/>
          <p:cNvSpPr/>
          <p:nvPr/>
        </p:nvSpPr>
        <p:spPr>
          <a:xfrm rot="-5400000">
            <a:off x="58884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6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8" name="Google Shape;738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7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4" name="Google Shape;744;p67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5" name="Google Shape;745;p67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6" name="Google Shape;746;p67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7" name="Google Shape;747;p67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8" name="Google Shape;748;p67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9" name="Google Shape;749;p67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0" name="Google Shape;750;p67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1" name="Google Shape;751;p6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2" name="Google Shape;752;p67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3" name="Google Shape;753;p67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4" name="Google Shape;754;p67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5" name="Google Shape;755;p67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6" name="Google Shape;756;p67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7" name="Google Shape;757;p67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8" name="Google Shape;758;p67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9" name="Google Shape;759;p67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0" name="Google Shape;760;p67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1" name="Google Shape;761;p67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2" name="Google Shape;762;p67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3" name="Google Shape;763;p67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4" name="Google Shape;764;p67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5" name="Google Shape;765;p67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6" name="Google Shape;766;p67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7" name="Google Shape;767;p67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8" name="Google Shape;768;p67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9" name="Google Shape;769;p67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0" name="Google Shape;770;p67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1" name="Google Shape;771;p67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2" name="Google Shape;772;p67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3" name="Google Shape;773;p67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4" name="Google Shape;774;p67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5" name="Google Shape;775;p67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76" name="Google Shape;776;p67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77" name="Google Shape;777;p67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78" name="Google Shape;778;p67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79" name="Google Shape;779;p67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67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781" name="Google Shape;781;p67"/>
          <p:cNvSpPr/>
          <p:nvPr/>
        </p:nvSpPr>
        <p:spPr>
          <a:xfrm>
            <a:off x="1298222" y="2765506"/>
            <a:ext cx="1079349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2" name="Google Shape;782;p67"/>
          <p:cNvSpPr/>
          <p:nvPr/>
        </p:nvSpPr>
        <p:spPr>
          <a:xfrm>
            <a:off x="6766428" y="2765521"/>
            <a:ext cx="1079349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3" name="Google Shape;783;p67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4" name="Google Shape;784;p67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5" name="Google Shape;785;p67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86" name="Google Shape;786;p67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87" name="Google Shape;787;p67"/>
          <p:cNvSpPr/>
          <p:nvPr/>
        </p:nvSpPr>
        <p:spPr>
          <a:xfrm rot="-5400000">
            <a:off x="1733725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7"/>
          <p:cNvSpPr/>
          <p:nvPr/>
        </p:nvSpPr>
        <p:spPr>
          <a:xfrm rot="-5400000">
            <a:off x="63125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7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0" name="Google Shape;790;p67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1" name="Google Shape;79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8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7" name="Google Shape;797;p68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8" name="Google Shape;798;p68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9" name="Google Shape;799;p68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0" name="Google Shape;800;p68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1" name="Google Shape;801;p68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2" name="Google Shape;802;p68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3" name="Google Shape;803;p68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4" name="Google Shape;804;p68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05" name="Google Shape;805;p68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6" name="Google Shape;806;p68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7" name="Google Shape;807;p68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8" name="Google Shape;808;p68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9" name="Google Shape;809;p68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0" name="Google Shape;810;p68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1" name="Google Shape;811;p68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2" name="Google Shape;812;p68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3" name="Google Shape;813;p68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4" name="Google Shape;814;p68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5" name="Google Shape;815;p68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6" name="Google Shape;816;p68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7" name="Google Shape;817;p68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8" name="Google Shape;818;p68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9" name="Google Shape;819;p68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0" name="Google Shape;820;p68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1" name="Google Shape;821;p68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2" name="Google Shape;822;p68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3" name="Google Shape;823;p68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4" name="Google Shape;824;p68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6" name="Google Shape;826;p68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7" name="Google Shape;827;p68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8" name="Google Shape;828;p68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29" name="Google Shape;829;p68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0" name="Google Shape;830;p68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1" name="Google Shape;831;p68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2" name="Google Shape;832;p68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833" name="Google Shape;833;p68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834" name="Google Shape;834;p68"/>
          <p:cNvSpPr/>
          <p:nvPr/>
        </p:nvSpPr>
        <p:spPr>
          <a:xfrm>
            <a:off x="1230489" y="2765506"/>
            <a:ext cx="1147082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5" name="Google Shape;835;p68"/>
          <p:cNvSpPr/>
          <p:nvPr/>
        </p:nvSpPr>
        <p:spPr>
          <a:xfrm>
            <a:off x="6766429" y="2765521"/>
            <a:ext cx="1090638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6" name="Google Shape;836;p68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7" name="Google Shape;837;p68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8" name="Google Shape;838;p68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39" name="Google Shape;839;p68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40" name="Google Shape;840;p68"/>
          <p:cNvSpPr/>
          <p:nvPr/>
        </p:nvSpPr>
        <p:spPr>
          <a:xfrm rot="-5400000">
            <a:off x="2157800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8"/>
          <p:cNvSpPr/>
          <p:nvPr/>
        </p:nvSpPr>
        <p:spPr>
          <a:xfrm rot="-5400000">
            <a:off x="63125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68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3" name="Google Shape;843;p68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4" name="Google Shape;844;p68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5" name="Google Shape;845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1" name="Google Shape;851;p69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2" name="Google Shape;852;p69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3" name="Google Shape;853;p69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4" name="Google Shape;854;p69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5" name="Google Shape;855;p69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6" name="Google Shape;856;p69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7" name="Google Shape;857;p69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8" name="Google Shape;858;p69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9" name="Google Shape;859;p69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0" name="Google Shape;860;p69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1" name="Google Shape;861;p69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2" name="Google Shape;862;p69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3" name="Google Shape;863;p69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4" name="Google Shape;864;p69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5" name="Google Shape;865;p69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6" name="Google Shape;866;p69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7" name="Google Shape;867;p69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8" name="Google Shape;868;p69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9" name="Google Shape;869;p69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0" name="Google Shape;870;p69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1" name="Google Shape;871;p69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2" name="Google Shape;872;p69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3" name="Google Shape;873;p69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4" name="Google Shape;874;p69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5" name="Google Shape;875;p69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6" name="Google Shape;876;p69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7" name="Google Shape;877;p69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8" name="Google Shape;878;p69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9" name="Google Shape;879;p69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0" name="Google Shape;880;p69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1" name="Google Shape;881;p69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2" name="Google Shape;882;p69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83" name="Google Shape;883;p69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4" name="Google Shape;884;p69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5" name="Google Shape;885;p69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6" name="Google Shape;886;p69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69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888" name="Google Shape;888;p69"/>
          <p:cNvSpPr/>
          <p:nvPr/>
        </p:nvSpPr>
        <p:spPr>
          <a:xfrm>
            <a:off x="1253067" y="2765506"/>
            <a:ext cx="1124504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9" name="Google Shape;889;p69"/>
          <p:cNvSpPr/>
          <p:nvPr/>
        </p:nvSpPr>
        <p:spPr>
          <a:xfrm>
            <a:off x="6766428" y="2765521"/>
            <a:ext cx="1113215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0" name="Google Shape;890;p69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1" name="Google Shape;891;p69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2" name="Google Shape;892;p69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93" name="Google Shape;893;p69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94" name="Google Shape;894;p69"/>
          <p:cNvSpPr/>
          <p:nvPr/>
        </p:nvSpPr>
        <p:spPr>
          <a:xfrm rot="-5400000">
            <a:off x="25808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9"/>
          <p:cNvSpPr/>
          <p:nvPr/>
        </p:nvSpPr>
        <p:spPr>
          <a:xfrm rot="-5400000">
            <a:off x="63125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69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7" name="Google Shape;897;p69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8" name="Google Shape;898;p69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9" name="Google Shape;899;p69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0" name="Google Shape;900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0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6" name="Google Shape;906;p70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7" name="Google Shape;907;p70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8" name="Google Shape;908;p70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9" name="Google Shape;909;p70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0" name="Google Shape;910;p70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1" name="Google Shape;911;p70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2" name="Google Shape;912;p70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3" name="Google Shape;913;p70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14" name="Google Shape;914;p70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5" name="Google Shape;915;p70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6" name="Google Shape;916;p70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7" name="Google Shape;917;p70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8" name="Google Shape;918;p70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9" name="Google Shape;919;p70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0" name="Google Shape;920;p70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1" name="Google Shape;921;p70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2" name="Google Shape;922;p70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3" name="Google Shape;923;p70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4" name="Google Shape;924;p70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5" name="Google Shape;925;p70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6" name="Google Shape;926;p70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7" name="Google Shape;927;p70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8" name="Google Shape;928;p70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9" name="Google Shape;929;p70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0" name="Google Shape;930;p70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1" name="Google Shape;931;p70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2" name="Google Shape;932;p70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3" name="Google Shape;933;p70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4" name="Google Shape;934;p70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5" name="Google Shape;935;p70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6" name="Google Shape;936;p70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7" name="Google Shape;937;p70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38" name="Google Shape;938;p70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9" name="Google Shape;939;p70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0" name="Google Shape;940;p70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1" name="Google Shape;941;p70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942" name="Google Shape;942;p70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943" name="Google Shape;943;p70"/>
          <p:cNvSpPr/>
          <p:nvPr/>
        </p:nvSpPr>
        <p:spPr>
          <a:xfrm>
            <a:off x="1241778" y="2765506"/>
            <a:ext cx="1135793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4" name="Google Shape;944;p70"/>
          <p:cNvSpPr/>
          <p:nvPr/>
        </p:nvSpPr>
        <p:spPr>
          <a:xfrm>
            <a:off x="6766428" y="2765521"/>
            <a:ext cx="1101927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5" name="Google Shape;945;p70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6" name="Google Shape;946;p70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7" name="Google Shape;947;p70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48" name="Google Shape;948;p70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49" name="Google Shape;949;p70"/>
          <p:cNvSpPr/>
          <p:nvPr/>
        </p:nvSpPr>
        <p:spPr>
          <a:xfrm rot="-5400000">
            <a:off x="25808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70"/>
          <p:cNvSpPr/>
          <p:nvPr/>
        </p:nvSpPr>
        <p:spPr>
          <a:xfrm rot="-5400000">
            <a:off x="6736588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70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2" name="Google Shape;952;p70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3" name="Google Shape;953;p70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4" name="Google Shape;954;p70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5" name="Google Shape;955;p70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 idx="4294967295"/>
          </p:nvPr>
        </p:nvSpPr>
        <p:spPr>
          <a:xfrm>
            <a:off x="311700" y="14539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PSEUDOCODE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383811" y="790209"/>
            <a:ext cx="4176900" cy="281891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8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8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8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8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8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8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8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8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0890" y="740118"/>
            <a:ext cx="3533775" cy="2895600"/>
          </a:xfrm>
          <a:prstGeom prst="rect">
            <a:avLst/>
          </a:prstGeom>
          <a:solidFill>
            <a:srgbClr val="BCBCBC"/>
          </a:solidFill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4063999" y="2642481"/>
            <a:ext cx="1603023" cy="141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Same Algorithm with different Syntax</a:t>
            </a:r>
            <a:endParaRPr sz="1600" b="1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 rot="5400000" flipH="1">
            <a:off x="4397024" y="2489190"/>
            <a:ext cx="417689" cy="316087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59;p26"/>
          <p:cNvCxnSpPr/>
          <p:nvPr/>
        </p:nvCxnSpPr>
        <p:spPr>
          <a:xfrm rot="10800000" flipH="1">
            <a:off x="4826001" y="2460967"/>
            <a:ext cx="558799" cy="379084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8868" y="3827101"/>
            <a:ext cx="55340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2" name="Google Shape;962;p71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3" name="Google Shape;963;p71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4" name="Google Shape;964;p71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5" name="Google Shape;965;p71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6" name="Google Shape;966;p71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7" name="Google Shape;967;p71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8" name="Google Shape;968;p71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9" name="Google Shape;969;p71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70" name="Google Shape;970;p71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1" name="Google Shape;971;p71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2" name="Google Shape;972;p71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3" name="Google Shape;973;p71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4" name="Google Shape;974;p71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5" name="Google Shape;975;p71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6" name="Google Shape;976;p71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7" name="Google Shape;977;p71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8" name="Google Shape;978;p71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9" name="Google Shape;979;p71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0" name="Google Shape;980;p71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1" name="Google Shape;981;p71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2" name="Google Shape;982;p71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3" name="Google Shape;983;p71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4" name="Google Shape;984;p71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5" name="Google Shape;985;p71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6" name="Google Shape;986;p71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7" name="Google Shape;987;p71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8" name="Google Shape;988;p71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9" name="Google Shape;989;p71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0" name="Google Shape;990;p71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1" name="Google Shape;991;p71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2" name="Google Shape;992;p71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3" name="Google Shape;993;p71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94" name="Google Shape;994;p71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95" name="Google Shape;995;p71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96" name="Google Shape;996;p71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97" name="Google Shape;997;p71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71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999" name="Google Shape;999;p71"/>
          <p:cNvSpPr/>
          <p:nvPr/>
        </p:nvSpPr>
        <p:spPr>
          <a:xfrm>
            <a:off x="1298222" y="2765506"/>
            <a:ext cx="1079349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0" name="Google Shape;1000;p71"/>
          <p:cNvSpPr/>
          <p:nvPr/>
        </p:nvSpPr>
        <p:spPr>
          <a:xfrm>
            <a:off x="6766429" y="2765521"/>
            <a:ext cx="1090638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1" name="Google Shape;1001;p71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2" name="Google Shape;1002;p71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3" name="Google Shape;1003;p71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004" name="Google Shape;1004;p71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5" name="Google Shape;1005;p71"/>
          <p:cNvSpPr/>
          <p:nvPr/>
        </p:nvSpPr>
        <p:spPr>
          <a:xfrm rot="-5400000">
            <a:off x="258081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1"/>
          <p:cNvSpPr/>
          <p:nvPr/>
        </p:nvSpPr>
        <p:spPr>
          <a:xfrm rot="-5400000">
            <a:off x="71606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1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8" name="Google Shape;1008;p71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9" name="Google Shape;1009;p71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0" name="Google Shape;1010;p71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1" name="Google Shape;1011;p71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2" name="Google Shape;1012;p71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3" name="Google Shape;101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2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9" name="Google Shape;1019;p72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0" name="Google Shape;1020;p72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1" name="Google Shape;1021;p72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2" name="Google Shape;1022;p72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3" name="Google Shape;1023;p72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4" name="Google Shape;1024;p72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5" name="Google Shape;1025;p72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6" name="Google Shape;1026;p72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7" name="Google Shape;1027;p72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8" name="Google Shape;1028;p72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9" name="Google Shape;1029;p72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0" name="Google Shape;1030;p72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1" name="Google Shape;1031;p72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2" name="Google Shape;1032;p72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3" name="Google Shape;1033;p72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4" name="Google Shape;1034;p72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5" name="Google Shape;1035;p72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6" name="Google Shape;1036;p72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7" name="Google Shape;1037;p72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8" name="Google Shape;1038;p72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9" name="Google Shape;1039;p72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0" name="Google Shape;1040;p72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1" name="Google Shape;1041;p72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2" name="Google Shape;1042;p72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3" name="Google Shape;1043;p72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4" name="Google Shape;1044;p72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5" name="Google Shape;1045;p72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6" name="Google Shape;1046;p72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7" name="Google Shape;1047;p72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8" name="Google Shape;1048;p72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9" name="Google Shape;1049;p72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0" name="Google Shape;1050;p72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051" name="Google Shape;1051;p72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52" name="Google Shape;1052;p72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53" name="Google Shape;1053;p72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54" name="Google Shape;1054;p72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1055" name="Google Shape;1055;p72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1056" name="Google Shape;1056;p72"/>
          <p:cNvSpPr/>
          <p:nvPr/>
        </p:nvSpPr>
        <p:spPr>
          <a:xfrm>
            <a:off x="1264356" y="2765506"/>
            <a:ext cx="1113215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7" name="Google Shape;1057;p72"/>
          <p:cNvSpPr/>
          <p:nvPr/>
        </p:nvSpPr>
        <p:spPr>
          <a:xfrm>
            <a:off x="6766428" y="2765521"/>
            <a:ext cx="1079349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8" name="Google Shape;1058;p72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9" name="Google Shape;1059;p72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0" name="Google Shape;1060;p72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061" name="Google Shape;1061;p72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62" name="Google Shape;1062;p72"/>
          <p:cNvSpPr/>
          <p:nvPr/>
        </p:nvSpPr>
        <p:spPr>
          <a:xfrm rot="-5400000">
            <a:off x="30059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2"/>
          <p:cNvSpPr/>
          <p:nvPr/>
        </p:nvSpPr>
        <p:spPr>
          <a:xfrm rot="-5400000">
            <a:off x="71606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2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5" name="Google Shape;1065;p72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6" name="Google Shape;1066;p72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7" name="Google Shape;1067;p72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8" name="Google Shape;1068;p72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9" name="Google Shape;1069;p72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0" name="Google Shape;1070;p72"/>
          <p:cNvSpPr/>
          <p:nvPr/>
        </p:nvSpPr>
        <p:spPr>
          <a:xfrm>
            <a:off x="5420133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1" name="Google Shape;1071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3"/>
          <p:cNvSpPr/>
          <p:nvPr/>
        </p:nvSpPr>
        <p:spPr>
          <a:xfrm>
            <a:off x="2875589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7" name="Google Shape;1077;p73"/>
          <p:cNvSpPr/>
          <p:nvPr/>
        </p:nvSpPr>
        <p:spPr>
          <a:xfrm>
            <a:off x="329967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8" name="Google Shape;1078;p73"/>
          <p:cNvSpPr/>
          <p:nvPr/>
        </p:nvSpPr>
        <p:spPr>
          <a:xfrm>
            <a:off x="3723765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9" name="Google Shape;1079;p73"/>
          <p:cNvSpPr/>
          <p:nvPr/>
        </p:nvSpPr>
        <p:spPr>
          <a:xfrm>
            <a:off x="4147854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0" name="Google Shape;1080;p73"/>
          <p:cNvSpPr/>
          <p:nvPr/>
        </p:nvSpPr>
        <p:spPr>
          <a:xfrm>
            <a:off x="4571942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1" name="Google Shape;1081;p73"/>
          <p:cNvSpPr/>
          <p:nvPr/>
        </p:nvSpPr>
        <p:spPr>
          <a:xfrm>
            <a:off x="4996030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2" name="Google Shape;1082;p73"/>
          <p:cNvSpPr/>
          <p:nvPr/>
        </p:nvSpPr>
        <p:spPr>
          <a:xfrm>
            <a:off x="5420118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3" name="Google Shape;1083;p73"/>
          <p:cNvSpPr/>
          <p:nvPr/>
        </p:nvSpPr>
        <p:spPr>
          <a:xfrm>
            <a:off x="5844207" y="4451593"/>
            <a:ext cx="424200" cy="3900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4" name="Google Shape;1084;p73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85" name="Google Shape;1085;p73"/>
          <p:cNvSpPr/>
          <p:nvPr/>
        </p:nvSpPr>
        <p:spPr>
          <a:xfrm>
            <a:off x="2875589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6" name="Google Shape;1086;p73"/>
          <p:cNvSpPr/>
          <p:nvPr/>
        </p:nvSpPr>
        <p:spPr>
          <a:xfrm>
            <a:off x="329967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7" name="Google Shape;1087;p73"/>
          <p:cNvSpPr/>
          <p:nvPr/>
        </p:nvSpPr>
        <p:spPr>
          <a:xfrm>
            <a:off x="3723765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8" name="Google Shape;1088;p73"/>
          <p:cNvSpPr/>
          <p:nvPr/>
        </p:nvSpPr>
        <p:spPr>
          <a:xfrm>
            <a:off x="4147854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9" name="Google Shape;1089;p73"/>
          <p:cNvSpPr/>
          <p:nvPr/>
        </p:nvSpPr>
        <p:spPr>
          <a:xfrm>
            <a:off x="4571942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0" name="Google Shape;1090;p73"/>
          <p:cNvSpPr/>
          <p:nvPr/>
        </p:nvSpPr>
        <p:spPr>
          <a:xfrm>
            <a:off x="4996030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1" name="Google Shape;1091;p73"/>
          <p:cNvSpPr/>
          <p:nvPr/>
        </p:nvSpPr>
        <p:spPr>
          <a:xfrm>
            <a:off x="5420118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2" name="Google Shape;1092;p73"/>
          <p:cNvSpPr/>
          <p:nvPr/>
        </p:nvSpPr>
        <p:spPr>
          <a:xfrm>
            <a:off x="5844207" y="12860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3" name="Google Shape;1093;p73"/>
          <p:cNvSpPr/>
          <p:nvPr/>
        </p:nvSpPr>
        <p:spPr>
          <a:xfrm>
            <a:off x="164641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4" name="Google Shape;1094;p73"/>
          <p:cNvSpPr/>
          <p:nvPr/>
        </p:nvSpPr>
        <p:spPr>
          <a:xfrm>
            <a:off x="2070501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5" name="Google Shape;1095;p73"/>
          <p:cNvSpPr/>
          <p:nvPr/>
        </p:nvSpPr>
        <p:spPr>
          <a:xfrm>
            <a:off x="2494589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6" name="Google Shape;1096;p73"/>
          <p:cNvSpPr/>
          <p:nvPr/>
        </p:nvSpPr>
        <p:spPr>
          <a:xfrm>
            <a:off x="291867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7" name="Google Shape;1097;p73"/>
          <p:cNvSpPr/>
          <p:nvPr/>
        </p:nvSpPr>
        <p:spPr>
          <a:xfrm>
            <a:off x="5801118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8" name="Google Shape;1098;p73"/>
          <p:cNvSpPr/>
          <p:nvPr/>
        </p:nvSpPr>
        <p:spPr>
          <a:xfrm>
            <a:off x="6225207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9" name="Google Shape;1099;p73"/>
          <p:cNvSpPr/>
          <p:nvPr/>
        </p:nvSpPr>
        <p:spPr>
          <a:xfrm>
            <a:off x="6649295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0" name="Google Shape;1100;p73"/>
          <p:cNvSpPr/>
          <p:nvPr/>
        </p:nvSpPr>
        <p:spPr>
          <a:xfrm>
            <a:off x="7073383" y="2183925"/>
            <a:ext cx="424200" cy="39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1" name="Google Shape;1101;p73"/>
          <p:cNvSpPr/>
          <p:nvPr/>
        </p:nvSpPr>
        <p:spPr>
          <a:xfrm>
            <a:off x="1646413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2" name="Google Shape;1102;p73"/>
          <p:cNvSpPr/>
          <p:nvPr/>
        </p:nvSpPr>
        <p:spPr>
          <a:xfrm>
            <a:off x="2070501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3" name="Google Shape;1103;p73"/>
          <p:cNvSpPr/>
          <p:nvPr/>
        </p:nvSpPr>
        <p:spPr>
          <a:xfrm>
            <a:off x="2494589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4" name="Google Shape;1104;p73"/>
          <p:cNvSpPr/>
          <p:nvPr/>
        </p:nvSpPr>
        <p:spPr>
          <a:xfrm>
            <a:off x="2918677" y="355956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5" name="Google Shape;1105;p73"/>
          <p:cNvSpPr/>
          <p:nvPr/>
        </p:nvSpPr>
        <p:spPr>
          <a:xfrm>
            <a:off x="5801118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6" name="Google Shape;1106;p73"/>
          <p:cNvSpPr/>
          <p:nvPr/>
        </p:nvSpPr>
        <p:spPr>
          <a:xfrm>
            <a:off x="6225207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7" name="Google Shape;1107;p73"/>
          <p:cNvSpPr/>
          <p:nvPr/>
        </p:nvSpPr>
        <p:spPr>
          <a:xfrm>
            <a:off x="6649295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8" name="Google Shape;1108;p73"/>
          <p:cNvSpPr/>
          <p:nvPr/>
        </p:nvSpPr>
        <p:spPr>
          <a:xfrm>
            <a:off x="7073383" y="355956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109" name="Google Shape;1109;p73"/>
          <p:cNvCxnSpPr/>
          <p:nvPr/>
        </p:nvCxnSpPr>
        <p:spPr>
          <a:xfrm flipH="1">
            <a:off x="6043950" y="4001425"/>
            <a:ext cx="6138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0" name="Google Shape;1110;p73"/>
          <p:cNvCxnSpPr/>
          <p:nvPr/>
        </p:nvCxnSpPr>
        <p:spPr>
          <a:xfrm>
            <a:off x="5960775" y="1733864"/>
            <a:ext cx="634500" cy="409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1" name="Google Shape;1111;p73"/>
          <p:cNvCxnSpPr/>
          <p:nvPr/>
        </p:nvCxnSpPr>
        <p:spPr>
          <a:xfrm>
            <a:off x="2494600" y="4012313"/>
            <a:ext cx="5991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2" name="Google Shape;1112;p73"/>
          <p:cNvCxnSpPr/>
          <p:nvPr/>
        </p:nvCxnSpPr>
        <p:spPr>
          <a:xfrm flipH="1">
            <a:off x="2477952" y="2667062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73"/>
          <p:cNvCxnSpPr/>
          <p:nvPr/>
        </p:nvCxnSpPr>
        <p:spPr>
          <a:xfrm flipH="1">
            <a:off x="6649405" y="2656526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1114" name="Google Shape;1114;p73"/>
          <p:cNvSpPr/>
          <p:nvPr/>
        </p:nvSpPr>
        <p:spPr>
          <a:xfrm>
            <a:off x="1309511" y="2765506"/>
            <a:ext cx="1068060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5" name="Google Shape;1115;p73"/>
          <p:cNvSpPr/>
          <p:nvPr/>
        </p:nvSpPr>
        <p:spPr>
          <a:xfrm>
            <a:off x="6766428" y="2765521"/>
            <a:ext cx="1079349" cy="601020"/>
          </a:xfrm>
          <a:prstGeom prst="cloud">
            <a:avLst/>
          </a:prstGeom>
          <a:solidFill>
            <a:srgbClr val="FFFFFF">
              <a:alpha val="68627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 magic</a:t>
            </a:r>
            <a:endParaRPr sz="1200" b="0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6" name="Google Shape;1116;p73"/>
          <p:cNvSpPr txBox="1"/>
          <p:nvPr/>
        </p:nvSpPr>
        <p:spPr>
          <a:xfrm>
            <a:off x="3327521" y="1802350"/>
            <a:ext cx="2492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Divide original list in half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7" name="Google Shape;1117;p73"/>
          <p:cNvSpPr txBox="1"/>
          <p:nvPr/>
        </p:nvSpPr>
        <p:spPr>
          <a:xfrm>
            <a:off x="2907475" y="2926690"/>
            <a:ext cx="3314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Recursively sort each half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8" name="Google Shape;1118;p73"/>
          <p:cNvSpPr txBox="1"/>
          <p:nvPr/>
        </p:nvSpPr>
        <p:spPr>
          <a:xfrm>
            <a:off x="2916525" y="4010672"/>
            <a:ext cx="33141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Cleverly “Merge” sorted halves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119" name="Google Shape;1119;p73"/>
          <p:cNvCxnSpPr/>
          <p:nvPr/>
        </p:nvCxnSpPr>
        <p:spPr>
          <a:xfrm flipH="1">
            <a:off x="2561728" y="1726845"/>
            <a:ext cx="611100" cy="40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20" name="Google Shape;1120;p73"/>
          <p:cNvSpPr/>
          <p:nvPr/>
        </p:nvSpPr>
        <p:spPr>
          <a:xfrm rot="-5400000">
            <a:off x="3005963" y="39858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3"/>
          <p:cNvSpPr/>
          <p:nvPr/>
        </p:nvSpPr>
        <p:spPr>
          <a:xfrm>
            <a:off x="2875593" y="4450910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2" name="Google Shape;1122;p73"/>
          <p:cNvSpPr/>
          <p:nvPr/>
        </p:nvSpPr>
        <p:spPr>
          <a:xfrm>
            <a:off x="3299663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3" name="Google Shape;1123;p73"/>
          <p:cNvSpPr/>
          <p:nvPr/>
        </p:nvSpPr>
        <p:spPr>
          <a:xfrm>
            <a:off x="3723776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4" name="Google Shape;1124;p73"/>
          <p:cNvSpPr/>
          <p:nvPr/>
        </p:nvSpPr>
        <p:spPr>
          <a:xfrm>
            <a:off x="4147844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5" name="Google Shape;1125;p73"/>
          <p:cNvSpPr/>
          <p:nvPr/>
        </p:nvSpPr>
        <p:spPr>
          <a:xfrm>
            <a:off x="4571945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6" name="Google Shape;1126;p73"/>
          <p:cNvSpPr/>
          <p:nvPr/>
        </p:nvSpPr>
        <p:spPr>
          <a:xfrm>
            <a:off x="4996014" y="44516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7" name="Google Shape;1127;p73"/>
          <p:cNvSpPr/>
          <p:nvPr/>
        </p:nvSpPr>
        <p:spPr>
          <a:xfrm>
            <a:off x="5420133" y="4451612"/>
            <a:ext cx="424200" cy="390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8" name="Google Shape;1128;p73"/>
          <p:cNvSpPr/>
          <p:nvPr/>
        </p:nvSpPr>
        <p:spPr>
          <a:xfrm>
            <a:off x="5844202" y="4450912"/>
            <a:ext cx="424200" cy="390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5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9" name="Google Shape;1129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PSEUDOCODE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9" name="Google Shape;1159;p77"/>
          <p:cNvSpPr txBox="1"/>
          <p:nvPr/>
        </p:nvSpPr>
        <p:spPr>
          <a:xfrm>
            <a:off x="311700" y="13037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Divide and Conquer. If you sort your left and right halves, it’s easier to “Merge” them into a sorted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7" name="Google Shape;1176;p79"/>
          <p:cNvSpPr/>
          <p:nvPr/>
        </p:nvSpPr>
        <p:spPr>
          <a:xfrm>
            <a:off x="1493635" y="1932405"/>
            <a:ext cx="4045500" cy="27201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MERGESORT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n = len(A)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if n &lt;= 1: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return A</a:t>
            </a:r>
          </a:p>
          <a:p>
            <a:pPr lvl="0">
              <a:buSzPts val="2100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endParaRPr sz="20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752645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PSEUDOCODE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9" name="Google Shape;1159;p77"/>
          <p:cNvSpPr txBox="1"/>
          <p:nvPr/>
        </p:nvSpPr>
        <p:spPr>
          <a:xfrm>
            <a:off x="311700" y="13037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Divide and Conquer. If you sort your left and right halves, it’s easier to “Merge” them into a sorted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176;p79"/>
              <p:cNvSpPr/>
              <p:nvPr/>
            </p:nvSpPr>
            <p:spPr>
              <a:xfrm>
                <a:off x="1493635" y="1932405"/>
                <a:ext cx="4045500" cy="272010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(A):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n = len(A)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if n &lt;= 1: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   return A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L = </a:t>
                </a: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(A[0: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lvl="0">
                  <a:buSzPts val="2100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</a:t>
                </a:r>
                <a:endParaRPr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mc:Choice>
        <mc:Fallback xmlns="">
          <p:sp>
            <p:nvSpPr>
              <p:cNvPr id="7" name="Google Shape;1176;p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635" y="1932405"/>
                <a:ext cx="4045500" cy="27201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81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PSEUDOCODE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9" name="Google Shape;1159;p77"/>
          <p:cNvSpPr txBox="1"/>
          <p:nvPr/>
        </p:nvSpPr>
        <p:spPr>
          <a:xfrm>
            <a:off x="311700" y="13037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Divide and Conquer. If you sort your left and right halves, it’s easier to “Merge” them into a sorted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176;p79"/>
              <p:cNvSpPr/>
              <p:nvPr/>
            </p:nvSpPr>
            <p:spPr>
              <a:xfrm>
                <a:off x="1493635" y="1932405"/>
                <a:ext cx="4045500" cy="272010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(A):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n = len(A)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if n &lt;= 1: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   return A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L = </a:t>
                </a: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(A[0: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lvl="0">
                  <a:buSzPts val="2100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 = </a:t>
                </a: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: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n-1])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</a:t>
                </a:r>
                <a:endParaRPr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mc:Choice>
        <mc:Fallback xmlns="">
          <p:sp>
            <p:nvSpPr>
              <p:cNvPr id="7" name="Google Shape;1176;p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635" y="1932405"/>
                <a:ext cx="4045500" cy="27201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58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PSEUDOCODE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9" name="Google Shape;1159;p77"/>
          <p:cNvSpPr txBox="1"/>
          <p:nvPr/>
        </p:nvSpPr>
        <p:spPr>
          <a:xfrm>
            <a:off x="311700" y="13037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Divide and Conquer. If you sort your left and right halves, it’s easier to “Merge” them into a sorted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176;p79"/>
              <p:cNvSpPr/>
              <p:nvPr/>
            </p:nvSpPr>
            <p:spPr>
              <a:xfrm>
                <a:off x="1493635" y="1932405"/>
                <a:ext cx="4045500" cy="272010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(A):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n = len(A)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if n &lt;= 1: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   return A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L = </a:t>
                </a: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(A[0: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lvl="0">
                  <a:buSzPts val="2100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 = </a:t>
                </a: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: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n-1])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return </a:t>
                </a:r>
                <a:r>
                  <a:rPr lang="en-US" sz="2000" b="1" i="0" u="none" strike="noStrike" cap="none" dirty="0">
                    <a:solidFill>
                      <a:schemeClr val="accent5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(L,R)</a:t>
                </a:r>
                <a:endParaRPr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mc:Choice>
        <mc:Fallback xmlns="">
          <p:sp>
            <p:nvSpPr>
              <p:cNvPr id="7" name="Google Shape;1176;p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635" y="1932405"/>
                <a:ext cx="4045500" cy="27201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05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PSEUDOCODE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5" name="Google Shape;1175;p79"/>
          <p:cNvSpPr txBox="1"/>
          <p:nvPr/>
        </p:nvSpPr>
        <p:spPr>
          <a:xfrm>
            <a:off x="311700" y="13037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Divide and Conquer. If you sort your left and right halves, it’s easier to “Merge” them into a sorted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6" name="Google Shape;1176;p79"/>
              <p:cNvSpPr/>
              <p:nvPr/>
            </p:nvSpPr>
            <p:spPr>
              <a:xfrm>
                <a:off x="1046950" y="1909075"/>
                <a:ext cx="4045500" cy="272010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(A):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n = len(A)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if n &lt;= 1: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   return A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L = </a:t>
                </a: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(A[0: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lvl="0">
                  <a:buSzPts val="2100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 = </a:t>
                </a: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: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n-1])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return </a:t>
                </a:r>
                <a:r>
                  <a:rPr lang="en-US" sz="2000" b="1" i="0" u="none" strike="noStrike" cap="none" dirty="0">
                    <a:solidFill>
                      <a:schemeClr val="accent5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(L,R)</a:t>
                </a:r>
                <a:endParaRPr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mc:Choice>
        <mc:Fallback xmlns="">
          <p:sp>
            <p:nvSpPr>
              <p:cNvPr id="1176" name="Google Shape;1176;p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50" y="1909075"/>
                <a:ext cx="4045500" cy="27201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7" name="Google Shape;1177;p79"/>
          <p:cNvSpPr/>
          <p:nvPr/>
        </p:nvSpPr>
        <p:spPr>
          <a:xfrm>
            <a:off x="5258750" y="1909075"/>
            <a:ext cx="2838300" cy="27201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b="1" i="0" u="none" strike="noStrike" cap="none" dirty="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(L,R):</a:t>
            </a:r>
            <a:endParaRPr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result = length n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array</a:t>
            </a:r>
          </a:p>
          <a:p>
            <a:pPr lvl="0">
              <a:buSzPts val="1400"/>
            </a:pP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100" dirty="0" smtClean="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altLang="en-US" sz="1100" dirty="0">
                <a:latin typeface="Inconsolata"/>
                <a:ea typeface="Inconsolata"/>
                <a:cs typeface="Inconsolata"/>
              </a:rPr>
              <a:t>L[</a:t>
            </a:r>
            <a:r>
              <a:rPr lang="en-US" sz="1100" dirty="0"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-US" altLang="en-US" sz="1100" dirty="0">
                <a:latin typeface="Inconsolata"/>
                <a:ea typeface="Inconsolata"/>
                <a:cs typeface="Inconsolata"/>
              </a:rPr>
              <a:t>] </a:t>
            </a:r>
            <a:r>
              <a:rPr lang="en-US" altLang="en-US" sz="1100" dirty="0" smtClean="0">
                <a:latin typeface="Inconsolata"/>
                <a:ea typeface="Inconsolata"/>
                <a:cs typeface="Inconsolata"/>
              </a:rPr>
              <a:t>= </a:t>
            </a:r>
            <a:r>
              <a:rPr lang="en-US" altLang="en-US" sz="1100" dirty="0">
                <a:latin typeface="Inconsolata"/>
                <a:ea typeface="Inconsolata"/>
                <a:cs typeface="Inconsolata"/>
                <a:sym typeface="Symbol" panose="05050102010706020507" pitchFamily="18" charset="2"/>
              </a:rPr>
              <a:t>;  </a:t>
            </a:r>
            <a:r>
              <a:rPr lang="en-US" altLang="en-US" sz="1100" dirty="0">
                <a:latin typeface="Inconsolata"/>
                <a:ea typeface="Inconsolata"/>
                <a:cs typeface="Inconsolata"/>
              </a:rPr>
              <a:t>R[n] </a:t>
            </a:r>
            <a:r>
              <a:rPr lang="en-US" altLang="en-US" sz="1100" dirty="0" smtClean="0">
                <a:latin typeface="Inconsolata"/>
                <a:ea typeface="Inconsolata"/>
                <a:cs typeface="Inconsolata"/>
              </a:rPr>
              <a:t>= </a:t>
            </a:r>
            <a:r>
              <a:rPr lang="en-US" altLang="en-US" sz="1100" dirty="0">
                <a:latin typeface="Inconsolata"/>
                <a:ea typeface="Inconsolata"/>
                <a:cs typeface="Inconsolata"/>
                <a:sym typeface="Symbol" panose="05050102010706020507" pitchFamily="18" charset="2"/>
              </a:rPr>
              <a:t></a:t>
            </a:r>
            <a:endParaRPr sz="11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 = 0, j = 0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for k in [0,...,n-1]: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if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L[i] &lt; R[j]: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result[k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 L[i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i += 1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else: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result[k] = R[j]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j += 1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return result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78" name="Google Shape;1178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RECURSIVE CALLS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4" name="Google Shape;1184;p80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5" name="Google Shape;1185;p80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6" name="Google Shape;1186;p80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7" name="Google Shape;1187;p80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8" name="Google Shape;1188;p80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9" name="Google Shape;1189;p80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0" name="Google Shape;1190;p80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1" name="Google Shape;1191;p80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2" name="Google Shape;119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8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RECURSIVE CALLS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198" name="Google Shape;1198;p81"/>
          <p:cNvCxnSpPr/>
          <p:nvPr/>
        </p:nvCxnSpPr>
        <p:spPr>
          <a:xfrm flipH="1">
            <a:off x="2911058" y="1688489"/>
            <a:ext cx="6321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99" name="Google Shape;1199;p81"/>
          <p:cNvCxnSpPr/>
          <p:nvPr/>
        </p:nvCxnSpPr>
        <p:spPr>
          <a:xfrm>
            <a:off x="5603512" y="1688489"/>
            <a:ext cx="6405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0" name="Google Shape;1200;p81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1" name="Google Shape;1201;p81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2" name="Google Shape;1202;p81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3" name="Google Shape;1203;p81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4" name="Google Shape;1204;p81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5" name="Google Shape;1205;p81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6" name="Google Shape;1206;p81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7" name="Google Shape;1207;p81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8" name="Google Shape;1208;p81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9" name="Google Shape;1209;p81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0" name="Google Shape;1210;p81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1" name="Google Shape;1211;p81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2" name="Google Shape;1212;p81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3" name="Google Shape;1213;p81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4" name="Google Shape;1214;p81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5" name="Google Shape;1215;p81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6" name="Google Shape;1216;p81"/>
          <p:cNvSpPr txBox="1"/>
          <p:nvPr/>
        </p:nvSpPr>
        <p:spPr>
          <a:xfrm>
            <a:off x="5528737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7" name="Google Shape;1217;p81"/>
          <p:cNvSpPr txBox="1"/>
          <p:nvPr/>
        </p:nvSpPr>
        <p:spPr>
          <a:xfrm>
            <a:off x="2720238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8" name="Google Shape;121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RECURSIVE CALLS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224" name="Google Shape;1224;p82"/>
          <p:cNvCxnSpPr/>
          <p:nvPr/>
        </p:nvCxnSpPr>
        <p:spPr>
          <a:xfrm flipH="1">
            <a:off x="2911058" y="1688489"/>
            <a:ext cx="6321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25" name="Google Shape;1225;p82"/>
          <p:cNvCxnSpPr/>
          <p:nvPr/>
        </p:nvCxnSpPr>
        <p:spPr>
          <a:xfrm>
            <a:off x="5603512" y="1688489"/>
            <a:ext cx="640500" cy="505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26" name="Google Shape;1226;p82"/>
          <p:cNvCxnSpPr/>
          <p:nvPr/>
        </p:nvCxnSpPr>
        <p:spPr>
          <a:xfrm>
            <a:off x="3297650" y="2811691"/>
            <a:ext cx="373800" cy="527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27" name="Google Shape;1227;p82"/>
          <p:cNvCxnSpPr/>
          <p:nvPr/>
        </p:nvCxnSpPr>
        <p:spPr>
          <a:xfrm>
            <a:off x="6624110" y="2816290"/>
            <a:ext cx="383400" cy="522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28" name="Google Shape;1228;p82"/>
          <p:cNvCxnSpPr/>
          <p:nvPr/>
        </p:nvCxnSpPr>
        <p:spPr>
          <a:xfrm flipH="1">
            <a:off x="5476698" y="2798910"/>
            <a:ext cx="377100" cy="540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29" name="Google Shape;1229;p82"/>
          <p:cNvCxnSpPr/>
          <p:nvPr/>
        </p:nvCxnSpPr>
        <p:spPr>
          <a:xfrm flipH="1">
            <a:off x="2138196" y="2819226"/>
            <a:ext cx="381900" cy="519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30" name="Google Shape;1230;p82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1" name="Google Shape;1231;p82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2" name="Google Shape;1232;p82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3" name="Google Shape;1233;p82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4" name="Google Shape;1234;p82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5" name="Google Shape;1235;p82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6" name="Google Shape;1236;p82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7" name="Google Shape;1237;p82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8" name="Google Shape;1238;p82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9" name="Google Shape;1239;p82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0" name="Google Shape;1240;p82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1" name="Google Shape;1241;p82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2" name="Google Shape;1242;p82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3" name="Google Shape;1243;p82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7" name="Google Shape;1247;p82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8" name="Google Shape;1248;p82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9" name="Google Shape;1249;p82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0" name="Google Shape;1250;p82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1" name="Google Shape;1251;p82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2" name="Google Shape;1252;p82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3" name="Google Shape;1253;p82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4" name="Google Shape;1254;p82"/>
          <p:cNvSpPr txBox="1"/>
          <p:nvPr/>
        </p:nvSpPr>
        <p:spPr>
          <a:xfrm>
            <a:off x="5528737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5" name="Google Shape;1255;p82"/>
          <p:cNvSpPr txBox="1"/>
          <p:nvPr/>
        </p:nvSpPr>
        <p:spPr>
          <a:xfrm>
            <a:off x="3027091" y="278909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6" name="Google Shape;1256;p82"/>
          <p:cNvSpPr txBox="1"/>
          <p:nvPr/>
        </p:nvSpPr>
        <p:spPr>
          <a:xfrm>
            <a:off x="2720238" y="1641551"/>
            <a:ext cx="885900" cy="4857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7" name="Google Shape;1257;p82"/>
          <p:cNvSpPr txBox="1"/>
          <p:nvPr/>
        </p:nvSpPr>
        <p:spPr>
          <a:xfrm>
            <a:off x="1884338" y="279000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8" name="Google Shape;1258;p82"/>
          <p:cNvSpPr txBox="1"/>
          <p:nvPr/>
        </p:nvSpPr>
        <p:spPr>
          <a:xfrm>
            <a:off x="5237009" y="278952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9" name="Google Shape;1259;p82"/>
          <p:cNvSpPr txBox="1"/>
          <p:nvPr/>
        </p:nvSpPr>
        <p:spPr>
          <a:xfrm>
            <a:off x="6379762" y="278861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Recurse!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0" name="Google Shape;1260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8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RECURSIVE CALLS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266" name="Google Shape;1266;p83"/>
          <p:cNvGrpSpPr/>
          <p:nvPr/>
        </p:nvGrpSpPr>
        <p:grpSpPr>
          <a:xfrm>
            <a:off x="1739530" y="1688489"/>
            <a:ext cx="5667204" cy="2720381"/>
            <a:chOff x="1479418" y="1698914"/>
            <a:chExt cx="5667204" cy="2720381"/>
          </a:xfrm>
        </p:grpSpPr>
        <p:cxnSp>
          <p:nvCxnSpPr>
            <p:cNvPr id="1267" name="Google Shape;1267;p83"/>
            <p:cNvCxnSpPr/>
            <p:nvPr/>
          </p:nvCxnSpPr>
          <p:spPr>
            <a:xfrm flipH="1">
              <a:off x="2650945" y="1698914"/>
              <a:ext cx="6321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68" name="Google Shape;1268;p83"/>
            <p:cNvCxnSpPr/>
            <p:nvPr/>
          </p:nvCxnSpPr>
          <p:spPr>
            <a:xfrm>
              <a:off x="5343399" y="1698914"/>
              <a:ext cx="6405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69" name="Google Shape;1269;p83"/>
            <p:cNvCxnSpPr/>
            <p:nvPr/>
          </p:nvCxnSpPr>
          <p:spPr>
            <a:xfrm>
              <a:off x="3037538" y="2822116"/>
              <a:ext cx="373800" cy="5274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0" name="Google Shape;1270;p83"/>
            <p:cNvCxnSpPr/>
            <p:nvPr/>
          </p:nvCxnSpPr>
          <p:spPr>
            <a:xfrm>
              <a:off x="6363998" y="2826715"/>
              <a:ext cx="383400" cy="5226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1" name="Google Shape;1271;p83"/>
            <p:cNvCxnSpPr/>
            <p:nvPr/>
          </p:nvCxnSpPr>
          <p:spPr>
            <a:xfrm flipH="1">
              <a:off x="5216586" y="2809335"/>
              <a:ext cx="377100" cy="540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2" name="Google Shape;1272;p83"/>
            <p:cNvCxnSpPr/>
            <p:nvPr/>
          </p:nvCxnSpPr>
          <p:spPr>
            <a:xfrm flipH="1">
              <a:off x="1878084" y="2829651"/>
              <a:ext cx="381900" cy="519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3" name="Google Shape;1273;p83"/>
            <p:cNvCxnSpPr/>
            <p:nvPr/>
          </p:nvCxnSpPr>
          <p:spPr>
            <a:xfrm flipH="1">
              <a:off x="1479418" y="38537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4" name="Google Shape;1274;p83"/>
            <p:cNvCxnSpPr/>
            <p:nvPr/>
          </p:nvCxnSpPr>
          <p:spPr>
            <a:xfrm>
              <a:off x="1947418" y="38613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5" name="Google Shape;1275;p83"/>
            <p:cNvCxnSpPr/>
            <p:nvPr/>
          </p:nvCxnSpPr>
          <p:spPr>
            <a:xfrm flipH="1">
              <a:off x="3017067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6" name="Google Shape;1276;p83"/>
            <p:cNvCxnSpPr/>
            <p:nvPr/>
          </p:nvCxnSpPr>
          <p:spPr>
            <a:xfrm>
              <a:off x="3485067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7" name="Google Shape;1277;p83"/>
            <p:cNvCxnSpPr/>
            <p:nvPr/>
          </p:nvCxnSpPr>
          <p:spPr>
            <a:xfrm flipH="1">
              <a:off x="4812651" y="38528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8" name="Google Shape;1278;p83"/>
            <p:cNvCxnSpPr/>
            <p:nvPr/>
          </p:nvCxnSpPr>
          <p:spPr>
            <a:xfrm>
              <a:off x="5280651" y="38604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9" name="Google Shape;1279;p83"/>
            <p:cNvCxnSpPr/>
            <p:nvPr/>
          </p:nvCxnSpPr>
          <p:spPr>
            <a:xfrm flipH="1">
              <a:off x="6352822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80" name="Google Shape;1280;p83"/>
            <p:cNvCxnSpPr/>
            <p:nvPr/>
          </p:nvCxnSpPr>
          <p:spPr>
            <a:xfrm>
              <a:off x="6820822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281" name="Google Shape;1281;p83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2" name="Google Shape;1282;p83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3" name="Google Shape;1283;p83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4" name="Google Shape;1284;p83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5" name="Google Shape;1285;p83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6" name="Google Shape;1286;p83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7" name="Google Shape;1287;p83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8" name="Google Shape;1288;p83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9" name="Google Shape;1289;p83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0" name="Google Shape;1290;p83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4" name="Google Shape;1294;p83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5" name="Google Shape;1295;p83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6" name="Google Shape;1296;p83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7" name="Google Shape;1297;p83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8" name="Google Shape;1298;p83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9" name="Google Shape;1299;p83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0" name="Google Shape;1300;p83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1" name="Google Shape;1301;p83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2" name="Google Shape;1302;p83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3" name="Google Shape;1303;p83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4" name="Google Shape;1304;p83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305" name="Google Shape;1305;p83"/>
          <p:cNvGrpSpPr/>
          <p:nvPr/>
        </p:nvGrpSpPr>
        <p:grpSpPr>
          <a:xfrm>
            <a:off x="1681363" y="1641551"/>
            <a:ext cx="5776225" cy="2668541"/>
            <a:chOff x="1681363" y="1641551"/>
            <a:chExt cx="5776225" cy="2668541"/>
          </a:xfrm>
        </p:grpSpPr>
        <p:sp>
          <p:nvSpPr>
            <p:cNvPr id="1306" name="Google Shape;1306;p83"/>
            <p:cNvSpPr txBox="1"/>
            <p:nvPr/>
          </p:nvSpPr>
          <p:spPr>
            <a:xfrm>
              <a:off x="5528737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07" name="Google Shape;1307;p83"/>
            <p:cNvSpPr txBox="1"/>
            <p:nvPr/>
          </p:nvSpPr>
          <p:spPr>
            <a:xfrm>
              <a:off x="3027091" y="278909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08" name="Google Shape;1308;p83"/>
            <p:cNvSpPr txBox="1"/>
            <p:nvPr/>
          </p:nvSpPr>
          <p:spPr>
            <a:xfrm>
              <a:off x="2720238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09" name="Google Shape;1309;p83"/>
            <p:cNvSpPr txBox="1"/>
            <p:nvPr/>
          </p:nvSpPr>
          <p:spPr>
            <a:xfrm>
              <a:off x="1884338" y="279000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10" name="Google Shape;1310;p83"/>
            <p:cNvSpPr txBox="1"/>
            <p:nvPr/>
          </p:nvSpPr>
          <p:spPr>
            <a:xfrm>
              <a:off x="5237009" y="278952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11" name="Google Shape;1311;p83"/>
            <p:cNvSpPr txBox="1"/>
            <p:nvPr/>
          </p:nvSpPr>
          <p:spPr>
            <a:xfrm>
              <a:off x="6379762" y="278861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12" name="Google Shape;1312;p83"/>
            <p:cNvSpPr txBox="1"/>
            <p:nvPr/>
          </p:nvSpPr>
          <p:spPr>
            <a:xfrm>
              <a:off x="5019633" y="3881338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13" name="Google Shape;1313;p83"/>
            <p:cNvSpPr txBox="1"/>
            <p:nvPr/>
          </p:nvSpPr>
          <p:spPr>
            <a:xfrm>
              <a:off x="6571688" y="3881320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14" name="Google Shape;1314;p83"/>
            <p:cNvSpPr txBox="1"/>
            <p:nvPr/>
          </p:nvSpPr>
          <p:spPr>
            <a:xfrm>
              <a:off x="1681363" y="3889492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15" name="Google Shape;1315;p83"/>
            <p:cNvSpPr txBox="1"/>
            <p:nvPr/>
          </p:nvSpPr>
          <p:spPr>
            <a:xfrm>
              <a:off x="3225312" y="3888701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316" name="Google Shape;1316;p83"/>
          <p:cNvSpPr txBox="1"/>
          <p:nvPr/>
        </p:nvSpPr>
        <p:spPr>
          <a:xfrm>
            <a:off x="7649700" y="4225125"/>
            <a:ext cx="11826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This is where we hit our base case!</a:t>
            </a: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7" name="Google Shape;1317;p83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8" name="Google Shape;1318;p83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9" name="Google Shape;1319;p83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0" name="Google Shape;1320;p83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1" name="Google Shape;1321;p83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2" name="Google Shape;1322;p83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3" name="Google Shape;1323;p83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4" name="Google Shape;1324;p83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5" name="Google Shape;132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8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MERGE STEPS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1" name="Google Shape;1331;p84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2" name="Google Shape;1332;p84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3" name="Google Shape;1333;p84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4" name="Google Shape;1334;p84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5" name="Google Shape;1335;p84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6" name="Google Shape;1336;p84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7" name="Google Shape;1337;p84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8" name="Google Shape;1338;p84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9" name="Google Shape;1339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8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MERGE STEPS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345" name="Google Shape;1345;p85"/>
          <p:cNvCxnSpPr/>
          <p:nvPr/>
        </p:nvCxnSpPr>
        <p:spPr>
          <a:xfrm flipH="1">
            <a:off x="1739530" y="38433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46" name="Google Shape;1346;p85"/>
          <p:cNvCxnSpPr/>
          <p:nvPr/>
        </p:nvCxnSpPr>
        <p:spPr>
          <a:xfrm>
            <a:off x="2207530" y="38508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47" name="Google Shape;1347;p85"/>
          <p:cNvCxnSpPr/>
          <p:nvPr/>
        </p:nvCxnSpPr>
        <p:spPr>
          <a:xfrm flipH="1">
            <a:off x="3277180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48" name="Google Shape;1348;p85"/>
          <p:cNvCxnSpPr/>
          <p:nvPr/>
        </p:nvCxnSpPr>
        <p:spPr>
          <a:xfrm>
            <a:off x="3745180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49" name="Google Shape;1349;p85"/>
          <p:cNvCxnSpPr/>
          <p:nvPr/>
        </p:nvCxnSpPr>
        <p:spPr>
          <a:xfrm flipH="1">
            <a:off x="5072764" y="38424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50" name="Google Shape;1350;p85"/>
          <p:cNvCxnSpPr/>
          <p:nvPr/>
        </p:nvCxnSpPr>
        <p:spPr>
          <a:xfrm>
            <a:off x="5540764" y="38499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51" name="Google Shape;1351;p85"/>
          <p:cNvCxnSpPr/>
          <p:nvPr/>
        </p:nvCxnSpPr>
        <p:spPr>
          <a:xfrm flipH="1">
            <a:off x="6612934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52" name="Google Shape;1352;p85"/>
          <p:cNvCxnSpPr/>
          <p:nvPr/>
        </p:nvCxnSpPr>
        <p:spPr>
          <a:xfrm>
            <a:off x="7080934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353" name="Google Shape;1353;p85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4" name="Google Shape;1354;p85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5" name="Google Shape;1355;p85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6" name="Google Shape;1356;p85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7" name="Google Shape;1357;p85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8" name="Google Shape;1358;p85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9" name="Google Shape;1359;p85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0" name="Google Shape;1360;p85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1" name="Google Shape;1361;p85"/>
          <p:cNvSpPr txBox="1"/>
          <p:nvPr/>
        </p:nvSpPr>
        <p:spPr>
          <a:xfrm>
            <a:off x="5019633" y="3922949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2" name="Google Shape;1362;p85"/>
          <p:cNvSpPr txBox="1"/>
          <p:nvPr/>
        </p:nvSpPr>
        <p:spPr>
          <a:xfrm>
            <a:off x="6571688" y="3922931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3" name="Google Shape;1363;p85"/>
          <p:cNvSpPr txBox="1"/>
          <p:nvPr/>
        </p:nvSpPr>
        <p:spPr>
          <a:xfrm>
            <a:off x="1681363" y="3931103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4" name="Google Shape;1364;p85"/>
          <p:cNvSpPr txBox="1"/>
          <p:nvPr/>
        </p:nvSpPr>
        <p:spPr>
          <a:xfrm>
            <a:off x="3225312" y="3930312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5" name="Google Shape;1365;p85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6" name="Google Shape;1366;p85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7" name="Google Shape;1367;p85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8" name="Google Shape;1368;p85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9" name="Google Shape;1369;p85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0" name="Google Shape;1370;p85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1" name="Google Shape;1371;p85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2" name="Google Shape;1372;p85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3" name="Google Shape;1373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8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MERGE STEPS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379" name="Google Shape;1379;p86"/>
          <p:cNvCxnSpPr/>
          <p:nvPr/>
        </p:nvCxnSpPr>
        <p:spPr>
          <a:xfrm>
            <a:off x="3297650" y="2811691"/>
            <a:ext cx="373800" cy="527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0" name="Google Shape;1380;p86"/>
          <p:cNvCxnSpPr/>
          <p:nvPr/>
        </p:nvCxnSpPr>
        <p:spPr>
          <a:xfrm>
            <a:off x="6624110" y="2816290"/>
            <a:ext cx="383400" cy="522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1" name="Google Shape;1381;p86"/>
          <p:cNvCxnSpPr/>
          <p:nvPr/>
        </p:nvCxnSpPr>
        <p:spPr>
          <a:xfrm flipH="1">
            <a:off x="5476698" y="2798910"/>
            <a:ext cx="377100" cy="540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2" name="Google Shape;1382;p86"/>
          <p:cNvCxnSpPr/>
          <p:nvPr/>
        </p:nvCxnSpPr>
        <p:spPr>
          <a:xfrm flipH="1">
            <a:off x="2138196" y="2819226"/>
            <a:ext cx="381900" cy="519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3" name="Google Shape;1383;p86"/>
          <p:cNvCxnSpPr/>
          <p:nvPr/>
        </p:nvCxnSpPr>
        <p:spPr>
          <a:xfrm flipH="1">
            <a:off x="1739530" y="38433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4" name="Google Shape;1384;p86"/>
          <p:cNvCxnSpPr/>
          <p:nvPr/>
        </p:nvCxnSpPr>
        <p:spPr>
          <a:xfrm>
            <a:off x="2207530" y="38508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5" name="Google Shape;1385;p86"/>
          <p:cNvCxnSpPr/>
          <p:nvPr/>
        </p:nvCxnSpPr>
        <p:spPr>
          <a:xfrm flipH="1">
            <a:off x="3277180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6" name="Google Shape;1386;p86"/>
          <p:cNvCxnSpPr/>
          <p:nvPr/>
        </p:nvCxnSpPr>
        <p:spPr>
          <a:xfrm>
            <a:off x="3745180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7" name="Google Shape;1387;p86"/>
          <p:cNvCxnSpPr/>
          <p:nvPr/>
        </p:nvCxnSpPr>
        <p:spPr>
          <a:xfrm flipH="1">
            <a:off x="5072764" y="384247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8" name="Google Shape;1388;p86"/>
          <p:cNvCxnSpPr/>
          <p:nvPr/>
        </p:nvCxnSpPr>
        <p:spPr>
          <a:xfrm>
            <a:off x="5540764" y="384999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89" name="Google Shape;1389;p86"/>
          <p:cNvCxnSpPr/>
          <p:nvPr/>
        </p:nvCxnSpPr>
        <p:spPr>
          <a:xfrm flipH="1">
            <a:off x="6612934" y="3842480"/>
            <a:ext cx="315600" cy="565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390" name="Google Shape;1390;p86"/>
          <p:cNvCxnSpPr/>
          <p:nvPr/>
        </p:nvCxnSpPr>
        <p:spPr>
          <a:xfrm>
            <a:off x="7080934" y="3850001"/>
            <a:ext cx="325800" cy="550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391" name="Google Shape;1391;p86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2" name="Google Shape;1392;p86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3" name="Google Shape;1393;p86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4" name="Google Shape;1394;p86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5" name="Google Shape;1395;p86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6" name="Google Shape;1396;p86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7" name="Google Shape;1397;p86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8" name="Google Shape;1398;p86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9" name="Google Shape;1399;p86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0" name="Google Shape;1400;p86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1" name="Google Shape;1401;p86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2" name="Google Shape;1402;p86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3" name="Google Shape;1403;p86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4" name="Google Shape;1404;p86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5" name="Google Shape;1405;p86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6" name="Google Shape;1406;p86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7" name="Google Shape;1407;p86"/>
          <p:cNvSpPr txBox="1"/>
          <p:nvPr/>
        </p:nvSpPr>
        <p:spPr>
          <a:xfrm>
            <a:off x="3027091" y="278909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8" name="Google Shape;1408;p86"/>
          <p:cNvSpPr txBox="1"/>
          <p:nvPr/>
        </p:nvSpPr>
        <p:spPr>
          <a:xfrm>
            <a:off x="1884338" y="2790007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9" name="Google Shape;1409;p86"/>
          <p:cNvSpPr txBox="1"/>
          <p:nvPr/>
        </p:nvSpPr>
        <p:spPr>
          <a:xfrm>
            <a:off x="5237009" y="278952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0" name="Google Shape;1410;p86"/>
          <p:cNvSpPr txBox="1"/>
          <p:nvPr/>
        </p:nvSpPr>
        <p:spPr>
          <a:xfrm>
            <a:off x="6379762" y="2788611"/>
            <a:ext cx="885900" cy="4842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1" name="Google Shape;1411;p86"/>
          <p:cNvSpPr txBox="1"/>
          <p:nvPr/>
        </p:nvSpPr>
        <p:spPr>
          <a:xfrm>
            <a:off x="5019633" y="3922949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2" name="Google Shape;1412;p86"/>
          <p:cNvSpPr txBox="1"/>
          <p:nvPr/>
        </p:nvSpPr>
        <p:spPr>
          <a:xfrm>
            <a:off x="6571688" y="3922931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3" name="Google Shape;1413;p86"/>
          <p:cNvSpPr txBox="1"/>
          <p:nvPr/>
        </p:nvSpPr>
        <p:spPr>
          <a:xfrm>
            <a:off x="1681363" y="3931103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4" name="Google Shape;1414;p86"/>
          <p:cNvSpPr txBox="1"/>
          <p:nvPr/>
        </p:nvSpPr>
        <p:spPr>
          <a:xfrm>
            <a:off x="3225312" y="3930312"/>
            <a:ext cx="885900" cy="420600"/>
          </a:xfrm>
          <a:prstGeom prst="rect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MERGE!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5" name="Google Shape;1415;p86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6" name="Google Shape;1416;p86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7" name="Google Shape;1417;p86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8" name="Google Shape;1418;p86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9" name="Google Shape;1419;p86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0" name="Google Shape;1420;p86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1" name="Google Shape;1421;p86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2" name="Google Shape;1422;p86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3" name="Google Shape;1423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8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MERGE STEPS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429" name="Google Shape;1429;p87"/>
          <p:cNvGrpSpPr/>
          <p:nvPr/>
        </p:nvGrpSpPr>
        <p:grpSpPr>
          <a:xfrm>
            <a:off x="1739530" y="1688489"/>
            <a:ext cx="5667204" cy="2720381"/>
            <a:chOff x="1479418" y="1698914"/>
            <a:chExt cx="5667204" cy="2720381"/>
          </a:xfrm>
        </p:grpSpPr>
        <p:cxnSp>
          <p:nvCxnSpPr>
            <p:cNvPr id="1430" name="Google Shape;1430;p87"/>
            <p:cNvCxnSpPr/>
            <p:nvPr/>
          </p:nvCxnSpPr>
          <p:spPr>
            <a:xfrm flipH="1">
              <a:off x="2650945" y="1698914"/>
              <a:ext cx="6321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1" name="Google Shape;1431;p87"/>
            <p:cNvCxnSpPr/>
            <p:nvPr/>
          </p:nvCxnSpPr>
          <p:spPr>
            <a:xfrm>
              <a:off x="5343399" y="1698914"/>
              <a:ext cx="640500" cy="505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2" name="Google Shape;1432;p87"/>
            <p:cNvCxnSpPr/>
            <p:nvPr/>
          </p:nvCxnSpPr>
          <p:spPr>
            <a:xfrm>
              <a:off x="3037538" y="2822116"/>
              <a:ext cx="373800" cy="5274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3" name="Google Shape;1433;p87"/>
            <p:cNvCxnSpPr/>
            <p:nvPr/>
          </p:nvCxnSpPr>
          <p:spPr>
            <a:xfrm>
              <a:off x="6363998" y="2826715"/>
              <a:ext cx="383400" cy="5226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4" name="Google Shape;1434;p87"/>
            <p:cNvCxnSpPr/>
            <p:nvPr/>
          </p:nvCxnSpPr>
          <p:spPr>
            <a:xfrm flipH="1">
              <a:off x="5216586" y="2809335"/>
              <a:ext cx="377100" cy="540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5" name="Google Shape;1435;p87"/>
            <p:cNvCxnSpPr/>
            <p:nvPr/>
          </p:nvCxnSpPr>
          <p:spPr>
            <a:xfrm flipH="1">
              <a:off x="1878084" y="2829651"/>
              <a:ext cx="381900" cy="519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6" name="Google Shape;1436;p87"/>
            <p:cNvCxnSpPr/>
            <p:nvPr/>
          </p:nvCxnSpPr>
          <p:spPr>
            <a:xfrm flipH="1">
              <a:off x="1479418" y="38537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7" name="Google Shape;1437;p87"/>
            <p:cNvCxnSpPr/>
            <p:nvPr/>
          </p:nvCxnSpPr>
          <p:spPr>
            <a:xfrm>
              <a:off x="1947418" y="38613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8" name="Google Shape;1438;p87"/>
            <p:cNvCxnSpPr/>
            <p:nvPr/>
          </p:nvCxnSpPr>
          <p:spPr>
            <a:xfrm flipH="1">
              <a:off x="3017067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39" name="Google Shape;1439;p87"/>
            <p:cNvCxnSpPr/>
            <p:nvPr/>
          </p:nvCxnSpPr>
          <p:spPr>
            <a:xfrm>
              <a:off x="3485067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40" name="Google Shape;1440;p87"/>
            <p:cNvCxnSpPr/>
            <p:nvPr/>
          </p:nvCxnSpPr>
          <p:spPr>
            <a:xfrm flipH="1">
              <a:off x="4812651" y="385289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41" name="Google Shape;1441;p87"/>
            <p:cNvCxnSpPr/>
            <p:nvPr/>
          </p:nvCxnSpPr>
          <p:spPr>
            <a:xfrm>
              <a:off x="5280651" y="386041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42" name="Google Shape;1442;p87"/>
            <p:cNvCxnSpPr/>
            <p:nvPr/>
          </p:nvCxnSpPr>
          <p:spPr>
            <a:xfrm flipH="1">
              <a:off x="6352822" y="3852905"/>
              <a:ext cx="315600" cy="565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cxnSp>
          <p:nvCxnSpPr>
            <p:cNvPr id="1443" name="Google Shape;1443;p87"/>
            <p:cNvCxnSpPr/>
            <p:nvPr/>
          </p:nvCxnSpPr>
          <p:spPr>
            <a:xfrm>
              <a:off x="6820822" y="3860426"/>
              <a:ext cx="325800" cy="550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stealth" w="med" len="med"/>
              <a:tailEnd type="none" w="sm" len="sm"/>
            </a:ln>
          </p:spPr>
        </p:cxnSp>
      </p:grpSp>
      <p:sp>
        <p:nvSpPr>
          <p:cNvPr id="1444" name="Google Shape;1444;p87"/>
          <p:cNvSpPr/>
          <p:nvPr/>
        </p:nvSpPr>
        <p:spPr>
          <a:xfrm>
            <a:off x="303452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5" name="Google Shape;1445;p87"/>
          <p:cNvSpPr/>
          <p:nvPr/>
        </p:nvSpPr>
        <p:spPr>
          <a:xfrm>
            <a:off x="3418509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6" name="Google Shape;1446;p87"/>
          <p:cNvSpPr/>
          <p:nvPr/>
        </p:nvSpPr>
        <p:spPr>
          <a:xfrm>
            <a:off x="3802497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7" name="Google Shape;1447;p87"/>
          <p:cNvSpPr/>
          <p:nvPr/>
        </p:nvSpPr>
        <p:spPr>
          <a:xfrm>
            <a:off x="4186484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8" name="Google Shape;1448;p87"/>
          <p:cNvSpPr/>
          <p:nvPr/>
        </p:nvSpPr>
        <p:spPr>
          <a:xfrm>
            <a:off x="4570472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9" name="Google Shape;1449;p87"/>
          <p:cNvSpPr/>
          <p:nvPr/>
        </p:nvSpPr>
        <p:spPr>
          <a:xfrm>
            <a:off x="4955470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0" name="Google Shape;1450;p87"/>
          <p:cNvSpPr/>
          <p:nvPr/>
        </p:nvSpPr>
        <p:spPr>
          <a:xfrm>
            <a:off x="5340468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1" name="Google Shape;1451;p87"/>
          <p:cNvSpPr/>
          <p:nvPr/>
        </p:nvSpPr>
        <p:spPr>
          <a:xfrm>
            <a:off x="5725466" y="1202400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2" name="Google Shape;1452;p87"/>
          <p:cNvSpPr/>
          <p:nvPr/>
        </p:nvSpPr>
        <p:spPr>
          <a:xfrm>
            <a:off x="2136193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3" name="Google Shape;1453;p87"/>
          <p:cNvSpPr/>
          <p:nvPr/>
        </p:nvSpPr>
        <p:spPr>
          <a:xfrm>
            <a:off x="2520181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4" name="Google Shape;1454;p87"/>
          <p:cNvSpPr/>
          <p:nvPr/>
        </p:nvSpPr>
        <p:spPr>
          <a:xfrm>
            <a:off x="290416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5" name="Google Shape;1455;p87"/>
          <p:cNvSpPr/>
          <p:nvPr/>
        </p:nvSpPr>
        <p:spPr>
          <a:xfrm>
            <a:off x="328815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6" name="Google Shape;1456;p87"/>
          <p:cNvSpPr/>
          <p:nvPr/>
        </p:nvSpPr>
        <p:spPr>
          <a:xfrm>
            <a:off x="5468800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7" name="Google Shape;1457;p87"/>
          <p:cNvSpPr/>
          <p:nvPr/>
        </p:nvSpPr>
        <p:spPr>
          <a:xfrm>
            <a:off x="5853798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8" name="Google Shape;1458;p87"/>
          <p:cNvSpPr/>
          <p:nvPr/>
        </p:nvSpPr>
        <p:spPr>
          <a:xfrm>
            <a:off x="6238796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9" name="Google Shape;1459;p87"/>
          <p:cNvSpPr/>
          <p:nvPr/>
        </p:nvSpPr>
        <p:spPr>
          <a:xfrm>
            <a:off x="6623794" y="2335897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0" name="Google Shape;1460;p87"/>
          <p:cNvSpPr/>
          <p:nvPr/>
        </p:nvSpPr>
        <p:spPr>
          <a:xfrm>
            <a:off x="1751195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1" name="Google Shape;1461;p87"/>
          <p:cNvSpPr/>
          <p:nvPr/>
        </p:nvSpPr>
        <p:spPr>
          <a:xfrm>
            <a:off x="2135183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2" name="Google Shape;1462;p87"/>
          <p:cNvSpPr/>
          <p:nvPr/>
        </p:nvSpPr>
        <p:spPr>
          <a:xfrm>
            <a:off x="3289166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3" name="Google Shape;1463;p87"/>
          <p:cNvSpPr/>
          <p:nvPr/>
        </p:nvSpPr>
        <p:spPr>
          <a:xfrm>
            <a:off x="367315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4" name="Google Shape;1464;p87"/>
          <p:cNvSpPr/>
          <p:nvPr/>
        </p:nvSpPr>
        <p:spPr>
          <a:xfrm>
            <a:off x="508380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5" name="Google Shape;1465;p87"/>
          <p:cNvSpPr/>
          <p:nvPr/>
        </p:nvSpPr>
        <p:spPr>
          <a:xfrm>
            <a:off x="5468800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6" name="Google Shape;1466;p87"/>
          <p:cNvSpPr/>
          <p:nvPr/>
        </p:nvSpPr>
        <p:spPr>
          <a:xfrm>
            <a:off x="6623794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7" name="Google Shape;1467;p87"/>
          <p:cNvSpPr/>
          <p:nvPr/>
        </p:nvSpPr>
        <p:spPr>
          <a:xfrm>
            <a:off x="7008792" y="3409736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468" name="Google Shape;1468;p87"/>
          <p:cNvGrpSpPr/>
          <p:nvPr/>
        </p:nvGrpSpPr>
        <p:grpSpPr>
          <a:xfrm>
            <a:off x="1681363" y="1641551"/>
            <a:ext cx="5776225" cy="2710152"/>
            <a:chOff x="1681363" y="1641551"/>
            <a:chExt cx="5776225" cy="2710152"/>
          </a:xfrm>
        </p:grpSpPr>
        <p:sp>
          <p:nvSpPr>
            <p:cNvPr id="1469" name="Google Shape;1469;p87"/>
            <p:cNvSpPr txBox="1"/>
            <p:nvPr/>
          </p:nvSpPr>
          <p:spPr>
            <a:xfrm>
              <a:off x="5528737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0" name="Google Shape;1470;p87"/>
            <p:cNvSpPr txBox="1"/>
            <p:nvPr/>
          </p:nvSpPr>
          <p:spPr>
            <a:xfrm>
              <a:off x="3027091" y="278909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1" name="Google Shape;1471;p87"/>
            <p:cNvSpPr txBox="1"/>
            <p:nvPr/>
          </p:nvSpPr>
          <p:spPr>
            <a:xfrm>
              <a:off x="2720238" y="1641551"/>
              <a:ext cx="885900" cy="4857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2" name="Google Shape;1472;p87"/>
            <p:cNvSpPr txBox="1"/>
            <p:nvPr/>
          </p:nvSpPr>
          <p:spPr>
            <a:xfrm>
              <a:off x="1884338" y="2790007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3" name="Google Shape;1473;p87"/>
            <p:cNvSpPr txBox="1"/>
            <p:nvPr/>
          </p:nvSpPr>
          <p:spPr>
            <a:xfrm>
              <a:off x="5237009" y="278952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4" name="Google Shape;1474;p87"/>
            <p:cNvSpPr txBox="1"/>
            <p:nvPr/>
          </p:nvSpPr>
          <p:spPr>
            <a:xfrm>
              <a:off x="6379762" y="2788611"/>
              <a:ext cx="885900" cy="4842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5" name="Google Shape;1475;p87"/>
            <p:cNvSpPr txBox="1"/>
            <p:nvPr/>
          </p:nvSpPr>
          <p:spPr>
            <a:xfrm>
              <a:off x="5019633" y="3922949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6" name="Google Shape;1476;p87"/>
            <p:cNvSpPr txBox="1"/>
            <p:nvPr/>
          </p:nvSpPr>
          <p:spPr>
            <a:xfrm>
              <a:off x="6571688" y="3922931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7" name="Google Shape;1477;p87"/>
            <p:cNvSpPr txBox="1"/>
            <p:nvPr/>
          </p:nvSpPr>
          <p:spPr>
            <a:xfrm>
              <a:off x="1681363" y="3931103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78" name="Google Shape;1478;p87"/>
            <p:cNvSpPr txBox="1"/>
            <p:nvPr/>
          </p:nvSpPr>
          <p:spPr>
            <a:xfrm>
              <a:off x="3225312" y="3930312"/>
              <a:ext cx="885900" cy="420600"/>
            </a:xfrm>
            <a:prstGeom prst="rect">
              <a:avLst/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 MERGE!</a:t>
              </a:r>
              <a:endParaRPr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479" name="Google Shape;1479;p87"/>
          <p:cNvSpPr/>
          <p:nvPr/>
        </p:nvSpPr>
        <p:spPr>
          <a:xfrm>
            <a:off x="1546662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0" name="Google Shape;1480;p87"/>
          <p:cNvSpPr/>
          <p:nvPr/>
        </p:nvSpPr>
        <p:spPr>
          <a:xfrm>
            <a:off x="232314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1" name="Google Shape;1481;p87"/>
          <p:cNvSpPr/>
          <p:nvPr/>
        </p:nvSpPr>
        <p:spPr>
          <a:xfrm>
            <a:off x="309965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2" name="Google Shape;1482;p87"/>
          <p:cNvSpPr/>
          <p:nvPr/>
        </p:nvSpPr>
        <p:spPr>
          <a:xfrm>
            <a:off x="3876161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3" name="Google Shape;1483;p87"/>
          <p:cNvSpPr/>
          <p:nvPr/>
        </p:nvSpPr>
        <p:spPr>
          <a:xfrm>
            <a:off x="4879270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4" name="Google Shape;1484;p87"/>
          <p:cNvSpPr/>
          <p:nvPr/>
        </p:nvSpPr>
        <p:spPr>
          <a:xfrm>
            <a:off x="5661308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6443337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6" name="Google Shape;1486;p87"/>
          <p:cNvSpPr/>
          <p:nvPr/>
        </p:nvSpPr>
        <p:spPr>
          <a:xfrm>
            <a:off x="7213325" y="4483575"/>
            <a:ext cx="384000" cy="35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7" name="Google Shape;1487;p87"/>
          <p:cNvSpPr txBox="1"/>
          <p:nvPr/>
        </p:nvSpPr>
        <p:spPr>
          <a:xfrm>
            <a:off x="6237800" y="1202400"/>
            <a:ext cx="2593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have a sorted sequence!</a:t>
            </a: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8" name="Google Shape;1488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8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IS IT FAST?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95" name="Google Shape;1495;p88"/>
          <p:cNvSpPr txBox="1"/>
          <p:nvPr/>
        </p:nvSpPr>
        <p:spPr>
          <a:xfrm>
            <a:off x="1266450" y="4077875"/>
            <a:ext cx="66111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CLAIM: MergeSort runs in time </a:t>
            </a:r>
            <a:r>
              <a:rPr lang="en" sz="2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O(n log n)</a:t>
            </a:r>
            <a:endParaRPr sz="28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6" name="Google Shape;1496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176;p79"/>
              <p:cNvSpPr/>
              <p:nvPr/>
            </p:nvSpPr>
            <p:spPr>
              <a:xfrm>
                <a:off x="2096609" y="1187725"/>
                <a:ext cx="4045500" cy="272010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(A):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n = len(A)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if n &lt;= 1: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   return A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L = </a:t>
                </a: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(A[0: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lvl="0">
                  <a:buSzPts val="2100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 = </a:t>
                </a: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: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n-1])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return </a:t>
                </a:r>
                <a:r>
                  <a:rPr lang="en-US" sz="2000" b="1" i="0" u="none" strike="noStrike" cap="none" dirty="0">
                    <a:solidFill>
                      <a:schemeClr val="accent5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(L,R)</a:t>
                </a:r>
                <a:endParaRPr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mc:Choice>
        <mc:Fallback xmlns="">
          <p:sp>
            <p:nvSpPr>
              <p:cNvPr id="6" name="Google Shape;1176;p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09" y="1187725"/>
                <a:ext cx="4045500" cy="27201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8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AN ASIDE: O(n log n) vs. O(n</a:t>
            </a:r>
            <a:r>
              <a:rPr lang="en" sz="3600" baseline="300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)?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02" name="Google Shape;1502;p89"/>
          <p:cNvSpPr txBox="1"/>
          <p:nvPr/>
        </p:nvSpPr>
        <p:spPr>
          <a:xfrm>
            <a:off x="629100" y="1094425"/>
            <a:ext cx="788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log(n) grows very slowly! (Much more slowly than n)</a:t>
            </a:r>
            <a:endParaRPr sz="22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503" name="Google Shape;1503;p89"/>
          <p:cNvSpPr txBox="1"/>
          <p:nvPr/>
        </p:nvSpPr>
        <p:spPr>
          <a:xfrm>
            <a:off x="2625300" y="1655900"/>
            <a:ext cx="3893400" cy="2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log(2) = 1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log(4) = 2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…</a:t>
            </a:r>
            <a:endParaRPr sz="9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log(64) = 6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(128) = 7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…</a:t>
            </a:r>
            <a:endParaRPr sz="9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log(4096) = 12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…</a:t>
            </a:r>
            <a:endParaRPr sz="9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</a:t>
            </a:r>
            <a:r>
              <a:rPr lang="en" sz="16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# particles in the universe</a:t>
            </a: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) &lt; 280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504" name="Google Shape;1504;p89"/>
          <p:cNvSpPr txBox="1"/>
          <p:nvPr/>
        </p:nvSpPr>
        <p:spPr>
          <a:xfrm rot="439">
            <a:off x="629099" y="1970220"/>
            <a:ext cx="2351400" cy="1369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ALL LOGARITHMS IN THIS COURSE ARE BASE 2</a:t>
            </a:r>
            <a:endParaRPr sz="2100" b="1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5" name="Google Shape;150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90"/>
          <p:cNvSpPr/>
          <p:nvPr/>
        </p:nvSpPr>
        <p:spPr>
          <a:xfrm>
            <a:off x="775050" y="4005050"/>
            <a:ext cx="7593900" cy="88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9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AN ASIDE: O(n log n) vs. O(n</a:t>
            </a:r>
            <a:r>
              <a:rPr lang="en" sz="3600" baseline="300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)?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12" name="Google Shape;1512;p90"/>
          <p:cNvSpPr txBox="1"/>
          <p:nvPr/>
        </p:nvSpPr>
        <p:spPr>
          <a:xfrm>
            <a:off x="629100" y="1094425"/>
            <a:ext cx="788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log(n) grows very slowly! (Much more slowly than n)</a:t>
            </a:r>
            <a:endParaRPr sz="22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513" name="Google Shape;1513;p90"/>
          <p:cNvSpPr txBox="1"/>
          <p:nvPr/>
        </p:nvSpPr>
        <p:spPr>
          <a:xfrm>
            <a:off x="2625300" y="1655900"/>
            <a:ext cx="3893400" cy="2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log(2) = 1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log(4) = 2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…</a:t>
            </a:r>
            <a:endParaRPr sz="9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log(64) = 6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(128) = 7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…</a:t>
            </a:r>
            <a:endParaRPr sz="9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log(4096) = 12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…</a:t>
            </a:r>
            <a:endParaRPr sz="9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log(</a:t>
            </a:r>
            <a:r>
              <a:rPr lang="en" sz="16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# particles in the universe</a:t>
            </a:r>
            <a:r>
              <a:rPr lang="en" sz="1600" b="0" i="0" u="none" strike="noStrike" cap="none">
                <a:solidFill>
                  <a:schemeClr val="accent5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) &lt; 280</a:t>
            </a:r>
            <a:endParaRPr sz="1600" b="0" i="0" u="none" strike="noStrike" cap="none">
              <a:solidFill>
                <a:schemeClr val="accent5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514" name="Google Shape;1514;p90"/>
          <p:cNvSpPr txBox="1"/>
          <p:nvPr/>
        </p:nvSpPr>
        <p:spPr>
          <a:xfrm rot="439">
            <a:off x="629099" y="1970220"/>
            <a:ext cx="2351400" cy="1369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1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ALL LOGARITHMS IN THIS COURSE ARE BASE 2</a:t>
            </a:r>
            <a:endParaRPr sz="2100" b="1" i="1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5" name="Google Shape;1515;p90"/>
          <p:cNvSpPr txBox="1"/>
          <p:nvPr/>
        </p:nvSpPr>
        <p:spPr>
          <a:xfrm>
            <a:off x="1266450" y="3967100"/>
            <a:ext cx="661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 log n grows much more slowly than n</a:t>
            </a:r>
            <a:r>
              <a:rPr lang="en" sz="2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8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6" name="Google Shape;1516;p90"/>
          <p:cNvSpPr txBox="1"/>
          <p:nvPr/>
        </p:nvSpPr>
        <p:spPr>
          <a:xfrm>
            <a:off x="899850" y="4487425"/>
            <a:ext cx="7344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Punchline: A running time of O(n log n) is a LOT better than O(n</a:t>
            </a:r>
            <a:r>
              <a:rPr lang="en" sz="1700" b="0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17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7" name="Google Shape;1517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91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 RECURSION TREE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23" name="Google Shape;1523;p91"/>
          <p:cNvSpPr/>
          <p:nvPr/>
        </p:nvSpPr>
        <p:spPr>
          <a:xfrm>
            <a:off x="1077950" y="20029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4" name="Google Shape;1524;p91"/>
          <p:cNvSpPr/>
          <p:nvPr/>
        </p:nvSpPr>
        <p:spPr>
          <a:xfrm>
            <a:off x="869188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25" name="Google Shape;1525;p91"/>
          <p:cNvCxnSpPr>
            <a:stCxn id="1523" idx="2"/>
            <a:endCxn id="1524" idx="0"/>
          </p:cNvCxnSpPr>
          <p:nvPr/>
        </p:nvCxnSpPr>
        <p:spPr>
          <a:xfrm flipH="1">
            <a:off x="11366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26" name="Google Shape;1526;p91"/>
          <p:cNvSpPr/>
          <p:nvPr/>
        </p:nvSpPr>
        <p:spPr>
          <a:xfrm>
            <a:off x="1715703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27" name="Google Shape;1527;p91"/>
          <p:cNvCxnSpPr>
            <a:stCxn id="1523" idx="2"/>
            <a:endCxn id="1526" idx="0"/>
          </p:cNvCxnSpPr>
          <p:nvPr/>
        </p:nvCxnSpPr>
        <p:spPr>
          <a:xfrm>
            <a:off x="15599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28" name="Google Shape;1528;p91"/>
          <p:cNvSpPr/>
          <p:nvPr/>
        </p:nvSpPr>
        <p:spPr>
          <a:xfrm>
            <a:off x="487088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9" name="Google Shape;1529;p91"/>
          <p:cNvSpPr/>
          <p:nvPr/>
        </p:nvSpPr>
        <p:spPr>
          <a:xfrm>
            <a:off x="906155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0" name="Google Shape;1530;p91"/>
          <p:cNvSpPr/>
          <p:nvPr/>
        </p:nvSpPr>
        <p:spPr>
          <a:xfrm>
            <a:off x="1836250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1" name="Google Shape;1531;p91"/>
          <p:cNvSpPr/>
          <p:nvPr/>
        </p:nvSpPr>
        <p:spPr>
          <a:xfrm>
            <a:off x="2255316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2" name="Google Shape;1532;p91"/>
          <p:cNvSpPr/>
          <p:nvPr/>
        </p:nvSpPr>
        <p:spPr>
          <a:xfrm>
            <a:off x="1371205" y="3423563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3" name="Google Shape;1533;p91"/>
          <p:cNvSpPr/>
          <p:nvPr/>
        </p:nvSpPr>
        <p:spPr>
          <a:xfrm>
            <a:off x="209900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4" name="Google Shape;1534;p91"/>
          <p:cNvSpPr/>
          <p:nvPr/>
        </p:nvSpPr>
        <p:spPr>
          <a:xfrm>
            <a:off x="504884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5" name="Google Shape;1535;p91"/>
          <p:cNvSpPr/>
          <p:nvPr/>
        </p:nvSpPr>
        <p:spPr>
          <a:xfrm>
            <a:off x="799880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6" name="Google Shape;1536;p91"/>
          <p:cNvSpPr/>
          <p:nvPr/>
        </p:nvSpPr>
        <p:spPr>
          <a:xfrm>
            <a:off x="1094863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7" name="Google Shape;1537;p91"/>
          <p:cNvSpPr/>
          <p:nvPr/>
        </p:nvSpPr>
        <p:spPr>
          <a:xfrm>
            <a:off x="1423361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8" name="Google Shape;1538;p91"/>
          <p:cNvSpPr/>
          <p:nvPr/>
        </p:nvSpPr>
        <p:spPr>
          <a:xfrm>
            <a:off x="2044526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9" name="Google Shape;1539;p91"/>
          <p:cNvSpPr/>
          <p:nvPr/>
        </p:nvSpPr>
        <p:spPr>
          <a:xfrm>
            <a:off x="2339510" y="432357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0" name="Google Shape;1540;p91"/>
          <p:cNvSpPr/>
          <p:nvPr/>
        </p:nvSpPr>
        <p:spPr>
          <a:xfrm>
            <a:off x="2634506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1" name="Google Shape;1541;p91"/>
          <p:cNvSpPr/>
          <p:nvPr/>
        </p:nvSpPr>
        <p:spPr>
          <a:xfrm>
            <a:off x="1745067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2" name="Google Shape;1542;p91"/>
          <p:cNvSpPr/>
          <p:nvPr/>
        </p:nvSpPr>
        <p:spPr>
          <a:xfrm>
            <a:off x="1388146" y="3873573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3" name="Google Shape;1543;p91"/>
          <p:cNvSpPr/>
          <p:nvPr/>
        </p:nvSpPr>
        <p:spPr>
          <a:xfrm>
            <a:off x="1388146" y="2973606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1544" name="Google Shape;1544;p91"/>
          <p:cNvGraphicFramePr/>
          <p:nvPr/>
        </p:nvGraphicFramePr>
        <p:xfrm>
          <a:off x="3011025" y="1270800"/>
          <a:ext cx="5821200" cy="3400550"/>
        </p:xfrm>
        <a:graphic>
          <a:graphicData uri="http://schemas.openxmlformats.org/drawingml/2006/table">
            <a:tbl>
              <a:tblPr>
                <a:noFill/>
                <a:tableStyleId>{A7729519-F322-4F68-A9B8-2F23953C2686}</a:tableStyleId>
              </a:tblPr>
              <a:tblGrid>
                <a:gridCol w="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# of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Problems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Size of each Problem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Work done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per Problem ≤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work on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this 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700" u="none" strike="noStrike" cap="none" baseline="-25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5" name="Google Shape;1545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11700" y="2383750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At the start, our growing sorted list only has one element (the first element):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3 is in its “correct” place within the growing list (shaded)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92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 RECURSION TREE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1" name="Google Shape;1551;p92"/>
          <p:cNvSpPr/>
          <p:nvPr/>
        </p:nvSpPr>
        <p:spPr>
          <a:xfrm>
            <a:off x="1077950" y="20029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2" name="Google Shape;1552;p92"/>
          <p:cNvSpPr/>
          <p:nvPr/>
        </p:nvSpPr>
        <p:spPr>
          <a:xfrm>
            <a:off x="869188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53" name="Google Shape;1553;p92"/>
          <p:cNvCxnSpPr>
            <a:stCxn id="1551" idx="2"/>
            <a:endCxn id="1552" idx="0"/>
          </p:cNvCxnSpPr>
          <p:nvPr/>
        </p:nvCxnSpPr>
        <p:spPr>
          <a:xfrm flipH="1">
            <a:off x="11366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54" name="Google Shape;1554;p92"/>
          <p:cNvSpPr/>
          <p:nvPr/>
        </p:nvSpPr>
        <p:spPr>
          <a:xfrm>
            <a:off x="1715703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55" name="Google Shape;1555;p92"/>
          <p:cNvCxnSpPr>
            <a:stCxn id="1551" idx="2"/>
            <a:endCxn id="1554" idx="0"/>
          </p:cNvCxnSpPr>
          <p:nvPr/>
        </p:nvCxnSpPr>
        <p:spPr>
          <a:xfrm>
            <a:off x="15599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56" name="Google Shape;1556;p92"/>
          <p:cNvSpPr/>
          <p:nvPr/>
        </p:nvSpPr>
        <p:spPr>
          <a:xfrm>
            <a:off x="487088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7" name="Google Shape;1557;p92"/>
          <p:cNvSpPr/>
          <p:nvPr/>
        </p:nvSpPr>
        <p:spPr>
          <a:xfrm>
            <a:off x="906155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8" name="Google Shape;1558;p92"/>
          <p:cNvSpPr/>
          <p:nvPr/>
        </p:nvSpPr>
        <p:spPr>
          <a:xfrm>
            <a:off x="1836250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9" name="Google Shape;1559;p92"/>
          <p:cNvSpPr/>
          <p:nvPr/>
        </p:nvSpPr>
        <p:spPr>
          <a:xfrm>
            <a:off x="2255316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0" name="Google Shape;1560;p92"/>
          <p:cNvSpPr/>
          <p:nvPr/>
        </p:nvSpPr>
        <p:spPr>
          <a:xfrm>
            <a:off x="1371205" y="3423563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1" name="Google Shape;1561;p92"/>
          <p:cNvSpPr/>
          <p:nvPr/>
        </p:nvSpPr>
        <p:spPr>
          <a:xfrm>
            <a:off x="209900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2" name="Google Shape;1562;p92"/>
          <p:cNvSpPr/>
          <p:nvPr/>
        </p:nvSpPr>
        <p:spPr>
          <a:xfrm>
            <a:off x="504884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3" name="Google Shape;1563;p92"/>
          <p:cNvSpPr/>
          <p:nvPr/>
        </p:nvSpPr>
        <p:spPr>
          <a:xfrm>
            <a:off x="799880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4" name="Google Shape;1564;p92"/>
          <p:cNvSpPr/>
          <p:nvPr/>
        </p:nvSpPr>
        <p:spPr>
          <a:xfrm>
            <a:off x="1094863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5" name="Google Shape;1565;p92"/>
          <p:cNvSpPr/>
          <p:nvPr/>
        </p:nvSpPr>
        <p:spPr>
          <a:xfrm>
            <a:off x="1423361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6" name="Google Shape;1566;p92"/>
          <p:cNvSpPr/>
          <p:nvPr/>
        </p:nvSpPr>
        <p:spPr>
          <a:xfrm>
            <a:off x="2044526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7" name="Google Shape;1567;p92"/>
          <p:cNvSpPr/>
          <p:nvPr/>
        </p:nvSpPr>
        <p:spPr>
          <a:xfrm>
            <a:off x="2339510" y="432357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8" name="Google Shape;1568;p92"/>
          <p:cNvSpPr/>
          <p:nvPr/>
        </p:nvSpPr>
        <p:spPr>
          <a:xfrm>
            <a:off x="2634506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9" name="Google Shape;1569;p92"/>
          <p:cNvSpPr/>
          <p:nvPr/>
        </p:nvSpPr>
        <p:spPr>
          <a:xfrm>
            <a:off x="1745067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0" name="Google Shape;1570;p92"/>
          <p:cNvSpPr/>
          <p:nvPr/>
        </p:nvSpPr>
        <p:spPr>
          <a:xfrm>
            <a:off x="1388146" y="3873573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1" name="Google Shape;1571;p92"/>
          <p:cNvSpPr/>
          <p:nvPr/>
        </p:nvSpPr>
        <p:spPr>
          <a:xfrm>
            <a:off x="1388146" y="2973606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1572" name="Google Shape;1572;p92"/>
          <p:cNvGraphicFramePr/>
          <p:nvPr/>
        </p:nvGraphicFramePr>
        <p:xfrm>
          <a:off x="3011025" y="1270800"/>
          <a:ext cx="5821200" cy="3400550"/>
        </p:xfrm>
        <a:graphic>
          <a:graphicData uri="http://schemas.openxmlformats.org/drawingml/2006/table">
            <a:tbl>
              <a:tblPr>
                <a:noFill/>
                <a:tableStyleId>{A7729519-F322-4F68-A9B8-2F23953C2686}</a:tableStyleId>
              </a:tblPr>
              <a:tblGrid>
                <a:gridCol w="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# of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Problems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Size of each Problem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Work done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per Problem ≤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work on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this 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700" u="none" strike="noStrike" cap="none" baseline="-25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2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n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= n</a:t>
                      </a:r>
                      <a:endParaRPr sz="13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73" name="Google Shape;1573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93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 RECURSION TREE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9" name="Google Shape;1579;p93"/>
          <p:cNvSpPr/>
          <p:nvPr/>
        </p:nvSpPr>
        <p:spPr>
          <a:xfrm>
            <a:off x="1077950" y="20029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0" name="Google Shape;1580;p93"/>
          <p:cNvSpPr/>
          <p:nvPr/>
        </p:nvSpPr>
        <p:spPr>
          <a:xfrm>
            <a:off x="869188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81" name="Google Shape;1581;p93"/>
          <p:cNvCxnSpPr>
            <a:stCxn id="1579" idx="2"/>
            <a:endCxn id="1580" idx="0"/>
          </p:cNvCxnSpPr>
          <p:nvPr/>
        </p:nvCxnSpPr>
        <p:spPr>
          <a:xfrm flipH="1">
            <a:off x="11366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82" name="Google Shape;1582;p93"/>
          <p:cNvSpPr/>
          <p:nvPr/>
        </p:nvSpPr>
        <p:spPr>
          <a:xfrm>
            <a:off x="1715703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83" name="Google Shape;1583;p93"/>
          <p:cNvCxnSpPr>
            <a:stCxn id="1579" idx="2"/>
            <a:endCxn id="1582" idx="0"/>
          </p:cNvCxnSpPr>
          <p:nvPr/>
        </p:nvCxnSpPr>
        <p:spPr>
          <a:xfrm>
            <a:off x="15599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84" name="Google Shape;1584;p93"/>
          <p:cNvSpPr/>
          <p:nvPr/>
        </p:nvSpPr>
        <p:spPr>
          <a:xfrm>
            <a:off x="487088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5" name="Google Shape;1585;p93"/>
          <p:cNvSpPr/>
          <p:nvPr/>
        </p:nvSpPr>
        <p:spPr>
          <a:xfrm>
            <a:off x="906155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6" name="Google Shape;1586;p93"/>
          <p:cNvSpPr/>
          <p:nvPr/>
        </p:nvSpPr>
        <p:spPr>
          <a:xfrm>
            <a:off x="1836250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7" name="Google Shape;1587;p93"/>
          <p:cNvSpPr/>
          <p:nvPr/>
        </p:nvSpPr>
        <p:spPr>
          <a:xfrm>
            <a:off x="2255316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8" name="Google Shape;1588;p93"/>
          <p:cNvSpPr/>
          <p:nvPr/>
        </p:nvSpPr>
        <p:spPr>
          <a:xfrm>
            <a:off x="1371205" y="3423563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9" name="Google Shape;1589;p93"/>
          <p:cNvSpPr/>
          <p:nvPr/>
        </p:nvSpPr>
        <p:spPr>
          <a:xfrm>
            <a:off x="209900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0" name="Google Shape;1590;p93"/>
          <p:cNvSpPr/>
          <p:nvPr/>
        </p:nvSpPr>
        <p:spPr>
          <a:xfrm>
            <a:off x="504884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1" name="Google Shape;1591;p93"/>
          <p:cNvSpPr/>
          <p:nvPr/>
        </p:nvSpPr>
        <p:spPr>
          <a:xfrm>
            <a:off x="799880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2" name="Google Shape;1592;p93"/>
          <p:cNvSpPr/>
          <p:nvPr/>
        </p:nvSpPr>
        <p:spPr>
          <a:xfrm>
            <a:off x="1094863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3" name="Google Shape;1593;p93"/>
          <p:cNvSpPr/>
          <p:nvPr/>
        </p:nvSpPr>
        <p:spPr>
          <a:xfrm>
            <a:off x="1423361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4" name="Google Shape;1594;p93"/>
          <p:cNvSpPr/>
          <p:nvPr/>
        </p:nvSpPr>
        <p:spPr>
          <a:xfrm>
            <a:off x="2044526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5" name="Google Shape;1595;p93"/>
          <p:cNvSpPr/>
          <p:nvPr/>
        </p:nvSpPr>
        <p:spPr>
          <a:xfrm>
            <a:off x="2339510" y="432357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6" name="Google Shape;1596;p93"/>
          <p:cNvSpPr/>
          <p:nvPr/>
        </p:nvSpPr>
        <p:spPr>
          <a:xfrm>
            <a:off x="2634506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7" name="Google Shape;1597;p93"/>
          <p:cNvSpPr/>
          <p:nvPr/>
        </p:nvSpPr>
        <p:spPr>
          <a:xfrm>
            <a:off x="1745067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8" name="Google Shape;1598;p93"/>
          <p:cNvSpPr/>
          <p:nvPr/>
        </p:nvSpPr>
        <p:spPr>
          <a:xfrm>
            <a:off x="1388146" y="3873573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9" name="Google Shape;1599;p93"/>
          <p:cNvSpPr/>
          <p:nvPr/>
        </p:nvSpPr>
        <p:spPr>
          <a:xfrm>
            <a:off x="1388146" y="2973606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1600" name="Google Shape;1600;p93"/>
          <p:cNvGraphicFramePr/>
          <p:nvPr/>
        </p:nvGraphicFramePr>
        <p:xfrm>
          <a:off x="3011025" y="1270800"/>
          <a:ext cx="5821200" cy="3400550"/>
        </p:xfrm>
        <a:graphic>
          <a:graphicData uri="http://schemas.openxmlformats.org/drawingml/2006/table">
            <a:tbl>
              <a:tblPr>
                <a:noFill/>
                <a:tableStyleId>{A7729519-F322-4F68-A9B8-2F23953C2686}</a:tableStyleId>
              </a:tblPr>
              <a:tblGrid>
                <a:gridCol w="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# of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Problems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Size of each Problem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Work done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per Problem ≤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work on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this 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(n/2)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(n/2</a:t>
                      </a:r>
                      <a:r>
                        <a:rPr lang="en" sz="17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700" u="none" strike="noStrike" cap="none" baseline="-25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2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n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= n</a:t>
                      </a:r>
                      <a:endParaRPr sz="13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(1)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01" name="Google Shape;160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1602" name="Google Shape;1602;p93"/>
          <p:cNvSpPr/>
          <p:nvPr/>
        </p:nvSpPr>
        <p:spPr>
          <a:xfrm>
            <a:off x="311700" y="1227800"/>
            <a:ext cx="2598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If a subproblem is of size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then the work done in that subproblem is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O(n)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.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⇒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Work ≤ c · n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(c is a constant)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9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 RECURSION TREE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8" name="Google Shape;1608;p94"/>
          <p:cNvSpPr/>
          <p:nvPr/>
        </p:nvSpPr>
        <p:spPr>
          <a:xfrm>
            <a:off x="1077950" y="20029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9" name="Google Shape;1609;p94"/>
          <p:cNvSpPr/>
          <p:nvPr/>
        </p:nvSpPr>
        <p:spPr>
          <a:xfrm>
            <a:off x="869188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10" name="Google Shape;1610;p94"/>
          <p:cNvCxnSpPr>
            <a:stCxn id="1608" idx="2"/>
            <a:endCxn id="1609" idx="0"/>
          </p:cNvCxnSpPr>
          <p:nvPr/>
        </p:nvCxnSpPr>
        <p:spPr>
          <a:xfrm flipH="1">
            <a:off x="11366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11" name="Google Shape;1611;p94"/>
          <p:cNvSpPr/>
          <p:nvPr/>
        </p:nvSpPr>
        <p:spPr>
          <a:xfrm>
            <a:off x="1715703" y="2573105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12" name="Google Shape;1612;p94"/>
          <p:cNvCxnSpPr>
            <a:stCxn id="1608" idx="2"/>
            <a:endCxn id="1611" idx="0"/>
          </p:cNvCxnSpPr>
          <p:nvPr/>
        </p:nvCxnSpPr>
        <p:spPr>
          <a:xfrm>
            <a:off x="1559900" y="2322797"/>
            <a:ext cx="4233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13" name="Google Shape;1613;p94"/>
          <p:cNvSpPr/>
          <p:nvPr/>
        </p:nvSpPr>
        <p:spPr>
          <a:xfrm>
            <a:off x="487088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4" name="Google Shape;1614;p94"/>
          <p:cNvSpPr/>
          <p:nvPr/>
        </p:nvSpPr>
        <p:spPr>
          <a:xfrm>
            <a:off x="906155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5" name="Google Shape;1615;p94"/>
          <p:cNvSpPr/>
          <p:nvPr/>
        </p:nvSpPr>
        <p:spPr>
          <a:xfrm>
            <a:off x="1836250" y="3423600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6" name="Google Shape;1616;p94"/>
          <p:cNvSpPr/>
          <p:nvPr/>
        </p:nvSpPr>
        <p:spPr>
          <a:xfrm>
            <a:off x="2255316" y="3423588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7" name="Google Shape;1617;p94"/>
          <p:cNvSpPr/>
          <p:nvPr/>
        </p:nvSpPr>
        <p:spPr>
          <a:xfrm>
            <a:off x="1371205" y="3423563"/>
            <a:ext cx="377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8" name="Google Shape;1618;p94"/>
          <p:cNvSpPr/>
          <p:nvPr/>
        </p:nvSpPr>
        <p:spPr>
          <a:xfrm>
            <a:off x="209900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9" name="Google Shape;1619;p94"/>
          <p:cNvSpPr/>
          <p:nvPr/>
        </p:nvSpPr>
        <p:spPr>
          <a:xfrm>
            <a:off x="504884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0" name="Google Shape;1620;p94"/>
          <p:cNvSpPr/>
          <p:nvPr/>
        </p:nvSpPr>
        <p:spPr>
          <a:xfrm>
            <a:off x="799880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1" name="Google Shape;1621;p94"/>
          <p:cNvSpPr/>
          <p:nvPr/>
        </p:nvSpPr>
        <p:spPr>
          <a:xfrm>
            <a:off x="1094863" y="4323613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2" name="Google Shape;1622;p94"/>
          <p:cNvSpPr/>
          <p:nvPr/>
        </p:nvSpPr>
        <p:spPr>
          <a:xfrm>
            <a:off x="1423361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3" name="Google Shape;1623;p94"/>
          <p:cNvSpPr/>
          <p:nvPr/>
        </p:nvSpPr>
        <p:spPr>
          <a:xfrm>
            <a:off x="2044526" y="4323588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4" name="Google Shape;1624;p94"/>
          <p:cNvSpPr/>
          <p:nvPr/>
        </p:nvSpPr>
        <p:spPr>
          <a:xfrm>
            <a:off x="2339510" y="432357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5" name="Google Shape;1625;p94"/>
          <p:cNvSpPr/>
          <p:nvPr/>
        </p:nvSpPr>
        <p:spPr>
          <a:xfrm>
            <a:off x="2634506" y="4323600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6" name="Google Shape;1626;p94"/>
          <p:cNvSpPr/>
          <p:nvPr/>
        </p:nvSpPr>
        <p:spPr>
          <a:xfrm>
            <a:off x="1745067" y="4323625"/>
            <a:ext cx="2754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7" name="Google Shape;1627;p94"/>
          <p:cNvSpPr/>
          <p:nvPr/>
        </p:nvSpPr>
        <p:spPr>
          <a:xfrm>
            <a:off x="1388146" y="3873573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8" name="Google Shape;1628;p94"/>
          <p:cNvSpPr/>
          <p:nvPr/>
        </p:nvSpPr>
        <p:spPr>
          <a:xfrm>
            <a:off x="1388146" y="2973606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1629" name="Google Shape;1629;p94"/>
          <p:cNvGraphicFramePr/>
          <p:nvPr/>
        </p:nvGraphicFramePr>
        <p:xfrm>
          <a:off x="3011025" y="1270800"/>
          <a:ext cx="5821200" cy="3898070"/>
        </p:xfrm>
        <a:graphic>
          <a:graphicData uri="http://schemas.openxmlformats.org/drawingml/2006/table">
            <a:tbl>
              <a:tblPr>
                <a:noFill/>
                <a:tableStyleId>{A7729519-F322-4F68-A9B8-2F23953C2686}</a:tableStyleId>
              </a:tblPr>
              <a:tblGrid>
                <a:gridCol w="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# of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Problems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Size of each Problem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Work done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per Problem ≤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work on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this 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b="1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(n/2)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 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3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(n/2) = </a:t>
                      </a:r>
                      <a:r>
                        <a:rPr lang="en" sz="1700" b="1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(n/2</a:t>
                      </a:r>
                      <a:r>
                        <a:rPr lang="en" sz="17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 </a:t>
                      </a:r>
                      <a:r>
                        <a:rPr lang="en" sz="12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·(n/2</a:t>
                      </a:r>
                      <a:r>
                        <a:rPr lang="en" sz="17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)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= </a:t>
                      </a:r>
                      <a:r>
                        <a:rPr lang="en" sz="1700" b="1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700" u="none" strike="noStrike" cap="none" baseline="-25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2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n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= n</a:t>
                      </a:r>
                      <a:endParaRPr sz="13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(1)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 ·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·(1) = </a:t>
                      </a:r>
                      <a:r>
                        <a:rPr lang="en" sz="1700" b="1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0" name="Google Shape;163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1631" name="Google Shape;1631;p94"/>
          <p:cNvSpPr/>
          <p:nvPr/>
        </p:nvSpPr>
        <p:spPr>
          <a:xfrm>
            <a:off x="311700" y="1227800"/>
            <a:ext cx="2598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If a subproblem is of size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then the work done in that subproblem is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O(n)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.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⇒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Work ≤ c · n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(c is a constant)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95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 RECURSION TREE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37" name="Google Shape;1637;p95"/>
          <p:cNvSpPr/>
          <p:nvPr/>
        </p:nvSpPr>
        <p:spPr>
          <a:xfrm>
            <a:off x="1077948" y="1924500"/>
            <a:ext cx="963900" cy="31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8" name="Google Shape;1638;p95"/>
          <p:cNvSpPr/>
          <p:nvPr/>
        </p:nvSpPr>
        <p:spPr>
          <a:xfrm>
            <a:off x="869198" y="2410175"/>
            <a:ext cx="534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39" name="Google Shape;1639;p95"/>
          <p:cNvCxnSpPr>
            <a:stCxn id="1637" idx="2"/>
            <a:endCxn id="1638" idx="0"/>
          </p:cNvCxnSpPr>
          <p:nvPr/>
        </p:nvCxnSpPr>
        <p:spPr>
          <a:xfrm flipH="1">
            <a:off x="1136598" y="2235300"/>
            <a:ext cx="423300" cy="174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40" name="Google Shape;1640;p95"/>
          <p:cNvSpPr/>
          <p:nvPr/>
        </p:nvSpPr>
        <p:spPr>
          <a:xfrm>
            <a:off x="1715711" y="2410175"/>
            <a:ext cx="534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41" name="Google Shape;1641;p95"/>
          <p:cNvCxnSpPr>
            <a:stCxn id="1637" idx="2"/>
            <a:endCxn id="1640" idx="0"/>
          </p:cNvCxnSpPr>
          <p:nvPr/>
        </p:nvCxnSpPr>
        <p:spPr>
          <a:xfrm>
            <a:off x="1559898" y="2235300"/>
            <a:ext cx="42330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42" name="Google Shape;1642;p95"/>
          <p:cNvSpPr/>
          <p:nvPr/>
        </p:nvSpPr>
        <p:spPr>
          <a:xfrm>
            <a:off x="487088" y="3304904"/>
            <a:ext cx="377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3" name="Google Shape;1643;p95"/>
          <p:cNvSpPr/>
          <p:nvPr/>
        </p:nvSpPr>
        <p:spPr>
          <a:xfrm>
            <a:off x="906153" y="3304892"/>
            <a:ext cx="377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4" name="Google Shape;1644;p95"/>
          <p:cNvSpPr/>
          <p:nvPr/>
        </p:nvSpPr>
        <p:spPr>
          <a:xfrm>
            <a:off x="1836246" y="3304904"/>
            <a:ext cx="377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5" name="Google Shape;1645;p95"/>
          <p:cNvSpPr/>
          <p:nvPr/>
        </p:nvSpPr>
        <p:spPr>
          <a:xfrm>
            <a:off x="2255311" y="3304892"/>
            <a:ext cx="377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6" name="Google Shape;1646;p95"/>
          <p:cNvSpPr/>
          <p:nvPr/>
        </p:nvSpPr>
        <p:spPr>
          <a:xfrm>
            <a:off x="1371202" y="3304867"/>
            <a:ext cx="377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7" name="Google Shape;1647;p95"/>
          <p:cNvSpPr/>
          <p:nvPr/>
        </p:nvSpPr>
        <p:spPr>
          <a:xfrm>
            <a:off x="209900" y="4179448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8" name="Google Shape;1648;p95"/>
          <p:cNvSpPr/>
          <p:nvPr/>
        </p:nvSpPr>
        <p:spPr>
          <a:xfrm>
            <a:off x="504883" y="4179436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9" name="Google Shape;1649;p95"/>
          <p:cNvSpPr/>
          <p:nvPr/>
        </p:nvSpPr>
        <p:spPr>
          <a:xfrm>
            <a:off x="799878" y="4179461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0" name="Google Shape;1650;p95"/>
          <p:cNvSpPr/>
          <p:nvPr/>
        </p:nvSpPr>
        <p:spPr>
          <a:xfrm>
            <a:off x="1094861" y="4179448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1" name="Google Shape;1651;p95"/>
          <p:cNvSpPr/>
          <p:nvPr/>
        </p:nvSpPr>
        <p:spPr>
          <a:xfrm>
            <a:off x="1423358" y="4179424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2" name="Google Shape;1652;p95"/>
          <p:cNvSpPr/>
          <p:nvPr/>
        </p:nvSpPr>
        <p:spPr>
          <a:xfrm>
            <a:off x="2044522" y="4179424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3" name="Google Shape;1653;p95"/>
          <p:cNvSpPr/>
          <p:nvPr/>
        </p:nvSpPr>
        <p:spPr>
          <a:xfrm>
            <a:off x="2339504" y="4179412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4" name="Google Shape;1654;p95"/>
          <p:cNvSpPr/>
          <p:nvPr/>
        </p:nvSpPr>
        <p:spPr>
          <a:xfrm>
            <a:off x="2634500" y="4179436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5" name="Google Shape;1655;p95"/>
          <p:cNvSpPr/>
          <p:nvPr/>
        </p:nvSpPr>
        <p:spPr>
          <a:xfrm>
            <a:off x="1745063" y="4179461"/>
            <a:ext cx="2754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6" name="Google Shape;1656;p95"/>
          <p:cNvSpPr/>
          <p:nvPr/>
        </p:nvSpPr>
        <p:spPr>
          <a:xfrm>
            <a:off x="1388143" y="3742144"/>
            <a:ext cx="343500" cy="282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7" name="Google Shape;1657;p95"/>
          <p:cNvSpPr/>
          <p:nvPr/>
        </p:nvSpPr>
        <p:spPr>
          <a:xfrm>
            <a:off x="1388143" y="2867644"/>
            <a:ext cx="343500" cy="282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1658" name="Google Shape;1658;p95"/>
          <p:cNvGraphicFramePr/>
          <p:nvPr/>
        </p:nvGraphicFramePr>
        <p:xfrm>
          <a:off x="3011025" y="1007910"/>
          <a:ext cx="5821200" cy="3779310"/>
        </p:xfrm>
        <a:graphic>
          <a:graphicData uri="http://schemas.openxmlformats.org/drawingml/2006/table">
            <a:tbl>
              <a:tblPr>
                <a:noFill/>
                <a:tableStyleId>{A7729519-F322-4F68-A9B8-2F23953C2686}</a:tableStyleId>
              </a:tblPr>
              <a:tblGrid>
                <a:gridCol w="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# of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Problems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Size of each Problem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Work done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per Problem ≤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work on 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this level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b="1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(n/2)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 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3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(n/2) = </a:t>
                      </a:r>
                      <a:r>
                        <a:rPr lang="en" sz="1700" b="1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7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(n/2</a:t>
                      </a:r>
                      <a:r>
                        <a:rPr lang="en" sz="17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 </a:t>
                      </a:r>
                      <a:r>
                        <a:rPr lang="en" sz="12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·(n/2</a:t>
                      </a:r>
                      <a:r>
                        <a:rPr lang="en" sz="17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)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= </a:t>
                      </a:r>
                      <a:r>
                        <a:rPr lang="en" sz="1700" b="1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700" u="none" strike="noStrike" cap="none" baseline="-25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2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7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n</a:t>
                      </a: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= n</a:t>
                      </a:r>
                      <a:endParaRPr sz="13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(1)</a:t>
                      </a:r>
                      <a:endParaRPr sz="17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 ·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7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·(1) = </a:t>
                      </a:r>
                      <a:r>
                        <a:rPr lang="en" sz="1700" b="1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7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9" name="Google Shape;1659;p95"/>
          <p:cNvSpPr txBox="1"/>
          <p:nvPr/>
        </p:nvSpPr>
        <p:spPr>
          <a:xfrm>
            <a:off x="186843" y="4712598"/>
            <a:ext cx="86223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have (log</a:t>
            </a:r>
            <a:r>
              <a:rPr lang="en" sz="1800" b="0" i="0" u="none" strike="noStrike" cap="none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 + 1) levels, each level has O(n) work total    </a:t>
            </a:r>
            <a:r>
              <a:rPr lang="en" sz="22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⇒  </a:t>
            </a:r>
            <a:r>
              <a:rPr lang="en" sz="21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O(n log n) </a:t>
            </a:r>
            <a:r>
              <a:rPr lang="en" sz="18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work overall!</a:t>
            </a:r>
            <a:endParaRPr sz="23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0" name="Google Shape;1660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1661" name="Google Shape;1661;p95"/>
          <p:cNvSpPr/>
          <p:nvPr/>
        </p:nvSpPr>
        <p:spPr>
          <a:xfrm>
            <a:off x="311700" y="1227800"/>
            <a:ext cx="2598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If a subproblem is of size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then the work done in that subproblem is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O(n)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.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⇒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Work ≤ c · n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(c is a constant)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O(n log n) RUNTIME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67" name="Google Shape;1667;p96"/>
          <p:cNvSpPr txBox="1"/>
          <p:nvPr/>
        </p:nvSpPr>
        <p:spPr>
          <a:xfrm>
            <a:off x="260850" y="1081875"/>
            <a:ext cx="86223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Using the “Recursion Tree Method” (i.e. drawing the tree &amp; filling out the table), </a:t>
            </a:r>
            <a:b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7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we showed that the runtime of MergeSort is </a:t>
            </a:r>
            <a:r>
              <a:rPr lang="en" sz="20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O(n log n)</a:t>
            </a:r>
            <a:endParaRPr sz="22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8" name="Google Shape;1668;p96"/>
          <p:cNvSpPr/>
          <p:nvPr/>
        </p:nvSpPr>
        <p:spPr>
          <a:xfrm>
            <a:off x="1035388" y="2579675"/>
            <a:ext cx="916500" cy="261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9" name="Google Shape;1669;p96"/>
          <p:cNvSpPr/>
          <p:nvPr/>
        </p:nvSpPr>
        <p:spPr>
          <a:xfrm>
            <a:off x="836875" y="2988368"/>
            <a:ext cx="508800" cy="237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70" name="Google Shape;1670;p96"/>
          <p:cNvCxnSpPr>
            <a:stCxn id="1668" idx="2"/>
            <a:endCxn id="1669" idx="0"/>
          </p:cNvCxnSpPr>
          <p:nvPr/>
        </p:nvCxnSpPr>
        <p:spPr>
          <a:xfrm flipH="1">
            <a:off x="1091338" y="2841275"/>
            <a:ext cx="402300" cy="147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71" name="Google Shape;1671;p96"/>
          <p:cNvSpPr/>
          <p:nvPr/>
        </p:nvSpPr>
        <p:spPr>
          <a:xfrm>
            <a:off x="1641879" y="2988368"/>
            <a:ext cx="508800" cy="237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72" name="Google Shape;1672;p96"/>
          <p:cNvCxnSpPr>
            <a:stCxn id="1668" idx="2"/>
            <a:endCxn id="1671" idx="0"/>
          </p:cNvCxnSpPr>
          <p:nvPr/>
        </p:nvCxnSpPr>
        <p:spPr>
          <a:xfrm>
            <a:off x="1493638" y="2841275"/>
            <a:ext cx="402600" cy="1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73" name="Google Shape;1673;p96"/>
          <p:cNvSpPr/>
          <p:nvPr/>
        </p:nvSpPr>
        <p:spPr>
          <a:xfrm>
            <a:off x="473498" y="3741293"/>
            <a:ext cx="3588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4" name="Google Shape;1674;p96"/>
          <p:cNvSpPr/>
          <p:nvPr/>
        </p:nvSpPr>
        <p:spPr>
          <a:xfrm>
            <a:off x="872017" y="3741281"/>
            <a:ext cx="3588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5" name="Google Shape;1675;p96"/>
          <p:cNvSpPr/>
          <p:nvPr/>
        </p:nvSpPr>
        <p:spPr>
          <a:xfrm>
            <a:off x="1756510" y="3741293"/>
            <a:ext cx="3588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6" name="Google Shape;1676;p96"/>
          <p:cNvSpPr/>
          <p:nvPr/>
        </p:nvSpPr>
        <p:spPr>
          <a:xfrm>
            <a:off x="2155029" y="3741281"/>
            <a:ext cx="3588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7" name="Google Shape;1677;p96"/>
          <p:cNvSpPr/>
          <p:nvPr/>
        </p:nvSpPr>
        <p:spPr>
          <a:xfrm>
            <a:off x="1314266" y="3741256"/>
            <a:ext cx="3588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8" name="Google Shape;1678;p96"/>
          <p:cNvSpPr/>
          <p:nvPr/>
        </p:nvSpPr>
        <p:spPr>
          <a:xfrm>
            <a:off x="209900" y="4560439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9" name="Google Shape;1679;p96"/>
          <p:cNvSpPr/>
          <p:nvPr/>
        </p:nvSpPr>
        <p:spPr>
          <a:xfrm>
            <a:off x="490420" y="4560427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0" name="Google Shape;1680;p96"/>
          <p:cNvSpPr/>
          <p:nvPr/>
        </p:nvSpPr>
        <p:spPr>
          <a:xfrm>
            <a:off x="770953" y="4560451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1" name="Google Shape;1681;p96"/>
          <p:cNvSpPr/>
          <p:nvPr/>
        </p:nvSpPr>
        <p:spPr>
          <a:xfrm>
            <a:off x="1051473" y="4560439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2" name="Google Shape;1682;p96"/>
          <p:cNvSpPr/>
          <p:nvPr/>
        </p:nvSpPr>
        <p:spPr>
          <a:xfrm>
            <a:off x="1363865" y="4560415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3" name="Google Shape;1683;p96"/>
          <p:cNvSpPr/>
          <p:nvPr/>
        </p:nvSpPr>
        <p:spPr>
          <a:xfrm>
            <a:off x="1954574" y="4560415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4" name="Google Shape;1684;p96"/>
          <p:cNvSpPr/>
          <p:nvPr/>
        </p:nvSpPr>
        <p:spPr>
          <a:xfrm>
            <a:off x="2235095" y="4560403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5" name="Google Shape;1685;p96"/>
          <p:cNvSpPr/>
          <p:nvPr/>
        </p:nvSpPr>
        <p:spPr>
          <a:xfrm>
            <a:off x="2515627" y="4560427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6" name="Google Shape;1686;p96"/>
          <p:cNvSpPr/>
          <p:nvPr/>
        </p:nvSpPr>
        <p:spPr>
          <a:xfrm>
            <a:off x="1669797" y="4560451"/>
            <a:ext cx="261900" cy="282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7" name="Google Shape;1687;p96"/>
          <p:cNvSpPr/>
          <p:nvPr/>
        </p:nvSpPr>
        <p:spPr>
          <a:xfrm>
            <a:off x="1330377" y="4133539"/>
            <a:ext cx="326700" cy="282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8" name="Google Shape;1688;p96"/>
          <p:cNvSpPr/>
          <p:nvPr/>
        </p:nvSpPr>
        <p:spPr>
          <a:xfrm>
            <a:off x="1330377" y="3324840"/>
            <a:ext cx="326700" cy="282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1689" name="Google Shape;1689;p96"/>
          <p:cNvGraphicFramePr/>
          <p:nvPr/>
        </p:nvGraphicFramePr>
        <p:xfrm>
          <a:off x="2857725" y="1973175"/>
          <a:ext cx="5821200" cy="2956350"/>
        </p:xfrm>
        <a:graphic>
          <a:graphicData uri="http://schemas.openxmlformats.org/drawingml/2006/table">
            <a:tbl>
              <a:tblPr>
                <a:noFill/>
                <a:tableStyleId>{A7729519-F322-4F68-A9B8-2F23953C2686}</a:tableStyleId>
              </a:tblPr>
              <a:tblGrid>
                <a:gridCol w="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Level</a:t>
                      </a:r>
                      <a:endParaRPr sz="13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# of </a:t>
                      </a:r>
                      <a:b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Problems</a:t>
                      </a:r>
                      <a:endParaRPr sz="13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Size of each Problem</a:t>
                      </a:r>
                      <a:endParaRPr sz="13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Work done </a:t>
                      </a:r>
                      <a:b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per Problem ≤</a:t>
                      </a:r>
                      <a:endParaRPr sz="13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work on </a:t>
                      </a:r>
                      <a:b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</a:br>
                      <a:r>
                        <a:rPr lang="en" sz="1300" b="1" u="none" strike="noStrike" cap="none">
                          <a:solidFill>
                            <a:srgbClr val="FFFFFF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this level</a:t>
                      </a:r>
                      <a:endParaRPr sz="1300" b="1" u="none" strike="noStrike" cap="none">
                        <a:solidFill>
                          <a:srgbClr val="FFFFFF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n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4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4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4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</a:t>
                      </a: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(n/2)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4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 </a:t>
                      </a: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0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(n/2) = </a:t>
                      </a:r>
                      <a:r>
                        <a:rPr lang="en" sz="1400" b="1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4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4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4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n/2</a:t>
                      </a:r>
                      <a:r>
                        <a:rPr lang="en" sz="14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endParaRPr sz="1400" u="none" strike="noStrike" cap="none" baseline="300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(n/2</a:t>
                      </a:r>
                      <a:r>
                        <a:rPr lang="en" sz="14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)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4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 </a:t>
                      </a:r>
                      <a:r>
                        <a:rPr lang="en" sz="9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</a:t>
                      </a:r>
                      <a:r>
                        <a:rPr lang="en" sz="8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·(n/2</a:t>
                      </a:r>
                      <a:r>
                        <a:rPr lang="en" sz="1400" u="none" strike="noStrike" cap="none" baseline="30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)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= </a:t>
                      </a: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4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… 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1400" u="none" strike="noStrike" cap="none" baseline="-25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4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</a:t>
                      </a:r>
                      <a:r>
                        <a:rPr lang="en" sz="9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r>
                        <a:rPr lang="en" sz="1400" u="none" strike="noStrike" cap="none" baseline="30000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n</a:t>
                      </a: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= n</a:t>
                      </a:r>
                      <a:endParaRPr sz="10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 · (1)</a:t>
                      </a:r>
                      <a:endParaRPr sz="1400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 ·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·(1) = </a:t>
                      </a: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O(n)</a:t>
                      </a:r>
                      <a:endParaRPr sz="1400" b="1" u="none" strike="noStrike" cap="non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90" name="Google Shape;1690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ctrTitle"/>
          </p:nvPr>
        </p:nvSpPr>
        <p:spPr>
          <a:xfrm>
            <a:off x="141500" y="1695900"/>
            <a:ext cx="9002400" cy="220173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r>
              <a:rPr lang="e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 </a:t>
            </a:r>
            <a:r>
              <a:rPr lang="en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Loop Invariant &amp;</a:t>
            </a:r>
            <a:br>
              <a:rPr lang="en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Recurrence Relations</a:t>
            </a:r>
            <a:r>
              <a:rPr lang="en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40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62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A2E9A-B0FC-43FC-9F7B-A945E77446D3}" type="slidenum">
              <a:rPr lang="en-US" altLang="en-US" sz="105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05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MERGE-SORT Running Time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129" y="910829"/>
            <a:ext cx="5949553" cy="3807619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Divide</a:t>
            </a:r>
            <a:r>
              <a:rPr lang="en-US" altLang="en-US" b="1" dirty="0" smtClean="0"/>
              <a:t>: </a:t>
            </a:r>
          </a:p>
          <a:p>
            <a:pPr lvl="1" eaLnBrk="1" hangingPunct="1"/>
            <a:r>
              <a:rPr lang="en-US" altLang="en-US" dirty="0" smtClean="0"/>
              <a:t>compute </a:t>
            </a:r>
            <a:r>
              <a:rPr lang="en-US" altLang="en-US" dirty="0" smtClean="0">
                <a:latin typeface="Comic Sans MS" panose="030F0702030302020204" pitchFamily="66" charset="0"/>
              </a:rPr>
              <a:t>q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as the average of </a:t>
            </a:r>
            <a:r>
              <a:rPr lang="en-US" altLang="en-US" dirty="0" smtClean="0">
                <a:latin typeface="Comic Sans MS" panose="030F0702030302020204" pitchFamily="66" charset="0"/>
              </a:rPr>
              <a:t>p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mic Sans MS" panose="030F0702030302020204" pitchFamily="66" charset="0"/>
              </a:rPr>
              <a:t>r: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D(n) =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(1)</a:t>
            </a:r>
            <a:endParaRPr lang="en-US" altLang="en-US" dirty="0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 dirty="0" smtClean="0"/>
              <a:t>Conquer: </a:t>
            </a:r>
          </a:p>
          <a:p>
            <a:pPr lvl="1" eaLnBrk="1" hangingPunct="1"/>
            <a:r>
              <a:rPr lang="en-US" altLang="en-US" dirty="0" smtClean="0"/>
              <a:t>recursively solve 2 </a:t>
            </a:r>
            <a:r>
              <a:rPr lang="en-US" altLang="en-US" dirty="0" err="1" smtClean="0"/>
              <a:t>subproblems</a:t>
            </a:r>
            <a:r>
              <a:rPr lang="en-US" altLang="en-US" dirty="0" smtClean="0"/>
              <a:t>, each of size </a:t>
            </a:r>
            <a:r>
              <a:rPr lang="en-US" altLang="en-US" dirty="0" smtClean="0">
                <a:latin typeface="Comic Sans MS" panose="030F0702030302020204" pitchFamily="66" charset="0"/>
              </a:rPr>
              <a:t>n/2 </a:t>
            </a:r>
            <a:r>
              <a:rPr lang="en-US" altLang="en-US" sz="2100" dirty="0"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latin typeface="Comic Sans MS" panose="030F0702030302020204" pitchFamily="66" charset="0"/>
              </a:rPr>
              <a:t>2T (n/2)</a:t>
            </a:r>
          </a:p>
          <a:p>
            <a:pPr eaLnBrk="1" hangingPunct="1"/>
            <a:r>
              <a:rPr lang="en-US" altLang="en-US" b="1" dirty="0" smtClean="0"/>
              <a:t>Combine: </a:t>
            </a:r>
          </a:p>
          <a:p>
            <a:pPr lvl="1" eaLnBrk="1" hangingPunct="1"/>
            <a:r>
              <a:rPr lang="en-US" altLang="en-US" dirty="0" smtClean="0"/>
              <a:t>MERGE on an </a:t>
            </a:r>
            <a:r>
              <a:rPr lang="en-US" altLang="en-US" dirty="0" smtClean="0">
                <a:latin typeface="Comic Sans MS" panose="030F0702030302020204" pitchFamily="66" charset="0"/>
              </a:rPr>
              <a:t>n</a:t>
            </a:r>
            <a:r>
              <a:rPr lang="en-US" altLang="en-US" dirty="0" smtClean="0"/>
              <a:t>-element subarray takes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 smtClean="0">
                <a:latin typeface="Comic Sans MS" panose="030F0702030302020204" pitchFamily="66" charset="0"/>
              </a:rPr>
              <a:t>(n)</a:t>
            </a:r>
            <a:r>
              <a:rPr lang="en-US" altLang="en-US" dirty="0" smtClean="0"/>
              <a:t> time </a:t>
            </a:r>
            <a:r>
              <a:rPr lang="en-US" altLang="en-US" sz="2100" dirty="0"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latin typeface="Comic Sans MS" panose="030F0702030302020204" pitchFamily="66" charset="0"/>
              </a:rPr>
              <a:t>C(n) =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 smtClean="0">
                <a:latin typeface="Comic Sans MS" panose="030F0702030302020204" pitchFamily="66" charset="0"/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 		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(1)			</a:t>
            </a: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 smtClean="0">
                <a:latin typeface="Comic Sans MS" panose="030F0702030302020204" pitchFamily="66" charset="0"/>
              </a:rPr>
              <a:t>n </a:t>
            </a:r>
            <a:r>
              <a:rPr lang="en-US" altLang="en-US" dirty="0" smtClean="0">
                <a:latin typeface="Comic Sans MS" panose="030F0702030302020204" pitchFamily="66" charset="0"/>
                <a:cs typeface="Arial" panose="020B0604020202020204" pitchFamily="34" charset="0"/>
              </a:rPr>
              <a:t>=1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  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T(n) = 	 2T(n/2) + </a:t>
            </a:r>
            <a:r>
              <a:rPr lang="en-US" altLang="en-US" dirty="0" smtClean="0">
                <a:latin typeface="Comic Sans MS" panose="030F0702030302020204" pitchFamily="66" charset="0"/>
              </a:rPr>
              <a:t>(n)</a:t>
            </a:r>
            <a:r>
              <a:rPr lang="en-US" altLang="en-US" dirty="0" smtClean="0">
                <a:sym typeface="Symbol" panose="05050102010706020507" pitchFamily="18" charset="2"/>
              </a:rPr>
              <a:t> 	if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n &gt; 1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274436" name="AutoShape 4"/>
          <p:cNvSpPr>
            <a:spLocks/>
          </p:cNvSpPr>
          <p:nvPr/>
        </p:nvSpPr>
        <p:spPr bwMode="auto">
          <a:xfrm>
            <a:off x="2775347" y="3684985"/>
            <a:ext cx="90488" cy="732234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MERGESORT: PSEUDOCODE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5" name="Google Shape;1175;p79"/>
          <p:cNvSpPr txBox="1"/>
          <p:nvPr/>
        </p:nvSpPr>
        <p:spPr>
          <a:xfrm>
            <a:off x="311700" y="13037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Divide and Conquer. If you sort your left and right halves, it’s easier to “Merge” them into a sorted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6" name="Google Shape;1176;p79"/>
              <p:cNvSpPr/>
              <p:nvPr/>
            </p:nvSpPr>
            <p:spPr>
              <a:xfrm>
                <a:off x="1046950" y="1909075"/>
                <a:ext cx="4045500" cy="272010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(A):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n = len(A)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if n &lt;= 1: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   return A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L = </a:t>
                </a:r>
                <a:r>
                  <a:rPr lang="en-US" sz="2000" b="1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(A[0: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lvl="0">
                  <a:buSzPts val="2100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 = </a:t>
                </a: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MERGESORT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(A[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Inconsolata"/>
                            <a:cs typeface="Inconsolata"/>
                            <a:sym typeface="Inconsolat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:</a:t>
                </a:r>
                <a:r>
                  <a:rPr lang="en-US" sz="2000" b="0" i="0" u="none" strike="noStrike" cap="none" dirty="0" smtClean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n-1])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   return </a:t>
                </a:r>
                <a:r>
                  <a:rPr lang="en-US" sz="2000" b="1" i="0" u="none" strike="noStrike" cap="none" dirty="0">
                    <a:solidFill>
                      <a:schemeClr val="accent5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MERGE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Inconsolata"/>
                    <a:ea typeface="Inconsolata"/>
                    <a:cs typeface="Inconsolata"/>
                    <a:sym typeface="Inconsolata"/>
                  </a:rPr>
                  <a:t>(L,R)</a:t>
                </a:r>
                <a:endParaRPr sz="2000" b="0" i="0" u="none" strike="noStrike" cap="none" dirty="0">
                  <a:solidFill>
                    <a:srgbClr val="000000"/>
                  </a:solidFill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</mc:Choice>
        <mc:Fallback xmlns="">
          <p:sp>
            <p:nvSpPr>
              <p:cNvPr id="1176" name="Google Shape;1176;p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50" y="1909075"/>
                <a:ext cx="4045500" cy="27201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7" name="Google Shape;1177;p79"/>
          <p:cNvSpPr/>
          <p:nvPr/>
        </p:nvSpPr>
        <p:spPr>
          <a:xfrm>
            <a:off x="5280522" y="1864471"/>
            <a:ext cx="2838300" cy="27201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b="1" i="0" u="none" strike="noStrike" cap="none" dirty="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(L,R</a:t>
            </a:r>
            <a:r>
              <a:rPr lang="en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):</a:t>
            </a:r>
          </a:p>
          <a:p>
            <a:pPr>
              <a:buSzPts val="1400"/>
            </a:pPr>
            <a:r>
              <a:rPr lang="en-US" sz="1100" dirty="0" smtClean="0">
                <a:latin typeface="Inconsolata"/>
                <a:ea typeface="Inconsolata"/>
                <a:cs typeface="Inconsolata"/>
              </a:rPr>
              <a:t>       n </a:t>
            </a:r>
            <a:r>
              <a:rPr lang="en-US" sz="1100" dirty="0">
                <a:latin typeface="Inconsolata"/>
                <a:ea typeface="Inconsolata"/>
                <a:cs typeface="Inconsolata"/>
              </a:rPr>
              <a:t>= </a:t>
            </a:r>
            <a:r>
              <a:rPr lang="en-US" sz="1100" dirty="0" err="1" smtClean="0">
                <a:latin typeface="Inconsolata"/>
                <a:ea typeface="Inconsolata"/>
                <a:cs typeface="Inconsolata"/>
              </a:rPr>
              <a:t>len</a:t>
            </a:r>
            <a:r>
              <a:rPr lang="en-US" sz="1100" dirty="0" smtClean="0">
                <a:latin typeface="Inconsolata"/>
                <a:ea typeface="Inconsolata"/>
                <a:cs typeface="Inconsolata"/>
              </a:rPr>
              <a:t>(L</a:t>
            </a:r>
            <a:r>
              <a:rPr lang="en-US" sz="1100" dirty="0">
                <a:latin typeface="Inconsolata"/>
                <a:ea typeface="Inconsolata"/>
                <a:cs typeface="Inconsolata"/>
              </a:rPr>
              <a:t>) + </a:t>
            </a:r>
            <a:r>
              <a:rPr lang="en-US" sz="1100" dirty="0" err="1" smtClean="0">
                <a:latin typeface="Inconsolata"/>
                <a:ea typeface="Inconsolata"/>
                <a:cs typeface="Inconsolata"/>
              </a:rPr>
              <a:t>len</a:t>
            </a:r>
            <a:r>
              <a:rPr lang="en-US" sz="1100" dirty="0" smtClean="0">
                <a:latin typeface="Inconsolata"/>
                <a:ea typeface="Inconsolata"/>
                <a:cs typeface="Inconsolata"/>
              </a:rPr>
              <a:t>(R</a:t>
            </a:r>
            <a:r>
              <a:rPr lang="en-US" sz="1100" dirty="0">
                <a:latin typeface="Inconsolata"/>
                <a:ea typeface="Inconsolata"/>
                <a:cs typeface="Inconsolata"/>
              </a:rPr>
              <a:t>)</a:t>
            </a:r>
            <a:endParaRPr sz="1100" dirty="0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buSzPts val="1400"/>
            </a:pP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100" dirty="0" smtClean="0">
                <a:latin typeface="Inconsolata"/>
                <a:ea typeface="Inconsolata"/>
                <a:cs typeface="Inconsolata"/>
                <a:sym typeface="Inconsolata"/>
              </a:rPr>
              <a:t>    result </a:t>
            </a: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-US" sz="1100" dirty="0">
                <a:latin typeface="Inconsolata"/>
                <a:ea typeface="Inconsolata"/>
                <a:cs typeface="Inconsolata"/>
              </a:rPr>
              <a:t>empty array of size n</a:t>
            </a:r>
            <a:endParaRPr lang="en" sz="1100" dirty="0"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buSzPts val="1400"/>
            </a:pP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100" dirty="0" smtClean="0"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-US" altLang="en-US" sz="1100" dirty="0" smtClean="0">
                <a:latin typeface="Inconsolata"/>
                <a:ea typeface="Inconsolata"/>
                <a:cs typeface="Inconsolata"/>
              </a:rPr>
              <a:t>L[</a:t>
            </a:r>
            <a:r>
              <a:rPr lang="en-US" sz="1100" dirty="0" smtClean="0"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-US" altLang="en-US" sz="1100" dirty="0">
                <a:latin typeface="Inconsolata"/>
                <a:ea typeface="Inconsolata"/>
                <a:cs typeface="Inconsolata"/>
              </a:rPr>
              <a:t>] </a:t>
            </a:r>
            <a:r>
              <a:rPr lang="en-US" altLang="en-US" sz="1100" dirty="0" smtClean="0">
                <a:latin typeface="Inconsolata"/>
                <a:ea typeface="Inconsolata"/>
                <a:cs typeface="Inconsolata"/>
              </a:rPr>
              <a:t>= </a:t>
            </a:r>
            <a:r>
              <a:rPr lang="en-US" altLang="en-US" sz="1100" dirty="0">
                <a:latin typeface="Inconsolata"/>
                <a:ea typeface="Inconsolata"/>
                <a:cs typeface="Inconsolata"/>
                <a:sym typeface="Symbol" panose="05050102010706020507" pitchFamily="18" charset="2"/>
              </a:rPr>
              <a:t>;  </a:t>
            </a:r>
            <a:r>
              <a:rPr lang="en-US" altLang="en-US" sz="1100" dirty="0">
                <a:latin typeface="Inconsolata"/>
                <a:ea typeface="Inconsolata"/>
                <a:cs typeface="Inconsolata"/>
              </a:rPr>
              <a:t>R[n] </a:t>
            </a:r>
            <a:r>
              <a:rPr lang="en-US" altLang="en-US" sz="1100" dirty="0" smtClean="0">
                <a:latin typeface="Inconsolata"/>
                <a:ea typeface="Inconsolata"/>
                <a:cs typeface="Inconsolata"/>
              </a:rPr>
              <a:t>= </a:t>
            </a:r>
            <a:r>
              <a:rPr lang="en-US" altLang="en-US" sz="1100" dirty="0">
                <a:latin typeface="Inconsolata"/>
                <a:ea typeface="Inconsolata"/>
                <a:cs typeface="Inconsolata"/>
                <a:sym typeface="Symbol" panose="05050102010706020507" pitchFamily="18" charset="2"/>
              </a:rPr>
              <a:t></a:t>
            </a:r>
            <a:endParaRPr sz="11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 = 0, j = 0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for k in [0,...,n-1]: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if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L[i] &lt; R[j]: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result[k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 L[i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i += 1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else: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result[k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 = R[j]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j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+= 1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100" b="0" i="0" u="none" strike="noStrike" cap="none" dirty="0" smtClean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result</a:t>
            </a:r>
            <a:endParaRPr sz="1100" b="0" i="0" u="none" strike="noStrike" cap="none" dirty="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78" name="Google Shape;1178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3554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r>
              <a:rPr lang="en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INGREDIENTS OF </a:t>
            </a:r>
            <a:r>
              <a:rPr lang="en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LOOP INVARIANT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4" name="Google Shape;884;p94"/>
          <p:cNvSpPr/>
          <p:nvPr/>
        </p:nvSpPr>
        <p:spPr>
          <a:xfrm>
            <a:off x="996000" y="1201775"/>
            <a:ext cx="7152000" cy="10707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lvl="0" algn="ctr"/>
            <a:r>
              <a:rPr lang="en-US" sz="1800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is true prior to the first iteration of the loop.</a:t>
            </a:r>
            <a:endParaRPr lang="en" sz="18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5" name="Google Shape;885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78</a:t>
            </a:fld>
            <a:endParaRPr/>
          </a:p>
        </p:txBody>
      </p:sp>
      <p:sp>
        <p:nvSpPr>
          <p:cNvPr id="5" name="Google Shape;892;p95"/>
          <p:cNvSpPr/>
          <p:nvPr/>
        </p:nvSpPr>
        <p:spPr>
          <a:xfrm>
            <a:off x="996000" y="2596574"/>
            <a:ext cx="7152000" cy="993294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If it is true before an iteration of the loop, it remains true before the next iteration.</a:t>
            </a:r>
            <a:endParaRPr lang="en-US" sz="18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" name="Google Shape;892;p95"/>
          <p:cNvSpPr/>
          <p:nvPr/>
        </p:nvSpPr>
        <p:spPr>
          <a:xfrm>
            <a:off x="1024221" y="3889163"/>
            <a:ext cx="7152000" cy="993294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TERMINATION</a:t>
            </a:r>
            <a:endParaRPr sz="16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When the loop terminates, the invariant gives us a useful property that helps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7005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PROOF BY LOOP INVARIANT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4" name="Google Shape;884;p94"/>
          <p:cNvSpPr/>
          <p:nvPr/>
        </p:nvSpPr>
        <p:spPr>
          <a:xfrm>
            <a:off x="517028" y="2776576"/>
            <a:ext cx="7152000" cy="1168892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The loop invariant holds prior to the first iteration of the loop. Here, 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= 0,  j = 0, and result array is completely empty. L[0] is the smallest element of L, while R[0] is the smallest element of R, so the initialization step holds.</a:t>
            </a:r>
            <a:endParaRPr lang="en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"/>
            </a:endParaRPr>
          </a:p>
        </p:txBody>
      </p:sp>
      <p:sp>
        <p:nvSpPr>
          <p:cNvPr id="885" name="Google Shape;885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5985" y="1198662"/>
            <a:ext cx="4560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loop invariant we will use for </a:t>
            </a:r>
            <a:r>
              <a:rPr lang="en-US" dirty="0" smtClean="0"/>
              <a:t>merge sort </a:t>
            </a:r>
            <a:r>
              <a:rPr lang="en-US" dirty="0"/>
              <a:t>problem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84;p94"/>
              <p:cNvSpPr/>
              <p:nvPr/>
            </p:nvSpPr>
            <p:spPr>
              <a:xfrm>
                <a:off x="517028" y="1566679"/>
                <a:ext cx="7152000" cy="1060407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dk1"/>
                    </a:solidFill>
                    <a:latin typeface="Assistant"/>
                    <a:ea typeface="Assistant"/>
                    <a:cs typeface="Assistant"/>
                  </a:rPr>
                  <a:t>LOOP INVARIANT</a:t>
                </a:r>
                <a:endParaRPr sz="1600" b="1" dirty="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1" dirty="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  <a:p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At the start of each iteration k of the for loop, the nonempty part of </a:t>
                </a:r>
                <a:r>
                  <a:rPr lang="en-US" i="1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result</a:t>
                </a:r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 contains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𝑘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 − 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1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smallest elements of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, in sorted order. Moreover,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𝐿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[</m:t>
                    </m:r>
                    <m:r>
                      <a:rPr lang="en-US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𝑖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𝑅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[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𝑗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] 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are the smallest elements of their arrays that have not been copied to result.</a:t>
                </a:r>
                <a:endParaRPr lang="en" dirty="0">
                  <a:solidFill>
                    <a:schemeClr val="dk1"/>
                  </a:solidFill>
                  <a:latin typeface="Assistant ExtraLight"/>
                  <a:ea typeface="Assistant ExtraLight"/>
                  <a:cs typeface="Assistant ExtraLight"/>
                  <a:sym typeface="Assistant"/>
                </a:endParaRPr>
              </a:p>
            </p:txBody>
          </p:sp>
        </mc:Choice>
        <mc:Fallback xmlns="">
          <p:sp>
            <p:nvSpPr>
              <p:cNvPr id="6" name="Google Shape;884;p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8" y="1566679"/>
                <a:ext cx="7152000" cy="106040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2874" b="-57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1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look at A[1] = 2. We’ll move 2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PROOF BY LOOP INVARIANT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4" name="Google Shape;884;p94"/>
          <p:cNvSpPr/>
          <p:nvPr/>
        </p:nvSpPr>
        <p:spPr>
          <a:xfrm>
            <a:off x="248695" y="2178222"/>
            <a:ext cx="8527141" cy="1168892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The loop invariant holds prior to the first iteration of the loop. Here, 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= 0,  j = 0, and result array is completely empty. L[0] is the smallest element of L, while R[0] is the smallest element of R, so the initialization step holds.</a:t>
            </a:r>
            <a:endParaRPr lang="en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"/>
            </a:endParaRPr>
          </a:p>
        </p:txBody>
      </p:sp>
      <p:sp>
        <p:nvSpPr>
          <p:cNvPr id="885" name="Google Shape;885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84;p94"/>
              <p:cNvSpPr/>
              <p:nvPr/>
            </p:nvSpPr>
            <p:spPr>
              <a:xfrm>
                <a:off x="277724" y="1032190"/>
                <a:ext cx="8469084" cy="1060407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dk1"/>
                    </a:solidFill>
                    <a:latin typeface="Assistant"/>
                    <a:ea typeface="Assistant"/>
                    <a:cs typeface="Assistant"/>
                  </a:rPr>
                  <a:t>LOOP INVARIANT</a:t>
                </a:r>
                <a:endParaRPr sz="1600" b="1" dirty="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1" dirty="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  <a:p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At the start of each iteration k of the for loop, the nonempty part of </a:t>
                </a:r>
                <a:r>
                  <a:rPr lang="en-US" i="1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result</a:t>
                </a:r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 contains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𝑘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 − 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1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smallest elements of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, in sorted order. Moreover,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𝐿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[</m:t>
                    </m:r>
                    <m:r>
                      <a:rPr lang="en-US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𝑖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𝑅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[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𝑗</m:t>
                    </m:r>
                    <m:r>
                      <a:rPr lang="en-US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sistant ExtraLight"/>
                        <a:cs typeface="Assistant ExtraLight"/>
                      </a:rPr>
                      <m:t>] 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Assistant ExtraLight"/>
                    <a:ea typeface="Assistant ExtraLight"/>
                    <a:cs typeface="Assistant ExtraLight"/>
                  </a:rPr>
                  <a:t>are the smallest elements of their arrays that have not been copied to result.</a:t>
                </a:r>
                <a:endParaRPr lang="en" dirty="0">
                  <a:solidFill>
                    <a:schemeClr val="dk1"/>
                  </a:solidFill>
                  <a:latin typeface="Assistant ExtraLight"/>
                  <a:ea typeface="Assistant ExtraLight"/>
                  <a:cs typeface="Assistant ExtraLight"/>
                  <a:sym typeface="Assistant"/>
                </a:endParaRPr>
              </a:p>
            </p:txBody>
          </p:sp>
        </mc:Choice>
        <mc:Fallback xmlns="">
          <p:sp>
            <p:nvSpPr>
              <p:cNvPr id="6" name="Google Shape;884;p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4" y="1032190"/>
                <a:ext cx="8469084" cy="106040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2299" b="-57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892;p95"/>
          <p:cNvSpPr/>
          <p:nvPr/>
        </p:nvSpPr>
        <p:spPr>
          <a:xfrm>
            <a:off x="248695" y="3432739"/>
            <a:ext cx="8418286" cy="1456137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To see that each iteration maintains the loop invariant, suppose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that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L[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] ≤ R[j]. Then L[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] is the smallest element not yet copied to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result array.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The current nonempty part of result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consists of the k − 1 smallest elements, so after the loop is over and L[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] is copied to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result,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the nonempty part of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result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will consist of the k smallest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elements. Incrementing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k (in the for loop update) and 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reestablishes the loop invariant for the next iteration.</a:t>
            </a:r>
            <a:endParaRPr lang="en-US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9342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PROOF BY LOOP INVARIANT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4" name="Google Shape;884;p94"/>
          <p:cNvSpPr/>
          <p:nvPr/>
        </p:nvSpPr>
        <p:spPr>
          <a:xfrm>
            <a:off x="248695" y="1087108"/>
            <a:ext cx="8527141" cy="1168892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INITIALIZATION</a:t>
            </a:r>
            <a:endParaRPr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The loop invariant holds prior to the first iteration of the loop. Here, 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= 0,  j = 0, and result array is completely empty. L[0] is the smallest element of L, while R[0] is the smallest element of R, so the initialization step holds.</a:t>
            </a:r>
            <a:endParaRPr lang="en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"/>
            </a:endParaRPr>
          </a:p>
        </p:txBody>
      </p:sp>
      <p:sp>
        <p:nvSpPr>
          <p:cNvPr id="885" name="Google Shape;885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81</a:t>
            </a:fld>
            <a:endParaRPr/>
          </a:p>
        </p:txBody>
      </p:sp>
      <p:sp>
        <p:nvSpPr>
          <p:cNvPr id="7" name="Google Shape;892;p95"/>
          <p:cNvSpPr/>
          <p:nvPr/>
        </p:nvSpPr>
        <p:spPr>
          <a:xfrm>
            <a:off x="303122" y="2358683"/>
            <a:ext cx="8418286" cy="1456137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MAINTENANCE</a:t>
            </a:r>
            <a:endParaRPr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To see that each iteration maintains the loop invariant, suppose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that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L[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] ≤ R[j]. Then L[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] is the smallest element not yet copied to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result array.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The current nonempty part of result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consists of the k − 1 smallest elements, so after the loop is over and L[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] is copied to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result,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the nonempty part of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result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will consist of the k smallest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elements. Incrementing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k (in the for loop update) and </a:t>
            </a:r>
            <a:r>
              <a:rPr lang="en-US" dirty="0" err="1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i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reestablishes the loop invariant for the next iteration.</a:t>
            </a:r>
            <a:endParaRPr lang="en-US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"/>
            </a:endParaRPr>
          </a:p>
        </p:txBody>
      </p:sp>
      <p:sp>
        <p:nvSpPr>
          <p:cNvPr id="8" name="Google Shape;884;p94"/>
          <p:cNvSpPr/>
          <p:nvPr/>
        </p:nvSpPr>
        <p:spPr>
          <a:xfrm>
            <a:off x="303123" y="3880267"/>
            <a:ext cx="8418286" cy="1168892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TERMINATION</a:t>
            </a:r>
            <a:endParaRPr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At termination, k = n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.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By the loop invariant, result array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contains the </a:t>
            </a:r>
            <a:r>
              <a:rPr lang="en-US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n </a:t>
            </a:r>
            <a:r>
              <a:rPr lang="en-US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</a:rPr>
              <a:t>smallest elements of L and R, in sorted order. This is the result that we wanted (i.e. the merging of the two sorted arrays to produce a new sorted array).</a:t>
            </a:r>
            <a:endParaRPr lang="en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1771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INSERTION SORT: EXAMPLE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311700" y="1151325"/>
            <a:ext cx="8520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Intuition: </a:t>
            </a:r>
            <a:r>
              <a:rPr lang="en"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Maintain a growing sorted list. For each element, put it into its “correct” place in this growing list.</a:t>
            </a: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959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0" u="none" strike="noStrike" cap="none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3000" b="0" i="0" u="none" strike="noStrike" cap="none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3604500" y="1612167"/>
            <a:ext cx="645000" cy="5928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3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424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894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5539500" y="1612167"/>
            <a:ext cx="645000" cy="592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30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look at A[1] = 2. We’ll move 2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561750" y="2383750"/>
            <a:ext cx="827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Now we look at A[1] = 2. We’ll move 2 into its “correct” place in the growing sorted list.</a:t>
            </a:r>
            <a:endParaRPr sz="14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 other words, move 2 towards the start of the list until it hits something smaller (or if it can’t go any further).</a:t>
            </a:r>
            <a:endParaRPr sz="14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314212" y="2901244"/>
            <a:ext cx="4267212" cy="216323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InsertionSort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j in range(1, len(A)):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	key =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// insert A[j] into sorted A[1.. j-1].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 = j –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300" b="0" i="0" u="none" strike="noStrike" cap="none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i &gt;= 0 and A[i] &gt; key: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	       A[i+1] = A[i]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       i -= 1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A[i+1] = key</a:t>
            </a:r>
            <a:endParaRPr sz="13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4834</Words>
  <Application>Microsoft Office PowerPoint</Application>
  <PresentationFormat>On-screen Show (16:9)</PresentationFormat>
  <Paragraphs>1466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Symbol</vt:lpstr>
      <vt:lpstr>Lato Light</vt:lpstr>
      <vt:lpstr>Inconsolata</vt:lpstr>
      <vt:lpstr>Assistant ExtraLight</vt:lpstr>
      <vt:lpstr>Comic Sans MS</vt:lpstr>
      <vt:lpstr>Cambria Math</vt:lpstr>
      <vt:lpstr>Arial</vt:lpstr>
      <vt:lpstr>Assistant</vt:lpstr>
      <vt:lpstr>Simple Light</vt:lpstr>
      <vt:lpstr>Simple Light</vt:lpstr>
      <vt:lpstr>CS 2009 Design and Analysis of Algorithms</vt:lpstr>
      <vt:lpstr>Week 3:  Algorithms Runtime, Insertion Sort, Merge Sort</vt:lpstr>
      <vt:lpstr>INSERTION SORT</vt:lpstr>
      <vt:lpstr>THE SORTING TASK</vt:lpstr>
      <vt:lpstr>INSERTION SORT: PSEUDOCODE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EXAMPLE FOR YOU</vt:lpstr>
      <vt:lpstr>INSERTION SORT: DOES IT WORK?</vt:lpstr>
      <vt:lpstr>INSERTION SORT: DOES IT WORK?</vt:lpstr>
      <vt:lpstr>INSERTION SORT: DOES IT WORK?</vt:lpstr>
      <vt:lpstr>INSERTION SORT: DOES IT WORK?</vt:lpstr>
      <vt:lpstr>3 INGREDIENTS OF LOOP INVARIANT</vt:lpstr>
      <vt:lpstr>3 INGREDIENTS OF LOOP INVARIANT</vt:lpstr>
      <vt:lpstr>3 INGREDIENTS OF LOOP INVARIANT</vt:lpstr>
      <vt:lpstr>3 INGREDIENTS OF LOOP INVARIANT</vt:lpstr>
      <vt:lpstr>PROOF BY LOOP INVARIANT</vt:lpstr>
      <vt:lpstr>PROOF BY LOOP INVARIANT</vt:lpstr>
      <vt:lpstr>PROOF BY LOOP INVARIANT</vt:lpstr>
      <vt:lpstr>INSERTION SORT: IS IT FAST?</vt:lpstr>
      <vt:lpstr>INSERTION SORT: IS IT FAST?</vt:lpstr>
      <vt:lpstr>INSERTION SORT: IS IT FAST?</vt:lpstr>
      <vt:lpstr>INSERTION SORT: IS IT FAST?</vt:lpstr>
      <vt:lpstr>INSERTION SORT: IS IT FAST?</vt:lpstr>
      <vt:lpstr>INSERTION SORT: (Complexity)</vt:lpstr>
      <vt:lpstr>INSERTION SORT: (Complexity)</vt:lpstr>
      <vt:lpstr>INSERTION SORT: (Complexity)</vt:lpstr>
      <vt:lpstr>INSERTION SORT: (Complexity)</vt:lpstr>
      <vt:lpstr>INSERTION SORT: IS IT FAST?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MERGESORT: PSEUDOCODE</vt:lpstr>
      <vt:lpstr>MERGESORT: PSEUDOCODE</vt:lpstr>
      <vt:lpstr>MERGESORT: PSEUDOCODE</vt:lpstr>
      <vt:lpstr>MERGESORT: PSEUDOCODE</vt:lpstr>
      <vt:lpstr>MERGESORT: PSEUDOCODE</vt:lpstr>
      <vt:lpstr>MERGESORT: RECURSIVE CALLS</vt:lpstr>
      <vt:lpstr>MERGESORT: RECURSIVE CALLS</vt:lpstr>
      <vt:lpstr>MERGESORT: RECURSIVE CALLS</vt:lpstr>
      <vt:lpstr>MERGESORT: RECURSIVE CALLS</vt:lpstr>
      <vt:lpstr>MERGESORT: MERGE STEPS</vt:lpstr>
      <vt:lpstr>MERGESORT: MERGE STEPS</vt:lpstr>
      <vt:lpstr>MERGESORT: MERGE STEPS</vt:lpstr>
      <vt:lpstr>MERGESORT: MERGE STEPS</vt:lpstr>
      <vt:lpstr>MERGESORT: IS IT FAST?</vt:lpstr>
      <vt:lpstr>AN ASIDE: O(n log n) vs. O(n2)?</vt:lpstr>
      <vt:lpstr>AN ASIDE: O(n log n) vs. O(n2)?</vt:lpstr>
      <vt:lpstr>MERGESORT RECURSION TREE</vt:lpstr>
      <vt:lpstr>MERGESORT RECURSION TREE</vt:lpstr>
      <vt:lpstr>MERGESORT RECURSION TREE</vt:lpstr>
      <vt:lpstr>MERGESORT RECURSION TREE</vt:lpstr>
      <vt:lpstr>MERGESORT RECURSION TREE</vt:lpstr>
      <vt:lpstr>MERGESORT: O(n log n) RUNTIME</vt:lpstr>
      <vt:lpstr>  MERGESORT Loop Invariant &amp; Recurrence Relations </vt:lpstr>
      <vt:lpstr>MERGE-SORT Running Time</vt:lpstr>
      <vt:lpstr>MERGESORT: PSEUDOCODE</vt:lpstr>
      <vt:lpstr>3 INGREDIENTS OF LOOP INVARIANT</vt:lpstr>
      <vt:lpstr>PROOF BY LOOP INVARIANT</vt:lpstr>
      <vt:lpstr>PROOF BY LOOP INVARIANT</vt:lpstr>
      <vt:lpstr>PROOF BY LOOP INVARIANT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2009 Design and Analysis of Algorithms</dc:title>
  <dc:creator>Mr. Waheed Ahmed</dc:creator>
  <cp:lastModifiedBy>Mr. Waheed Ahmed</cp:lastModifiedBy>
  <cp:revision>7</cp:revision>
  <dcterms:modified xsi:type="dcterms:W3CDTF">2022-09-02T07:46:50Z</dcterms:modified>
</cp:coreProperties>
</file>