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89" r:id="rId3"/>
    <p:sldId id="257" r:id="rId4"/>
    <p:sldId id="258" r:id="rId5"/>
    <p:sldId id="259" r:id="rId6"/>
    <p:sldId id="260" r:id="rId7"/>
    <p:sldId id="291" r:id="rId8"/>
    <p:sldId id="292" r:id="rId9"/>
    <p:sldId id="295" r:id="rId10"/>
    <p:sldId id="296" r:id="rId11"/>
    <p:sldId id="297" r:id="rId12"/>
    <p:sldId id="29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99" r:id="rId33"/>
    <p:sldId id="300" r:id="rId34"/>
    <p:sldId id="280" r:id="rId35"/>
    <p:sldId id="282" r:id="rId36"/>
    <p:sldId id="284" r:id="rId37"/>
    <p:sldId id="283" r:id="rId38"/>
    <p:sldId id="285" r:id="rId39"/>
    <p:sldId id="286" r:id="rId40"/>
    <p:sldId id="30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053" autoAdjust="0"/>
    <p:restoredTop sz="94660"/>
  </p:normalViewPr>
  <p:slideViewPr>
    <p:cSldViewPr>
      <p:cViewPr varScale="1">
        <p:scale>
          <a:sx n="83" d="100"/>
          <a:sy n="83" d="100"/>
        </p:scale>
        <p:origin x="8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FBFBD4-1F7C-47BE-9972-3E51A13DAA5C}" type="datetimeFigureOut">
              <a:rPr lang="en-US" smtClean="0"/>
              <a:t>10/26/2022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476D0-EA2A-4BEF-8011-DFEB6699E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5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8db514fd84_0_4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8db514fd84_0_4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34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0" name="Google Shape;3780;g8db514fd84_0_4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1" name="Google Shape;3781;g8db514fd84_0_4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750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4" name="Google Shape;4364;g8db514fd84_0_47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5" name="Google Shape;4365;g8db514fd84_0_47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4656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Light"/>
              <a:buChar char="●"/>
              <a:defRPr sz="20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●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Light"/>
              <a:buChar char="○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Light"/>
              <a:buChar char="■"/>
              <a:defRPr sz="1600">
                <a:solidFill>
                  <a:srgbClr val="000000"/>
                </a:solidFill>
                <a:latin typeface="Assistant Light"/>
                <a:ea typeface="Assistant Light"/>
                <a:cs typeface="Assistant Light"/>
                <a:sym typeface="Assistant 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311700" y="494900"/>
            <a:ext cx="85206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35077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762000" y="1143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/>
              <a:t>BFS, DFS, and topological sort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143000" y="2895600"/>
            <a:ext cx="7239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/>
              <a:t>From: </a:t>
            </a:r>
            <a:r>
              <a:rPr lang="en-US" altLang="zh-CN" dirty="0" err="1"/>
              <a:t>Haidong</a:t>
            </a:r>
            <a:r>
              <a:rPr lang="en-US" altLang="zh-CN" dirty="0"/>
              <a:t> </a:t>
            </a:r>
            <a:r>
              <a:rPr lang="en-US" altLang="zh-CN" dirty="0" err="1"/>
              <a:t>Xue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Slides Provided By: Muhammad Atif Tahir</a:t>
            </a:r>
          </a:p>
          <a:p>
            <a:pPr>
              <a:defRPr/>
            </a:pPr>
            <a:r>
              <a:rPr lang="en-US" altLang="zh-CN" dirty="0"/>
              <a:t>Presented by: </a:t>
            </a:r>
            <a:r>
              <a:rPr lang="en-US" altLang="zh-CN" dirty="0" smtClean="0"/>
              <a:t>Waheed Ahmed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740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00200"/>
            <a:ext cx="9026500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449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069" y="1477200"/>
            <a:ext cx="8855531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074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00" y="1676400"/>
            <a:ext cx="8856000" cy="471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1143" y="1273936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(1)</a:t>
            </a:r>
          </a:p>
        </p:txBody>
      </p:sp>
      <p:sp>
        <p:nvSpPr>
          <p:cNvPr id="3" name="Rectangle 2"/>
          <p:cNvSpPr/>
          <p:nvPr/>
        </p:nvSpPr>
        <p:spPr>
          <a:xfrm>
            <a:off x="4952999" y="1389611"/>
            <a:ext cx="38890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253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2082113" y="4050958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5393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082113" y="604863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1591962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(2)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952999" y="1389611"/>
            <a:ext cx="404438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189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391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40574E-6 L -0.00746 -0.39163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19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9.90053E-7 L -0.06111 -0.39047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6" y="-19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2" grpId="0" animBg="1"/>
      <p:bldP spid="39" grpId="0" animBg="1"/>
      <p:bldP spid="40" grpId="0" animBg="1"/>
      <p:bldP spid="40" grpId="1" animBg="1"/>
      <p:bldP spid="40" grpId="2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8" name="Oval 27"/>
          <p:cNvSpPr/>
          <p:nvPr/>
        </p:nvSpPr>
        <p:spPr>
          <a:xfrm>
            <a:off x="15735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9" name="Oval 28"/>
          <p:cNvSpPr/>
          <p:nvPr/>
        </p:nvSpPr>
        <p:spPr>
          <a:xfrm>
            <a:off x="203079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25165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5" name="Oval 34"/>
          <p:cNvSpPr/>
          <p:nvPr/>
        </p:nvSpPr>
        <p:spPr>
          <a:xfrm>
            <a:off x="3474308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2973774" y="403757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67300" y="5164095"/>
            <a:ext cx="281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that: no matter visit 5 first or visit 6 first, they are BFS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143" y="1143000"/>
            <a:ext cx="784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(3)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800599" y="1389611"/>
            <a:ext cx="404149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lvl="1"/>
            <a:r>
              <a:rPr lang="en-US" dirty="0"/>
              <a:t>visit(s);</a:t>
            </a:r>
          </a:p>
          <a:p>
            <a:pPr lvl="1"/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lvl="1"/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lvl="2"/>
            <a:r>
              <a:rPr lang="en-US" dirty="0"/>
              <a:t>for each edge &lt;u, d&gt;{</a:t>
            </a:r>
          </a:p>
          <a:p>
            <a:pPr lvl="3"/>
            <a:r>
              <a:rPr lang="en-US" dirty="0"/>
              <a:t>if(d has not been visited)</a:t>
            </a:r>
          </a:p>
          <a:p>
            <a:pPr lvl="4"/>
            <a:r>
              <a:rPr lang="en-US" dirty="0"/>
              <a:t>visit(d);</a:t>
            </a:r>
          </a:p>
          <a:p>
            <a:pPr lvl="4"/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lvl="2"/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3101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6371 -0.42494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77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0.01962 -0.42494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2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2.40574E-6 L -0.03038 -0.4249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28" y="-212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0835 -0.4217 " pathEditMode="relative" rAng="0" ptsTypes="AA">
                                      <p:cBhvr>
                                        <p:cTn id="9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8.97525E-7 L -0.1335 -0.4217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84" y="-21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32" grpId="0" animBg="1"/>
      <p:bldP spid="34" grpId="0" animBg="1"/>
      <p:bldP spid="39" grpId="0" animBg="1"/>
      <p:bldP spid="28" grpId="0" animBg="1"/>
      <p:bldP spid="28" grpId="1" animBg="1"/>
      <p:bldP spid="28" grpId="2" animBg="1"/>
      <p:bldP spid="29" grpId="0" animBg="1"/>
      <p:bldP spid="29" grpId="1" animBg="1"/>
      <p:bldP spid="29" grpId="2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Byproducts of BFS(s)</a:t>
            </a:r>
          </a:p>
          <a:p>
            <a:pPr lvl="1"/>
            <a:r>
              <a:rPr lang="en-US" dirty="0"/>
              <a:t>Breadth first tree</a:t>
            </a:r>
          </a:p>
          <a:p>
            <a:pPr lvl="2"/>
            <a:r>
              <a:rPr lang="en-US" dirty="0"/>
              <a:t>The tree constructed when a BFS is done</a:t>
            </a:r>
          </a:p>
          <a:p>
            <a:pPr lvl="1"/>
            <a:r>
              <a:rPr lang="en-US" dirty="0"/>
              <a:t>Shortest path</a:t>
            </a:r>
          </a:p>
          <a:p>
            <a:pPr lvl="2"/>
            <a:r>
              <a:rPr lang="en-US" dirty="0"/>
              <a:t>A path with minimum number of edges from one vertex to another</a:t>
            </a:r>
          </a:p>
          <a:p>
            <a:pPr lvl="2"/>
            <a:r>
              <a:rPr lang="en-US" dirty="0"/>
              <a:t>BFS(s) find out all the shortest paths from s to all its reachable vertices</a:t>
            </a:r>
          </a:p>
          <a:p>
            <a:pPr marL="514350" lvl="1" indent="0">
              <a:buNone/>
            </a:pPr>
            <a:endParaRPr lang="en-US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02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044655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2" name="Oval 31"/>
          <p:cNvSpPr/>
          <p:nvPr/>
        </p:nvSpPr>
        <p:spPr>
          <a:xfrm>
            <a:off x="35059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3963174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4448262" y="357110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178915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4"/>
            <a:endCxn id="41" idx="0"/>
          </p:cNvCxnSpPr>
          <p:nvPr/>
        </p:nvCxnSpPr>
        <p:spPr>
          <a:xfrm flipH="1">
            <a:off x="2017758" y="4953000"/>
            <a:ext cx="376194" cy="36263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572000" y="4620907"/>
            <a:ext cx="29050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shortest paths started from vertex 1 are found</a:t>
            </a:r>
          </a:p>
          <a:p>
            <a:r>
              <a:rPr lang="en-US" dirty="0"/>
              <a:t>e.g. 1 to 5   </a:t>
            </a:r>
          </a:p>
        </p:txBody>
      </p:sp>
    </p:spTree>
    <p:extLst>
      <p:ext uri="{BB962C8B-B14F-4D97-AF65-F5344CB8AC3E}">
        <p14:creationId xmlns:p14="http://schemas.microsoft.com/office/powerpoint/2010/main" val="394133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4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1" grpId="0"/>
      <p:bldP spid="32" grpId="0" animBg="1"/>
      <p:bldP spid="34" grpId="0" animBg="1"/>
      <p:bldP spid="39" grpId="0" animBg="1"/>
      <p:bldP spid="35" grpId="0" animBg="1"/>
      <p:bldP spid="37" grpId="0" animBg="1"/>
      <p:bldP spid="37" grpId="1" animBg="1"/>
      <p:bldP spid="38" grpId="0" animBg="1"/>
      <p:bldP spid="38" grpId="1" animBg="1"/>
      <p:bldP spid="41" grpId="0" animBg="1"/>
      <p:bldP spid="42" grpId="0" animBg="1"/>
      <p:bldP spid="42" grpId="1" animBg="1"/>
      <p:bldP spid="61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16535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8" name="Oval 37"/>
          <p:cNvSpPr/>
          <p:nvPr/>
        </p:nvSpPr>
        <p:spPr>
          <a:xfrm>
            <a:off x="267403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2" name="Oval 41"/>
          <p:cNvSpPr/>
          <p:nvPr/>
        </p:nvSpPr>
        <p:spPr>
          <a:xfrm>
            <a:off x="3135357" y="6172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239395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5"/>
            <a:endCxn id="42" idx="0"/>
          </p:cNvCxnSpPr>
          <p:nvPr/>
        </p:nvCxnSpPr>
        <p:spPr>
          <a:xfrm>
            <a:off x="3064283" y="5705882"/>
            <a:ext cx="299674" cy="46631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3" name="Oval 32"/>
          <p:cNvSpPr/>
          <p:nvPr/>
        </p:nvSpPr>
        <p:spPr>
          <a:xfrm>
            <a:off x="2941855" y="354639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6" name="Oval 35"/>
          <p:cNvSpPr/>
          <p:nvPr/>
        </p:nvSpPr>
        <p:spPr>
          <a:xfrm>
            <a:off x="38831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3425913" y="35371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53493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2 to 5</a:t>
            </a:r>
          </a:p>
        </p:txBody>
      </p:sp>
      <p:sp>
        <p:nvSpPr>
          <p:cNvPr id="18" name="Oval 17"/>
          <p:cNvSpPr/>
          <p:nvPr/>
        </p:nvSpPr>
        <p:spPr>
          <a:xfrm rot="2908682">
            <a:off x="1701031" y="4621870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510653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2 to 4</a:t>
            </a:r>
          </a:p>
        </p:txBody>
      </p:sp>
      <p:sp>
        <p:nvSpPr>
          <p:cNvPr id="50" name="Oval 49"/>
          <p:cNvSpPr/>
          <p:nvPr/>
        </p:nvSpPr>
        <p:spPr>
          <a:xfrm rot="3430454">
            <a:off x="1497430" y="5162469"/>
            <a:ext cx="2810414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3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2" grpId="0" animBg="1"/>
      <p:bldP spid="3" grpId="0"/>
      <p:bldP spid="18" grpId="0" animBg="1"/>
      <p:bldP spid="49" grpId="0"/>
      <p:bldP spid="5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17431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195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019762" y="13975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7431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4195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019762" y="26167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200362" y="162611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5907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2671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867362" y="223571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000307" y="159726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362007" y="155916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200362" y="284531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248362" y="2845316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666962" y="3575222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BFS(           ): </a:t>
            </a:r>
          </a:p>
        </p:txBody>
      </p:sp>
      <p:sp>
        <p:nvSpPr>
          <p:cNvPr id="35" name="Oval 34"/>
          <p:cNvSpPr/>
          <p:nvPr/>
        </p:nvSpPr>
        <p:spPr>
          <a:xfrm>
            <a:off x="2208771" y="34990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7" name="Oval 36"/>
          <p:cNvSpPr/>
          <p:nvPr/>
        </p:nvSpPr>
        <p:spPr>
          <a:xfrm>
            <a:off x="2839802" y="4495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3348488" y="53156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43" name="Curved Connector 42"/>
          <p:cNvCxnSpPr>
            <a:stCxn id="37" idx="4"/>
            <a:endCxn id="38" idx="1"/>
          </p:cNvCxnSpPr>
          <p:nvPr/>
        </p:nvCxnSpPr>
        <p:spPr>
          <a:xfrm>
            <a:off x="3068402" y="4953000"/>
            <a:ext cx="347041" cy="4295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903074" y="46379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BF Tree: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0" y="431970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Shortest 3 to 6</a:t>
            </a:r>
          </a:p>
        </p:txBody>
      </p:sp>
      <p:sp>
        <p:nvSpPr>
          <p:cNvPr id="18" name="Oval 17"/>
          <p:cNvSpPr/>
          <p:nvPr/>
        </p:nvSpPr>
        <p:spPr>
          <a:xfrm rot="3493576">
            <a:off x="2434088" y="4687774"/>
            <a:ext cx="1828800" cy="914400"/>
          </a:xfrm>
          <a:prstGeom prst="ellipse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876800" y="479863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Shortest 3 to 5</a:t>
            </a:r>
          </a:p>
        </p:txBody>
      </p:sp>
      <p:sp>
        <p:nvSpPr>
          <p:cNvPr id="50" name="Oval 49"/>
          <p:cNvSpPr/>
          <p:nvPr/>
        </p:nvSpPr>
        <p:spPr>
          <a:xfrm rot="7342308">
            <a:off x="1900737" y="4406287"/>
            <a:ext cx="2115010" cy="914400"/>
          </a:xfrm>
          <a:prstGeom prst="ellipse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958243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7" name="Oval 46"/>
          <p:cNvSpPr/>
          <p:nvPr/>
        </p:nvSpPr>
        <p:spPr>
          <a:xfrm>
            <a:off x="34195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48" name="Oval 47"/>
          <p:cNvSpPr/>
          <p:nvPr/>
        </p:nvSpPr>
        <p:spPr>
          <a:xfrm>
            <a:off x="3876762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1" name="Oval 50"/>
          <p:cNvSpPr/>
          <p:nvPr/>
        </p:nvSpPr>
        <p:spPr>
          <a:xfrm>
            <a:off x="4361850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4834496" y="349902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3" name="Oval 52"/>
          <p:cNvSpPr/>
          <p:nvPr/>
        </p:nvSpPr>
        <p:spPr>
          <a:xfrm>
            <a:off x="2387535" y="51679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54" name="Curved Connector 42"/>
          <p:cNvCxnSpPr>
            <a:stCxn id="37" idx="4"/>
            <a:endCxn id="53" idx="7"/>
          </p:cNvCxnSpPr>
          <p:nvPr/>
        </p:nvCxnSpPr>
        <p:spPr>
          <a:xfrm flipH="1">
            <a:off x="2777780" y="4953000"/>
            <a:ext cx="290622" cy="28192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1840953" y="57728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Curved Connector 42"/>
          <p:cNvCxnSpPr>
            <a:stCxn id="53" idx="3"/>
            <a:endCxn id="55" idx="7"/>
          </p:cNvCxnSpPr>
          <p:nvPr/>
        </p:nvCxnSpPr>
        <p:spPr>
          <a:xfrm flipH="1">
            <a:off x="2231198" y="5558213"/>
            <a:ext cx="223292" cy="28157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318007" y="63451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58" name="Curved Connector 42"/>
          <p:cNvCxnSpPr>
            <a:stCxn id="55" idx="3"/>
            <a:endCxn id="57" idx="7"/>
          </p:cNvCxnSpPr>
          <p:nvPr/>
        </p:nvCxnSpPr>
        <p:spPr>
          <a:xfrm flipH="1">
            <a:off x="1708252" y="6163082"/>
            <a:ext cx="199656" cy="24901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876800" y="53965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Shortest 3 to 4</a:t>
            </a:r>
          </a:p>
        </p:txBody>
      </p:sp>
      <p:sp>
        <p:nvSpPr>
          <p:cNvPr id="63" name="Oval 62"/>
          <p:cNvSpPr/>
          <p:nvPr/>
        </p:nvSpPr>
        <p:spPr>
          <a:xfrm rot="7829259">
            <a:off x="1295143" y="4805864"/>
            <a:ext cx="2672165" cy="914400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876801" y="604776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Shortest 3 to 2</a:t>
            </a:r>
          </a:p>
        </p:txBody>
      </p:sp>
      <p:sp>
        <p:nvSpPr>
          <p:cNvPr id="65" name="Oval 64"/>
          <p:cNvSpPr/>
          <p:nvPr/>
        </p:nvSpPr>
        <p:spPr>
          <a:xfrm rot="7821754">
            <a:off x="708235" y="5167967"/>
            <a:ext cx="3247778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0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" grpId="0"/>
      <p:bldP spid="18" grpId="0" animBg="1"/>
      <p:bldP spid="49" grpId="0"/>
      <p:bldP spid="50" grpId="0" animBg="1"/>
      <p:bldP spid="53" grpId="0" animBg="1"/>
      <p:bldP spid="55" grpId="0" animBg="1"/>
      <p:bldP spid="57" grpId="0" animBg="1"/>
      <p:bldP spid="62" grpId="0"/>
      <p:bldP spid="63" grpId="0" animBg="1"/>
      <p:bldP spid="64" grpId="0"/>
      <p:bldP spid="6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Two techniques of graph traversing for both directed or undirected graphs: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Breadth First Search (BFS) – Uses Queue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en-US" dirty="0"/>
              <a:t>Depth First Search (DFS) – Uses Stack</a:t>
            </a:r>
          </a:p>
          <a:p>
            <a:pPr marL="0" indent="0">
              <a:buNone/>
            </a:pP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557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BFS Traversal</a:t>
            </a:r>
          </a:p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5896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4" name="Oval 3"/>
          <p:cNvSpPr/>
          <p:nvPr/>
        </p:nvSpPr>
        <p:spPr>
          <a:xfrm>
            <a:off x="5251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2015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3801762" y="18493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5251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2015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3801762" y="306859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982362" y="2077995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3727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0491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3649362" y="2687595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2782307" y="2049140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144007" y="2011040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982362" y="3297195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030362" y="3297195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20362" y="4097295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Queue: </a:t>
            </a:r>
          </a:p>
        </p:txBody>
      </p:sp>
      <p:sp>
        <p:nvSpPr>
          <p:cNvPr id="22" name="Oval 21"/>
          <p:cNvSpPr/>
          <p:nvPr/>
        </p:nvSpPr>
        <p:spPr>
          <a:xfrm>
            <a:off x="1598055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1093488" y="4059195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/>
          <p:cNvSpPr/>
          <p:nvPr/>
        </p:nvSpPr>
        <p:spPr>
          <a:xfrm>
            <a:off x="1591962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0" name="Oval 29"/>
          <p:cNvSpPr/>
          <p:nvPr/>
        </p:nvSpPr>
        <p:spPr>
          <a:xfrm>
            <a:off x="2134607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0362" y="60960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20593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4" name="Oval 33"/>
          <p:cNvSpPr/>
          <p:nvPr/>
        </p:nvSpPr>
        <p:spPr>
          <a:xfrm>
            <a:off x="2516574" y="60579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3001662" y="609188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2640204" y="4076701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486400" y="1701828"/>
            <a:ext cx="3200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BFS_Traversal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BFS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Oval 28"/>
          <p:cNvSpPr/>
          <p:nvPr/>
        </p:nvSpPr>
        <p:spPr>
          <a:xfrm>
            <a:off x="3687462" y="609188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Oval 32"/>
          <p:cNvSpPr/>
          <p:nvPr/>
        </p:nvSpPr>
        <p:spPr>
          <a:xfrm>
            <a:off x="3326176" y="407670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5" name="Oval 34"/>
          <p:cNvSpPr/>
          <p:nvPr/>
        </p:nvSpPr>
        <p:spPr>
          <a:xfrm>
            <a:off x="4162167" y="60960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3808113" y="4059195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97463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2.40574E-6 L 0.04705 -0.4138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12353E-6 L -0.00746 -0.41638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12353E-6 L -0.06684 -0.41638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3039 -0.41638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28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2.12353E-6 L -0.19705 -0.41638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61" y="-208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030A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40574E-6 L -0.24982 -0.41384 " pathEditMode="relative" rAng="0" ptsTypes="AA">
                                      <p:cBhvr>
                                        <p:cTn id="139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20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3" grpId="1" animBg="1"/>
      <p:bldP spid="23" grpId="2" animBg="1"/>
      <p:bldP spid="26" grpId="0" animBg="1"/>
      <p:bldP spid="26" grpId="1" animBg="1"/>
      <p:bldP spid="26" grpId="2" animBg="1"/>
      <p:bldP spid="30" grpId="0" animBg="1"/>
      <p:bldP spid="30" grpId="1" animBg="1"/>
      <p:bldP spid="30" grpId="2" animBg="1"/>
      <p:bldP spid="32" grpId="0" animBg="1"/>
      <p:bldP spid="34" grpId="0" animBg="1"/>
      <p:bldP spid="39" grpId="0" animBg="1"/>
      <p:bldP spid="40" grpId="0" animBg="1"/>
      <p:bldP spid="40" grpId="1" animBg="1"/>
      <p:bldP spid="40" grpId="2" animBg="1"/>
      <p:bldP spid="29" grpId="0" animBg="1"/>
      <p:bldP spid="33" grpId="0" animBg="1"/>
      <p:bldP spid="33" grpId="1" animBg="1"/>
      <p:bldP spid="33" grpId="2" animBg="1"/>
      <p:bldP spid="35" grpId="0" animBg="1"/>
      <p:bldP spid="36" grpId="0" animBg="1"/>
      <p:bldP spid="36" grpId="1" animBg="1"/>
      <p:bldP spid="36" grpId="2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Depth-firstly search explores the edges to discover every vertex that is reachable from s</a:t>
            </a:r>
          </a:p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00050" lvl="1" indent="0">
              <a:buNone/>
            </a:pPr>
            <a:r>
              <a:rPr lang="en-US" dirty="0"/>
              <a:t> </a:t>
            </a:r>
            <a:r>
              <a:rPr lang="en-US" dirty="0" err="1"/>
              <a:t>s.underDFS</a:t>
            </a:r>
            <a:r>
              <a:rPr lang="en-US" dirty="0"/>
              <a:t> = true;    // grey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marL="914400" lvl="2" indent="0">
              <a:buNone/>
            </a:pPr>
            <a:r>
              <a:rPr lang="en-US" dirty="0"/>
              <a:t>if(!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marL="1371600" lvl="3" indent="0">
              <a:buNone/>
            </a:pP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 // black</a:t>
            </a:r>
          </a:p>
          <a:p>
            <a:pPr marL="1371600" lvl="3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53000" y="5121706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deepest one to the current one </a:t>
            </a:r>
          </a:p>
        </p:txBody>
      </p:sp>
    </p:spTree>
    <p:extLst>
      <p:ext uri="{BB962C8B-B14F-4D97-AF65-F5344CB8AC3E}">
        <p14:creationId xmlns:p14="http://schemas.microsoft.com/office/powerpoint/2010/main" val="37404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412773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lvl="1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821247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 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138728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32" grpId="0" animBg="1"/>
      <p:bldP spid="38" grpId="0" animBg="1"/>
      <p:bldP spid="41" grpId="0" animBg="1"/>
      <p:bldP spid="27" grpId="0"/>
      <p:bldP spid="28" grpId="0"/>
      <p:bldP spid="28" grpId="1"/>
      <p:bldP spid="29" grpId="0"/>
      <p:bldP spid="29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0" y="1598474"/>
            <a:ext cx="3581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(s):</a:t>
            </a:r>
          </a:p>
          <a:p>
            <a:pPr marL="457200" lvl="2"/>
            <a:r>
              <a:rPr lang="en-US" dirty="0" err="1"/>
              <a:t>s.underDFS</a:t>
            </a:r>
            <a:r>
              <a:rPr lang="en-US" dirty="0"/>
              <a:t> = true;</a:t>
            </a:r>
          </a:p>
          <a:p>
            <a:pPr marL="514350" lvl="1" indent="0">
              <a:buNone/>
            </a:pPr>
            <a:r>
              <a:rPr lang="en-US" dirty="0"/>
              <a:t>for each edge &lt;s, d&gt;{</a:t>
            </a:r>
          </a:p>
          <a:p>
            <a:pPr lvl="2"/>
            <a:r>
              <a:rPr lang="en-US" dirty="0"/>
              <a:t>if((!</a:t>
            </a:r>
            <a:r>
              <a:rPr lang="en-US" dirty="0" err="1"/>
              <a:t>d.underDFS</a:t>
            </a:r>
            <a:r>
              <a:rPr lang="en-US" dirty="0"/>
              <a:t> and d has not been visited)</a:t>
            </a:r>
          </a:p>
          <a:p>
            <a:pPr lvl="3"/>
            <a:r>
              <a:rPr lang="en-US" b="1" dirty="0"/>
              <a:t>DFS</a:t>
            </a:r>
            <a:r>
              <a:rPr lang="en-US" dirty="0"/>
              <a:t>(d);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Visit(s);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09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7252" y="423424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38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3401" y="3555484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0" name="Oval 29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3" name="Oval 32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07654" y="1524000"/>
            <a:ext cx="80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DFS</a:t>
            </a:r>
            <a:r>
              <a:rPr lang="en-US" dirty="0"/>
              <a:t>(3)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7252" y="6096000"/>
            <a:ext cx="4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reachable vertices are exactly the same with BFS, but with a different order</a:t>
            </a:r>
          </a:p>
        </p:txBody>
      </p:sp>
    </p:spTree>
    <p:extLst>
      <p:ext uri="{BB962C8B-B14F-4D97-AF65-F5344CB8AC3E}">
        <p14:creationId xmlns:p14="http://schemas.microsoft.com/office/powerpoint/2010/main" val="3729865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38" grpId="0" animBg="1"/>
      <p:bldP spid="41" grpId="0" animBg="1"/>
      <p:bldP spid="27" grpId="0"/>
      <p:bldP spid="27" grpId="1"/>
      <p:bldP spid="28" grpId="0"/>
      <p:bldP spid="28" grpId="1"/>
      <p:bldP spid="29" grpId="0"/>
      <p:bldP spid="29" grpId="1"/>
      <p:bldP spid="25" grpId="0"/>
      <p:bldP spid="26" grpId="0"/>
      <p:bldP spid="26" grpId="1"/>
      <p:bldP spid="30" grpId="0" animBg="1"/>
      <p:bldP spid="33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Depth first tree</a:t>
            </a:r>
          </a:p>
          <a:p>
            <a:pPr lvl="1"/>
            <a:r>
              <a:rPr lang="en-US" dirty="0"/>
              <a:t>The tree constructed when a DFS is done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036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9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(1)</a:t>
            </a:r>
          </a:p>
        </p:txBody>
      </p:sp>
      <p:sp>
        <p:nvSpPr>
          <p:cNvPr id="33" name="Oval 32"/>
          <p:cNvSpPr/>
          <p:nvPr/>
        </p:nvSpPr>
        <p:spPr>
          <a:xfrm>
            <a:off x="59351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Oval 33"/>
          <p:cNvSpPr/>
          <p:nvPr/>
        </p:nvSpPr>
        <p:spPr>
          <a:xfrm>
            <a:off x="7611591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Oval 38"/>
          <p:cNvSpPr/>
          <p:nvPr/>
        </p:nvSpPr>
        <p:spPr>
          <a:xfrm>
            <a:off x="59351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7611591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cxnSp>
        <p:nvCxnSpPr>
          <p:cNvPr id="43" name="Curved Connector 42"/>
          <p:cNvCxnSpPr>
            <a:stCxn id="33" idx="4"/>
            <a:endCxn id="39" idx="0"/>
          </p:cNvCxnSpPr>
          <p:nvPr/>
        </p:nvCxnSpPr>
        <p:spPr>
          <a:xfrm rot="5400000">
            <a:off x="57827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9" idx="7"/>
            <a:endCxn id="34" idx="3"/>
          </p:cNvCxnSpPr>
          <p:nvPr/>
        </p:nvCxnSpPr>
        <p:spPr>
          <a:xfrm rot="5400000" flipH="1" flipV="1">
            <a:off x="6554036" y="26889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4" idx="4"/>
            <a:endCxn id="40" idx="0"/>
          </p:cNvCxnSpPr>
          <p:nvPr/>
        </p:nvCxnSpPr>
        <p:spPr>
          <a:xfrm rot="5400000">
            <a:off x="7459191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06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92289" y="1417581"/>
            <a:ext cx="18058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 of </a:t>
            </a:r>
            <a:r>
              <a:rPr lang="en-US" b="1" dirty="0"/>
              <a:t>DFS</a:t>
            </a:r>
            <a:r>
              <a:rPr lang="en-US" dirty="0"/>
              <a:t>(2)</a:t>
            </a:r>
          </a:p>
        </p:txBody>
      </p:sp>
      <p:sp>
        <p:nvSpPr>
          <p:cNvPr id="42" name="Oval 41"/>
          <p:cNvSpPr/>
          <p:nvPr/>
        </p:nvSpPr>
        <p:spPr>
          <a:xfrm>
            <a:off x="7391400" y="25273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3" name="Oval 42"/>
          <p:cNvSpPr/>
          <p:nvPr/>
        </p:nvSpPr>
        <p:spPr>
          <a:xfrm>
            <a:off x="57150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4" name="Oval 43"/>
          <p:cNvSpPr/>
          <p:nvPr/>
        </p:nvSpPr>
        <p:spPr>
          <a:xfrm>
            <a:off x="7391400" y="37465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45" name="Curved Connector 44"/>
          <p:cNvCxnSpPr>
            <a:stCxn id="42" idx="4"/>
            <a:endCxn id="44" idx="0"/>
          </p:cNvCxnSpPr>
          <p:nvPr/>
        </p:nvCxnSpPr>
        <p:spPr>
          <a:xfrm rot="5400000">
            <a:off x="7239000" y="33655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44" idx="2"/>
            <a:endCxn id="43" idx="6"/>
          </p:cNvCxnSpPr>
          <p:nvPr/>
        </p:nvCxnSpPr>
        <p:spPr>
          <a:xfrm rot="10800000">
            <a:off x="6172200" y="39751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392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2993489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81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of DFS</a:t>
            </a:r>
            <a:r>
              <a:rPr lang="en-US" dirty="0"/>
              <a:t>(3)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529586" y="4577833"/>
            <a:ext cx="944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DF Tree</a:t>
            </a:r>
            <a:r>
              <a:rPr lang="en-US" b="1" dirty="0"/>
              <a:t> </a:t>
            </a:r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6" name="Oval 35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7" name="Oval 46"/>
          <p:cNvSpPr/>
          <p:nvPr/>
        </p:nvSpPr>
        <p:spPr>
          <a:xfrm>
            <a:off x="29677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Oval 47"/>
          <p:cNvSpPr/>
          <p:nvPr/>
        </p:nvSpPr>
        <p:spPr>
          <a:xfrm>
            <a:off x="34249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9" name="Oval 48"/>
          <p:cNvSpPr/>
          <p:nvPr/>
        </p:nvSpPr>
        <p:spPr>
          <a:xfrm>
            <a:off x="6858000" y="25815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0" name="Oval 49"/>
          <p:cNvSpPr/>
          <p:nvPr/>
        </p:nvSpPr>
        <p:spPr>
          <a:xfrm>
            <a:off x="8051479" y="26289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571845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2" name="Oval 51"/>
          <p:cNvSpPr/>
          <p:nvPr/>
        </p:nvSpPr>
        <p:spPr>
          <a:xfrm>
            <a:off x="6858000" y="380075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Oval 52"/>
          <p:cNvSpPr/>
          <p:nvPr/>
        </p:nvSpPr>
        <p:spPr>
          <a:xfrm>
            <a:off x="8051479" y="38481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54" name="Curved Connector 53"/>
          <p:cNvCxnSpPr>
            <a:stCxn id="50" idx="4"/>
            <a:endCxn id="53" idx="0"/>
          </p:cNvCxnSpPr>
          <p:nvPr/>
        </p:nvCxnSpPr>
        <p:spPr>
          <a:xfrm rot="5400000">
            <a:off x="7899079" y="34671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50" idx="3"/>
            <a:endCxn id="52" idx="7"/>
          </p:cNvCxnSpPr>
          <p:nvPr/>
        </p:nvCxnSpPr>
        <p:spPr>
          <a:xfrm rot="5400000">
            <a:off x="7259058" y="3008333"/>
            <a:ext cx="848565" cy="870189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urved Connector 55"/>
          <p:cNvCxnSpPr>
            <a:stCxn id="51" idx="7"/>
            <a:endCxn id="49" idx="3"/>
          </p:cNvCxnSpPr>
          <p:nvPr/>
        </p:nvCxnSpPr>
        <p:spPr>
          <a:xfrm rot="5400000" flipH="1" flipV="1">
            <a:off x="5995567" y="2938323"/>
            <a:ext cx="895910" cy="962865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7" name="Curved Connector 56"/>
          <p:cNvCxnSpPr>
            <a:stCxn id="52" idx="2"/>
            <a:endCxn id="51" idx="6"/>
          </p:cNvCxnSpPr>
          <p:nvPr/>
        </p:nvCxnSpPr>
        <p:spPr>
          <a:xfrm rot="10800000">
            <a:off x="6029046" y="4029355"/>
            <a:ext cx="828955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0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ambiguous terms: search, traversal</a:t>
            </a:r>
          </a:p>
          <a:p>
            <a:r>
              <a:rPr lang="en-US" dirty="0"/>
              <a:t>Visit each of vertices once</a:t>
            </a:r>
          </a:p>
          <a:p>
            <a:pPr lvl="1"/>
            <a:r>
              <a:rPr lang="en-US" dirty="0"/>
              <a:t>E.g.: tree walks of a binary search tree</a:t>
            </a:r>
          </a:p>
          <a:p>
            <a:pPr lvl="1"/>
            <a:r>
              <a:rPr lang="en-US" dirty="0"/>
              <a:t>Traversal</a:t>
            </a:r>
          </a:p>
          <a:p>
            <a:pPr lvl="1"/>
            <a:r>
              <a:rPr lang="en-US" dirty="0"/>
              <a:t>Search</a:t>
            </a:r>
          </a:p>
          <a:p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pPr lvl="1"/>
            <a:r>
              <a:rPr lang="en-US" dirty="0"/>
              <a:t>Search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148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DFS, DF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DFS Traversal  // (The DFS in the textbook)</a:t>
            </a:r>
          </a:p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pPr marL="0" indent="0">
              <a:buNone/>
            </a:pPr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3547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DFS, DF tree</a:t>
            </a:r>
          </a:p>
        </p:txBody>
      </p:sp>
      <p:sp>
        <p:nvSpPr>
          <p:cNvPr id="4" name="Oval 3"/>
          <p:cNvSpPr/>
          <p:nvPr/>
        </p:nvSpPr>
        <p:spPr>
          <a:xfrm>
            <a:off x="9731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26495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4249716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9731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26495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4249716" y="3733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1430316" y="27432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8207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24971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4097316" y="33528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3230261" y="27143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1591961" y="26762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1430316" y="39624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4478316" y="39624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6349" y="5448300"/>
            <a:ext cx="1330326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Visit order: </a:t>
            </a:r>
          </a:p>
        </p:txBody>
      </p:sp>
      <p:sp>
        <p:nvSpPr>
          <p:cNvPr id="32" name="Oval 31"/>
          <p:cNvSpPr/>
          <p:nvPr/>
        </p:nvSpPr>
        <p:spPr>
          <a:xfrm>
            <a:off x="15827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0" y="2057400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DFS(1)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52400" y="3344569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DFS(4)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10952" y="2145268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78947" y="4209535"/>
            <a:ext cx="92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DFS(5)</a:t>
            </a:r>
          </a:p>
        </p:txBody>
      </p:sp>
      <p:sp>
        <p:nvSpPr>
          <p:cNvPr id="38" name="Oval 37"/>
          <p:cNvSpPr/>
          <p:nvPr/>
        </p:nvSpPr>
        <p:spPr>
          <a:xfrm>
            <a:off x="2039916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1" name="Oval 40"/>
          <p:cNvSpPr/>
          <p:nvPr/>
        </p:nvSpPr>
        <p:spPr>
          <a:xfrm>
            <a:off x="2510524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42" name="Oval 41"/>
          <p:cNvSpPr/>
          <p:nvPr/>
        </p:nvSpPr>
        <p:spPr>
          <a:xfrm>
            <a:off x="3039761" y="541020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51100" y="1392867"/>
            <a:ext cx="1796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800" y="1318736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DFS_Traversal</a:t>
            </a:r>
            <a:r>
              <a:rPr lang="en-US" dirty="0"/>
              <a:t>(G)</a:t>
            </a:r>
          </a:p>
          <a:p>
            <a:r>
              <a:rPr lang="en-US" dirty="0"/>
              <a:t>for each v in G{</a:t>
            </a:r>
          </a:p>
          <a:p>
            <a:pPr marL="400050" lvl="1" indent="0">
              <a:buNone/>
            </a:pPr>
            <a:r>
              <a:rPr lang="en-US" dirty="0"/>
              <a:t>if (v has not been visited)</a:t>
            </a:r>
          </a:p>
          <a:p>
            <a:pPr marL="800100" lvl="2" indent="0">
              <a:buNone/>
            </a:pPr>
            <a:r>
              <a:rPr lang="en-US" b="1" dirty="0"/>
              <a:t>DFS</a:t>
            </a:r>
            <a:r>
              <a:rPr lang="en-US" dirty="0"/>
              <a:t>(v);</a:t>
            </a:r>
          </a:p>
          <a:p>
            <a:r>
              <a:rPr lang="en-US" dirty="0"/>
              <a:t>}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44745" y="2127422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DFS(3)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06916" y="3431424"/>
            <a:ext cx="1054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DFS(6)</a:t>
            </a:r>
          </a:p>
        </p:txBody>
      </p:sp>
      <p:sp>
        <p:nvSpPr>
          <p:cNvPr id="33" name="Oval 32"/>
          <p:cNvSpPr/>
          <p:nvPr/>
        </p:nvSpPr>
        <p:spPr>
          <a:xfrm>
            <a:off x="3500575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3967399" y="5401962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8337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700" autoRev="1" fill="remove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9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70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700" autoRev="1" fill="remove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70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32" grpId="0" animBg="1"/>
      <p:bldP spid="20" grpId="0"/>
      <p:bldP spid="35" grpId="0"/>
      <p:bldP spid="35" grpId="1"/>
      <p:bldP spid="36" grpId="0"/>
      <p:bldP spid="36" grpId="1"/>
      <p:bldP spid="37" grpId="0"/>
      <p:bldP spid="37" grpId="1"/>
      <p:bldP spid="38" grpId="0" animBg="1"/>
      <p:bldP spid="41" grpId="0" animBg="1"/>
      <p:bldP spid="42" grpId="0" animBg="1"/>
      <p:bldP spid="29" grpId="0"/>
      <p:bldP spid="29" grpId="1"/>
      <p:bldP spid="30" grpId="0"/>
      <p:bldP spid="30" grpId="1"/>
      <p:bldP spid="33" grpId="0" animBg="1"/>
      <p:bldP spid="3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6" name="Google Shape;3776;p161"/>
          <p:cNvSpPr txBox="1">
            <a:spLocks noGrp="1"/>
          </p:cNvSpPr>
          <p:nvPr>
            <p:ph type="ctrTitle"/>
          </p:nvPr>
        </p:nvSpPr>
        <p:spPr>
          <a:xfrm>
            <a:off x="777000" y="2161600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49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TOPOLOGICAL SORT</a:t>
            </a:r>
            <a:endParaRPr sz="18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77" name="Google Shape;3777;p161"/>
          <p:cNvSpPr txBox="1">
            <a:spLocks noGrp="1"/>
          </p:cNvSpPr>
          <p:nvPr>
            <p:ph type="subTitle" idx="1"/>
          </p:nvPr>
        </p:nvSpPr>
        <p:spPr>
          <a:xfrm>
            <a:off x="311700" y="4124725"/>
            <a:ext cx="8520600" cy="792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4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An application of DFS that deals with “dependency” constraints</a:t>
            </a:r>
            <a:endParaRPr sz="1800">
              <a:solidFill>
                <a:srgbClr val="00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3778" name="Google Shape;3778;p16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338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3" name="Google Shape;3783;p162"/>
          <p:cNvSpPr txBox="1">
            <a:spLocks noGrp="1"/>
          </p:cNvSpPr>
          <p:nvPr>
            <p:ph type="title" idx="4294967295"/>
          </p:nvPr>
        </p:nvSpPr>
        <p:spPr>
          <a:xfrm>
            <a:off x="311700" y="122842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ASIDE: DIRECTED ACYCLIC GRAPHS</a:t>
            </a: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3784" name="Google Shape;3784;p162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33</a:t>
            </a:fld>
            <a:endParaRPr/>
          </a:p>
        </p:txBody>
      </p:sp>
      <p:sp>
        <p:nvSpPr>
          <p:cNvPr id="3785" name="Google Shape;3785;p162"/>
          <p:cNvSpPr/>
          <p:nvPr/>
        </p:nvSpPr>
        <p:spPr>
          <a:xfrm>
            <a:off x="1428150" y="2036825"/>
            <a:ext cx="6287700" cy="885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A </a:t>
            </a:r>
            <a:r>
              <a:rPr lang="en" sz="2200" b="1">
                <a:latin typeface="Assistant"/>
                <a:ea typeface="Assistant"/>
                <a:cs typeface="Assistant"/>
                <a:sym typeface="Assistant"/>
              </a:rPr>
              <a:t>Directed Acyclic Graph (DAG)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 is a directed graph with </a:t>
            </a:r>
            <a:r>
              <a:rPr lang="en" sz="2200" i="1">
                <a:latin typeface="Assistant"/>
                <a:ea typeface="Assistant"/>
                <a:cs typeface="Assistant"/>
                <a:sym typeface="Assistant"/>
              </a:rPr>
              <a:t>no directed cycles</a:t>
            </a:r>
            <a:r>
              <a:rPr lang="en" sz="2200"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19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786" name="Google Shape;3786;p162"/>
          <p:cNvSpPr/>
          <p:nvPr/>
        </p:nvSpPr>
        <p:spPr>
          <a:xfrm>
            <a:off x="2686650" y="3484265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87" name="Google Shape;3787;p162"/>
          <p:cNvSpPr/>
          <p:nvPr/>
        </p:nvSpPr>
        <p:spPr>
          <a:xfrm>
            <a:off x="3392527" y="3484265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88" name="Google Shape;3788;p162"/>
          <p:cNvSpPr/>
          <p:nvPr/>
        </p:nvSpPr>
        <p:spPr>
          <a:xfrm>
            <a:off x="3039589" y="3131327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89" name="Google Shape;3789;p162"/>
          <p:cNvCxnSpPr>
            <a:stCxn id="3786" idx="7"/>
            <a:endCxn id="3788" idx="3"/>
          </p:cNvCxnSpPr>
          <p:nvPr/>
        </p:nvCxnSpPr>
        <p:spPr>
          <a:xfrm rot="10800000" flipH="1">
            <a:off x="2988040" y="3432776"/>
            <a:ext cx="103200" cy="103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90" name="Google Shape;3790;p162"/>
          <p:cNvCxnSpPr>
            <a:stCxn id="3788" idx="5"/>
            <a:endCxn id="3787" idx="1"/>
          </p:cNvCxnSpPr>
          <p:nvPr/>
        </p:nvCxnSpPr>
        <p:spPr>
          <a:xfrm>
            <a:off x="3340978" y="3432716"/>
            <a:ext cx="103200" cy="103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91" name="Google Shape;3791;p162"/>
          <p:cNvSpPr/>
          <p:nvPr/>
        </p:nvSpPr>
        <p:spPr>
          <a:xfrm>
            <a:off x="3039589" y="3837208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92" name="Google Shape;3792;p162"/>
          <p:cNvCxnSpPr>
            <a:stCxn id="3791" idx="1"/>
            <a:endCxn id="3786" idx="5"/>
          </p:cNvCxnSpPr>
          <p:nvPr/>
        </p:nvCxnSpPr>
        <p:spPr>
          <a:xfrm rot="10800000">
            <a:off x="2988099" y="3785719"/>
            <a:ext cx="103200" cy="103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93" name="Google Shape;3793;p162"/>
          <p:cNvSpPr/>
          <p:nvPr/>
        </p:nvSpPr>
        <p:spPr>
          <a:xfrm>
            <a:off x="5577575" y="3484265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4" name="Google Shape;3794;p162"/>
          <p:cNvSpPr/>
          <p:nvPr/>
        </p:nvSpPr>
        <p:spPr>
          <a:xfrm>
            <a:off x="6283452" y="3484265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95" name="Google Shape;3795;p162"/>
          <p:cNvSpPr/>
          <p:nvPr/>
        </p:nvSpPr>
        <p:spPr>
          <a:xfrm>
            <a:off x="5930513" y="3131327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96" name="Google Shape;3796;p162"/>
          <p:cNvCxnSpPr>
            <a:stCxn id="3795" idx="3"/>
            <a:endCxn id="3793" idx="7"/>
          </p:cNvCxnSpPr>
          <p:nvPr/>
        </p:nvCxnSpPr>
        <p:spPr>
          <a:xfrm flipH="1">
            <a:off x="5879024" y="3432716"/>
            <a:ext cx="103200" cy="103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97" name="Google Shape;3797;p162"/>
          <p:cNvCxnSpPr>
            <a:stCxn id="3795" idx="5"/>
            <a:endCxn id="3794" idx="1"/>
          </p:cNvCxnSpPr>
          <p:nvPr/>
        </p:nvCxnSpPr>
        <p:spPr>
          <a:xfrm>
            <a:off x="6231903" y="3432716"/>
            <a:ext cx="103200" cy="103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798" name="Google Shape;3798;p162"/>
          <p:cNvSpPr/>
          <p:nvPr/>
        </p:nvSpPr>
        <p:spPr>
          <a:xfrm>
            <a:off x="5930513" y="3837208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799" name="Google Shape;3799;p162"/>
          <p:cNvCxnSpPr>
            <a:stCxn id="3793" idx="5"/>
            <a:endCxn id="3798" idx="1"/>
          </p:cNvCxnSpPr>
          <p:nvPr/>
        </p:nvCxnSpPr>
        <p:spPr>
          <a:xfrm>
            <a:off x="5878965" y="3785655"/>
            <a:ext cx="103200" cy="103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00" name="Google Shape;3800;p162"/>
          <p:cNvSpPr/>
          <p:nvPr/>
        </p:nvSpPr>
        <p:spPr>
          <a:xfrm>
            <a:off x="4456299" y="3183038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1" name="Google Shape;3801;p162"/>
          <p:cNvSpPr/>
          <p:nvPr/>
        </p:nvSpPr>
        <p:spPr>
          <a:xfrm>
            <a:off x="4456294" y="3764373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02" name="Google Shape;3802;p162"/>
          <p:cNvCxnSpPr>
            <a:stCxn id="3800" idx="4"/>
            <a:endCxn id="3801" idx="0"/>
          </p:cNvCxnSpPr>
          <p:nvPr/>
        </p:nvCxnSpPr>
        <p:spPr>
          <a:xfrm>
            <a:off x="4632849" y="3536138"/>
            <a:ext cx="0" cy="2283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03" name="Google Shape;3803;p162"/>
          <p:cNvCxnSpPr/>
          <p:nvPr/>
        </p:nvCxnSpPr>
        <p:spPr>
          <a:xfrm flipH="1">
            <a:off x="6231638" y="3802412"/>
            <a:ext cx="103500" cy="10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04" name="Google Shape;3804;p162"/>
          <p:cNvCxnSpPr>
            <a:stCxn id="3795" idx="4"/>
            <a:endCxn id="3798" idx="0"/>
          </p:cNvCxnSpPr>
          <p:nvPr/>
        </p:nvCxnSpPr>
        <p:spPr>
          <a:xfrm>
            <a:off x="6107063" y="3484427"/>
            <a:ext cx="0" cy="3528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05" name="Google Shape;3805;p162"/>
          <p:cNvSpPr/>
          <p:nvPr/>
        </p:nvSpPr>
        <p:spPr>
          <a:xfrm>
            <a:off x="4456293" y="4627483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06" name="Google Shape;3806;p162"/>
          <p:cNvSpPr/>
          <p:nvPr/>
        </p:nvSpPr>
        <p:spPr>
          <a:xfrm>
            <a:off x="4456289" y="5208834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07" name="Google Shape;3807;p162"/>
          <p:cNvCxnSpPr/>
          <p:nvPr/>
        </p:nvCxnSpPr>
        <p:spPr>
          <a:xfrm>
            <a:off x="4575610" y="4980432"/>
            <a:ext cx="0" cy="228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08" name="Google Shape;3808;p162"/>
          <p:cNvCxnSpPr/>
          <p:nvPr/>
        </p:nvCxnSpPr>
        <p:spPr>
          <a:xfrm flipH="1">
            <a:off x="3340717" y="5229960"/>
            <a:ext cx="103500" cy="103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09" name="Google Shape;3809;p162"/>
          <p:cNvCxnSpPr/>
          <p:nvPr/>
        </p:nvCxnSpPr>
        <p:spPr>
          <a:xfrm rot="10800000" flipH="1">
            <a:off x="4694348" y="4965534"/>
            <a:ext cx="1500" cy="2433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10" name="Google Shape;3810;p162"/>
          <p:cNvSpPr/>
          <p:nvPr/>
        </p:nvSpPr>
        <p:spPr>
          <a:xfrm>
            <a:off x="2686622" y="4928718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11" name="Google Shape;3811;p162"/>
          <p:cNvSpPr/>
          <p:nvPr/>
        </p:nvSpPr>
        <p:spPr>
          <a:xfrm>
            <a:off x="3392511" y="4928718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12" name="Google Shape;3812;p162"/>
          <p:cNvSpPr/>
          <p:nvPr/>
        </p:nvSpPr>
        <p:spPr>
          <a:xfrm>
            <a:off x="3039566" y="4575770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13" name="Google Shape;3813;p162"/>
          <p:cNvCxnSpPr>
            <a:stCxn id="3810" idx="7"/>
            <a:endCxn id="3812" idx="3"/>
          </p:cNvCxnSpPr>
          <p:nvPr/>
        </p:nvCxnSpPr>
        <p:spPr>
          <a:xfrm rot="10800000" flipH="1">
            <a:off x="2988012" y="4877229"/>
            <a:ext cx="103200" cy="10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14" name="Google Shape;3814;p162"/>
          <p:cNvCxnSpPr>
            <a:stCxn id="3812" idx="5"/>
            <a:endCxn id="3811" idx="1"/>
          </p:cNvCxnSpPr>
          <p:nvPr/>
        </p:nvCxnSpPr>
        <p:spPr>
          <a:xfrm>
            <a:off x="3340956" y="4877160"/>
            <a:ext cx="103200" cy="10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15" name="Google Shape;3815;p162"/>
          <p:cNvSpPr/>
          <p:nvPr/>
        </p:nvSpPr>
        <p:spPr>
          <a:xfrm>
            <a:off x="3039566" y="5281672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16" name="Google Shape;3816;p162"/>
          <p:cNvCxnSpPr>
            <a:stCxn id="3815" idx="1"/>
            <a:endCxn id="3810" idx="5"/>
          </p:cNvCxnSpPr>
          <p:nvPr/>
        </p:nvCxnSpPr>
        <p:spPr>
          <a:xfrm rot="10800000">
            <a:off x="2988077" y="5230182"/>
            <a:ext cx="103200" cy="10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17" name="Google Shape;3817;p162"/>
          <p:cNvSpPr/>
          <p:nvPr/>
        </p:nvSpPr>
        <p:spPr>
          <a:xfrm>
            <a:off x="5577580" y="4928718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18" name="Google Shape;3818;p162"/>
          <p:cNvSpPr/>
          <p:nvPr/>
        </p:nvSpPr>
        <p:spPr>
          <a:xfrm>
            <a:off x="6283469" y="4928718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19" name="Google Shape;3819;p162"/>
          <p:cNvSpPr/>
          <p:nvPr/>
        </p:nvSpPr>
        <p:spPr>
          <a:xfrm>
            <a:off x="5930524" y="4575770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20" name="Google Shape;3820;p162"/>
          <p:cNvCxnSpPr>
            <a:stCxn id="3819" idx="3"/>
            <a:endCxn id="3817" idx="7"/>
          </p:cNvCxnSpPr>
          <p:nvPr/>
        </p:nvCxnSpPr>
        <p:spPr>
          <a:xfrm flipH="1">
            <a:off x="5879034" y="4877160"/>
            <a:ext cx="103200" cy="10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21" name="Google Shape;3821;p162"/>
          <p:cNvCxnSpPr>
            <a:stCxn id="3819" idx="5"/>
            <a:endCxn id="3818" idx="1"/>
          </p:cNvCxnSpPr>
          <p:nvPr/>
        </p:nvCxnSpPr>
        <p:spPr>
          <a:xfrm>
            <a:off x="6231914" y="4877160"/>
            <a:ext cx="103200" cy="10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22" name="Google Shape;3822;p162"/>
          <p:cNvSpPr/>
          <p:nvPr/>
        </p:nvSpPr>
        <p:spPr>
          <a:xfrm>
            <a:off x="5930524" y="5281672"/>
            <a:ext cx="353100" cy="3531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3823" name="Google Shape;3823;p162"/>
          <p:cNvCxnSpPr>
            <a:stCxn id="3817" idx="5"/>
            <a:endCxn id="3822" idx="1"/>
          </p:cNvCxnSpPr>
          <p:nvPr/>
        </p:nvCxnSpPr>
        <p:spPr>
          <a:xfrm>
            <a:off x="5878969" y="5230108"/>
            <a:ext cx="103200" cy="103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24" name="Google Shape;3824;p162"/>
          <p:cNvCxnSpPr/>
          <p:nvPr/>
        </p:nvCxnSpPr>
        <p:spPr>
          <a:xfrm flipH="1">
            <a:off x="6231656" y="5246874"/>
            <a:ext cx="103500" cy="1035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825" name="Google Shape;3825;p162"/>
          <p:cNvCxnSpPr>
            <a:stCxn id="3822" idx="0"/>
            <a:endCxn id="3819" idx="4"/>
          </p:cNvCxnSpPr>
          <p:nvPr/>
        </p:nvCxnSpPr>
        <p:spPr>
          <a:xfrm rot="10800000">
            <a:off x="6107074" y="4928872"/>
            <a:ext cx="0" cy="352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826" name="Google Shape;3826;p162"/>
          <p:cNvSpPr txBox="1"/>
          <p:nvPr/>
        </p:nvSpPr>
        <p:spPr>
          <a:xfrm>
            <a:off x="386600" y="3279675"/>
            <a:ext cx="23958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These are DAGs:</a:t>
            </a:r>
            <a:endParaRPr sz="1100"/>
          </a:p>
        </p:txBody>
      </p:sp>
      <p:sp>
        <p:nvSpPr>
          <p:cNvPr id="3827" name="Google Shape;3827;p162"/>
          <p:cNvSpPr txBox="1"/>
          <p:nvPr/>
        </p:nvSpPr>
        <p:spPr>
          <a:xfrm>
            <a:off x="386600" y="4713425"/>
            <a:ext cx="26529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9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These are not DAGs:</a:t>
            </a:r>
            <a:endParaRPr sz="1100"/>
          </a:p>
        </p:txBody>
      </p:sp>
    </p:spTree>
    <p:extLst>
      <p:ext uri="{BB962C8B-B14F-4D97-AF65-F5344CB8AC3E}">
        <p14:creationId xmlns:p14="http://schemas.microsoft.com/office/powerpoint/2010/main" val="211993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4"/>
            <a:endCxn id="8" idx="0"/>
          </p:cNvCxnSpPr>
          <p:nvPr/>
        </p:nvCxnSpPr>
        <p:spPr>
          <a:xfrm rot="5400000">
            <a:off x="34290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70957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56372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/>
          <a:lstStyle/>
          <a:p>
            <a:r>
              <a:rPr lang="en-US" dirty="0"/>
              <a:t>DAG: directed acyclic graph</a:t>
            </a:r>
          </a:p>
          <a:p>
            <a:pPr lvl="1"/>
            <a:r>
              <a:rPr lang="en-US" dirty="0"/>
              <a:t> A graph without cycles</a:t>
            </a:r>
          </a:p>
        </p:txBody>
      </p:sp>
      <p:sp>
        <p:nvSpPr>
          <p:cNvPr id="4" name="Oval 3"/>
          <p:cNvSpPr/>
          <p:nvPr/>
        </p:nvSpPr>
        <p:spPr>
          <a:xfrm>
            <a:off x="19050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5814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181600" y="3200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19050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5814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181600" y="4419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362200" y="3429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7526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029200" y="4038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162145" y="3400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523845" y="3362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362200" y="4648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6"/>
          <p:cNvCxnSpPr>
            <a:stCxn id="9" idx="6"/>
            <a:endCxn id="9" idx="4"/>
          </p:cNvCxnSpPr>
          <p:nvPr/>
        </p:nvCxnSpPr>
        <p:spPr>
          <a:xfrm flipH="1">
            <a:off x="5410200" y="4648200"/>
            <a:ext cx="228600" cy="228600"/>
          </a:xfrm>
          <a:prstGeom prst="curvedConnector4">
            <a:avLst>
              <a:gd name="adj1" fmla="val -100000"/>
              <a:gd name="adj2" fmla="val 2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09106" y="5410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49273" y="541020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2731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Ordering in DAGs</a:t>
            </a:r>
          </a:p>
          <a:p>
            <a:pPr lvl="1"/>
            <a:r>
              <a:rPr lang="en-US" dirty="0"/>
              <a:t> If there is an edge &lt;u, v&gt;, then u appears before v in the ordering</a:t>
            </a:r>
          </a:p>
        </p:txBody>
      </p:sp>
      <p:sp>
        <p:nvSpPr>
          <p:cNvPr id="4" name="Oval 3"/>
          <p:cNvSpPr/>
          <p:nvPr/>
        </p:nvSpPr>
        <p:spPr>
          <a:xfrm>
            <a:off x="27970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734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73680" y="3962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7970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44734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6073680" y="5181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3254280" y="4191000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26446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921280" y="4800600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5054225" y="4162145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3415925" y="4124045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3254280" y="5410200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01186" y="617220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Dag?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63037" y="617220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28394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800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</a:p>
        </p:txBody>
      </p:sp>
      <p:sp>
        <p:nvSpPr>
          <p:cNvPr id="4" name="Oval 3"/>
          <p:cNvSpPr/>
          <p:nvPr/>
        </p:nvSpPr>
        <p:spPr>
          <a:xfrm>
            <a:off x="20103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867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286976" y="23172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103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6867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286976" y="353643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467576" y="2545836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8579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4"/>
            <a:endCxn id="9" idx="0"/>
          </p:cNvCxnSpPr>
          <p:nvPr/>
        </p:nvCxnSpPr>
        <p:spPr>
          <a:xfrm rot="5400000">
            <a:off x="5134576" y="3155436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3"/>
            <a:endCxn id="8" idx="7"/>
          </p:cNvCxnSpPr>
          <p:nvPr/>
        </p:nvCxnSpPr>
        <p:spPr>
          <a:xfrm rot="5400000">
            <a:off x="4267521" y="2516981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7" idx="7"/>
            <a:endCxn id="5" idx="3"/>
          </p:cNvCxnSpPr>
          <p:nvPr/>
        </p:nvCxnSpPr>
        <p:spPr>
          <a:xfrm rot="5400000" flipH="1" flipV="1">
            <a:off x="2629221" y="2478881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2"/>
            <a:endCxn id="7" idx="6"/>
          </p:cNvCxnSpPr>
          <p:nvPr/>
        </p:nvCxnSpPr>
        <p:spPr>
          <a:xfrm rot="10800000">
            <a:off x="2467576" y="3765036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425827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8" name="Oval 67"/>
          <p:cNvSpPr/>
          <p:nvPr/>
        </p:nvSpPr>
        <p:spPr>
          <a:xfrm>
            <a:off x="6058060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9" name="Oval 68"/>
          <p:cNvSpPr/>
          <p:nvPr/>
        </p:nvSpPr>
        <p:spPr>
          <a:xfrm>
            <a:off x="1767188" y="48835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0" name="Oval 69"/>
          <p:cNvSpPr/>
          <p:nvPr/>
        </p:nvSpPr>
        <p:spPr>
          <a:xfrm>
            <a:off x="5064726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71" name="Oval 70"/>
          <p:cNvSpPr/>
          <p:nvPr/>
        </p:nvSpPr>
        <p:spPr>
          <a:xfrm>
            <a:off x="2584942" y="489590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2" name="Oval 71"/>
          <p:cNvSpPr/>
          <p:nvPr/>
        </p:nvSpPr>
        <p:spPr>
          <a:xfrm>
            <a:off x="3525131" y="490826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73" name="Curved Connector 72"/>
          <p:cNvCxnSpPr>
            <a:stCxn id="67" idx="4"/>
            <a:endCxn id="68" idx="5"/>
          </p:cNvCxnSpPr>
          <p:nvPr/>
        </p:nvCxnSpPr>
        <p:spPr>
          <a:xfrm rot="5400000" flipH="1" flipV="1">
            <a:off x="5421755" y="4338917"/>
            <a:ext cx="91669" cy="1961429"/>
          </a:xfrm>
          <a:prstGeom prst="curvedConnector3">
            <a:avLst>
              <a:gd name="adj1" fmla="val -24937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67" idx="0"/>
            <a:endCxn id="70" idx="0"/>
          </p:cNvCxnSpPr>
          <p:nvPr/>
        </p:nvCxnSpPr>
        <p:spPr>
          <a:xfrm rot="5400000" flipH="1" flipV="1">
            <a:off x="4890101" y="4505041"/>
            <a:ext cx="12700" cy="80645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Curved Connector 74"/>
          <p:cNvCxnSpPr>
            <a:stCxn id="69" idx="0"/>
            <a:endCxn id="72" idx="0"/>
          </p:cNvCxnSpPr>
          <p:nvPr/>
        </p:nvCxnSpPr>
        <p:spPr>
          <a:xfrm rot="16200000" flipH="1">
            <a:off x="2862402" y="4016938"/>
            <a:ext cx="24714" cy="1757943"/>
          </a:xfrm>
          <a:prstGeom prst="curvedConnector3">
            <a:avLst>
              <a:gd name="adj1" fmla="val -92498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Curved Connector 75"/>
          <p:cNvCxnSpPr>
            <a:stCxn id="69" idx="3"/>
            <a:endCxn id="71" idx="4"/>
          </p:cNvCxnSpPr>
          <p:nvPr/>
        </p:nvCxnSpPr>
        <p:spPr>
          <a:xfrm rot="16200000" flipH="1">
            <a:off x="2292945" y="4814995"/>
            <a:ext cx="79312" cy="996916"/>
          </a:xfrm>
          <a:prstGeom prst="curvedConnector3">
            <a:avLst>
              <a:gd name="adj1" fmla="val 3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70" idx="6"/>
            <a:endCxn id="68" idx="2"/>
          </p:cNvCxnSpPr>
          <p:nvPr/>
        </p:nvCxnSpPr>
        <p:spPr>
          <a:xfrm flipV="1">
            <a:off x="5521926" y="5112152"/>
            <a:ext cx="536134" cy="2471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71" idx="0"/>
            <a:endCxn id="70" idx="1"/>
          </p:cNvCxnSpPr>
          <p:nvPr/>
        </p:nvCxnSpPr>
        <p:spPr>
          <a:xfrm rot="16200000" flipH="1">
            <a:off x="3941714" y="3785254"/>
            <a:ext cx="79312" cy="2300622"/>
          </a:xfrm>
          <a:prstGeom prst="curvedConnector3">
            <a:avLst>
              <a:gd name="adj1" fmla="val -288229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62000" y="6029412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all the topological sorted vertices in a line, all edges go from left to right </a:t>
            </a:r>
          </a:p>
        </p:txBody>
      </p:sp>
    </p:spTree>
    <p:extLst>
      <p:ext uri="{BB962C8B-B14F-4D97-AF65-F5344CB8AC3E}">
        <p14:creationId xmlns:p14="http://schemas.microsoft.com/office/powerpoint/2010/main" val="264721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14799"/>
          </a:xfrm>
        </p:spPr>
        <p:txBody>
          <a:bodyPr>
            <a:normAutofit/>
          </a:bodyPr>
          <a:lstStyle/>
          <a:p>
            <a:r>
              <a:rPr lang="en-US" dirty="0"/>
              <a:t>How to topological sort a dag?</a:t>
            </a:r>
          </a:p>
          <a:p>
            <a:r>
              <a:rPr lang="en-US" dirty="0"/>
              <a:t>Just use </a:t>
            </a:r>
            <a:r>
              <a:rPr lang="en-US" b="1" dirty="0" err="1"/>
              <a:t>DFS_Traversal</a:t>
            </a:r>
            <a:endParaRPr lang="en-US" b="1" dirty="0"/>
          </a:p>
          <a:p>
            <a:r>
              <a:rPr lang="en-US" dirty="0"/>
              <a:t>The reverse order of </a:t>
            </a:r>
            <a:r>
              <a:rPr lang="en-US" dirty="0" err="1"/>
              <a:t>DFS_Traversal</a:t>
            </a:r>
            <a:r>
              <a:rPr lang="en-US" dirty="0"/>
              <a:t> is a topological sorted order</a:t>
            </a:r>
          </a:p>
        </p:txBody>
      </p:sp>
    </p:spTree>
    <p:extLst>
      <p:ext uri="{BB962C8B-B14F-4D97-AF65-F5344CB8AC3E}">
        <p14:creationId xmlns:p14="http://schemas.microsoft.com/office/powerpoint/2010/main" val="241767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Oval 3"/>
          <p:cNvSpPr/>
          <p:nvPr/>
        </p:nvSpPr>
        <p:spPr>
          <a:xfrm>
            <a:off x="20574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338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334000" y="15119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20574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37338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9" name="Oval 8"/>
          <p:cNvSpPr/>
          <p:nvPr/>
        </p:nvSpPr>
        <p:spPr>
          <a:xfrm>
            <a:off x="5334000" y="27311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10" name="Curved Connector 9"/>
          <p:cNvCxnSpPr>
            <a:stCxn id="4" idx="6"/>
            <a:endCxn id="5" idx="2"/>
          </p:cNvCxnSpPr>
          <p:nvPr/>
        </p:nvCxnSpPr>
        <p:spPr>
          <a:xfrm>
            <a:off x="2514600" y="1740587"/>
            <a:ext cx="1219200" cy="12700"/>
          </a:xfrm>
          <a:prstGeom prst="curvedConnector3">
            <a:avLst>
              <a:gd name="adj1" fmla="val 41347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4"/>
            <a:endCxn id="7" idx="0"/>
          </p:cNvCxnSpPr>
          <p:nvPr/>
        </p:nvCxnSpPr>
        <p:spPr>
          <a:xfrm rot="5400000">
            <a:off x="19050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6" idx="4"/>
            <a:endCxn id="9" idx="0"/>
          </p:cNvCxnSpPr>
          <p:nvPr/>
        </p:nvCxnSpPr>
        <p:spPr>
          <a:xfrm rot="5400000">
            <a:off x="5181600" y="2350187"/>
            <a:ext cx="7620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6" idx="3"/>
            <a:endCxn id="8" idx="7"/>
          </p:cNvCxnSpPr>
          <p:nvPr/>
        </p:nvCxnSpPr>
        <p:spPr>
          <a:xfrm rot="5400000">
            <a:off x="4314545" y="1711732"/>
            <a:ext cx="895910" cy="12769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7" idx="7"/>
            <a:endCxn id="5" idx="3"/>
          </p:cNvCxnSpPr>
          <p:nvPr/>
        </p:nvCxnSpPr>
        <p:spPr>
          <a:xfrm rot="5400000" flipH="1" flipV="1">
            <a:off x="2676245" y="1673632"/>
            <a:ext cx="895910" cy="135311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8" idx="2"/>
            <a:endCxn id="7" idx="6"/>
          </p:cNvCxnSpPr>
          <p:nvPr/>
        </p:nvCxnSpPr>
        <p:spPr>
          <a:xfrm rot="10800000">
            <a:off x="2514600" y="2959787"/>
            <a:ext cx="1219200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0" y="3657600"/>
            <a:ext cx="2285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DFS_Traversal</a:t>
            </a:r>
            <a:r>
              <a:rPr lang="en-US" dirty="0"/>
              <a:t>(G):</a:t>
            </a:r>
          </a:p>
        </p:txBody>
      </p:sp>
      <p:sp>
        <p:nvSpPr>
          <p:cNvPr id="20" name="Oval 19"/>
          <p:cNvSpPr/>
          <p:nvPr/>
        </p:nvSpPr>
        <p:spPr>
          <a:xfrm>
            <a:off x="32004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3" name="Oval 22"/>
          <p:cNvSpPr/>
          <p:nvPr/>
        </p:nvSpPr>
        <p:spPr>
          <a:xfrm>
            <a:off x="2590799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6" name="Oval 25"/>
          <p:cNvSpPr/>
          <p:nvPr/>
        </p:nvSpPr>
        <p:spPr>
          <a:xfrm>
            <a:off x="389544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6096000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1" name="Oval 30"/>
          <p:cNvSpPr/>
          <p:nvPr/>
        </p:nvSpPr>
        <p:spPr>
          <a:xfrm>
            <a:off x="4715155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sp>
        <p:nvSpPr>
          <p:cNvPr id="34" name="Oval 33"/>
          <p:cNvSpPr/>
          <p:nvPr/>
        </p:nvSpPr>
        <p:spPr>
          <a:xfrm>
            <a:off x="5413312" y="365277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35" name="Oval 34"/>
          <p:cNvSpPr/>
          <p:nvPr/>
        </p:nvSpPr>
        <p:spPr>
          <a:xfrm>
            <a:off x="4776916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Oval 35"/>
          <p:cNvSpPr/>
          <p:nvPr/>
        </p:nvSpPr>
        <p:spPr>
          <a:xfrm>
            <a:off x="74676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7" name="Oval 36"/>
          <p:cNvSpPr/>
          <p:nvPr/>
        </p:nvSpPr>
        <p:spPr>
          <a:xfrm>
            <a:off x="914400" y="521258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8" name="Oval 37"/>
          <p:cNvSpPr/>
          <p:nvPr/>
        </p:nvSpPr>
        <p:spPr>
          <a:xfrm>
            <a:off x="6324600" y="523785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/>
          <p:cNvSpPr/>
          <p:nvPr/>
        </p:nvSpPr>
        <p:spPr>
          <a:xfrm>
            <a:off x="2268482" y="5201399"/>
            <a:ext cx="492233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0" name="Oval 39"/>
          <p:cNvSpPr/>
          <p:nvPr/>
        </p:nvSpPr>
        <p:spPr>
          <a:xfrm>
            <a:off x="3733800" y="526244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</a:p>
        </p:txBody>
      </p:sp>
      <p:cxnSp>
        <p:nvCxnSpPr>
          <p:cNvPr id="41" name="Curved Connector 40"/>
          <p:cNvCxnSpPr>
            <a:stCxn id="35" idx="4"/>
            <a:endCxn id="36" idx="5"/>
          </p:cNvCxnSpPr>
          <p:nvPr/>
        </p:nvCxnSpPr>
        <p:spPr>
          <a:xfrm rot="5400000" flipH="1" flipV="1">
            <a:off x="6398202" y="4210146"/>
            <a:ext cx="66955" cy="2852329"/>
          </a:xfrm>
          <a:prstGeom prst="curvedConnector3">
            <a:avLst>
              <a:gd name="adj1" fmla="val -341423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35" idx="6"/>
            <a:endCxn id="38" idx="2"/>
          </p:cNvCxnSpPr>
          <p:nvPr/>
        </p:nvCxnSpPr>
        <p:spPr>
          <a:xfrm>
            <a:off x="5234116" y="5441188"/>
            <a:ext cx="1090484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37" idx="0"/>
            <a:endCxn id="40" idx="0"/>
          </p:cNvCxnSpPr>
          <p:nvPr/>
        </p:nvCxnSpPr>
        <p:spPr>
          <a:xfrm rot="16200000" flipH="1">
            <a:off x="2527772" y="3827816"/>
            <a:ext cx="49856" cy="2819400"/>
          </a:xfrm>
          <a:prstGeom prst="curvedConnector3">
            <a:avLst>
              <a:gd name="adj1" fmla="val -45852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7" idx="3"/>
            <a:endCxn id="39" idx="4"/>
          </p:cNvCxnSpPr>
          <p:nvPr/>
        </p:nvCxnSpPr>
        <p:spPr>
          <a:xfrm rot="16200000" flipH="1">
            <a:off x="1720094" y="4864094"/>
            <a:ext cx="55766" cy="1533244"/>
          </a:xfrm>
          <a:prstGeom prst="curvedConnector3">
            <a:avLst>
              <a:gd name="adj1" fmla="val 529991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38" idx="6"/>
            <a:endCxn id="36" idx="2"/>
          </p:cNvCxnSpPr>
          <p:nvPr/>
        </p:nvCxnSpPr>
        <p:spPr>
          <a:xfrm flipV="1">
            <a:off x="6781800" y="5441188"/>
            <a:ext cx="685800" cy="2526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Curved Connector 45"/>
          <p:cNvCxnSpPr>
            <a:stCxn id="39" idx="0"/>
            <a:endCxn id="38" idx="1"/>
          </p:cNvCxnSpPr>
          <p:nvPr/>
        </p:nvCxnSpPr>
        <p:spPr>
          <a:xfrm rot="16200000" flipH="1">
            <a:off x="4401372" y="3314626"/>
            <a:ext cx="103410" cy="3876956"/>
          </a:xfrm>
          <a:prstGeom prst="curvedConnector3">
            <a:avLst>
              <a:gd name="adj1" fmla="val -221062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72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3" grpId="0" animBg="1"/>
      <p:bldP spid="26" grpId="0" animBg="1"/>
      <p:bldP spid="29" grpId="0" animBg="1"/>
      <p:bldP spid="31" grpId="0" animBg="1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eliminate the ambiguity, in my class</a:t>
            </a:r>
          </a:p>
          <a:p>
            <a:r>
              <a:rPr lang="en-US" dirty="0"/>
              <a:t>Search indicates</a:t>
            </a:r>
          </a:p>
          <a:p>
            <a:pPr lvl="1"/>
            <a:r>
              <a:rPr lang="en-US" dirty="0"/>
              <a:t>Start from a vertex, visit all the </a:t>
            </a:r>
            <a:r>
              <a:rPr lang="en-US" b="1" dirty="0"/>
              <a:t>reachable</a:t>
            </a:r>
            <a:r>
              <a:rPr lang="en-US" dirty="0"/>
              <a:t> vertices</a:t>
            </a:r>
          </a:p>
          <a:p>
            <a:r>
              <a:rPr lang="en-US" dirty="0"/>
              <a:t>Traversal indicates</a:t>
            </a:r>
          </a:p>
          <a:p>
            <a:pPr lvl="1"/>
            <a:r>
              <a:rPr lang="en-US" dirty="0"/>
              <a:t>Visit each of vertices once</a:t>
            </a:r>
          </a:p>
          <a:p>
            <a:r>
              <a:rPr lang="en-US" dirty="0"/>
              <a:t>However, in other materials, you may see some time “search” is considered as “traversal”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95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7" name="Google Shape;4367;p181"/>
          <p:cNvSpPr txBox="1">
            <a:spLocks noGrp="1"/>
          </p:cNvSpPr>
          <p:nvPr>
            <p:ph type="title" idx="4294967295"/>
          </p:nvPr>
        </p:nvSpPr>
        <p:spPr>
          <a:xfrm>
            <a:off x="290525" y="555118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DFS WILL GET US </a:t>
            </a:r>
            <a:r>
              <a:rPr lang="en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A </a:t>
            </a:r>
            <a:r>
              <a:rPr lang="en-US" sz="36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Topological Sort</a:t>
            </a:r>
            <a:endParaRPr sz="36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4368" name="Google Shape;4368;p181"/>
          <p:cNvSpPr txBox="1">
            <a:spLocks noGrp="1"/>
          </p:cNvSpPr>
          <p:nvPr>
            <p:ph type="sldNum" idx="12"/>
          </p:nvPr>
        </p:nvSpPr>
        <p:spPr>
          <a:xfrm>
            <a:off x="8472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40</a:t>
            </a:fld>
            <a:endParaRPr/>
          </a:p>
        </p:txBody>
      </p:sp>
      <p:sp>
        <p:nvSpPr>
          <p:cNvPr id="4369" name="Google Shape;4369;p181"/>
          <p:cNvSpPr/>
          <p:nvPr/>
        </p:nvSpPr>
        <p:spPr>
          <a:xfrm>
            <a:off x="311700" y="1970875"/>
            <a:ext cx="8520600" cy="478500"/>
          </a:xfrm>
          <a:prstGeom prst="roundRect">
            <a:avLst>
              <a:gd name="adj" fmla="val 23192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7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TOPOSORT: </a:t>
            </a:r>
            <a:r>
              <a:rPr lang="en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Perform DFS. </a:t>
            </a:r>
            <a:r>
              <a:rPr lang="en" sz="17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When a vertex gets its finish time, insert it at the start of the list.</a:t>
            </a:r>
            <a:endParaRPr sz="800" dirty="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370" name="Google Shape;4370;p181"/>
          <p:cNvCxnSpPr>
            <a:stCxn id="4371" idx="3"/>
            <a:endCxn id="4372" idx="1"/>
          </p:cNvCxnSpPr>
          <p:nvPr/>
        </p:nvCxnSpPr>
        <p:spPr>
          <a:xfrm>
            <a:off x="2865746" y="2770361"/>
            <a:ext cx="2321700" cy="1743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3" name="Google Shape;4373;p181"/>
          <p:cNvCxnSpPr>
            <a:stCxn id="4374" idx="3"/>
            <a:endCxn id="4372" idx="1"/>
          </p:cNvCxnSpPr>
          <p:nvPr/>
        </p:nvCxnSpPr>
        <p:spPr>
          <a:xfrm rot="10800000" flipH="1">
            <a:off x="4273426" y="2944392"/>
            <a:ext cx="914100" cy="409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5" name="Google Shape;4375;p181"/>
          <p:cNvCxnSpPr>
            <a:stCxn id="4372" idx="3"/>
            <a:endCxn id="4376" idx="1"/>
          </p:cNvCxnSpPr>
          <p:nvPr/>
        </p:nvCxnSpPr>
        <p:spPr>
          <a:xfrm>
            <a:off x="6035126" y="2944514"/>
            <a:ext cx="795600" cy="5352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7" name="Google Shape;4377;p181"/>
          <p:cNvCxnSpPr>
            <a:stCxn id="4378" idx="3"/>
            <a:endCxn id="4376" idx="1"/>
          </p:cNvCxnSpPr>
          <p:nvPr/>
        </p:nvCxnSpPr>
        <p:spPr>
          <a:xfrm rot="10800000" flipH="1">
            <a:off x="6229731" y="3479792"/>
            <a:ext cx="601200" cy="6480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79" name="Google Shape;4379;p181"/>
          <p:cNvCxnSpPr>
            <a:stCxn id="4380" idx="0"/>
            <a:endCxn id="4374" idx="2"/>
          </p:cNvCxnSpPr>
          <p:nvPr/>
        </p:nvCxnSpPr>
        <p:spPr>
          <a:xfrm rot="10800000" flipH="1">
            <a:off x="3550580" y="3539161"/>
            <a:ext cx="299100" cy="3687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1" name="Google Shape;4381;p181"/>
          <p:cNvCxnSpPr>
            <a:stCxn id="4382" idx="0"/>
            <a:endCxn id="4380" idx="1"/>
          </p:cNvCxnSpPr>
          <p:nvPr/>
        </p:nvCxnSpPr>
        <p:spPr>
          <a:xfrm rot="10800000" flipH="1">
            <a:off x="1649024" y="4093327"/>
            <a:ext cx="1477800" cy="1509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83" name="Google Shape;4383;p181"/>
          <p:cNvCxnSpPr>
            <a:stCxn id="4380" idx="3"/>
            <a:endCxn id="4378" idx="1"/>
          </p:cNvCxnSpPr>
          <p:nvPr/>
        </p:nvCxnSpPr>
        <p:spPr>
          <a:xfrm>
            <a:off x="3974416" y="4093348"/>
            <a:ext cx="1407600" cy="34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84" name="Google Shape;4384;p181"/>
          <p:cNvSpPr txBox="1"/>
          <p:nvPr/>
        </p:nvSpPr>
        <p:spPr>
          <a:xfrm>
            <a:off x="235500" y="4210314"/>
            <a:ext cx="1132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start: 1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r>
              <a:rPr lang="en" sz="1300" b="1">
                <a:latin typeface="Inconsolata"/>
                <a:ea typeface="Inconsolata"/>
                <a:cs typeface="Inconsolata"/>
                <a:sym typeface="Inconsolata"/>
              </a:rPr>
              <a:t>finish: 12</a:t>
            </a:r>
            <a:endParaRPr sz="13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85" name="Google Shape;4385;p181"/>
          <p:cNvSpPr txBox="1"/>
          <p:nvPr/>
        </p:nvSpPr>
        <p:spPr>
          <a:xfrm>
            <a:off x="3078017" y="4241533"/>
            <a:ext cx="1132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start: 2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r>
              <a:rPr lang="en" sz="1300" b="1">
                <a:latin typeface="Inconsolata"/>
                <a:ea typeface="Inconsolata"/>
                <a:cs typeface="Inconsolata"/>
                <a:sym typeface="Inconsolata"/>
              </a:rPr>
              <a:t>finish: 11</a:t>
            </a:r>
            <a:endParaRPr sz="13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86" name="Google Shape;4386;p181"/>
          <p:cNvSpPr txBox="1"/>
          <p:nvPr/>
        </p:nvSpPr>
        <p:spPr>
          <a:xfrm>
            <a:off x="5113867" y="3085732"/>
            <a:ext cx="1132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start: 8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r>
              <a:rPr lang="en" sz="1300" b="1">
                <a:latin typeface="Inconsolata"/>
                <a:ea typeface="Inconsolata"/>
                <a:cs typeface="Inconsolata"/>
                <a:sym typeface="Inconsolata"/>
              </a:rPr>
              <a:t>finish: 9</a:t>
            </a:r>
            <a:endParaRPr sz="13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87" name="Google Shape;4387;p181"/>
          <p:cNvSpPr txBox="1"/>
          <p:nvPr/>
        </p:nvSpPr>
        <p:spPr>
          <a:xfrm>
            <a:off x="7678325" y="3201997"/>
            <a:ext cx="1132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start: 4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r>
              <a:rPr lang="en" sz="1300" b="1">
                <a:latin typeface="Inconsolata"/>
                <a:ea typeface="Inconsolata"/>
                <a:cs typeface="Inconsolata"/>
                <a:sym typeface="Inconsolata"/>
              </a:rPr>
              <a:t>finish: 5</a:t>
            </a:r>
            <a:endParaRPr sz="13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88" name="Google Shape;4388;p181"/>
          <p:cNvSpPr txBox="1"/>
          <p:nvPr/>
        </p:nvSpPr>
        <p:spPr>
          <a:xfrm>
            <a:off x="5333342" y="4278352"/>
            <a:ext cx="1132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start: 3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r>
              <a:rPr lang="en" sz="1300" b="1">
                <a:latin typeface="Inconsolata"/>
                <a:ea typeface="Inconsolata"/>
                <a:cs typeface="Inconsolata"/>
                <a:sym typeface="Inconsolata"/>
              </a:rPr>
              <a:t>finish: 6</a:t>
            </a:r>
            <a:endParaRPr sz="13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89" name="Google Shape;4389;p181"/>
          <p:cNvSpPr txBox="1"/>
          <p:nvPr/>
        </p:nvSpPr>
        <p:spPr>
          <a:xfrm>
            <a:off x="2447725" y="3159885"/>
            <a:ext cx="1132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start: 7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r>
              <a:rPr lang="en" sz="1300" b="1">
                <a:latin typeface="Inconsolata"/>
                <a:ea typeface="Inconsolata"/>
                <a:cs typeface="Inconsolata"/>
                <a:sym typeface="Inconsolata"/>
              </a:rPr>
              <a:t>finish: 10</a:t>
            </a:r>
            <a:endParaRPr sz="13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390" name="Google Shape;4390;p181"/>
          <p:cNvSpPr txBox="1"/>
          <p:nvPr/>
        </p:nvSpPr>
        <p:spPr>
          <a:xfrm>
            <a:off x="1034633" y="2584756"/>
            <a:ext cx="1132800" cy="3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start: 13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r>
              <a:rPr lang="en" sz="1300" b="1">
                <a:latin typeface="Inconsolata"/>
                <a:ea typeface="Inconsolata"/>
                <a:cs typeface="Inconsolata"/>
                <a:sym typeface="Inconsolata"/>
              </a:rPr>
              <a:t>finish: 14</a:t>
            </a:r>
            <a:endParaRPr sz="1300" b="1">
              <a:latin typeface="Inconsolata"/>
              <a:ea typeface="Inconsolata"/>
              <a:cs typeface="Inconsolata"/>
              <a:sym typeface="Inconsolata"/>
            </a:endParaRPr>
          </a:p>
        </p:txBody>
      </p:sp>
      <p:pic>
        <p:nvPicPr>
          <p:cNvPr id="4391" name="Google Shape;4391;p181"/>
          <p:cNvPicPr preferRelativeResize="0"/>
          <p:nvPr/>
        </p:nvPicPr>
        <p:blipFill rotWithShape="1">
          <a:blip r:embed="rId3">
            <a:alphaModFix/>
          </a:blip>
          <a:srcRect l="36021" t="-960" r="-1958" b="960"/>
          <a:stretch/>
        </p:blipFill>
        <p:spPr>
          <a:xfrm rot="3324069">
            <a:off x="1127711" y="3880100"/>
            <a:ext cx="447298" cy="460998"/>
          </a:xfrm>
          <a:prstGeom prst="rect">
            <a:avLst/>
          </a:prstGeom>
          <a:noFill/>
          <a:ln>
            <a:noFill/>
          </a:ln>
          <a:effectLst>
            <a:outerShdw blurRad="285750" dist="19050" dir="2100000" algn="bl" rotWithShape="0">
              <a:schemeClr val="accent5">
                <a:alpha val="39000"/>
              </a:schemeClr>
            </a:outerShdw>
          </a:effectLst>
        </p:spPr>
      </p:pic>
      <p:grpSp>
        <p:nvGrpSpPr>
          <p:cNvPr id="4392" name="Google Shape;4392;p181"/>
          <p:cNvGrpSpPr/>
          <p:nvPr/>
        </p:nvGrpSpPr>
        <p:grpSpPr>
          <a:xfrm>
            <a:off x="1225187" y="2584875"/>
            <a:ext cx="6453316" cy="2030327"/>
            <a:chOff x="2067882" y="3194951"/>
            <a:chExt cx="4010513" cy="1636964"/>
          </a:xfrm>
        </p:grpSpPr>
        <p:sp>
          <p:nvSpPr>
            <p:cNvPr id="4372" name="Google Shape;4372;p181"/>
            <p:cNvSpPr/>
            <p:nvPr/>
          </p:nvSpPr>
          <p:spPr>
            <a:xfrm>
              <a:off x="4530293" y="3335363"/>
              <a:ext cx="526800" cy="29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" sz="1700">
                  <a:latin typeface="Assistant"/>
                  <a:ea typeface="Assistant"/>
                  <a:cs typeface="Assistant"/>
                  <a:sym typeface="Assistant"/>
                </a:rPr>
                <a:t>CS 161</a:t>
              </a:r>
              <a:endParaRPr sz="17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371" name="Google Shape;4371;p181"/>
            <p:cNvSpPr/>
            <p:nvPr/>
          </p:nvSpPr>
          <p:spPr>
            <a:xfrm>
              <a:off x="2560633" y="3194951"/>
              <a:ext cx="526800" cy="29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" sz="1700">
                  <a:latin typeface="Assistant"/>
                  <a:ea typeface="Assistant"/>
                  <a:cs typeface="Assistant"/>
                  <a:sym typeface="Assistant"/>
                </a:rPr>
                <a:t>CS 109</a:t>
              </a:r>
              <a:endParaRPr sz="17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374" name="Google Shape;4374;p181"/>
            <p:cNvSpPr/>
            <p:nvPr/>
          </p:nvSpPr>
          <p:spPr>
            <a:xfrm>
              <a:off x="3435457" y="3665185"/>
              <a:ext cx="526800" cy="29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" sz="1700">
                  <a:latin typeface="Assistant"/>
                  <a:ea typeface="Assistant"/>
                  <a:cs typeface="Assistant"/>
                  <a:sym typeface="Assistant"/>
                </a:rPr>
                <a:t>CS 103</a:t>
              </a:r>
              <a:endParaRPr sz="17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382" name="Google Shape;4382;p181"/>
            <p:cNvSpPr/>
            <p:nvPr/>
          </p:nvSpPr>
          <p:spPr>
            <a:xfrm>
              <a:off x="2067882" y="4532815"/>
              <a:ext cx="526800" cy="29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" sz="1400" dirty="0">
                  <a:latin typeface="Assistant"/>
                  <a:ea typeface="Assistant"/>
                  <a:cs typeface="Assistant"/>
                  <a:sym typeface="Assistant"/>
                </a:rPr>
                <a:t>CS 106A</a:t>
              </a:r>
              <a:endParaRPr sz="1400" dirty="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380" name="Google Shape;4380;p181"/>
            <p:cNvSpPr/>
            <p:nvPr/>
          </p:nvSpPr>
          <p:spPr>
            <a:xfrm>
              <a:off x="3249634" y="4261619"/>
              <a:ext cx="526800" cy="29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" sz="1400" dirty="0">
                  <a:latin typeface="Assistant"/>
                  <a:ea typeface="Assistant"/>
                  <a:cs typeface="Assistant"/>
                  <a:sym typeface="Assistant"/>
                </a:rPr>
                <a:t>CS 106B</a:t>
              </a:r>
              <a:endParaRPr sz="1400" dirty="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378" name="Google Shape;4378;p181"/>
            <p:cNvSpPr/>
            <p:nvPr/>
          </p:nvSpPr>
          <p:spPr>
            <a:xfrm>
              <a:off x="4651234" y="4289389"/>
              <a:ext cx="526800" cy="29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" sz="1700">
                  <a:latin typeface="Assistant"/>
                  <a:ea typeface="Assistant"/>
                  <a:cs typeface="Assistant"/>
                  <a:sym typeface="Assistant"/>
                </a:rPr>
                <a:t>CS 107</a:t>
              </a:r>
              <a:endParaRPr sz="17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4376" name="Google Shape;4376;p181"/>
            <p:cNvSpPr/>
            <p:nvPr/>
          </p:nvSpPr>
          <p:spPr>
            <a:xfrm>
              <a:off x="5551595" y="3766905"/>
              <a:ext cx="526800" cy="2991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algn="ctr"/>
              <a:r>
                <a:rPr lang="en" sz="1700">
                  <a:latin typeface="Assistant"/>
                  <a:ea typeface="Assistant"/>
                  <a:cs typeface="Assistant"/>
                  <a:sym typeface="Assistant"/>
                </a:rPr>
                <a:t>CS 166</a:t>
              </a:r>
              <a:endParaRPr sz="170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sp>
        <p:nvSpPr>
          <p:cNvPr id="4393" name="Google Shape;4393;p181"/>
          <p:cNvSpPr/>
          <p:nvPr/>
        </p:nvSpPr>
        <p:spPr>
          <a:xfrm>
            <a:off x="1574001" y="5325155"/>
            <a:ext cx="718200" cy="3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1400" dirty="0">
                <a:latin typeface="Assistant"/>
                <a:ea typeface="Assistant"/>
                <a:cs typeface="Assistant"/>
                <a:sym typeface="Assistant"/>
              </a:rPr>
              <a:t>CS 109</a:t>
            </a:r>
            <a:endParaRPr sz="1400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4" name="Google Shape;4394;p181"/>
          <p:cNvSpPr/>
          <p:nvPr/>
        </p:nvSpPr>
        <p:spPr>
          <a:xfrm>
            <a:off x="2456313" y="5325150"/>
            <a:ext cx="718200" cy="3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1400" dirty="0">
                <a:latin typeface="Assistant"/>
                <a:ea typeface="Assistant"/>
                <a:cs typeface="Assistant"/>
                <a:sym typeface="Assistant"/>
              </a:rPr>
              <a:t>CS 106A</a:t>
            </a:r>
            <a:endParaRPr sz="1400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5" name="Google Shape;4395;p181"/>
          <p:cNvSpPr/>
          <p:nvPr/>
        </p:nvSpPr>
        <p:spPr>
          <a:xfrm>
            <a:off x="3343554" y="5325155"/>
            <a:ext cx="718200" cy="3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1400" dirty="0">
                <a:latin typeface="Assistant"/>
                <a:ea typeface="Assistant"/>
                <a:cs typeface="Assistant"/>
                <a:sym typeface="Assistant"/>
              </a:rPr>
              <a:t>CS 106B</a:t>
            </a:r>
            <a:endParaRPr sz="1400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6" name="Google Shape;4396;p181"/>
          <p:cNvSpPr/>
          <p:nvPr/>
        </p:nvSpPr>
        <p:spPr>
          <a:xfrm>
            <a:off x="4230792" y="5333625"/>
            <a:ext cx="718200" cy="3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1400" dirty="0">
                <a:latin typeface="Assistant"/>
                <a:ea typeface="Assistant"/>
                <a:cs typeface="Assistant"/>
                <a:sym typeface="Assistant"/>
              </a:rPr>
              <a:t>CS 103</a:t>
            </a:r>
            <a:endParaRPr sz="1400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7" name="Google Shape;4397;p181"/>
          <p:cNvSpPr/>
          <p:nvPr/>
        </p:nvSpPr>
        <p:spPr>
          <a:xfrm>
            <a:off x="5978108" y="5328680"/>
            <a:ext cx="718200" cy="3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1400" dirty="0">
                <a:latin typeface="Assistant"/>
                <a:ea typeface="Assistant"/>
                <a:cs typeface="Assistant"/>
                <a:sym typeface="Assistant"/>
              </a:rPr>
              <a:t>CS 107</a:t>
            </a:r>
            <a:endParaRPr sz="1400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8" name="Google Shape;4398;p181"/>
          <p:cNvSpPr/>
          <p:nvPr/>
        </p:nvSpPr>
        <p:spPr>
          <a:xfrm>
            <a:off x="5104449" y="5325155"/>
            <a:ext cx="718200" cy="3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1400" dirty="0">
                <a:latin typeface="Assistant"/>
                <a:ea typeface="Assistant"/>
                <a:cs typeface="Assistant"/>
                <a:sym typeface="Assistant"/>
              </a:rPr>
              <a:t>CS 161</a:t>
            </a:r>
            <a:endParaRPr sz="1400" dirty="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4399" name="Google Shape;4399;p181"/>
          <p:cNvSpPr/>
          <p:nvPr/>
        </p:nvSpPr>
        <p:spPr>
          <a:xfrm>
            <a:off x="6851786" y="5325150"/>
            <a:ext cx="718200" cy="3219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algn="ctr"/>
            <a:r>
              <a:rPr lang="en" sz="1400" dirty="0">
                <a:latin typeface="Assistant"/>
                <a:ea typeface="Assistant"/>
                <a:cs typeface="Assistant"/>
                <a:sym typeface="Assistant"/>
              </a:rPr>
              <a:t>CS 166</a:t>
            </a:r>
            <a:endParaRPr sz="1400" dirty="0"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400" name="Google Shape;4400;p181"/>
          <p:cNvCxnSpPr>
            <a:stCxn id="4393" idx="0"/>
            <a:endCxn id="4398" idx="0"/>
          </p:cNvCxnSpPr>
          <p:nvPr/>
        </p:nvCxnSpPr>
        <p:spPr>
          <a:xfrm rot="-5400000" flipH="1">
            <a:off x="3698001" y="3560255"/>
            <a:ext cx="600" cy="3530400"/>
          </a:xfrm>
          <a:prstGeom prst="curvedConnector3">
            <a:avLst>
              <a:gd name="adj1" fmla="val -7147994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1" name="Google Shape;4401;p181"/>
          <p:cNvCxnSpPr>
            <a:stCxn id="4394" idx="0"/>
            <a:endCxn id="4395" idx="0"/>
          </p:cNvCxnSpPr>
          <p:nvPr/>
        </p:nvCxnSpPr>
        <p:spPr>
          <a:xfrm rot="-5400000" flipH="1">
            <a:off x="3258663" y="4881900"/>
            <a:ext cx="600" cy="887100"/>
          </a:xfrm>
          <a:prstGeom prst="curvedConnector3">
            <a:avLst>
              <a:gd name="adj1" fmla="val -2635000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2" name="Google Shape;4402;p181"/>
          <p:cNvCxnSpPr>
            <a:stCxn id="4395" idx="0"/>
            <a:endCxn id="4396" idx="0"/>
          </p:cNvCxnSpPr>
          <p:nvPr/>
        </p:nvCxnSpPr>
        <p:spPr>
          <a:xfrm rot="-5400000" flipH="1">
            <a:off x="4142004" y="4885805"/>
            <a:ext cx="8400" cy="887100"/>
          </a:xfrm>
          <a:prstGeom prst="curvedConnector3">
            <a:avLst>
              <a:gd name="adj1" fmla="val -1882198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3" name="Google Shape;4403;p181"/>
          <p:cNvCxnSpPr>
            <a:stCxn id="4395" idx="0"/>
            <a:endCxn id="4397" idx="0"/>
          </p:cNvCxnSpPr>
          <p:nvPr/>
        </p:nvCxnSpPr>
        <p:spPr>
          <a:xfrm rot="-5400000" flipH="1">
            <a:off x="5018154" y="4009655"/>
            <a:ext cx="3600" cy="2634600"/>
          </a:xfrm>
          <a:prstGeom prst="curvedConnector3">
            <a:avLst>
              <a:gd name="adj1" fmla="val -11334851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4" name="Google Shape;4404;p181"/>
          <p:cNvCxnSpPr>
            <a:stCxn id="4396" idx="0"/>
            <a:endCxn id="4398" idx="0"/>
          </p:cNvCxnSpPr>
          <p:nvPr/>
        </p:nvCxnSpPr>
        <p:spPr>
          <a:xfrm rot="-5400000">
            <a:off x="5022492" y="4892625"/>
            <a:ext cx="8400" cy="873600"/>
          </a:xfrm>
          <a:prstGeom prst="curvedConnector3">
            <a:avLst>
              <a:gd name="adj1" fmla="val 1858929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5" name="Google Shape;4405;p181"/>
          <p:cNvCxnSpPr>
            <a:stCxn id="4397" idx="0"/>
            <a:endCxn id="4399" idx="0"/>
          </p:cNvCxnSpPr>
          <p:nvPr/>
        </p:nvCxnSpPr>
        <p:spPr>
          <a:xfrm rot="-5400000">
            <a:off x="6772208" y="4890080"/>
            <a:ext cx="3600" cy="873600"/>
          </a:xfrm>
          <a:prstGeom prst="curvedConnector3">
            <a:avLst>
              <a:gd name="adj1" fmla="val 3911240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406" name="Google Shape;4406;p181"/>
          <p:cNvCxnSpPr>
            <a:stCxn id="4398" idx="0"/>
            <a:endCxn id="4399" idx="0"/>
          </p:cNvCxnSpPr>
          <p:nvPr/>
        </p:nvCxnSpPr>
        <p:spPr>
          <a:xfrm rot="-5400000" flipH="1">
            <a:off x="6336849" y="4451855"/>
            <a:ext cx="600" cy="1747200"/>
          </a:xfrm>
          <a:prstGeom prst="curvedConnector3">
            <a:avLst>
              <a:gd name="adj1" fmla="val -52388273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07" name="Google Shape;4407;p181"/>
          <p:cNvSpPr txBox="1"/>
          <p:nvPr/>
        </p:nvSpPr>
        <p:spPr>
          <a:xfrm>
            <a:off x="1607940" y="5635458"/>
            <a:ext cx="718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f: 14</a:t>
            </a:r>
            <a:endParaRPr sz="13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08" name="Google Shape;4408;p181"/>
          <p:cNvSpPr txBox="1"/>
          <p:nvPr/>
        </p:nvSpPr>
        <p:spPr>
          <a:xfrm>
            <a:off x="2449517" y="5655179"/>
            <a:ext cx="718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f: 12</a:t>
            </a:r>
            <a:endParaRPr sz="13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09" name="Google Shape;4409;p181"/>
          <p:cNvSpPr txBox="1"/>
          <p:nvPr/>
        </p:nvSpPr>
        <p:spPr>
          <a:xfrm>
            <a:off x="3329587" y="5654027"/>
            <a:ext cx="718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f: 11</a:t>
            </a:r>
            <a:endParaRPr sz="13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10" name="Google Shape;4410;p181"/>
          <p:cNvSpPr txBox="1"/>
          <p:nvPr/>
        </p:nvSpPr>
        <p:spPr>
          <a:xfrm>
            <a:off x="4244031" y="5675277"/>
            <a:ext cx="718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f: 10</a:t>
            </a:r>
            <a:endParaRPr sz="13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11" name="Google Shape;4411;p181"/>
          <p:cNvSpPr txBox="1"/>
          <p:nvPr/>
        </p:nvSpPr>
        <p:spPr>
          <a:xfrm>
            <a:off x="5117690" y="5667008"/>
            <a:ext cx="718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f: 9</a:t>
            </a:r>
            <a:endParaRPr sz="13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12" name="Google Shape;4412;p181"/>
          <p:cNvSpPr txBox="1"/>
          <p:nvPr/>
        </p:nvSpPr>
        <p:spPr>
          <a:xfrm>
            <a:off x="6032134" y="5654027"/>
            <a:ext cx="718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f: 6</a:t>
            </a:r>
            <a:endParaRPr sz="13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13" name="Google Shape;4413;p181"/>
          <p:cNvSpPr txBox="1"/>
          <p:nvPr/>
        </p:nvSpPr>
        <p:spPr>
          <a:xfrm>
            <a:off x="6873553" y="5631732"/>
            <a:ext cx="718200" cy="3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300" b="1" dirty="0">
                <a:solidFill>
                  <a:schemeClr val="dk1"/>
                </a:solidFill>
                <a:latin typeface="Inconsolata"/>
                <a:ea typeface="Inconsolata"/>
                <a:cs typeface="Inconsolata"/>
                <a:sym typeface="Inconsolata"/>
              </a:rPr>
              <a:t>f: 5</a:t>
            </a:r>
            <a:endParaRPr sz="1300" b="1" dirty="0">
              <a:solidFill>
                <a:schemeClr val="dk1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4414" name="Google Shape;4414;p181"/>
          <p:cNvSpPr txBox="1"/>
          <p:nvPr/>
        </p:nvSpPr>
        <p:spPr>
          <a:xfrm>
            <a:off x="7588675" y="4578725"/>
            <a:ext cx="1222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>
                <a:solidFill>
                  <a:srgbClr val="CC0000"/>
                </a:solidFill>
                <a:latin typeface="Assistant"/>
                <a:ea typeface="Assistant"/>
                <a:cs typeface="Assistant"/>
                <a:sym typeface="Assistant"/>
              </a:rPr>
              <a:t>This is a valid toposort ordering!</a:t>
            </a:r>
            <a:endParaRPr b="1">
              <a:solidFill>
                <a:srgbClr val="CC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  <p:extLst>
      <p:ext uri="{BB962C8B-B14F-4D97-AF65-F5344CB8AC3E}">
        <p14:creationId xmlns:p14="http://schemas.microsoft.com/office/powerpoint/2010/main" val="1178085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"/>
                                        <p:tgtEl>
                                          <p:spTgt spid="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"/>
                                        <p:tgtEl>
                                          <p:spTgt spid="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"/>
                                        <p:tgtEl>
                                          <p:spTgt spid="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"/>
                                        <p:tgtEl>
                                          <p:spTgt spid="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"/>
                                        <p:tgtEl>
                                          <p:spTgt spid="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"/>
                                        <p:tgtEl>
                                          <p:spTgt spid="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"/>
                                        <p:tgtEl>
                                          <p:spTgt spid="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"/>
                                        <p:tgtEl>
                                          <p:spTgt spid="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BFS and DFS?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524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BFS</a:t>
            </a:r>
          </a:p>
          <a:p>
            <a:pPr lvl="1"/>
            <a:r>
              <a:rPr lang="en-US" dirty="0"/>
              <a:t>Start from a vertex, visit all the reachable vertices in a breadth first manner</a:t>
            </a:r>
          </a:p>
          <a:p>
            <a:r>
              <a:rPr lang="en-US" dirty="0"/>
              <a:t>DFS</a:t>
            </a:r>
          </a:p>
          <a:p>
            <a:pPr lvl="1"/>
            <a:r>
              <a:rPr lang="en-US" dirty="0"/>
              <a:t>Start from a vertex, visit all the reachable vertices in a depth first manner</a:t>
            </a:r>
          </a:p>
          <a:p>
            <a:r>
              <a:rPr lang="en-US" dirty="0"/>
              <a:t>BFS or DFS based traversal</a:t>
            </a:r>
          </a:p>
          <a:p>
            <a:pPr lvl="1"/>
            <a:r>
              <a:rPr lang="en-US" dirty="0"/>
              <a:t>Repeat BFS or DFS for unreachable vertices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63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BFS, BF tree and shortest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Breadth-first search</a:t>
            </a:r>
          </a:p>
          <a:p>
            <a:pPr lvl="1"/>
            <a:r>
              <a:rPr lang="en-US" dirty="0"/>
              <a:t>From a source vertex s</a:t>
            </a:r>
          </a:p>
          <a:p>
            <a:pPr lvl="1"/>
            <a:r>
              <a:rPr lang="en-US" dirty="0"/>
              <a:t>Breadth-firstly explores the edges to discover every vertex that is reachable from s</a:t>
            </a:r>
          </a:p>
          <a:p>
            <a:r>
              <a:rPr lang="en-US" b="1" dirty="0"/>
              <a:t>BFS</a:t>
            </a:r>
            <a:r>
              <a:rPr lang="en-US" dirty="0"/>
              <a:t>(s)</a:t>
            </a:r>
          </a:p>
          <a:p>
            <a:pPr marL="457200" lvl="1" indent="0">
              <a:buNone/>
            </a:pPr>
            <a:r>
              <a:rPr lang="en-US" dirty="0"/>
              <a:t>visit(s);</a:t>
            </a:r>
          </a:p>
          <a:p>
            <a:pPr marL="457200" lvl="1" indent="0">
              <a:buNone/>
            </a:pPr>
            <a:r>
              <a:rPr lang="en-US" dirty="0" err="1"/>
              <a:t>queue.insert</a:t>
            </a:r>
            <a:r>
              <a:rPr lang="en-US" dirty="0"/>
              <a:t>(s);</a:t>
            </a:r>
          </a:p>
          <a:p>
            <a:pPr marL="457200" lvl="1" indent="0">
              <a:buNone/>
            </a:pPr>
            <a:r>
              <a:rPr lang="en-US" dirty="0"/>
              <a:t>while( queue is not empty ){</a:t>
            </a:r>
          </a:p>
          <a:p>
            <a:pPr marL="857250" lvl="2" indent="0">
              <a:buNone/>
            </a:pPr>
            <a:r>
              <a:rPr lang="en-US" dirty="0"/>
              <a:t>u = </a:t>
            </a:r>
            <a:r>
              <a:rPr lang="en-US" dirty="0" err="1"/>
              <a:t>queue.extractHead</a:t>
            </a:r>
            <a:r>
              <a:rPr lang="en-US" dirty="0"/>
              <a:t>();</a:t>
            </a:r>
          </a:p>
          <a:p>
            <a:pPr marL="914400" lvl="2" indent="0">
              <a:buNone/>
            </a:pPr>
            <a:r>
              <a:rPr lang="en-US" dirty="0"/>
              <a:t>for each edge &lt;u, d&gt;{</a:t>
            </a:r>
          </a:p>
          <a:p>
            <a:pPr marL="1371600" lvl="3" indent="0">
              <a:buNone/>
            </a:pPr>
            <a:r>
              <a:rPr lang="en-US" dirty="0"/>
              <a:t>if(d has not been visited)</a:t>
            </a:r>
          </a:p>
          <a:p>
            <a:pPr marL="1828800" lvl="4" indent="0">
              <a:buNone/>
            </a:pPr>
            <a:r>
              <a:rPr lang="en-US" dirty="0"/>
              <a:t>visit(d);</a:t>
            </a:r>
          </a:p>
          <a:p>
            <a:pPr marL="1828800" lvl="4" indent="0">
              <a:buNone/>
            </a:pPr>
            <a:r>
              <a:rPr lang="en-US" dirty="0"/>
              <a:t> </a:t>
            </a:r>
            <a:r>
              <a:rPr lang="en-US" dirty="0" err="1"/>
              <a:t>queue.insert</a:t>
            </a:r>
            <a:r>
              <a:rPr lang="en-US" dirty="0"/>
              <a:t>(d);</a:t>
            </a:r>
          </a:p>
          <a:p>
            <a:pPr marL="914400" lvl="2" indent="0">
              <a:buNone/>
            </a:pPr>
            <a:r>
              <a:rPr lang="en-US" dirty="0"/>
              <a:t>}</a:t>
            </a:r>
          </a:p>
          <a:p>
            <a:pPr marL="514350" lvl="1" indent="0">
              <a:buNone/>
            </a:pPr>
            <a:r>
              <a:rPr lang="en-US" dirty="0"/>
              <a:t>}</a:t>
            </a:r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05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524000"/>
            <a:ext cx="8978107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64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00200"/>
            <a:ext cx="9001881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6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Graph Traversal : BFS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1600200"/>
            <a:ext cx="9016577" cy="50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8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1512</Words>
  <Application>Microsoft Office PowerPoint</Application>
  <PresentationFormat>On-screen Show (4:3)</PresentationFormat>
  <Paragraphs>546</Paragraphs>
  <Slides>40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宋体</vt:lpstr>
      <vt:lpstr>Arial</vt:lpstr>
      <vt:lpstr>Assistant</vt:lpstr>
      <vt:lpstr>Assistant ExtraLight</vt:lpstr>
      <vt:lpstr>Assistant Light</vt:lpstr>
      <vt:lpstr>Calibri</vt:lpstr>
      <vt:lpstr>Inconsolata</vt:lpstr>
      <vt:lpstr>Lato Light</vt:lpstr>
      <vt:lpstr>Source Sans Pro</vt:lpstr>
      <vt:lpstr>Wingdings</vt:lpstr>
      <vt:lpstr>Office Theme</vt:lpstr>
      <vt:lpstr>PowerPoint Presentation</vt:lpstr>
      <vt:lpstr>Graph Traversal</vt:lpstr>
      <vt:lpstr>What are BFS and DFS?</vt:lpstr>
      <vt:lpstr>What are BFS and DFS?</vt:lpstr>
      <vt:lpstr>What are BFS and DFS?</vt:lpstr>
      <vt:lpstr>BFS, BF tree and shortest path</vt:lpstr>
      <vt:lpstr>Graph Traversal : BFS</vt:lpstr>
      <vt:lpstr>Graph Traversal : BFS</vt:lpstr>
      <vt:lpstr>Graph Traversal : BFS</vt:lpstr>
      <vt:lpstr>Graph Traversal : BFS</vt:lpstr>
      <vt:lpstr>Graph Traversal : BFS</vt:lpstr>
      <vt:lpstr>Graph Traversal : BFS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BFS, BF tree and shortest path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DFS, DF tree</vt:lpstr>
      <vt:lpstr>TOPOLOGICAL SORT</vt:lpstr>
      <vt:lpstr>ASIDE: DIRECTED ACYCLIC GRAPHS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DFS WILL GET US A Topological 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Lenovo</cp:lastModifiedBy>
  <cp:revision>54</cp:revision>
  <dcterms:created xsi:type="dcterms:W3CDTF">2006-08-16T00:00:00Z</dcterms:created>
  <dcterms:modified xsi:type="dcterms:W3CDTF">2022-10-26T14:08:22Z</dcterms:modified>
</cp:coreProperties>
</file>