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61" r:id="rId5"/>
    <p:sldId id="258" r:id="rId6"/>
    <p:sldId id="487" r:id="rId7"/>
    <p:sldId id="488" r:id="rId8"/>
    <p:sldId id="489" r:id="rId9"/>
    <p:sldId id="262" r:id="rId10"/>
    <p:sldId id="263" r:id="rId11"/>
    <p:sldId id="492" r:id="rId12"/>
    <p:sldId id="264" r:id="rId13"/>
    <p:sldId id="265" r:id="rId14"/>
    <p:sldId id="472" r:id="rId15"/>
    <p:sldId id="473" r:id="rId16"/>
    <p:sldId id="475" r:id="rId17"/>
    <p:sldId id="490" r:id="rId18"/>
    <p:sldId id="474" r:id="rId19"/>
    <p:sldId id="493" r:id="rId20"/>
    <p:sldId id="468" r:id="rId21"/>
    <p:sldId id="486" r:id="rId22"/>
    <p:sldId id="29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3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449F61-1BBA-413F-8B34-FC7D0260EB10}" type="datetimeFigureOut">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41B3E-8148-4E28-80B5-5709C4A2A9A4}" type="slidenum">
              <a:rPr lang="en-US" smtClean="0"/>
              <a:t>‹#›</a:t>
            </a:fld>
            <a:endParaRPr lang="en-US"/>
          </a:p>
        </p:txBody>
      </p:sp>
    </p:spTree>
    <p:extLst>
      <p:ext uri="{BB962C8B-B14F-4D97-AF65-F5344CB8AC3E}">
        <p14:creationId xmlns:p14="http://schemas.microsoft.com/office/powerpoint/2010/main" val="1481387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449F61-1BBA-413F-8B34-FC7D0260EB10}" type="datetimeFigureOut">
              <a:rPr lang="en-US" smtClean="0"/>
              <a:t>8/26/2022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E41B3E-8148-4E28-80B5-5709C4A2A9A4}" type="slidenum">
              <a:rPr lang="en-US" smtClean="0"/>
              <a:t>‹#›</a:t>
            </a:fld>
            <a:endParaRPr lang="en-US"/>
          </a:p>
        </p:txBody>
      </p:sp>
    </p:spTree>
    <p:extLst>
      <p:ext uri="{BB962C8B-B14F-4D97-AF65-F5344CB8AC3E}">
        <p14:creationId xmlns:p14="http://schemas.microsoft.com/office/powerpoint/2010/main" val="2294915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8449F61-1BBA-413F-8B34-FC7D0260EB10}" type="datetimeFigureOut">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41B3E-8148-4E28-80B5-5709C4A2A9A4}" type="slidenum">
              <a:rPr lang="en-US" smtClean="0"/>
              <a:t>‹#›</a:t>
            </a:fld>
            <a:endParaRPr lang="en-US"/>
          </a:p>
        </p:txBody>
      </p:sp>
    </p:spTree>
    <p:extLst>
      <p:ext uri="{BB962C8B-B14F-4D97-AF65-F5344CB8AC3E}">
        <p14:creationId xmlns:p14="http://schemas.microsoft.com/office/powerpoint/2010/main" val="11439308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8449F61-1BBA-413F-8B34-FC7D0260EB10}" type="datetimeFigureOut">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41B3E-8148-4E28-80B5-5709C4A2A9A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887957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449F61-1BBA-413F-8B34-FC7D0260EB10}" type="datetimeFigureOut">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41B3E-8148-4E28-80B5-5709C4A2A9A4}" type="slidenum">
              <a:rPr lang="en-US" smtClean="0"/>
              <a:t>‹#›</a:t>
            </a:fld>
            <a:endParaRPr lang="en-US"/>
          </a:p>
        </p:txBody>
      </p:sp>
    </p:spTree>
    <p:extLst>
      <p:ext uri="{BB962C8B-B14F-4D97-AF65-F5344CB8AC3E}">
        <p14:creationId xmlns:p14="http://schemas.microsoft.com/office/powerpoint/2010/main" val="37130857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8449F61-1BBA-413F-8B34-FC7D0260EB10}" type="datetimeFigureOut">
              <a:rPr lang="en-US" smtClean="0"/>
              <a:t>8/26/2022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41B3E-8148-4E28-80B5-5709C4A2A9A4}" type="slidenum">
              <a:rPr lang="en-US" smtClean="0"/>
              <a:t>‹#›</a:t>
            </a:fld>
            <a:endParaRPr lang="en-US"/>
          </a:p>
        </p:txBody>
      </p:sp>
    </p:spTree>
    <p:extLst>
      <p:ext uri="{BB962C8B-B14F-4D97-AF65-F5344CB8AC3E}">
        <p14:creationId xmlns:p14="http://schemas.microsoft.com/office/powerpoint/2010/main" val="20985200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8449F61-1BBA-413F-8B34-FC7D0260EB10}" type="datetimeFigureOut">
              <a:rPr lang="en-US" smtClean="0"/>
              <a:t>8/26/2022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41B3E-8148-4E28-80B5-5709C4A2A9A4}" type="slidenum">
              <a:rPr lang="en-US" smtClean="0"/>
              <a:t>‹#›</a:t>
            </a:fld>
            <a:endParaRPr lang="en-US"/>
          </a:p>
        </p:txBody>
      </p:sp>
    </p:spTree>
    <p:extLst>
      <p:ext uri="{BB962C8B-B14F-4D97-AF65-F5344CB8AC3E}">
        <p14:creationId xmlns:p14="http://schemas.microsoft.com/office/powerpoint/2010/main" val="3913386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449F61-1BBA-413F-8B34-FC7D0260EB10}" type="datetimeFigureOut">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41B3E-8148-4E28-80B5-5709C4A2A9A4}" type="slidenum">
              <a:rPr lang="en-US" smtClean="0"/>
              <a:t>‹#›</a:t>
            </a:fld>
            <a:endParaRPr lang="en-US"/>
          </a:p>
        </p:txBody>
      </p:sp>
    </p:spTree>
    <p:extLst>
      <p:ext uri="{BB962C8B-B14F-4D97-AF65-F5344CB8AC3E}">
        <p14:creationId xmlns:p14="http://schemas.microsoft.com/office/powerpoint/2010/main" val="36061210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449F61-1BBA-413F-8B34-FC7D0260EB10}" type="datetimeFigureOut">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41B3E-8148-4E28-80B5-5709C4A2A9A4}" type="slidenum">
              <a:rPr lang="en-US" smtClean="0"/>
              <a:t>‹#›</a:t>
            </a:fld>
            <a:endParaRPr lang="en-US"/>
          </a:p>
        </p:txBody>
      </p:sp>
    </p:spTree>
    <p:extLst>
      <p:ext uri="{BB962C8B-B14F-4D97-AF65-F5344CB8AC3E}">
        <p14:creationId xmlns:p14="http://schemas.microsoft.com/office/powerpoint/2010/main" val="596317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8449F61-1BBA-413F-8B34-FC7D0260EB10}" type="datetimeFigureOut">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41B3E-8148-4E28-80B5-5709C4A2A9A4}" type="slidenum">
              <a:rPr lang="en-US" smtClean="0"/>
              <a:t>‹#›</a:t>
            </a:fld>
            <a:endParaRPr lang="en-US"/>
          </a:p>
        </p:txBody>
      </p:sp>
    </p:spTree>
    <p:extLst>
      <p:ext uri="{BB962C8B-B14F-4D97-AF65-F5344CB8AC3E}">
        <p14:creationId xmlns:p14="http://schemas.microsoft.com/office/powerpoint/2010/main" val="262956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449F61-1BBA-413F-8B34-FC7D0260EB10}" type="datetimeFigureOut">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41B3E-8148-4E28-80B5-5709C4A2A9A4}" type="slidenum">
              <a:rPr lang="en-US" smtClean="0"/>
              <a:t>‹#›</a:t>
            </a:fld>
            <a:endParaRPr lang="en-US"/>
          </a:p>
        </p:txBody>
      </p:sp>
    </p:spTree>
    <p:extLst>
      <p:ext uri="{BB962C8B-B14F-4D97-AF65-F5344CB8AC3E}">
        <p14:creationId xmlns:p14="http://schemas.microsoft.com/office/powerpoint/2010/main" val="797498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449F61-1BBA-413F-8B34-FC7D0260EB10}" type="datetimeFigureOut">
              <a:rPr lang="en-US" smtClean="0"/>
              <a:t>8/26/2022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E41B3E-8148-4E28-80B5-5709C4A2A9A4}" type="slidenum">
              <a:rPr lang="en-US" smtClean="0"/>
              <a:t>‹#›</a:t>
            </a:fld>
            <a:endParaRPr lang="en-US"/>
          </a:p>
        </p:txBody>
      </p:sp>
    </p:spTree>
    <p:extLst>
      <p:ext uri="{BB962C8B-B14F-4D97-AF65-F5344CB8AC3E}">
        <p14:creationId xmlns:p14="http://schemas.microsoft.com/office/powerpoint/2010/main" val="4049946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449F61-1BBA-413F-8B34-FC7D0260EB10}" type="datetimeFigureOut">
              <a:rPr lang="en-US" smtClean="0"/>
              <a:t>8/26/2022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E41B3E-8148-4E28-80B5-5709C4A2A9A4}" type="slidenum">
              <a:rPr lang="en-US" smtClean="0"/>
              <a:t>‹#›</a:t>
            </a:fld>
            <a:endParaRPr lang="en-US"/>
          </a:p>
        </p:txBody>
      </p:sp>
    </p:spTree>
    <p:extLst>
      <p:ext uri="{BB962C8B-B14F-4D97-AF65-F5344CB8AC3E}">
        <p14:creationId xmlns:p14="http://schemas.microsoft.com/office/powerpoint/2010/main" val="3119702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8449F61-1BBA-413F-8B34-FC7D0260EB10}" type="datetimeFigureOut">
              <a:rPr lang="en-US" smtClean="0"/>
              <a:t>8/26/2022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CE41B3E-8148-4E28-80B5-5709C4A2A9A4}" type="slidenum">
              <a:rPr lang="en-US" smtClean="0"/>
              <a:t>‹#›</a:t>
            </a:fld>
            <a:endParaRPr lang="en-US"/>
          </a:p>
        </p:txBody>
      </p:sp>
    </p:spTree>
    <p:extLst>
      <p:ext uri="{BB962C8B-B14F-4D97-AF65-F5344CB8AC3E}">
        <p14:creationId xmlns:p14="http://schemas.microsoft.com/office/powerpoint/2010/main" val="3691747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8449F61-1BBA-413F-8B34-FC7D0260EB10}" type="datetimeFigureOut">
              <a:rPr lang="en-US" smtClean="0"/>
              <a:t>8/26/2022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CE41B3E-8148-4E28-80B5-5709C4A2A9A4}" type="slidenum">
              <a:rPr lang="en-US" smtClean="0"/>
              <a:t>‹#›</a:t>
            </a:fld>
            <a:endParaRPr lang="en-US"/>
          </a:p>
        </p:txBody>
      </p:sp>
    </p:spTree>
    <p:extLst>
      <p:ext uri="{BB962C8B-B14F-4D97-AF65-F5344CB8AC3E}">
        <p14:creationId xmlns:p14="http://schemas.microsoft.com/office/powerpoint/2010/main" val="1223863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8449F61-1BBA-413F-8B34-FC7D0260EB10}" type="datetimeFigureOut">
              <a:rPr lang="en-US" smtClean="0"/>
              <a:t>8/26/2022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CE41B3E-8148-4E28-80B5-5709C4A2A9A4}" type="slidenum">
              <a:rPr lang="en-US" smtClean="0"/>
              <a:t>‹#›</a:t>
            </a:fld>
            <a:endParaRPr lang="en-US"/>
          </a:p>
        </p:txBody>
      </p:sp>
    </p:spTree>
    <p:extLst>
      <p:ext uri="{BB962C8B-B14F-4D97-AF65-F5344CB8AC3E}">
        <p14:creationId xmlns:p14="http://schemas.microsoft.com/office/powerpoint/2010/main" val="1434039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449F61-1BBA-413F-8B34-FC7D0260EB10}" type="datetimeFigureOut">
              <a:rPr lang="en-US" smtClean="0"/>
              <a:t>8/26/2022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E41B3E-8148-4E28-80B5-5709C4A2A9A4}" type="slidenum">
              <a:rPr lang="en-US" smtClean="0"/>
              <a:t>‹#›</a:t>
            </a:fld>
            <a:endParaRPr lang="en-US"/>
          </a:p>
        </p:txBody>
      </p:sp>
    </p:spTree>
    <p:extLst>
      <p:ext uri="{BB962C8B-B14F-4D97-AF65-F5344CB8AC3E}">
        <p14:creationId xmlns:p14="http://schemas.microsoft.com/office/powerpoint/2010/main" val="401483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8449F61-1BBA-413F-8B34-FC7D0260EB10}" type="datetimeFigureOut">
              <a:rPr lang="en-US" smtClean="0"/>
              <a:t>8/26/2022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CE41B3E-8148-4E28-80B5-5709C4A2A9A4}" type="slidenum">
              <a:rPr lang="en-US" smtClean="0"/>
              <a:t>‹#›</a:t>
            </a:fld>
            <a:endParaRPr lang="en-US"/>
          </a:p>
        </p:txBody>
      </p:sp>
    </p:spTree>
    <p:extLst>
      <p:ext uri="{BB962C8B-B14F-4D97-AF65-F5344CB8AC3E}">
        <p14:creationId xmlns:p14="http://schemas.microsoft.com/office/powerpoint/2010/main" val="59066565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980303"/>
            <a:ext cx="9144000" cy="4277497"/>
          </a:xfrm>
        </p:spPr>
        <p:txBody>
          <a:bodyPr>
            <a:normAutofit/>
          </a:bodyPr>
          <a:lstStyle/>
          <a:p>
            <a:pPr algn="ctr"/>
            <a:r>
              <a:rPr lang="en-US" sz="4800" b="1" dirty="0">
                <a:solidFill>
                  <a:schemeClr val="tx1"/>
                </a:solidFill>
                <a:effectLst>
                  <a:outerShdw blurRad="38100" dist="38100" dir="2700000" algn="tl">
                    <a:srgbClr val="000000">
                      <a:alpha val="43137"/>
                    </a:srgbClr>
                  </a:outerShdw>
                </a:effectLst>
              </a:rPr>
              <a:t>Hello!!</a:t>
            </a:r>
          </a:p>
          <a:p>
            <a:pPr algn="ctr"/>
            <a:r>
              <a:rPr lang="en-US" sz="4800" b="1" dirty="0">
                <a:solidFill>
                  <a:schemeClr val="tx1"/>
                </a:solidFill>
                <a:effectLst>
                  <a:outerShdw blurRad="38100" dist="38100" dir="2700000" algn="tl">
                    <a:srgbClr val="000000">
                      <a:alpha val="43137"/>
                    </a:srgbClr>
                  </a:outerShdw>
                </a:effectLst>
              </a:rPr>
              <a:t>I’m </a:t>
            </a:r>
            <a:r>
              <a:rPr lang="en-US" sz="4800" b="1" dirty="0" err="1" smtClean="0">
                <a:solidFill>
                  <a:schemeClr val="tx1"/>
                </a:solidFill>
                <a:effectLst>
                  <a:outerShdw blurRad="38100" dist="38100" dir="2700000" algn="tl">
                    <a:srgbClr val="000000">
                      <a:alpha val="43137"/>
                    </a:srgbClr>
                  </a:outerShdw>
                </a:effectLst>
              </a:rPr>
              <a:t>Erum</a:t>
            </a:r>
            <a:r>
              <a:rPr lang="en-US" sz="4800" b="1" dirty="0" smtClean="0">
                <a:solidFill>
                  <a:schemeClr val="tx1"/>
                </a:solidFill>
                <a:effectLst>
                  <a:outerShdw blurRad="38100" dist="38100" dir="2700000" algn="tl">
                    <a:srgbClr val="000000">
                      <a:alpha val="43137"/>
                    </a:srgbClr>
                  </a:outerShdw>
                </a:effectLst>
              </a:rPr>
              <a:t> </a:t>
            </a:r>
            <a:r>
              <a:rPr lang="en-US" sz="4800" b="1" dirty="0" err="1" smtClean="0">
                <a:solidFill>
                  <a:schemeClr val="tx1"/>
                </a:solidFill>
                <a:effectLst>
                  <a:outerShdw blurRad="38100" dist="38100" dir="2700000" algn="tl">
                    <a:srgbClr val="000000">
                      <a:alpha val="43137"/>
                    </a:srgbClr>
                  </a:outerShdw>
                </a:effectLst>
              </a:rPr>
              <a:t>Shaheen</a:t>
            </a:r>
            <a:r>
              <a:rPr lang="en-US" sz="4800" dirty="0">
                <a:solidFill>
                  <a:schemeClr val="tx1"/>
                </a:solidFill>
                <a:effectLst>
                  <a:outerShdw blurRad="38100" dist="38100" dir="2700000" algn="tl">
                    <a:srgbClr val="000000">
                      <a:alpha val="43137"/>
                    </a:srgbClr>
                  </a:outerShdw>
                </a:effectLst>
              </a:rPr>
              <a:t/>
            </a:r>
            <a:br>
              <a:rPr lang="en-US" sz="4800" dirty="0">
                <a:solidFill>
                  <a:schemeClr val="tx1"/>
                </a:solidFill>
                <a:effectLst>
                  <a:outerShdw blurRad="38100" dist="38100" dir="2700000" algn="tl">
                    <a:srgbClr val="000000">
                      <a:alpha val="43137"/>
                    </a:srgbClr>
                  </a:outerShdw>
                </a:effectLst>
              </a:rPr>
            </a:br>
            <a:endParaRPr lang="en-US" b="1" dirty="0">
              <a:solidFill>
                <a:schemeClr val="tx1"/>
              </a:solidFill>
              <a:effectLst>
                <a:outerShdw blurRad="38100" dist="38100" dir="2700000" algn="tl">
                  <a:srgbClr val="000000">
                    <a:alpha val="43137"/>
                  </a:srgbClr>
                </a:outerShdw>
              </a:effectLst>
            </a:endParaRPr>
          </a:p>
          <a:p>
            <a:endParaRPr lang="en-US" dirty="0">
              <a:solidFill>
                <a:schemeClr val="tx1"/>
              </a:solidFill>
            </a:endParaRPr>
          </a:p>
          <a:p>
            <a:pPr algn="ctr"/>
            <a:r>
              <a:rPr lang="en-US" b="1" dirty="0">
                <a:solidFill>
                  <a:schemeClr val="tx1"/>
                </a:solidFill>
              </a:rPr>
              <a:t>Where you can find me:</a:t>
            </a:r>
          </a:p>
          <a:p>
            <a:pPr algn="ctr"/>
            <a:r>
              <a:rPr lang="en-US" dirty="0">
                <a:solidFill>
                  <a:schemeClr val="tx1"/>
                </a:solidFill>
              </a:rPr>
              <a:t>Room#: Female Instructor Room</a:t>
            </a:r>
          </a:p>
          <a:p>
            <a:pPr algn="ctr"/>
            <a:r>
              <a:rPr lang="en-US" dirty="0">
                <a:solidFill>
                  <a:schemeClr val="tx1"/>
                </a:solidFill>
              </a:rPr>
              <a:t>Email: </a:t>
            </a:r>
            <a:r>
              <a:rPr lang="en-US" dirty="0" smtClean="0">
                <a:solidFill>
                  <a:schemeClr val="tx1"/>
                </a:solidFill>
              </a:rPr>
              <a:t>ERUM.SHAHEEN@nu.edu.pk</a:t>
            </a:r>
            <a:endParaRPr lang="en-US" dirty="0">
              <a:solidFill>
                <a:schemeClr val="tx1"/>
              </a:solidFill>
            </a:endParaRPr>
          </a:p>
          <a:p>
            <a:pPr algn="ctr"/>
            <a:r>
              <a:rPr lang="en-US" dirty="0">
                <a:solidFill>
                  <a:schemeClr val="tx1"/>
                </a:solidFill>
              </a:rPr>
              <a:t>Ext: 293</a:t>
            </a:r>
          </a:p>
        </p:txBody>
      </p:sp>
    </p:spTree>
    <p:extLst>
      <p:ext uri="{BB962C8B-B14F-4D97-AF65-F5344CB8AC3E}">
        <p14:creationId xmlns:p14="http://schemas.microsoft.com/office/powerpoint/2010/main" val="1541126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A2B9D7-A4A8-4C74-B588-3FC4D77DAFE8}"/>
              </a:ext>
            </a:extLst>
          </p:cNvPr>
          <p:cNvSpPr>
            <a:spLocks noGrp="1"/>
          </p:cNvSpPr>
          <p:nvPr>
            <p:ph type="title"/>
          </p:nvPr>
        </p:nvSpPr>
        <p:spPr>
          <a:xfrm>
            <a:off x="845859" y="426086"/>
            <a:ext cx="9404723" cy="1400530"/>
          </a:xfrm>
        </p:spPr>
        <p:txBody>
          <a:bodyPr/>
          <a:lstStyle/>
          <a:p>
            <a:r>
              <a:rPr lang="en-US" dirty="0"/>
              <a:t>What Is DBMS?	</a:t>
            </a:r>
          </a:p>
        </p:txBody>
      </p:sp>
      <p:sp>
        <p:nvSpPr>
          <p:cNvPr id="3" name="Content Placeholder 2">
            <a:extLst>
              <a:ext uri="{FF2B5EF4-FFF2-40B4-BE49-F238E27FC236}">
                <a16:creationId xmlns="" xmlns:a16="http://schemas.microsoft.com/office/drawing/2014/main" id="{8457789D-334D-4DCC-B8F9-CDB4AB7B1B62}"/>
              </a:ext>
            </a:extLst>
          </p:cNvPr>
          <p:cNvSpPr>
            <a:spLocks noGrp="1"/>
          </p:cNvSpPr>
          <p:nvPr>
            <p:ph idx="1"/>
          </p:nvPr>
        </p:nvSpPr>
        <p:spPr>
          <a:xfrm>
            <a:off x="845859" y="1715567"/>
            <a:ext cx="10366638" cy="4195481"/>
          </a:xfrm>
        </p:spPr>
        <p:txBody>
          <a:bodyPr>
            <a:normAutofit/>
          </a:bodyPr>
          <a:lstStyle/>
          <a:p>
            <a:r>
              <a:rPr lang="en-US" b="0" i="0" dirty="0">
                <a:effectLst/>
              </a:rPr>
              <a:t>A database typically requires a comprehensive database software program known as a database management system (DBMS). A DBMS serves as an interface between the database and its end users or programs, allowing users to retrieve, update, and manage how the information is organized and optimized. </a:t>
            </a:r>
            <a:endParaRPr lang="en-US" dirty="0"/>
          </a:p>
          <a:p>
            <a:r>
              <a:rPr lang="en-US" b="0" i="0" dirty="0">
                <a:effectLst/>
              </a:rPr>
              <a:t>Some examples of popular database software or DBMSs include MySQL, Microsoft Access, Microsoft SQL Server, FileMaker Pro, Oracle Database, and </a:t>
            </a:r>
            <a:r>
              <a:rPr lang="en-US" b="0" i="0" dirty="0" err="1">
                <a:effectLst/>
              </a:rPr>
              <a:t>dBASE</a:t>
            </a:r>
            <a:r>
              <a:rPr lang="en-US" b="0" i="0" dirty="0">
                <a:effectLst/>
              </a:rPr>
              <a:t>.</a:t>
            </a:r>
          </a:p>
          <a:p>
            <a:pPr marL="0" indent="0">
              <a:buNone/>
            </a:pPr>
            <a:endParaRPr lang="en-US" sz="1800" dirty="0"/>
          </a:p>
        </p:txBody>
      </p:sp>
    </p:spTree>
    <p:extLst>
      <p:ext uri="{BB962C8B-B14F-4D97-AF65-F5344CB8AC3E}">
        <p14:creationId xmlns:p14="http://schemas.microsoft.com/office/powerpoint/2010/main" val="1555883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FA82ADA9-7C99-4230-AFC0-6AFA117113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3" y="2127799"/>
            <a:ext cx="8947150" cy="4045439"/>
          </a:xfrm>
        </p:spPr>
      </p:pic>
    </p:spTree>
    <p:extLst>
      <p:ext uri="{BB962C8B-B14F-4D97-AF65-F5344CB8AC3E}">
        <p14:creationId xmlns:p14="http://schemas.microsoft.com/office/powerpoint/2010/main" val="3375087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BCF54A-665D-416F-838E-F005E573A1AC}"/>
              </a:ext>
            </a:extLst>
          </p:cNvPr>
          <p:cNvSpPr>
            <a:spLocks noGrp="1"/>
          </p:cNvSpPr>
          <p:nvPr>
            <p:ph type="title"/>
          </p:nvPr>
        </p:nvSpPr>
        <p:spPr>
          <a:xfrm>
            <a:off x="575939" y="169816"/>
            <a:ext cx="12016666" cy="1325563"/>
          </a:xfrm>
        </p:spPr>
        <p:txBody>
          <a:bodyPr>
            <a:normAutofit fontScale="90000"/>
          </a:bodyPr>
          <a:lstStyle/>
          <a:p>
            <a:r>
              <a:rPr lang="en-US" dirty="0"/>
              <a:t>Difference Between A Database And A Spreadsheet?</a:t>
            </a:r>
          </a:p>
        </p:txBody>
      </p:sp>
      <p:sp>
        <p:nvSpPr>
          <p:cNvPr id="3" name="Content Placeholder 2">
            <a:extLst>
              <a:ext uri="{FF2B5EF4-FFF2-40B4-BE49-F238E27FC236}">
                <a16:creationId xmlns="" xmlns:a16="http://schemas.microsoft.com/office/drawing/2014/main" id="{7D94E41D-FE80-486B-944A-7D2CAB48BF09}"/>
              </a:ext>
            </a:extLst>
          </p:cNvPr>
          <p:cNvSpPr>
            <a:spLocks noGrp="1"/>
          </p:cNvSpPr>
          <p:nvPr>
            <p:ph idx="1"/>
          </p:nvPr>
        </p:nvSpPr>
        <p:spPr>
          <a:xfrm>
            <a:off x="353387" y="1495379"/>
            <a:ext cx="10504003" cy="4869910"/>
          </a:xfrm>
        </p:spPr>
        <p:txBody>
          <a:bodyPr>
            <a:noAutofit/>
          </a:bodyPr>
          <a:lstStyle/>
          <a:p>
            <a:pPr algn="l"/>
            <a:r>
              <a:rPr lang="en-US" sz="2400" b="0" i="0" dirty="0">
                <a:effectLst/>
              </a:rPr>
              <a:t>Spreadsheets were originally designed for one user, and their characteristics reflect that. They’re great for a single user or small number of users who don’t need to do a lot of incredibly complicated data manipulation. </a:t>
            </a:r>
          </a:p>
          <a:p>
            <a:pPr algn="l"/>
            <a:r>
              <a:rPr lang="en-US" sz="2400" b="0" i="0" dirty="0">
                <a:effectLst/>
              </a:rPr>
              <a:t>Databases, on the other hand, are designed to hold much larger collections of organized information—massive amounts, sometimes. Databases allow multiple users at the same time to quickly and securely access and query the data using highly complex logic and language.</a:t>
            </a:r>
          </a:p>
        </p:txBody>
      </p:sp>
    </p:spTree>
    <p:extLst>
      <p:ext uri="{BB962C8B-B14F-4D97-AF65-F5344CB8AC3E}">
        <p14:creationId xmlns:p14="http://schemas.microsoft.com/office/powerpoint/2010/main" val="1493633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CE8680-6C42-4984-9B3B-945C6196E5E3}"/>
              </a:ext>
            </a:extLst>
          </p:cNvPr>
          <p:cNvSpPr>
            <a:spLocks noGrp="1"/>
          </p:cNvSpPr>
          <p:nvPr>
            <p:ph type="title"/>
          </p:nvPr>
        </p:nvSpPr>
        <p:spPr/>
        <p:txBody>
          <a:bodyPr/>
          <a:lstStyle/>
          <a:p>
            <a:r>
              <a:rPr lang="en-US" dirty="0"/>
              <a:t>Characteristics of DB Approach</a:t>
            </a:r>
          </a:p>
        </p:txBody>
      </p:sp>
      <p:pic>
        <p:nvPicPr>
          <p:cNvPr id="4" name="Picture 1">
            <a:extLst>
              <a:ext uri="{FF2B5EF4-FFF2-40B4-BE49-F238E27FC236}">
                <a16:creationId xmlns="" xmlns:a16="http://schemas.microsoft.com/office/drawing/2014/main" id="{4529145E-6C8C-433C-8661-9C7CA9550C0B}"/>
              </a:ext>
            </a:extLst>
          </p:cNvPr>
          <p:cNvPicPr>
            <a:picLocks noChangeAspect="1"/>
          </p:cNvPicPr>
          <p:nvPr/>
        </p:nvPicPr>
        <p:blipFill>
          <a:blip r:embed="rId2">
            <a:extLst>
              <a:ext uri="{28A0092B-C50C-407E-A947-70E740481C1C}">
                <a14:useLocalDpi xmlns:a14="http://schemas.microsoft.com/office/drawing/2010/main" val="0"/>
              </a:ext>
            </a:extLst>
          </a:blip>
          <a:srcRect t="30836" b="7777"/>
          <a:stretch>
            <a:fillRect/>
          </a:stretch>
        </p:blipFill>
        <p:spPr bwMode="auto">
          <a:xfrm>
            <a:off x="2247900" y="2071456"/>
            <a:ext cx="7696200"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9504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 xmlns:a16="http://schemas.microsoft.com/office/drawing/2014/main" id="{63D5C097-BD28-4E7D-9BC3-4E4AC2AEDAD3}"/>
              </a:ext>
            </a:extLst>
          </p:cNvPr>
          <p:cNvSpPr>
            <a:spLocks noGrp="1" noChangeArrowheads="1"/>
          </p:cNvSpPr>
          <p:nvPr>
            <p:ph type="title" idx="4294967295"/>
          </p:nvPr>
        </p:nvSpPr>
        <p:spPr>
          <a:xfrm>
            <a:off x="781235" y="370582"/>
            <a:ext cx="7010400" cy="854538"/>
          </a:xfrm>
        </p:spPr>
        <p:txBody>
          <a:bodyPr/>
          <a:lstStyle/>
          <a:p>
            <a:pPr>
              <a:defRPr/>
            </a:pPr>
            <a:r>
              <a:rPr lang="en-US" altLang="en-US" dirty="0">
                <a:solidFill>
                  <a:schemeClr val="tx1">
                    <a:lumMod val="75000"/>
                    <a:lumOff val="25000"/>
                  </a:schemeClr>
                </a:solidFill>
              </a:rPr>
              <a:t>Types of DBMS</a:t>
            </a:r>
          </a:p>
        </p:txBody>
      </p:sp>
      <p:sp>
        <p:nvSpPr>
          <p:cNvPr id="52227" name="Rectangle 3">
            <a:extLst>
              <a:ext uri="{FF2B5EF4-FFF2-40B4-BE49-F238E27FC236}">
                <a16:creationId xmlns="" xmlns:a16="http://schemas.microsoft.com/office/drawing/2014/main" id="{97EEDA0A-F18B-48CE-981B-F3707EEF31D2}"/>
              </a:ext>
            </a:extLst>
          </p:cNvPr>
          <p:cNvSpPr>
            <a:spLocks noGrp="1" noChangeArrowheads="1"/>
          </p:cNvSpPr>
          <p:nvPr>
            <p:ph type="body" idx="4294967295"/>
          </p:nvPr>
        </p:nvSpPr>
        <p:spPr>
          <a:xfrm>
            <a:off x="701335" y="1298311"/>
            <a:ext cx="11097087" cy="4880547"/>
          </a:xfrm>
        </p:spPr>
        <p:txBody>
          <a:bodyPr>
            <a:normAutofit fontScale="92500" lnSpcReduction="20000"/>
          </a:bodyPr>
          <a:lstStyle/>
          <a:p>
            <a:r>
              <a:rPr lang="en-US" altLang="en-US" dirty="0"/>
              <a:t>Relational(SQL databases)</a:t>
            </a:r>
          </a:p>
          <a:p>
            <a:pPr lvl="1"/>
            <a:r>
              <a:rPr lang="en-US" altLang="en-US" dirty="0"/>
              <a:t>Data Model is based on tables</a:t>
            </a:r>
          </a:p>
          <a:p>
            <a:r>
              <a:rPr lang="en-US" altLang="en-US" dirty="0"/>
              <a:t>Non-Relational(NoSQL databases)</a:t>
            </a:r>
          </a:p>
          <a:p>
            <a:pPr lvl="1"/>
            <a:r>
              <a:rPr lang="en-US" altLang="en-US" dirty="0"/>
              <a:t>Data Model is based on XML,JSON or Plain Text i.e. no tabular form of db.</a:t>
            </a:r>
          </a:p>
          <a:p>
            <a:pPr marL="0" indent="0">
              <a:buNone/>
            </a:pPr>
            <a:endParaRPr lang="en-US" altLang="en-US" dirty="0"/>
          </a:p>
          <a:p>
            <a:r>
              <a:rPr lang="en-US" altLang="en-US" dirty="0"/>
              <a:t>Network</a:t>
            </a:r>
          </a:p>
          <a:p>
            <a:pPr lvl="1"/>
            <a:r>
              <a:rPr lang="en-US" altLang="en-US" dirty="0"/>
              <a:t>Data Model based on graph with nodes as records and relationship between records as edges.</a:t>
            </a:r>
          </a:p>
          <a:p>
            <a:r>
              <a:rPr lang="en-US" altLang="en-US" sz="2600" dirty="0"/>
              <a:t>Hierarchical</a:t>
            </a:r>
          </a:p>
          <a:p>
            <a:pPr lvl="1"/>
            <a:r>
              <a:rPr lang="en-US" altLang="en-US" dirty="0"/>
              <a:t>Data Model based on tree data structure </a:t>
            </a:r>
            <a:endParaRPr lang="en-US" altLang="en-US" sz="2600" dirty="0"/>
          </a:p>
          <a:p>
            <a:r>
              <a:rPr lang="en-US" altLang="en-US" sz="2600" dirty="0"/>
              <a:t>Object Oriented</a:t>
            </a:r>
          </a:p>
          <a:p>
            <a:pPr lvl="1"/>
            <a:r>
              <a:rPr lang="en-US" altLang="en-US" dirty="0"/>
              <a:t>Data Model based on Object Oriented paradigm </a:t>
            </a:r>
            <a:endParaRPr lang="en-US" altLang="en-US" sz="2600" dirty="0"/>
          </a:p>
          <a:p>
            <a:r>
              <a:rPr lang="en-US" altLang="en-US" sz="2600" dirty="0"/>
              <a:t>Distributed</a:t>
            </a:r>
          </a:p>
          <a:p>
            <a:pPr lvl="1"/>
            <a:r>
              <a:rPr lang="en-US" altLang="en-US" dirty="0"/>
              <a:t>Composed of several independent DBMS running at the nodes of a Communication Network.</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 xmlns:a16="http://schemas.microsoft.com/office/drawing/2014/main" id="{9852AE8D-D6BD-41FF-8670-0D954B46B747}"/>
              </a:ext>
            </a:extLst>
          </p:cNvPr>
          <p:cNvSpPr>
            <a:spLocks noGrp="1" noChangeArrowheads="1"/>
          </p:cNvSpPr>
          <p:nvPr>
            <p:ph type="title" idx="4294967295"/>
          </p:nvPr>
        </p:nvSpPr>
        <p:spPr>
          <a:xfrm>
            <a:off x="843379" y="202615"/>
            <a:ext cx="9783192" cy="1101232"/>
          </a:xfrm>
        </p:spPr>
        <p:txBody>
          <a:bodyPr/>
          <a:lstStyle/>
          <a:p>
            <a:pPr>
              <a:defRPr/>
            </a:pPr>
            <a:r>
              <a:rPr lang="en-US" altLang="en-US" dirty="0">
                <a:solidFill>
                  <a:schemeClr val="tx1">
                    <a:lumMod val="75000"/>
                    <a:lumOff val="25000"/>
                  </a:schemeClr>
                </a:solidFill>
              </a:rPr>
              <a:t>Difference b/w SQL &amp; NOSQL</a:t>
            </a:r>
          </a:p>
        </p:txBody>
      </p:sp>
      <p:sp>
        <p:nvSpPr>
          <p:cNvPr id="53251" name="Rectangle 3">
            <a:extLst>
              <a:ext uri="{FF2B5EF4-FFF2-40B4-BE49-F238E27FC236}">
                <a16:creationId xmlns="" xmlns:a16="http://schemas.microsoft.com/office/drawing/2014/main" id="{4FC83FC8-6486-4181-BA6C-050DFE1D3C86}"/>
              </a:ext>
            </a:extLst>
          </p:cNvPr>
          <p:cNvSpPr>
            <a:spLocks noGrp="1" noChangeArrowheads="1"/>
          </p:cNvSpPr>
          <p:nvPr>
            <p:ph type="body" idx="4294967295"/>
          </p:nvPr>
        </p:nvSpPr>
        <p:spPr>
          <a:xfrm>
            <a:off x="843379" y="1793104"/>
            <a:ext cx="10280650" cy="4114800"/>
          </a:xfrm>
        </p:spPr>
        <p:txBody>
          <a:bodyPr/>
          <a:lstStyle/>
          <a:p>
            <a:endParaRPr lang="en-US" altLang="en-US" sz="2600" dirty="0"/>
          </a:p>
          <a:p>
            <a:pPr lvl="2"/>
            <a:endParaRPr lang="en-US" altLang="en-US" sz="2200" dirty="0"/>
          </a:p>
        </p:txBody>
      </p:sp>
      <p:pic>
        <p:nvPicPr>
          <p:cNvPr id="3" name="Picture 2">
            <a:extLst>
              <a:ext uri="{FF2B5EF4-FFF2-40B4-BE49-F238E27FC236}">
                <a16:creationId xmlns="" xmlns:a16="http://schemas.microsoft.com/office/drawing/2014/main" id="{866514B8-069E-4C7A-B004-6484EAAAAC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647" y="1163995"/>
            <a:ext cx="9426113" cy="5373017"/>
          </a:xfrm>
          <a:prstGeom prst="rect">
            <a:avLst/>
          </a:prstGeom>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431950-9BCC-4C91-AAEF-A910E2141522}"/>
              </a:ext>
            </a:extLst>
          </p:cNvPr>
          <p:cNvSpPr>
            <a:spLocks noGrp="1"/>
          </p:cNvSpPr>
          <p:nvPr>
            <p:ph type="title"/>
          </p:nvPr>
        </p:nvSpPr>
        <p:spPr>
          <a:xfrm>
            <a:off x="646111" y="452718"/>
            <a:ext cx="9404723" cy="870055"/>
          </a:xfrm>
        </p:spPr>
        <p:txBody>
          <a:bodyPr/>
          <a:lstStyle/>
          <a:p>
            <a:r>
              <a:rPr lang="en-US" b="0" i="0" dirty="0">
                <a:effectLst/>
              </a:rPr>
              <a:t>RDBMS</a:t>
            </a:r>
          </a:p>
        </p:txBody>
      </p:sp>
      <p:sp>
        <p:nvSpPr>
          <p:cNvPr id="3" name="Content Placeholder 2">
            <a:extLst>
              <a:ext uri="{FF2B5EF4-FFF2-40B4-BE49-F238E27FC236}">
                <a16:creationId xmlns="" xmlns:a16="http://schemas.microsoft.com/office/drawing/2014/main" id="{FB71051D-F3BE-49A8-B142-C0DD8463A23E}"/>
              </a:ext>
            </a:extLst>
          </p:cNvPr>
          <p:cNvSpPr>
            <a:spLocks noGrp="1"/>
          </p:cNvSpPr>
          <p:nvPr>
            <p:ph idx="1"/>
          </p:nvPr>
        </p:nvSpPr>
        <p:spPr>
          <a:xfrm>
            <a:off x="646111" y="1546891"/>
            <a:ext cx="10140258" cy="4195481"/>
          </a:xfrm>
        </p:spPr>
        <p:txBody>
          <a:bodyPr>
            <a:normAutofit/>
          </a:bodyPr>
          <a:lstStyle/>
          <a:p>
            <a:r>
              <a:rPr lang="en-US" b="0" i="0" dirty="0">
                <a:effectLst/>
              </a:rPr>
              <a:t>RDBMS stands for Relational Database Management System.</a:t>
            </a:r>
          </a:p>
          <a:p>
            <a:endParaRPr lang="en-US" b="0" i="0" dirty="0">
              <a:effectLst/>
            </a:endParaRPr>
          </a:p>
          <a:p>
            <a:r>
              <a:rPr lang="en-US" b="0" i="0" dirty="0">
                <a:effectLst/>
              </a:rPr>
              <a:t>RDBMS is the basis for SQL, and for all modern database systems such as MS SQL Server, IBM DB2, Oracle, MySQL, and Microsoft Access.</a:t>
            </a:r>
          </a:p>
          <a:p>
            <a:endParaRPr lang="en-US" b="0" i="0" dirty="0">
              <a:effectLst/>
            </a:endParaRPr>
          </a:p>
          <a:p>
            <a:r>
              <a:rPr lang="en-US" b="0" i="0" dirty="0">
                <a:effectLst/>
              </a:rPr>
              <a:t>The data in RDBMS is stored in database objects called tables. A table is a collection of related data entries and it consists of columns and rows.</a:t>
            </a:r>
          </a:p>
        </p:txBody>
      </p:sp>
    </p:spTree>
    <p:extLst>
      <p:ext uri="{BB962C8B-B14F-4D97-AF65-F5344CB8AC3E}">
        <p14:creationId xmlns:p14="http://schemas.microsoft.com/office/powerpoint/2010/main" val="1299259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0253E8-F8AB-4472-AC43-54617FBFA565}"/>
              </a:ext>
            </a:extLst>
          </p:cNvPr>
          <p:cNvSpPr>
            <a:spLocks noGrp="1"/>
          </p:cNvSpPr>
          <p:nvPr>
            <p:ph type="title"/>
          </p:nvPr>
        </p:nvSpPr>
        <p:spPr/>
        <p:txBody>
          <a:bodyPr/>
          <a:lstStyle/>
          <a:p>
            <a:r>
              <a:rPr lang="en-US" dirty="0"/>
              <a:t>RDBMS Examples:</a:t>
            </a:r>
            <a:endParaRPr lang="x-none" dirty="0"/>
          </a:p>
        </p:txBody>
      </p:sp>
      <p:sp>
        <p:nvSpPr>
          <p:cNvPr id="3" name="Content Placeholder 2">
            <a:extLst>
              <a:ext uri="{FF2B5EF4-FFF2-40B4-BE49-F238E27FC236}">
                <a16:creationId xmlns="" xmlns:a16="http://schemas.microsoft.com/office/drawing/2014/main" id="{BC178F9D-5E54-449D-8772-0BF1E2EA43CD}"/>
              </a:ext>
            </a:extLst>
          </p:cNvPr>
          <p:cNvSpPr>
            <a:spLocks noGrp="1"/>
          </p:cNvSpPr>
          <p:nvPr>
            <p:ph idx="1"/>
          </p:nvPr>
        </p:nvSpPr>
        <p:spPr/>
        <p:txBody>
          <a:bodyPr/>
          <a:lstStyle/>
          <a:p>
            <a:endParaRPr lang="en-US" dirty="0"/>
          </a:p>
          <a:p>
            <a:endParaRPr lang="en-US" dirty="0"/>
          </a:p>
          <a:p>
            <a:r>
              <a:rPr lang="en-US" dirty="0"/>
              <a:t>Nadra is having its multiple database across the country.</a:t>
            </a:r>
          </a:p>
          <a:p>
            <a:r>
              <a:rPr lang="en-US" dirty="0"/>
              <a:t>NUCES-Fast having multiple campuses across the country.</a:t>
            </a:r>
            <a:endParaRPr lang="x-none" dirty="0"/>
          </a:p>
        </p:txBody>
      </p:sp>
    </p:spTree>
    <p:extLst>
      <p:ext uri="{BB962C8B-B14F-4D97-AF65-F5344CB8AC3E}">
        <p14:creationId xmlns:p14="http://schemas.microsoft.com/office/powerpoint/2010/main" val="132493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431950-9BCC-4C91-AAEF-A910E2141522}"/>
              </a:ext>
            </a:extLst>
          </p:cNvPr>
          <p:cNvSpPr>
            <a:spLocks noGrp="1"/>
          </p:cNvSpPr>
          <p:nvPr>
            <p:ph type="title"/>
          </p:nvPr>
        </p:nvSpPr>
        <p:spPr>
          <a:xfrm>
            <a:off x="646111" y="381697"/>
            <a:ext cx="9404723" cy="1012097"/>
          </a:xfrm>
        </p:spPr>
        <p:txBody>
          <a:bodyPr/>
          <a:lstStyle/>
          <a:p>
            <a:r>
              <a:rPr lang="en-US" dirty="0"/>
              <a:t>What is SQL?</a:t>
            </a:r>
          </a:p>
        </p:txBody>
      </p:sp>
      <p:sp>
        <p:nvSpPr>
          <p:cNvPr id="3" name="Content Placeholder 2">
            <a:extLst>
              <a:ext uri="{FF2B5EF4-FFF2-40B4-BE49-F238E27FC236}">
                <a16:creationId xmlns="" xmlns:a16="http://schemas.microsoft.com/office/drawing/2014/main" id="{FB71051D-F3BE-49A8-B142-C0DD8463A23E}"/>
              </a:ext>
            </a:extLst>
          </p:cNvPr>
          <p:cNvSpPr>
            <a:spLocks noGrp="1"/>
          </p:cNvSpPr>
          <p:nvPr>
            <p:ph idx="1"/>
          </p:nvPr>
        </p:nvSpPr>
        <p:spPr>
          <a:xfrm>
            <a:off x="646111" y="1393794"/>
            <a:ext cx="10140258" cy="5237825"/>
          </a:xfrm>
        </p:spPr>
        <p:txBody>
          <a:bodyPr>
            <a:normAutofit/>
          </a:bodyPr>
          <a:lstStyle/>
          <a:p>
            <a:r>
              <a:rPr lang="en-US" b="0" i="0" dirty="0">
                <a:effectLst/>
              </a:rPr>
              <a:t>SQL stands for Structured Query Language.</a:t>
            </a:r>
          </a:p>
          <a:p>
            <a:r>
              <a:rPr lang="en-US" b="0" i="0" dirty="0">
                <a:effectLst/>
              </a:rPr>
              <a:t>SQL lets you access and manipulate databases.</a:t>
            </a:r>
          </a:p>
          <a:p>
            <a:r>
              <a:rPr lang="en-US" b="0" i="0" dirty="0">
                <a:effectLst/>
              </a:rPr>
              <a:t>SQL became a standard of the American National Standards Institute (ANSI) in 1986, and of the International Organization for Standardization (ISO) in 1987.</a:t>
            </a:r>
            <a:endParaRPr lang="en-US" sz="1800" b="0" i="0" dirty="0">
              <a:effectLst/>
            </a:endParaRPr>
          </a:p>
          <a:p>
            <a:r>
              <a:rPr lang="en-US" sz="2800" b="0" i="0" dirty="0">
                <a:effectLst/>
              </a:rPr>
              <a:t>What Can SQL do?</a:t>
            </a:r>
            <a:endParaRPr lang="en-US" sz="3200" b="0" i="0" dirty="0">
              <a:effectLst/>
            </a:endParaRPr>
          </a:p>
          <a:p>
            <a:pPr lvl="1"/>
            <a:r>
              <a:rPr lang="en-US" b="0" i="0" dirty="0">
                <a:effectLst/>
              </a:rPr>
              <a:t>SQL can execute queries against a database</a:t>
            </a:r>
          </a:p>
          <a:p>
            <a:pPr lvl="1"/>
            <a:r>
              <a:rPr lang="en-US" b="0" i="0" dirty="0">
                <a:effectLst/>
              </a:rPr>
              <a:t>SQL can retrieve data from a database</a:t>
            </a:r>
          </a:p>
          <a:p>
            <a:pPr lvl="1"/>
            <a:r>
              <a:rPr lang="en-US" b="0" i="0" dirty="0">
                <a:effectLst/>
              </a:rPr>
              <a:t>SQL can insert records in a database</a:t>
            </a:r>
          </a:p>
          <a:p>
            <a:pPr lvl="1"/>
            <a:r>
              <a:rPr lang="en-US" b="0" i="0" dirty="0">
                <a:effectLst/>
              </a:rPr>
              <a:t>SQL can update records in a database</a:t>
            </a:r>
          </a:p>
          <a:p>
            <a:pPr lvl="1"/>
            <a:r>
              <a:rPr lang="en-US" b="0" i="0" dirty="0">
                <a:effectLst/>
              </a:rPr>
              <a:t>SQL can delete records from a database</a:t>
            </a:r>
          </a:p>
          <a:p>
            <a:pPr lvl="1"/>
            <a:r>
              <a:rPr lang="en-US" b="0" i="0" dirty="0">
                <a:effectLst/>
              </a:rPr>
              <a:t>SQL can create new databases</a:t>
            </a:r>
          </a:p>
          <a:p>
            <a:pPr lvl="1"/>
            <a:r>
              <a:rPr lang="en-US" b="0" i="0" dirty="0">
                <a:effectLst/>
              </a:rPr>
              <a:t>SQL can create new tables in a database</a:t>
            </a:r>
          </a:p>
        </p:txBody>
      </p:sp>
    </p:spTree>
    <p:extLst>
      <p:ext uri="{BB962C8B-B14F-4D97-AF65-F5344CB8AC3E}">
        <p14:creationId xmlns:p14="http://schemas.microsoft.com/office/powerpoint/2010/main" val="3903508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t>
            </a:r>
            <a:endParaRPr lang="en-US" dirty="0"/>
          </a:p>
        </p:txBody>
      </p:sp>
      <p:sp>
        <p:nvSpPr>
          <p:cNvPr id="3" name="Content Placeholder 2"/>
          <p:cNvSpPr>
            <a:spLocks noGrp="1"/>
          </p:cNvSpPr>
          <p:nvPr>
            <p:ph idx="1"/>
          </p:nvPr>
        </p:nvSpPr>
        <p:spPr/>
        <p:txBody>
          <a:bodyPr/>
          <a:lstStyle/>
          <a:p>
            <a:r>
              <a:rPr lang="en-US" dirty="0" smtClean="0"/>
              <a:t>Structured Data</a:t>
            </a:r>
          </a:p>
          <a:p>
            <a:r>
              <a:rPr lang="en-US" dirty="0" smtClean="0"/>
              <a:t>Consistent format of Data.</a:t>
            </a:r>
          </a:p>
          <a:p>
            <a:r>
              <a:rPr lang="en-US" dirty="0" smtClean="0"/>
              <a:t>Non-predetermined access to data.</a:t>
            </a:r>
          </a:p>
          <a:p>
            <a:r>
              <a:rPr lang="en-US" dirty="0" smtClean="0"/>
              <a:t>No data Redundancy.</a:t>
            </a:r>
          </a:p>
          <a:p>
            <a:r>
              <a:rPr lang="en-US" dirty="0" smtClean="0"/>
              <a:t>Concurrent Access Control Mechanism.</a:t>
            </a:r>
          </a:p>
          <a:p>
            <a:r>
              <a:rPr lang="en-US" dirty="0" smtClean="0"/>
              <a:t>Integrity Constraints.</a:t>
            </a:r>
          </a:p>
          <a:p>
            <a:r>
              <a:rPr lang="en-US" dirty="0" smtClean="0"/>
              <a:t>Security of data.</a:t>
            </a:r>
          </a:p>
          <a:p>
            <a:r>
              <a:rPr lang="en-US" dirty="0" smtClean="0"/>
              <a:t>Recovery Mechanism.</a:t>
            </a:r>
          </a:p>
          <a:p>
            <a:r>
              <a:rPr lang="en-US" dirty="0" smtClean="0"/>
              <a:t>Isolation facility.</a:t>
            </a:r>
          </a:p>
          <a:p>
            <a:endParaRPr lang="en-US" dirty="0" smtClean="0"/>
          </a:p>
          <a:p>
            <a:endParaRPr lang="en-US" dirty="0" smtClean="0"/>
          </a:p>
          <a:p>
            <a:endParaRPr lang="en-US" dirty="0"/>
          </a:p>
        </p:txBody>
      </p:sp>
    </p:spTree>
    <p:extLst>
      <p:ext uri="{BB962C8B-B14F-4D97-AF65-F5344CB8AC3E}">
        <p14:creationId xmlns:p14="http://schemas.microsoft.com/office/powerpoint/2010/main" val="3829957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Books and Reference Material</a:t>
            </a:r>
          </a:p>
        </p:txBody>
      </p:sp>
      <p:sp>
        <p:nvSpPr>
          <p:cNvPr id="3" name="Content Placeholder 2"/>
          <p:cNvSpPr>
            <a:spLocks noGrp="1"/>
          </p:cNvSpPr>
          <p:nvPr>
            <p:ph idx="1"/>
          </p:nvPr>
        </p:nvSpPr>
        <p:spPr/>
        <p:txBody>
          <a:bodyPr>
            <a:normAutofit/>
          </a:bodyPr>
          <a:lstStyle/>
          <a:p>
            <a:r>
              <a:rPr lang="en-US" dirty="0"/>
              <a:t>Google class </a:t>
            </a:r>
            <a:r>
              <a:rPr lang="en-US"/>
              <a:t>room </a:t>
            </a:r>
            <a:r>
              <a:rPr lang="en-US" smtClean="0"/>
              <a:t>Code:</a:t>
            </a:r>
            <a:r>
              <a:rPr lang="en-US" smtClean="0"/>
              <a:t>kz2pge3</a:t>
            </a:r>
          </a:p>
          <a:p>
            <a:r>
              <a:rPr lang="en-US" smtClean="0"/>
              <a:t>TextBook:Ramez</a:t>
            </a:r>
            <a:r>
              <a:rPr lang="en-US" dirty="0" smtClean="0"/>
              <a:t> </a:t>
            </a:r>
            <a:r>
              <a:rPr lang="en-US" dirty="0" err="1"/>
              <a:t>Elmasri</a:t>
            </a:r>
            <a:r>
              <a:rPr lang="en-US" dirty="0"/>
              <a:t> &amp; </a:t>
            </a:r>
            <a:r>
              <a:rPr lang="en-US" dirty="0" err="1"/>
              <a:t>Shamkant</a:t>
            </a:r>
            <a:r>
              <a:rPr lang="en-US" dirty="0"/>
              <a:t> B. </a:t>
            </a:r>
            <a:r>
              <a:rPr lang="en-US" dirty="0" err="1"/>
              <a:t>Navathe</a:t>
            </a:r>
            <a:r>
              <a:rPr lang="en-US" dirty="0"/>
              <a:t>, </a:t>
            </a:r>
            <a:r>
              <a:rPr lang="en-US" i="1" dirty="0"/>
              <a:t>Database Systems, Models, Languages, Design and Application Programming, </a:t>
            </a:r>
            <a:r>
              <a:rPr lang="en-US" dirty="0"/>
              <a:t>7th Edition, 2016.</a:t>
            </a:r>
          </a:p>
          <a:p>
            <a:r>
              <a:rPr lang="en-US" dirty="0"/>
              <a:t>Reference </a:t>
            </a:r>
            <a:r>
              <a:rPr lang="en-US" dirty="0" err="1"/>
              <a:t>Books:Thomas</a:t>
            </a:r>
            <a:r>
              <a:rPr lang="en-US" dirty="0"/>
              <a:t> Connolly, Carolyn </a:t>
            </a:r>
            <a:r>
              <a:rPr lang="en-US" dirty="0" err="1"/>
              <a:t>Begg</a:t>
            </a:r>
            <a:r>
              <a:rPr lang="en-US" dirty="0"/>
              <a:t>, </a:t>
            </a:r>
            <a:r>
              <a:rPr lang="en-US" i="1" dirty="0"/>
              <a:t>Database Systems: A practical approach to design, implementation and Management</a:t>
            </a:r>
            <a:r>
              <a:rPr lang="en-US" dirty="0"/>
              <a:t>, 6th Edition, 2015.</a:t>
            </a:r>
          </a:p>
          <a:p>
            <a:r>
              <a:rPr lang="en-US" dirty="0"/>
              <a:t>C.J. Date, </a:t>
            </a:r>
            <a:r>
              <a:rPr lang="en-US" i="1" dirty="0"/>
              <a:t>An Introduction to Database Systems</a:t>
            </a:r>
            <a:r>
              <a:rPr lang="en-US" dirty="0"/>
              <a:t>, 8th Edition, 2004</a:t>
            </a:r>
          </a:p>
          <a:p>
            <a:endParaRPr lang="en-US" dirty="0"/>
          </a:p>
        </p:txBody>
      </p:sp>
      <p:sp>
        <p:nvSpPr>
          <p:cNvPr id="4"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7627BB"/>
                </a:solidFill>
                <a:effectLst/>
                <a:latin typeface="Google Sans"/>
              </a:rPr>
              <a:t>ejrnvn7</a:t>
            </a:r>
            <a:endParaRPr kumimoji="0" lang="en-US" sz="1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9526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 xmlns:a16="http://schemas.microsoft.com/office/drawing/2014/main" id="{5384D9F3-F18C-4D1F-83DC-06F3C9C5EE71}"/>
              </a:ext>
            </a:extLst>
          </p:cNvPr>
          <p:cNvSpPr>
            <a:spLocks noGrp="1" noChangeArrowheads="1"/>
          </p:cNvSpPr>
          <p:nvPr>
            <p:ph type="title" idx="4294967295"/>
          </p:nvPr>
        </p:nvSpPr>
        <p:spPr>
          <a:xfrm>
            <a:off x="532660" y="279278"/>
            <a:ext cx="9747682" cy="1087883"/>
          </a:xfrm>
        </p:spPr>
        <p:txBody>
          <a:bodyPr/>
          <a:lstStyle/>
          <a:p>
            <a:pPr>
              <a:defRPr/>
            </a:pPr>
            <a:r>
              <a:rPr lang="en-US" altLang="en-US" dirty="0">
                <a:solidFill>
                  <a:schemeClr val="tx1">
                    <a:lumMod val="75000"/>
                    <a:lumOff val="25000"/>
                  </a:schemeClr>
                </a:solidFill>
              </a:rPr>
              <a:t>Disadvantages…</a:t>
            </a:r>
          </a:p>
        </p:txBody>
      </p:sp>
      <p:sp>
        <p:nvSpPr>
          <p:cNvPr id="71683" name="Rectangle 3">
            <a:extLst>
              <a:ext uri="{FF2B5EF4-FFF2-40B4-BE49-F238E27FC236}">
                <a16:creationId xmlns="" xmlns:a16="http://schemas.microsoft.com/office/drawing/2014/main" id="{8894378F-8EDF-42FD-9E74-DC71AB2C708C}"/>
              </a:ext>
            </a:extLst>
          </p:cNvPr>
          <p:cNvSpPr>
            <a:spLocks noGrp="1" noChangeArrowheads="1"/>
          </p:cNvSpPr>
          <p:nvPr>
            <p:ph type="body" idx="4294967295"/>
          </p:nvPr>
        </p:nvSpPr>
        <p:spPr>
          <a:xfrm>
            <a:off x="532660" y="1480892"/>
            <a:ext cx="11230253" cy="4114800"/>
          </a:xfrm>
        </p:spPr>
        <p:txBody>
          <a:bodyPr>
            <a:normAutofit/>
          </a:bodyPr>
          <a:lstStyle/>
          <a:p>
            <a:r>
              <a:rPr lang="en-US" altLang="en-US" sz="2400" dirty="0"/>
              <a:t>Higher Cost</a:t>
            </a:r>
          </a:p>
          <a:p>
            <a:pPr lvl="1"/>
            <a:r>
              <a:rPr lang="en-US" altLang="en-US" sz="2000" dirty="0"/>
              <a:t>We need specialized s/w, h/w and trained resources</a:t>
            </a:r>
          </a:p>
          <a:p>
            <a:r>
              <a:rPr lang="en-US" altLang="en-US" sz="2400" dirty="0"/>
              <a:t>Conversion Cost</a:t>
            </a:r>
          </a:p>
          <a:p>
            <a:pPr lvl="1"/>
            <a:r>
              <a:rPr lang="en-US" altLang="en-US" sz="2000" dirty="0"/>
              <a:t>Initial Conversion from Manual System or FPS requires a cost</a:t>
            </a:r>
          </a:p>
          <a:p>
            <a:r>
              <a:rPr lang="en-US" altLang="en-US" sz="2400" dirty="0"/>
              <a:t>More Difficult Recovery</a:t>
            </a:r>
          </a:p>
          <a:p>
            <a:pPr lvl="1"/>
            <a:r>
              <a:rPr lang="en-US" altLang="en-US" sz="2000" dirty="0"/>
              <a:t>Since DB recovery is technical hence more difficult</a:t>
            </a:r>
            <a:endParaRPr lang="en-US" altLang="en-US" sz="2400" dirty="0"/>
          </a:p>
          <a:p>
            <a:r>
              <a:rPr lang="en-US" altLang="en-US" sz="2400" dirty="0"/>
              <a:t>Overheads </a:t>
            </a:r>
          </a:p>
          <a:p>
            <a:pPr lvl="1"/>
            <a:r>
              <a:rPr lang="en-US" altLang="en-US" sz="2000" dirty="0"/>
              <a:t>providing security, concurrency control, recovery and integrity functions</a:t>
            </a:r>
          </a:p>
          <a:p>
            <a:pPr marL="457200" lvl="1" indent="0">
              <a:buNone/>
            </a:pPr>
            <a:endParaRPr lang="en-US" altLang="en-US" sz="2000" dirty="0"/>
          </a:p>
        </p:txBody>
      </p:sp>
      <p:pic>
        <p:nvPicPr>
          <p:cNvPr id="4" name="Picture 5" descr="Image result for difficult data recovery gif">
            <a:extLst>
              <a:ext uri="{FF2B5EF4-FFF2-40B4-BE49-F238E27FC236}">
                <a16:creationId xmlns="" xmlns:a16="http://schemas.microsoft.com/office/drawing/2014/main" id="{9BCFC232-C02A-43E9-A4DE-9F0F4F9A74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2010" y="1878938"/>
            <a:ext cx="2850700" cy="2191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 xmlns:a16="http://schemas.microsoft.com/office/drawing/2014/main" id="{8EA0F3D2-301A-4D53-9A4C-CC491896CB38}"/>
              </a:ext>
            </a:extLst>
          </p:cNvPr>
          <p:cNvSpPr>
            <a:spLocks noGrp="1" noChangeArrowheads="1"/>
          </p:cNvSpPr>
          <p:nvPr>
            <p:ph type="title" idx="4294967295"/>
          </p:nvPr>
        </p:nvSpPr>
        <p:spPr>
          <a:xfrm>
            <a:off x="745724" y="377825"/>
            <a:ext cx="9682579" cy="1069235"/>
          </a:xfrm>
        </p:spPr>
        <p:txBody>
          <a:bodyPr/>
          <a:lstStyle/>
          <a:p>
            <a:pPr>
              <a:defRPr/>
            </a:pPr>
            <a:r>
              <a:rPr lang="en-US" altLang="en-US" sz="4000" dirty="0">
                <a:solidFill>
                  <a:schemeClr val="tx1">
                    <a:lumMod val="75000"/>
                    <a:lumOff val="25000"/>
                  </a:schemeClr>
                </a:solidFill>
              </a:rPr>
              <a:t>When Not To Use Database?</a:t>
            </a:r>
            <a:br>
              <a:rPr lang="en-US" altLang="en-US" sz="4000" dirty="0">
                <a:solidFill>
                  <a:schemeClr val="tx1">
                    <a:lumMod val="75000"/>
                    <a:lumOff val="25000"/>
                  </a:schemeClr>
                </a:solidFill>
              </a:rPr>
            </a:br>
            <a:endParaRPr lang="en-US" altLang="en-US" dirty="0">
              <a:solidFill>
                <a:schemeClr val="tx1">
                  <a:lumMod val="75000"/>
                  <a:lumOff val="25000"/>
                </a:schemeClr>
              </a:solidFill>
            </a:endParaRPr>
          </a:p>
        </p:txBody>
      </p:sp>
      <p:sp>
        <p:nvSpPr>
          <p:cNvPr id="74755" name="Rectangle 3">
            <a:extLst>
              <a:ext uri="{FF2B5EF4-FFF2-40B4-BE49-F238E27FC236}">
                <a16:creationId xmlns="" xmlns:a16="http://schemas.microsoft.com/office/drawing/2014/main" id="{5A6A01B5-2C06-4033-A3F0-B16ED0EDF86C}"/>
              </a:ext>
            </a:extLst>
          </p:cNvPr>
          <p:cNvSpPr>
            <a:spLocks noGrp="1" noChangeArrowheads="1"/>
          </p:cNvSpPr>
          <p:nvPr>
            <p:ph type="body" idx="4294967295"/>
          </p:nvPr>
        </p:nvSpPr>
        <p:spPr>
          <a:xfrm>
            <a:off x="745723" y="1371600"/>
            <a:ext cx="10413507" cy="4114800"/>
          </a:xfrm>
        </p:spPr>
        <p:txBody>
          <a:bodyPr>
            <a:normAutofit/>
          </a:bodyPr>
          <a:lstStyle/>
          <a:p>
            <a:r>
              <a:rPr lang="en-US" altLang="en-US" sz="2400" dirty="0"/>
              <a:t>If size of data is too low and application requirements need not be changed</a:t>
            </a:r>
          </a:p>
          <a:p>
            <a:pPr marL="0" indent="0">
              <a:buNone/>
            </a:pPr>
            <a:endParaRPr lang="en-US" altLang="en-US" sz="2400" dirty="0"/>
          </a:p>
          <a:p>
            <a:r>
              <a:rPr lang="en-US" altLang="en-US" sz="2400" dirty="0"/>
              <a:t>If access to data by multiple users is not required</a:t>
            </a:r>
          </a:p>
          <a:p>
            <a:pPr marL="0" indent="0">
              <a:buNone/>
            </a:pPr>
            <a:endParaRPr lang="en-US" altLang="en-US" sz="1800" dirty="0"/>
          </a:p>
          <a:p>
            <a:r>
              <a:rPr lang="en-US" altLang="en-US" sz="2400" dirty="0"/>
              <a:t>If users need specialized operations which are not supported by DBMS</a:t>
            </a:r>
            <a:endParaRPr lang="en-US" altLang="en-US" dirty="0"/>
          </a:p>
          <a:p>
            <a:pPr marL="457200" lvl="1" indent="0">
              <a:buNone/>
            </a:pPr>
            <a:endParaRPr lang="en-US" altLang="en-US" sz="2400"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 xmlns:a16="http://schemas.microsoft.com/office/drawing/2014/main" id="{0758CB71-DE08-42DA-B329-936F5847D628}"/>
              </a:ext>
            </a:extLst>
          </p:cNvPr>
          <p:cNvSpPr>
            <a:spLocks noGrp="1" noChangeArrowheads="1"/>
          </p:cNvSpPr>
          <p:nvPr>
            <p:ph type="title"/>
          </p:nvPr>
        </p:nvSpPr>
        <p:spPr>
          <a:xfrm>
            <a:off x="3493863" y="2231585"/>
            <a:ext cx="5204273" cy="1400530"/>
          </a:xfrm>
        </p:spPr>
        <p:txBody>
          <a:bodyPr/>
          <a:lstStyle/>
          <a:p>
            <a:pPr algn="ctr">
              <a:defRPr/>
            </a:pPr>
            <a:r>
              <a:rPr lang="en-US" altLang="en-US" sz="11500" dirty="0">
                <a:solidFill>
                  <a:schemeClr val="tx1">
                    <a:lumMod val="75000"/>
                    <a:lumOff val="25000"/>
                  </a:schemeClr>
                </a:solidFill>
              </a:rPr>
              <a:t>Q &amp; 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40438" y="0"/>
            <a:ext cx="10515600" cy="1065090"/>
          </a:xfrm>
        </p:spPr>
        <p:txBody>
          <a:bodyPr>
            <a:normAutofit/>
          </a:bodyPr>
          <a:lstStyle/>
          <a:p>
            <a:pPr algn="ctr"/>
            <a:r>
              <a:rPr lang="en-US" sz="3200" b="1" dirty="0"/>
              <a:t>Week Wise Lab Course Plan</a:t>
            </a:r>
          </a:p>
        </p:txBody>
      </p:sp>
      <p:graphicFrame>
        <p:nvGraphicFramePr>
          <p:cNvPr id="2" name="Table 1"/>
          <p:cNvGraphicFramePr>
            <a:graphicFrameLocks noGrp="1"/>
          </p:cNvGraphicFramePr>
          <p:nvPr>
            <p:extLst>
              <p:ext uri="{D42A27DB-BD31-4B8C-83A1-F6EECF244321}">
                <p14:modId xmlns:p14="http://schemas.microsoft.com/office/powerpoint/2010/main" val="3881630164"/>
              </p:ext>
            </p:extLst>
          </p:nvPr>
        </p:nvGraphicFramePr>
        <p:xfrm>
          <a:off x="540438" y="610226"/>
          <a:ext cx="10778351" cy="6008877"/>
        </p:xfrm>
        <a:graphic>
          <a:graphicData uri="http://schemas.openxmlformats.org/drawingml/2006/table">
            <a:tbl>
              <a:tblPr firstRow="1" bandRow="1">
                <a:tableStyleId>{5C22544A-7EE6-4342-B048-85BDC9FD1C3A}</a:tableStyleId>
              </a:tblPr>
              <a:tblGrid>
                <a:gridCol w="7534761">
                  <a:extLst>
                    <a:ext uri="{9D8B030D-6E8A-4147-A177-3AD203B41FA5}">
                      <a16:colId xmlns="" xmlns:a16="http://schemas.microsoft.com/office/drawing/2014/main" val="20000"/>
                    </a:ext>
                  </a:extLst>
                </a:gridCol>
                <a:gridCol w="1690624">
                  <a:extLst>
                    <a:ext uri="{9D8B030D-6E8A-4147-A177-3AD203B41FA5}">
                      <a16:colId xmlns="" xmlns:a16="http://schemas.microsoft.com/office/drawing/2014/main" val="20001"/>
                    </a:ext>
                  </a:extLst>
                </a:gridCol>
                <a:gridCol w="1552966">
                  <a:extLst>
                    <a:ext uri="{9D8B030D-6E8A-4147-A177-3AD203B41FA5}">
                      <a16:colId xmlns="" xmlns:a16="http://schemas.microsoft.com/office/drawing/2014/main" val="20002"/>
                    </a:ext>
                  </a:extLst>
                </a:gridCol>
              </a:tblGrid>
              <a:tr h="606682">
                <a:tc>
                  <a:txBody>
                    <a:bodyPr/>
                    <a:lstStyle/>
                    <a:p>
                      <a:r>
                        <a:rPr lang="en-US" dirty="0"/>
                        <a:t>Lab Course Topics</a:t>
                      </a:r>
                    </a:p>
                  </a:txBody>
                  <a:tcPr/>
                </a:tc>
                <a:tc>
                  <a:txBody>
                    <a:bodyPr/>
                    <a:lstStyle/>
                    <a:p>
                      <a:pPr algn="ctr"/>
                      <a:r>
                        <a:rPr lang="en-US" dirty="0"/>
                        <a:t>No of Weeks</a:t>
                      </a:r>
                    </a:p>
                  </a:txBody>
                  <a:tcPr/>
                </a:tc>
                <a:tc>
                  <a:txBody>
                    <a:bodyPr/>
                    <a:lstStyle/>
                    <a:p>
                      <a:r>
                        <a:rPr lang="en-US" dirty="0"/>
                        <a:t>Contact Hours</a:t>
                      </a:r>
                    </a:p>
                  </a:txBody>
                  <a:tcPr/>
                </a:tc>
                <a:extLst>
                  <a:ext uri="{0D108BD9-81ED-4DB2-BD59-A6C34878D82A}">
                    <a16:rowId xmlns="" xmlns:a16="http://schemas.microsoft.com/office/drawing/2014/main" val="10000"/>
                  </a:ext>
                </a:extLst>
              </a:tr>
              <a:tr h="428159">
                <a:tc>
                  <a:txBody>
                    <a:bodyPr/>
                    <a:lstStyle/>
                    <a:p>
                      <a:r>
                        <a:rPr lang="en-US" sz="1400" b="1" dirty="0"/>
                        <a:t>Lab-01: </a:t>
                      </a:r>
                      <a:r>
                        <a:rPr lang="en-US" sz="1400" dirty="0"/>
                        <a:t>Introduction &amp;amp; History of Database Systems, Introduction of SQL</a:t>
                      </a:r>
                    </a:p>
                  </a:txBody>
                  <a:tcPr/>
                </a:tc>
                <a:tc>
                  <a:txBody>
                    <a:bodyPr/>
                    <a:lstStyle/>
                    <a:p>
                      <a:pPr algn="ctr"/>
                      <a:r>
                        <a:rPr lang="en-US" dirty="0"/>
                        <a:t>  01</a:t>
                      </a:r>
                    </a:p>
                  </a:txBody>
                  <a:tcPr/>
                </a:tc>
                <a:tc>
                  <a:txBody>
                    <a:bodyPr/>
                    <a:lstStyle/>
                    <a:p>
                      <a:pPr algn="ctr"/>
                      <a:r>
                        <a:rPr lang="en-US" dirty="0"/>
                        <a:t>03</a:t>
                      </a:r>
                    </a:p>
                  </a:txBody>
                  <a:tcPr/>
                </a:tc>
                <a:extLst>
                  <a:ext uri="{0D108BD9-81ED-4DB2-BD59-A6C34878D82A}">
                    <a16:rowId xmlns="" xmlns:a16="http://schemas.microsoft.com/office/drawing/2014/main" val="10001"/>
                  </a:ext>
                </a:extLst>
              </a:tr>
              <a:tr h="1097806">
                <a:tc>
                  <a:txBody>
                    <a:bodyPr/>
                    <a:lstStyle/>
                    <a:p>
                      <a:r>
                        <a:rPr lang="en-US" sz="1400" b="1" dirty="0"/>
                        <a:t>Lab-02: </a:t>
                      </a:r>
                      <a:r>
                        <a:rPr lang="en-US" sz="1400" dirty="0"/>
                        <a:t>Basic SQL Schema and Statements, Arithmetic operators, Column Alias, Concatenation</a:t>
                      </a:r>
                      <a:r>
                        <a:rPr lang="en-US" sz="1400" baseline="0" dirty="0"/>
                        <a:t> </a:t>
                      </a:r>
                      <a:r>
                        <a:rPr lang="en-US" sz="1400" dirty="0"/>
                        <a:t>Operator, Where Clause, Comparison Operators &amp;amp;</a:t>
                      </a:r>
                      <a:r>
                        <a:rPr lang="en-US" sz="1400" baseline="0" dirty="0"/>
                        <a:t> </a:t>
                      </a:r>
                      <a:r>
                        <a:rPr lang="en-US" sz="1400" dirty="0"/>
                        <a:t>Conditions, Logical Conditions (AND, OR, NOT),</a:t>
                      </a:r>
                    </a:p>
                    <a:p>
                      <a:r>
                        <a:rPr lang="en-US" sz="1400" dirty="0"/>
                        <a:t>Functions (count, max, min, Dates),Operators(Like, Rownum, In, Between), Order by clause</a:t>
                      </a:r>
                    </a:p>
                  </a:txBody>
                  <a:tcPr/>
                </a:tc>
                <a:tc>
                  <a:txBody>
                    <a:bodyPr/>
                    <a:lstStyle/>
                    <a:p>
                      <a:pPr algn="ctr"/>
                      <a:r>
                        <a:rPr lang="en-US" dirty="0"/>
                        <a:t>  01</a:t>
                      </a:r>
                    </a:p>
                  </a:txBody>
                  <a:tcPr/>
                </a:tc>
                <a:tc>
                  <a:txBody>
                    <a:bodyPr/>
                    <a:lstStyle/>
                    <a:p>
                      <a:pPr algn="ctr"/>
                      <a:r>
                        <a:rPr lang="en-US" dirty="0"/>
                        <a:t>03</a:t>
                      </a:r>
                    </a:p>
                  </a:txBody>
                  <a:tcPr/>
                </a:tc>
                <a:extLst>
                  <a:ext uri="{0D108BD9-81ED-4DB2-BD59-A6C34878D82A}">
                    <a16:rowId xmlns="" xmlns:a16="http://schemas.microsoft.com/office/drawing/2014/main" val="10002"/>
                  </a:ext>
                </a:extLst>
              </a:tr>
              <a:tr h="895578">
                <a:tc>
                  <a:txBody>
                    <a:bodyPr/>
                    <a:lstStyle/>
                    <a:p>
                      <a:r>
                        <a:rPr lang="en-US" sz="1400" b="1" dirty="0"/>
                        <a:t>Lab-03: </a:t>
                      </a:r>
                      <a:r>
                        <a:rPr lang="en-US" sz="1400" dirty="0"/>
                        <a:t>DDL(create, alter, drop, truncate, rename),</a:t>
                      </a:r>
                    </a:p>
                    <a:p>
                      <a:r>
                        <a:rPr lang="en-US" sz="1400" dirty="0"/>
                        <a:t>Defining constraints on table, types of constraints,</a:t>
                      </a:r>
                    </a:p>
                    <a:p>
                      <a:r>
                        <a:rPr lang="en-US" sz="1400" dirty="0"/>
                        <a:t>deferred constraint checking(chicken egg problem)</a:t>
                      </a:r>
                    </a:p>
                    <a:p>
                      <a:r>
                        <a:rPr lang="en-US" sz="1400" dirty="0"/>
                        <a:t>and DML (Create, insert, update, delete)</a:t>
                      </a:r>
                    </a:p>
                  </a:txBody>
                  <a:tcPr/>
                </a:tc>
                <a:tc>
                  <a:txBody>
                    <a:bodyPr/>
                    <a:lstStyle/>
                    <a:p>
                      <a:pPr algn="ctr"/>
                      <a:r>
                        <a:rPr lang="en-US" dirty="0"/>
                        <a:t>  01</a:t>
                      </a:r>
                    </a:p>
                  </a:txBody>
                  <a:tcPr/>
                </a:tc>
                <a:tc>
                  <a:txBody>
                    <a:bodyPr/>
                    <a:lstStyle/>
                    <a:p>
                      <a:pPr algn="ctr"/>
                      <a:r>
                        <a:rPr lang="en-US" dirty="0"/>
                        <a:t>03</a:t>
                      </a:r>
                    </a:p>
                  </a:txBody>
                  <a:tcPr/>
                </a:tc>
                <a:extLst>
                  <a:ext uri="{0D108BD9-81ED-4DB2-BD59-A6C34878D82A}">
                    <a16:rowId xmlns="" xmlns:a16="http://schemas.microsoft.com/office/drawing/2014/main" val="10003"/>
                  </a:ext>
                </a:extLst>
              </a:tr>
              <a:tr h="491124">
                <a:tc>
                  <a:txBody>
                    <a:bodyPr/>
                    <a:lstStyle/>
                    <a:p>
                      <a:r>
                        <a:rPr lang="en-US" sz="1400" b="1" dirty="0"/>
                        <a:t>Lab-04: </a:t>
                      </a:r>
                      <a:r>
                        <a:rPr lang="en-US" sz="1400" dirty="0"/>
                        <a:t>Sub queries ( Single Row, Multiple Rows</a:t>
                      </a:r>
                    </a:p>
                    <a:p>
                      <a:r>
                        <a:rPr lang="en-US" sz="1400" dirty="0"/>
                        <a:t>and correlated),Groups of Data(Group by ,Having)</a:t>
                      </a:r>
                    </a:p>
                  </a:txBody>
                  <a:tcPr/>
                </a:tc>
                <a:tc>
                  <a:txBody>
                    <a:bodyPr/>
                    <a:lstStyle/>
                    <a:p>
                      <a:pPr algn="ctr"/>
                      <a:r>
                        <a:rPr lang="en-US" dirty="0"/>
                        <a:t>  01</a:t>
                      </a:r>
                    </a:p>
                  </a:txBody>
                  <a:tcPr/>
                </a:tc>
                <a:tc>
                  <a:txBody>
                    <a:bodyPr/>
                    <a:lstStyle/>
                    <a:p>
                      <a:pPr algn="ctr"/>
                      <a:r>
                        <a:rPr lang="en-US" dirty="0"/>
                        <a:t>03</a:t>
                      </a:r>
                    </a:p>
                  </a:txBody>
                  <a:tcPr/>
                </a:tc>
                <a:extLst>
                  <a:ext uri="{0D108BD9-81ED-4DB2-BD59-A6C34878D82A}">
                    <a16:rowId xmlns="" xmlns:a16="http://schemas.microsoft.com/office/drawing/2014/main" val="10004"/>
                  </a:ext>
                </a:extLst>
              </a:tr>
              <a:tr h="693351">
                <a:tc>
                  <a:txBody>
                    <a:bodyPr/>
                    <a:lstStyle/>
                    <a:p>
                      <a:r>
                        <a:rPr lang="en-US" sz="1400" b="1" dirty="0" smtClean="0"/>
                        <a:t>Lab-05: </a:t>
                      </a:r>
                      <a:r>
                        <a:rPr lang="en-US" sz="1400" dirty="0"/>
                        <a:t>Joins, Types of Joins (Equality Joins, Non</a:t>
                      </a:r>
                    </a:p>
                    <a:p>
                      <a:r>
                        <a:rPr lang="en-US" sz="1400" dirty="0"/>
                        <a:t>Equality Joins, Outer Joins and Self Joins), Set</a:t>
                      </a:r>
                    </a:p>
                    <a:p>
                      <a:r>
                        <a:rPr lang="en-US" sz="1400" dirty="0"/>
                        <a:t>Operators (union, union all, intersection, minus).</a:t>
                      </a:r>
                    </a:p>
                  </a:txBody>
                  <a:tcPr/>
                </a:tc>
                <a:tc>
                  <a:txBody>
                    <a:bodyPr/>
                    <a:lstStyle/>
                    <a:p>
                      <a:pPr algn="ctr"/>
                      <a:r>
                        <a:rPr lang="en-US" dirty="0"/>
                        <a:t>  02</a:t>
                      </a:r>
                    </a:p>
                  </a:txBody>
                  <a:tcPr/>
                </a:tc>
                <a:tc>
                  <a:txBody>
                    <a:bodyPr/>
                    <a:lstStyle/>
                    <a:p>
                      <a:pPr algn="ctr"/>
                      <a:r>
                        <a:rPr lang="en-US" dirty="0"/>
                        <a:t>06</a:t>
                      </a:r>
                    </a:p>
                  </a:txBody>
                  <a:tcPr/>
                </a:tc>
                <a:extLst>
                  <a:ext uri="{0D108BD9-81ED-4DB2-BD59-A6C34878D82A}">
                    <a16:rowId xmlns="" xmlns:a16="http://schemas.microsoft.com/office/drawing/2014/main" val="10005"/>
                  </a:ext>
                </a:extLst>
              </a:tr>
              <a:tr h="693351">
                <a:tc>
                  <a:txBody>
                    <a:bodyPr/>
                    <a:lstStyle/>
                    <a:p>
                      <a:r>
                        <a:rPr lang="en-US" sz="1400" b="1" dirty="0" smtClean="0"/>
                        <a:t>Lab-06:</a:t>
                      </a:r>
                      <a:r>
                        <a:rPr lang="en-US" sz="1400" dirty="0" smtClean="0"/>
                        <a:t>Connectivity of PHP</a:t>
                      </a:r>
                      <a:r>
                        <a:rPr lang="en-US" sz="1400" baseline="0" dirty="0" smtClean="0"/>
                        <a:t> with MYSQL Server, Java with MYSQL Server &amp; </a:t>
                      </a:r>
                    </a:p>
                    <a:p>
                      <a:r>
                        <a:rPr lang="en-US" sz="1400" baseline="0" dirty="0" smtClean="0"/>
                        <a:t>C# with SQL Server.</a:t>
                      </a:r>
                      <a:endParaRPr lang="en-US" sz="1400" dirty="0" smtClean="0"/>
                    </a:p>
                    <a:p>
                      <a:endParaRPr lang="en-US" sz="1400" dirty="0"/>
                    </a:p>
                  </a:txBody>
                  <a:tcPr/>
                </a:tc>
                <a:tc>
                  <a:txBody>
                    <a:bodyPr/>
                    <a:lstStyle/>
                    <a:p>
                      <a:pPr algn="ctr"/>
                      <a:endParaRPr lang="en-US" dirty="0"/>
                    </a:p>
                  </a:txBody>
                  <a:tcPr/>
                </a:tc>
                <a:tc>
                  <a:txBody>
                    <a:bodyPr/>
                    <a:lstStyle/>
                    <a:p>
                      <a:pPr algn="ctr"/>
                      <a:endParaRPr lang="en-US" dirty="0"/>
                    </a:p>
                  </a:txBody>
                  <a:tcPr/>
                </a:tc>
              </a:tr>
              <a:tr h="428159">
                <a:tc>
                  <a:txBody>
                    <a:bodyPr/>
                    <a:lstStyle/>
                    <a:p>
                      <a:r>
                        <a:rPr lang="en-US" sz="1400" b="1" dirty="0"/>
                        <a:t>Lab-07</a:t>
                      </a:r>
                      <a:r>
                        <a:rPr lang="en-US" sz="1400" dirty="0"/>
                        <a:t>:</a:t>
                      </a:r>
                      <a:r>
                        <a:rPr lang="en-US" sz="1400" baseline="0" dirty="0"/>
                        <a:t> Relational Modeling</a:t>
                      </a:r>
                      <a:endParaRPr lang="en-US" sz="1400" dirty="0"/>
                    </a:p>
                  </a:txBody>
                  <a:tcPr/>
                </a:tc>
                <a:tc>
                  <a:txBody>
                    <a:bodyPr/>
                    <a:lstStyle/>
                    <a:p>
                      <a:pPr algn="ctr"/>
                      <a:r>
                        <a:rPr lang="en-US" dirty="0"/>
                        <a:t>01</a:t>
                      </a:r>
                    </a:p>
                  </a:txBody>
                  <a:tcPr/>
                </a:tc>
                <a:tc>
                  <a:txBody>
                    <a:bodyPr/>
                    <a:lstStyle/>
                    <a:p>
                      <a:pPr algn="ctr"/>
                      <a:r>
                        <a:rPr lang="en-US" dirty="0"/>
                        <a:t>03</a:t>
                      </a:r>
                    </a:p>
                  </a:txBody>
                  <a:tcPr/>
                </a:tc>
                <a:extLst>
                  <a:ext uri="{0D108BD9-81ED-4DB2-BD59-A6C34878D82A}">
                    <a16:rowId xmlns="" xmlns:a16="http://schemas.microsoft.com/office/drawing/2014/main" val="10006"/>
                  </a:ext>
                </a:extLst>
              </a:tr>
              <a:tr h="428159">
                <a:tc gridSpan="3">
                  <a:txBody>
                    <a:bodyPr/>
                    <a:lstStyle/>
                    <a:p>
                      <a:pPr algn="ctr"/>
                      <a:r>
                        <a:rPr lang="en-US" dirty="0"/>
                        <a:t>MID</a:t>
                      </a:r>
                      <a:r>
                        <a:rPr lang="en-US" baseline="0" dirty="0"/>
                        <a:t> EXAMS</a:t>
                      </a:r>
                      <a:endParaRPr lang="en-US" dirty="0"/>
                    </a:p>
                  </a:txBody>
                  <a:tcPr>
                    <a:lnB w="12700" cmpd="sng">
                      <a:noFill/>
                    </a:lnB>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 xmlns:a16="http://schemas.microsoft.com/office/drawing/2014/main" val="10007"/>
                  </a:ext>
                </a:extLst>
              </a:tr>
            </a:tbl>
          </a:graphicData>
        </a:graphic>
      </p:graphicFrame>
    </p:spTree>
    <p:extLst>
      <p:ext uri="{BB962C8B-B14F-4D97-AF65-F5344CB8AC3E}">
        <p14:creationId xmlns:p14="http://schemas.microsoft.com/office/powerpoint/2010/main" val="3544411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70075419"/>
              </p:ext>
            </p:extLst>
          </p:nvPr>
        </p:nvGraphicFramePr>
        <p:xfrm>
          <a:off x="754080" y="1339076"/>
          <a:ext cx="10832121" cy="3741606"/>
        </p:xfrm>
        <a:graphic>
          <a:graphicData uri="http://schemas.openxmlformats.org/drawingml/2006/table">
            <a:tbl>
              <a:tblPr firstRow="1" bandRow="1">
                <a:tableStyleId>{5C22544A-7EE6-4342-B048-85BDC9FD1C3A}</a:tableStyleId>
              </a:tblPr>
              <a:tblGrid>
                <a:gridCol w="7069015">
                  <a:extLst>
                    <a:ext uri="{9D8B030D-6E8A-4147-A177-3AD203B41FA5}">
                      <a16:colId xmlns:a16="http://schemas.microsoft.com/office/drawing/2014/main" xmlns="" val="20000"/>
                    </a:ext>
                  </a:extLst>
                </a:gridCol>
                <a:gridCol w="1793630">
                  <a:extLst>
                    <a:ext uri="{9D8B030D-6E8A-4147-A177-3AD203B41FA5}">
                      <a16:colId xmlns:a16="http://schemas.microsoft.com/office/drawing/2014/main" xmlns="" val="20001"/>
                    </a:ext>
                  </a:extLst>
                </a:gridCol>
                <a:gridCol w="1969476">
                  <a:extLst>
                    <a:ext uri="{9D8B030D-6E8A-4147-A177-3AD203B41FA5}">
                      <a16:colId xmlns:a16="http://schemas.microsoft.com/office/drawing/2014/main" xmlns="" val="20002"/>
                    </a:ext>
                  </a:extLst>
                </a:gridCol>
              </a:tblGrid>
              <a:tr h="680325">
                <a:tc>
                  <a:txBody>
                    <a:bodyPr/>
                    <a:lstStyle/>
                    <a:p>
                      <a:pPr algn="ctr"/>
                      <a:r>
                        <a:rPr lang="en-US" dirty="0"/>
                        <a:t>Lab</a:t>
                      </a:r>
                      <a:r>
                        <a:rPr lang="en-US" baseline="0" dirty="0"/>
                        <a:t> Course Topics:   Continued</a:t>
                      </a:r>
                      <a:endParaRPr lang="en-US" dirty="0"/>
                    </a:p>
                  </a:txBody>
                  <a:tcPr/>
                </a:tc>
                <a:tc>
                  <a:txBody>
                    <a:bodyPr/>
                    <a:lstStyle/>
                    <a:p>
                      <a:pPr algn="ctr"/>
                      <a:r>
                        <a:rPr lang="en-US" dirty="0"/>
                        <a:t>No of Weeks</a:t>
                      </a:r>
                    </a:p>
                  </a:txBody>
                  <a:tcPr/>
                </a:tc>
                <a:tc>
                  <a:txBody>
                    <a:bodyPr/>
                    <a:lstStyle/>
                    <a:p>
                      <a:pPr algn="ctr"/>
                      <a:r>
                        <a:rPr lang="en-US" dirty="0"/>
                        <a:t>Contact Hours</a:t>
                      </a:r>
                    </a:p>
                  </a:txBody>
                  <a:tcPr/>
                </a:tc>
                <a:extLst>
                  <a:ext uri="{0D108BD9-81ED-4DB2-BD59-A6C34878D82A}">
                    <a16:rowId xmlns:a16="http://schemas.microsoft.com/office/drawing/2014/main" xmlns="" val="10000"/>
                  </a:ext>
                </a:extLst>
              </a:tr>
              <a:tr h="680325">
                <a:tc>
                  <a:txBody>
                    <a:bodyPr/>
                    <a:lstStyle/>
                    <a:p>
                      <a:r>
                        <a:rPr lang="en-US" sz="1400" b="1" dirty="0"/>
                        <a:t>Lab-08</a:t>
                      </a:r>
                      <a:r>
                        <a:rPr lang="en-US" sz="1400" dirty="0"/>
                        <a:t>: PL/SQL:  Block Structure, Variables</a:t>
                      </a:r>
                      <a:r>
                        <a:rPr lang="en-US" sz="1400" baseline="0" dirty="0"/>
                        <a:t> and Types, Conditional Logic, Cursors, Views, Procedures and Functions.</a:t>
                      </a:r>
                      <a:endParaRPr lang="en-US" sz="1400" dirty="0"/>
                    </a:p>
                  </a:txBody>
                  <a:tcPr/>
                </a:tc>
                <a:tc>
                  <a:txBody>
                    <a:bodyPr/>
                    <a:lstStyle/>
                    <a:p>
                      <a:pPr algn="ctr"/>
                      <a:r>
                        <a:rPr lang="en-US" dirty="0"/>
                        <a:t>01</a:t>
                      </a:r>
                    </a:p>
                  </a:txBody>
                  <a:tcPr/>
                </a:tc>
                <a:tc>
                  <a:txBody>
                    <a:bodyPr/>
                    <a:lstStyle/>
                    <a:p>
                      <a:pPr algn="ctr"/>
                      <a:r>
                        <a:rPr lang="en-US" dirty="0"/>
                        <a:t>03</a:t>
                      </a:r>
                    </a:p>
                  </a:txBody>
                  <a:tcPr/>
                </a:tc>
                <a:extLst>
                  <a:ext uri="{0D108BD9-81ED-4DB2-BD59-A6C34878D82A}">
                    <a16:rowId xmlns:a16="http://schemas.microsoft.com/office/drawing/2014/main" xmlns="" val="1481744302"/>
                  </a:ext>
                </a:extLst>
              </a:tr>
              <a:tr h="680325">
                <a:tc>
                  <a:txBody>
                    <a:bodyPr/>
                    <a:lstStyle/>
                    <a:p>
                      <a:r>
                        <a:rPr lang="en-US" sz="1400" dirty="0"/>
                        <a:t>L</a:t>
                      </a:r>
                      <a:r>
                        <a:rPr lang="en-US" sz="1400" b="1" dirty="0"/>
                        <a:t>ab-09</a:t>
                      </a:r>
                      <a:r>
                        <a:rPr lang="en-US" sz="1400" dirty="0"/>
                        <a:t>:</a:t>
                      </a:r>
                      <a:r>
                        <a:rPr lang="en-US" sz="1400" baseline="0" dirty="0"/>
                        <a:t>  Triggers</a:t>
                      </a:r>
                      <a:endParaRPr lang="en-US" sz="1400" dirty="0"/>
                    </a:p>
                  </a:txBody>
                  <a:tcPr/>
                </a:tc>
                <a:tc>
                  <a:txBody>
                    <a:bodyPr/>
                    <a:lstStyle/>
                    <a:p>
                      <a:pPr algn="ctr"/>
                      <a:r>
                        <a:rPr lang="en-US" dirty="0"/>
                        <a:t>01</a:t>
                      </a:r>
                    </a:p>
                  </a:txBody>
                  <a:tcPr/>
                </a:tc>
                <a:tc>
                  <a:txBody>
                    <a:bodyPr/>
                    <a:lstStyle/>
                    <a:p>
                      <a:pPr algn="ctr"/>
                      <a:r>
                        <a:rPr lang="en-US" dirty="0"/>
                        <a:t>03</a:t>
                      </a:r>
                    </a:p>
                  </a:txBody>
                  <a:tcPr/>
                </a:tc>
                <a:extLst>
                  <a:ext uri="{0D108BD9-81ED-4DB2-BD59-A6C34878D82A}">
                    <a16:rowId xmlns:a16="http://schemas.microsoft.com/office/drawing/2014/main" xmlns="" val="3928958386"/>
                  </a:ext>
                </a:extLst>
              </a:tr>
              <a:tr h="39415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dirty="0" smtClean="0"/>
                        <a:t>Lab-10</a:t>
                      </a:r>
                      <a:r>
                        <a:rPr lang="en-US" sz="1400" dirty="0" smtClean="0"/>
                        <a:t>:</a:t>
                      </a:r>
                      <a:r>
                        <a:rPr lang="en-US" sz="1400" baseline="0" dirty="0" smtClean="0"/>
                        <a:t>Transactions</a:t>
                      </a:r>
                      <a:endParaRPr lang="en-US" sz="1400" dirty="0" smtClean="0"/>
                    </a:p>
                    <a:p>
                      <a:endParaRPr lang="en-US" sz="1400" dirty="0"/>
                    </a:p>
                  </a:txBody>
                  <a:tcPr/>
                </a:tc>
                <a:tc>
                  <a:txBody>
                    <a:bodyPr/>
                    <a:lstStyle/>
                    <a:p>
                      <a:pPr algn="ctr"/>
                      <a:r>
                        <a:rPr lang="en-US" dirty="0"/>
                        <a:t>01</a:t>
                      </a:r>
                    </a:p>
                  </a:txBody>
                  <a:tcPr/>
                </a:tc>
                <a:tc>
                  <a:txBody>
                    <a:bodyPr/>
                    <a:lstStyle/>
                    <a:p>
                      <a:pPr algn="ctr"/>
                      <a:r>
                        <a:rPr lang="en-US" dirty="0"/>
                        <a:t>03</a:t>
                      </a:r>
                    </a:p>
                  </a:txBody>
                  <a:tcPr/>
                </a:tc>
                <a:extLst>
                  <a:ext uri="{0D108BD9-81ED-4DB2-BD59-A6C34878D82A}">
                    <a16:rowId xmlns:a16="http://schemas.microsoft.com/office/drawing/2014/main" xmlns="" val="10001"/>
                  </a:ext>
                </a:extLst>
              </a:tr>
              <a:tr h="394157">
                <a:tc>
                  <a:txBody>
                    <a:bodyPr/>
                    <a:lstStyle/>
                    <a:p>
                      <a:r>
                        <a:rPr lang="en-US" sz="1400" b="1" dirty="0"/>
                        <a:t>Lab-11</a:t>
                      </a:r>
                      <a:r>
                        <a:rPr lang="en-US" sz="1400" dirty="0"/>
                        <a:t>:</a:t>
                      </a:r>
                      <a:r>
                        <a:rPr lang="en-US" sz="1400" baseline="0" dirty="0"/>
                        <a:t> </a:t>
                      </a:r>
                      <a:r>
                        <a:rPr lang="en-US" sz="1400" baseline="0" dirty="0" smtClean="0"/>
                        <a:t>Transaction(Multi-user Experiment)</a:t>
                      </a:r>
                      <a:endParaRPr lang="en-US" sz="1400" dirty="0"/>
                    </a:p>
                  </a:txBody>
                  <a:tcPr/>
                </a:tc>
                <a:tc>
                  <a:txBody>
                    <a:bodyPr/>
                    <a:lstStyle/>
                    <a:p>
                      <a:r>
                        <a:rPr lang="en-US" dirty="0"/>
                        <a:t>          01</a:t>
                      </a:r>
                    </a:p>
                  </a:txBody>
                  <a:tcPr/>
                </a:tc>
                <a:tc>
                  <a:txBody>
                    <a:bodyPr/>
                    <a:lstStyle/>
                    <a:p>
                      <a:r>
                        <a:rPr lang="en-US" dirty="0"/>
                        <a:t>           03</a:t>
                      </a:r>
                    </a:p>
                  </a:txBody>
                  <a:tcPr/>
                </a:tc>
                <a:extLst>
                  <a:ext uri="{0D108BD9-81ED-4DB2-BD59-A6C34878D82A}">
                    <a16:rowId xmlns:a16="http://schemas.microsoft.com/office/drawing/2014/main" xmlns="" val="10002"/>
                  </a:ext>
                </a:extLst>
              </a:tr>
              <a:tr h="394157">
                <a:tc>
                  <a:txBody>
                    <a:bodyPr/>
                    <a:lstStyle/>
                    <a:p>
                      <a:r>
                        <a:rPr lang="en-US" sz="1400" b="1" dirty="0"/>
                        <a:t>Lab-12:</a:t>
                      </a:r>
                      <a:r>
                        <a:rPr lang="en-US" sz="1400" b="1" baseline="0" dirty="0"/>
                        <a:t> </a:t>
                      </a:r>
                      <a:r>
                        <a:rPr lang="en-US" sz="1400" baseline="0" dirty="0"/>
                        <a:t>NO-SQL(Mongo DB Installation &amp; Basics, Projection &amp; Functions)</a:t>
                      </a:r>
                      <a:endParaRPr lang="en-US" sz="1400" dirty="0"/>
                    </a:p>
                  </a:txBody>
                  <a:tcPr/>
                </a:tc>
                <a:tc>
                  <a:txBody>
                    <a:bodyPr/>
                    <a:lstStyle/>
                    <a:p>
                      <a:r>
                        <a:rPr lang="en-US" dirty="0"/>
                        <a:t>          01</a:t>
                      </a:r>
                    </a:p>
                  </a:txBody>
                  <a:tcPr/>
                </a:tc>
                <a:tc>
                  <a:txBody>
                    <a:bodyPr/>
                    <a:lstStyle/>
                    <a:p>
                      <a:r>
                        <a:rPr lang="en-US" dirty="0"/>
                        <a:t>           03</a:t>
                      </a:r>
                    </a:p>
                  </a:txBody>
                  <a:tcPr/>
                </a:tc>
                <a:extLst>
                  <a:ext uri="{0D108BD9-81ED-4DB2-BD59-A6C34878D82A}">
                    <a16:rowId xmlns:a16="http://schemas.microsoft.com/office/drawing/2014/main" xmlns="" val="10003"/>
                  </a:ext>
                </a:extLst>
              </a:tr>
              <a:tr h="394157">
                <a:tc gridSpan="3">
                  <a:txBody>
                    <a:bodyPr/>
                    <a:lstStyle/>
                    <a:p>
                      <a:pPr algn="ctr"/>
                      <a:r>
                        <a:rPr lang="en-US" sz="1800" dirty="0"/>
                        <a:t>Revision</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016670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Marks Distribution</a:t>
            </a:r>
          </a:p>
        </p:txBody>
      </p:sp>
      <p:sp>
        <p:nvSpPr>
          <p:cNvPr id="3" name="Content Placeholder 2"/>
          <p:cNvSpPr>
            <a:spLocks noGrp="1"/>
          </p:cNvSpPr>
          <p:nvPr>
            <p:ph idx="1"/>
          </p:nvPr>
        </p:nvSpPr>
        <p:spPr/>
        <p:txBody>
          <a:bodyPr/>
          <a:lstStyle/>
          <a:p>
            <a:r>
              <a:rPr lang="en-US" dirty="0"/>
              <a:t>Mid exam: </a:t>
            </a:r>
            <a:r>
              <a:rPr lang="en-US" dirty="0" smtClean="0"/>
              <a:t>25</a:t>
            </a:r>
            <a:endParaRPr lang="en-US" dirty="0"/>
          </a:p>
          <a:p>
            <a:r>
              <a:rPr lang="en-US" dirty="0"/>
              <a:t>Lab work: 20</a:t>
            </a:r>
          </a:p>
          <a:p>
            <a:r>
              <a:rPr lang="en-US" dirty="0" smtClean="0"/>
              <a:t>Project: 05(10 marks in theory as well)</a:t>
            </a:r>
          </a:p>
          <a:p>
            <a:r>
              <a:rPr lang="en-US" dirty="0" smtClean="0"/>
              <a:t>Final: 50</a:t>
            </a:r>
          </a:p>
          <a:p>
            <a:r>
              <a:rPr lang="en-US" dirty="0" smtClean="0"/>
              <a:t>Lab </a:t>
            </a:r>
            <a:r>
              <a:rPr lang="en-US" dirty="0"/>
              <a:t>Submission Deadline:  One Week (Before Next Lab)</a:t>
            </a:r>
          </a:p>
          <a:p>
            <a:r>
              <a:rPr lang="en-US" dirty="0"/>
              <a:t> </a:t>
            </a:r>
            <a:r>
              <a:rPr lang="en-US" dirty="0">
                <a:solidFill>
                  <a:srgbClr val="FF0000"/>
                </a:solidFill>
              </a:rPr>
              <a:t>Late Submission of labs will result in </a:t>
            </a:r>
            <a:r>
              <a:rPr lang="en-US" dirty="0" smtClean="0">
                <a:solidFill>
                  <a:srgbClr val="FF0000"/>
                </a:solidFill>
              </a:rPr>
              <a:t>50% deduction </a:t>
            </a:r>
            <a:r>
              <a:rPr lang="en-US" dirty="0">
                <a:solidFill>
                  <a:srgbClr val="FF0000"/>
                </a:solidFill>
              </a:rPr>
              <a:t>of marks</a:t>
            </a:r>
            <a:r>
              <a:rPr lang="en-US" dirty="0" smtClean="0">
                <a:solidFill>
                  <a:srgbClr val="FF0000"/>
                </a:solidFill>
              </a:rPr>
              <a:t>.</a:t>
            </a:r>
          </a:p>
          <a:p>
            <a:r>
              <a:rPr lang="en-US" dirty="0" smtClean="0">
                <a:solidFill>
                  <a:srgbClr val="FF0000"/>
                </a:solidFill>
              </a:rPr>
              <a:t>No leniency in attendance.</a:t>
            </a:r>
            <a:endParaRPr lang="en-US" dirty="0">
              <a:solidFill>
                <a:srgbClr val="FF0000"/>
              </a:solidFill>
            </a:endParaRPr>
          </a:p>
          <a:p>
            <a:endParaRPr lang="en-US" dirty="0" smtClean="0">
              <a:solidFill>
                <a:srgbClr val="FF0000"/>
              </a:solidFill>
            </a:endParaRPr>
          </a:p>
          <a:p>
            <a:endParaRPr lang="en-US" dirty="0">
              <a:solidFill>
                <a:srgbClr val="FF0000"/>
              </a:solidFill>
            </a:endParaRPr>
          </a:p>
        </p:txBody>
      </p:sp>
    </p:spTree>
    <p:extLst>
      <p:ext uri="{BB962C8B-B14F-4D97-AF65-F5344CB8AC3E}">
        <p14:creationId xmlns:p14="http://schemas.microsoft.com/office/powerpoint/2010/main" val="2532990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DAA438-818F-4DB8-8EBF-347DF81E1DC7}"/>
              </a:ext>
            </a:extLst>
          </p:cNvPr>
          <p:cNvSpPr>
            <a:spLocks noGrp="1"/>
          </p:cNvSpPr>
          <p:nvPr>
            <p:ph type="title"/>
          </p:nvPr>
        </p:nvSpPr>
        <p:spPr/>
        <p:txBody>
          <a:bodyPr/>
          <a:lstStyle/>
          <a:p>
            <a:pPr algn="ctr"/>
            <a:r>
              <a:rPr lang="en-US" dirty="0"/>
              <a:t>Data VS Information</a:t>
            </a:r>
            <a:endParaRPr lang="x-none" dirty="0"/>
          </a:p>
        </p:txBody>
      </p:sp>
      <p:graphicFrame>
        <p:nvGraphicFramePr>
          <p:cNvPr id="9" name="Table 8">
            <a:extLst>
              <a:ext uri="{FF2B5EF4-FFF2-40B4-BE49-F238E27FC236}">
                <a16:creationId xmlns="" xmlns:a16="http://schemas.microsoft.com/office/drawing/2014/main" id="{F9D7552C-3169-471A-934C-D264B8E8C877}"/>
              </a:ext>
            </a:extLst>
          </p:cNvPr>
          <p:cNvGraphicFramePr>
            <a:graphicFrameLocks noGrp="1"/>
          </p:cNvGraphicFramePr>
          <p:nvPr>
            <p:extLst>
              <p:ext uri="{D42A27DB-BD31-4B8C-83A1-F6EECF244321}">
                <p14:modId xmlns:p14="http://schemas.microsoft.com/office/powerpoint/2010/main" val="2253142902"/>
              </p:ext>
            </p:extLst>
          </p:nvPr>
        </p:nvGraphicFramePr>
        <p:xfrm>
          <a:off x="2787865" y="2472016"/>
          <a:ext cx="4457700" cy="803275"/>
        </p:xfrm>
        <a:graphic>
          <a:graphicData uri="http://schemas.openxmlformats.org/drawingml/2006/table">
            <a:tbl>
              <a:tblPr firstRow="1" firstCol="1" lastRow="1" lastCol="1" bandRow="1" bandCol="1">
                <a:tableStyleId>{5C22544A-7EE6-4342-B048-85BDC9FD1C3A}</a:tableStyleId>
              </a:tblPr>
              <a:tblGrid>
                <a:gridCol w="1447800">
                  <a:extLst>
                    <a:ext uri="{9D8B030D-6E8A-4147-A177-3AD203B41FA5}">
                      <a16:colId xmlns="" xmlns:a16="http://schemas.microsoft.com/office/drawing/2014/main" val="3232330254"/>
                    </a:ext>
                  </a:extLst>
                </a:gridCol>
                <a:gridCol w="1448443">
                  <a:extLst>
                    <a:ext uri="{9D8B030D-6E8A-4147-A177-3AD203B41FA5}">
                      <a16:colId xmlns="" xmlns:a16="http://schemas.microsoft.com/office/drawing/2014/main" val="1531514716"/>
                    </a:ext>
                  </a:extLst>
                </a:gridCol>
                <a:gridCol w="1561457">
                  <a:extLst>
                    <a:ext uri="{9D8B030D-6E8A-4147-A177-3AD203B41FA5}">
                      <a16:colId xmlns="" xmlns:a16="http://schemas.microsoft.com/office/drawing/2014/main" val="1012257261"/>
                    </a:ext>
                  </a:extLst>
                </a:gridCol>
              </a:tblGrid>
              <a:tr h="264795">
                <a:tc>
                  <a:txBody>
                    <a:bodyPr/>
                    <a:lstStyle/>
                    <a:p>
                      <a:pPr marL="31750">
                        <a:lnSpc>
                          <a:spcPts val="1985"/>
                        </a:lnSpc>
                        <a:spcBef>
                          <a:spcPts val="360"/>
                        </a:spcBef>
                        <a:spcAft>
                          <a:spcPts val="0"/>
                        </a:spcAft>
                      </a:pPr>
                      <a:r>
                        <a:rPr lang="en-US" sz="1800" dirty="0" err="1">
                          <a:effectLst/>
                        </a:rPr>
                        <a:t>Khi</a:t>
                      </a:r>
                      <a:endParaRPr lang="x-none"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tc>
                <a:tc>
                  <a:txBody>
                    <a:bodyPr/>
                    <a:lstStyle/>
                    <a:p>
                      <a:pPr marL="412750">
                        <a:lnSpc>
                          <a:spcPts val="1985"/>
                        </a:lnSpc>
                        <a:spcBef>
                          <a:spcPts val="360"/>
                        </a:spcBef>
                        <a:spcAft>
                          <a:spcPts val="0"/>
                        </a:spcAft>
                      </a:pPr>
                      <a:r>
                        <a:rPr lang="en-US" sz="1800">
                          <a:effectLst/>
                        </a:rPr>
                        <a:t>Sales</a:t>
                      </a:r>
                      <a:endParaRPr lang="x-none"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tc>
                <a:tc>
                  <a:txBody>
                    <a:bodyPr/>
                    <a:lstStyle/>
                    <a:p>
                      <a:pPr marL="628650">
                        <a:lnSpc>
                          <a:spcPts val="1985"/>
                        </a:lnSpc>
                        <a:spcBef>
                          <a:spcPts val="360"/>
                        </a:spcBef>
                        <a:spcAft>
                          <a:spcPts val="0"/>
                        </a:spcAft>
                      </a:pPr>
                      <a:r>
                        <a:rPr lang="en-US" sz="1800">
                          <a:effectLst/>
                        </a:rPr>
                        <a:t>Isb</a:t>
                      </a:r>
                      <a:endParaRPr lang="x-none"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tc>
                <a:extLst>
                  <a:ext uri="{0D108BD9-81ED-4DB2-BD59-A6C34878D82A}">
                    <a16:rowId xmlns="" xmlns:a16="http://schemas.microsoft.com/office/drawing/2014/main" val="1099905896"/>
                  </a:ext>
                </a:extLst>
              </a:tr>
              <a:tr h="273685">
                <a:tc>
                  <a:txBody>
                    <a:bodyPr/>
                    <a:lstStyle/>
                    <a:p>
                      <a:pPr marL="31750">
                        <a:lnSpc>
                          <a:spcPts val="2045"/>
                        </a:lnSpc>
                        <a:spcBef>
                          <a:spcPts val="15"/>
                        </a:spcBef>
                        <a:spcAft>
                          <a:spcPts val="0"/>
                        </a:spcAft>
                      </a:pPr>
                      <a:r>
                        <a:rPr lang="en-US" sz="1800">
                          <a:effectLst/>
                        </a:rPr>
                        <a:t>10</a:t>
                      </a:r>
                      <a:endParaRPr lang="x-none"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tc>
                <a:tc>
                  <a:txBody>
                    <a:bodyPr/>
                    <a:lstStyle/>
                    <a:p>
                      <a:pPr marL="412750">
                        <a:lnSpc>
                          <a:spcPts val="2045"/>
                        </a:lnSpc>
                        <a:spcBef>
                          <a:spcPts val="15"/>
                        </a:spcBef>
                        <a:spcAft>
                          <a:spcPts val="0"/>
                        </a:spcAft>
                      </a:pPr>
                      <a:r>
                        <a:rPr lang="en-US" sz="1800" b="1" dirty="0" err="1">
                          <a:solidFill>
                            <a:schemeClr val="tx1"/>
                          </a:solidFill>
                          <a:effectLst/>
                        </a:rPr>
                        <a:t>Lhr</a:t>
                      </a:r>
                      <a:endParaRPr lang="x-none" sz="1100" b="1" dirty="0">
                        <a:solidFill>
                          <a:schemeClr val="tx1"/>
                        </a:solidFill>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solidFill>
                      <a:schemeClr val="accent1"/>
                    </a:solidFill>
                  </a:tcPr>
                </a:tc>
                <a:tc>
                  <a:txBody>
                    <a:bodyPr/>
                    <a:lstStyle/>
                    <a:p>
                      <a:pPr marL="628650">
                        <a:lnSpc>
                          <a:spcPts val="2045"/>
                        </a:lnSpc>
                        <a:spcBef>
                          <a:spcPts val="15"/>
                        </a:spcBef>
                        <a:spcAft>
                          <a:spcPts val="0"/>
                        </a:spcAft>
                      </a:pPr>
                      <a:r>
                        <a:rPr lang="en-US" sz="1800" dirty="0">
                          <a:effectLst/>
                        </a:rPr>
                        <a:t>20</a:t>
                      </a:r>
                      <a:endParaRPr lang="x-none"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tc>
                <a:extLst>
                  <a:ext uri="{0D108BD9-81ED-4DB2-BD59-A6C34878D82A}">
                    <a16:rowId xmlns="" xmlns:a16="http://schemas.microsoft.com/office/drawing/2014/main" val="1927066676"/>
                  </a:ext>
                </a:extLst>
              </a:tr>
              <a:tr h="264795">
                <a:tc>
                  <a:txBody>
                    <a:bodyPr/>
                    <a:lstStyle/>
                    <a:p>
                      <a:pPr marL="31750">
                        <a:lnSpc>
                          <a:spcPts val="1970"/>
                        </a:lnSpc>
                        <a:spcBef>
                          <a:spcPts val="15"/>
                        </a:spcBef>
                        <a:spcAft>
                          <a:spcPts val="0"/>
                        </a:spcAft>
                      </a:pPr>
                      <a:r>
                        <a:rPr lang="en-US" sz="1800">
                          <a:effectLst/>
                        </a:rPr>
                        <a:t>Marketing</a:t>
                      </a:r>
                      <a:endParaRPr lang="x-none"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tc>
                <a:tc>
                  <a:txBody>
                    <a:bodyPr/>
                    <a:lstStyle/>
                    <a:p>
                      <a:pPr marL="412750">
                        <a:lnSpc>
                          <a:spcPts val="1970"/>
                        </a:lnSpc>
                        <a:spcBef>
                          <a:spcPts val="15"/>
                        </a:spcBef>
                        <a:spcAft>
                          <a:spcPts val="0"/>
                        </a:spcAft>
                      </a:pPr>
                      <a:r>
                        <a:rPr lang="en-US" sz="1800">
                          <a:effectLst/>
                        </a:rPr>
                        <a:t>30</a:t>
                      </a:r>
                      <a:endParaRPr lang="x-none"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tc>
                <a:tc>
                  <a:txBody>
                    <a:bodyPr/>
                    <a:lstStyle/>
                    <a:p>
                      <a:pPr marL="628650">
                        <a:lnSpc>
                          <a:spcPts val="1970"/>
                        </a:lnSpc>
                        <a:spcBef>
                          <a:spcPts val="15"/>
                        </a:spcBef>
                        <a:spcAft>
                          <a:spcPts val="0"/>
                        </a:spcAft>
                      </a:pPr>
                      <a:r>
                        <a:rPr lang="en-US" sz="1800" dirty="0">
                          <a:effectLst/>
                        </a:rPr>
                        <a:t>finance</a:t>
                      </a:r>
                      <a:endParaRPr lang="x-none"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tc>
                <a:extLst>
                  <a:ext uri="{0D108BD9-81ED-4DB2-BD59-A6C34878D82A}">
                    <a16:rowId xmlns="" xmlns:a16="http://schemas.microsoft.com/office/drawing/2014/main" val="3785413703"/>
                  </a:ext>
                </a:extLst>
              </a:tr>
            </a:tbl>
          </a:graphicData>
        </a:graphic>
      </p:graphicFrame>
    </p:spTree>
    <p:extLst>
      <p:ext uri="{BB962C8B-B14F-4D97-AF65-F5344CB8AC3E}">
        <p14:creationId xmlns:p14="http://schemas.microsoft.com/office/powerpoint/2010/main" val="2829953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5DC597-4039-4699-91A7-180BD5E29D41}"/>
              </a:ext>
            </a:extLst>
          </p:cNvPr>
          <p:cNvSpPr>
            <a:spLocks noGrp="1"/>
          </p:cNvSpPr>
          <p:nvPr>
            <p:ph type="title"/>
          </p:nvPr>
        </p:nvSpPr>
        <p:spPr/>
        <p:txBody>
          <a:bodyPr/>
          <a:lstStyle/>
          <a:p>
            <a:r>
              <a:rPr lang="en-US" dirty="0"/>
              <a:t>Information</a:t>
            </a:r>
            <a:endParaRPr lang="x-none" dirty="0"/>
          </a:p>
        </p:txBody>
      </p:sp>
      <p:graphicFrame>
        <p:nvGraphicFramePr>
          <p:cNvPr id="4" name="Content Placeholder 3">
            <a:extLst>
              <a:ext uri="{FF2B5EF4-FFF2-40B4-BE49-F238E27FC236}">
                <a16:creationId xmlns="" xmlns:a16="http://schemas.microsoft.com/office/drawing/2014/main" id="{E5BFCA38-8860-4977-8C9E-29082624E25F}"/>
              </a:ext>
            </a:extLst>
          </p:cNvPr>
          <p:cNvGraphicFramePr>
            <a:graphicFrameLocks noGrp="1"/>
          </p:cNvGraphicFramePr>
          <p:nvPr>
            <p:ph idx="1"/>
            <p:extLst>
              <p:ext uri="{D42A27DB-BD31-4B8C-83A1-F6EECF244321}">
                <p14:modId xmlns:p14="http://schemas.microsoft.com/office/powerpoint/2010/main" val="106400077"/>
              </p:ext>
            </p:extLst>
          </p:nvPr>
        </p:nvGraphicFramePr>
        <p:xfrm>
          <a:off x="2108758" y="2203977"/>
          <a:ext cx="6096000" cy="1405255"/>
        </p:xfrm>
        <a:graphic>
          <a:graphicData uri="http://schemas.openxmlformats.org/drawingml/2006/table">
            <a:tbl>
              <a:tblPr firstRow="1" firstCol="1" lastRow="1" lastCol="1" bandRow="1" bandCol="1">
                <a:tableStyleId>{5C22544A-7EE6-4342-B048-85BDC9FD1C3A}</a:tableStyleId>
              </a:tblPr>
              <a:tblGrid>
                <a:gridCol w="2032000">
                  <a:extLst>
                    <a:ext uri="{9D8B030D-6E8A-4147-A177-3AD203B41FA5}">
                      <a16:colId xmlns="" xmlns:a16="http://schemas.microsoft.com/office/drawing/2014/main" val="4033681974"/>
                    </a:ext>
                  </a:extLst>
                </a:gridCol>
                <a:gridCol w="2032000">
                  <a:extLst>
                    <a:ext uri="{9D8B030D-6E8A-4147-A177-3AD203B41FA5}">
                      <a16:colId xmlns="" xmlns:a16="http://schemas.microsoft.com/office/drawing/2014/main" val="3599558125"/>
                    </a:ext>
                  </a:extLst>
                </a:gridCol>
                <a:gridCol w="2032000">
                  <a:extLst>
                    <a:ext uri="{9D8B030D-6E8A-4147-A177-3AD203B41FA5}">
                      <a16:colId xmlns="" xmlns:a16="http://schemas.microsoft.com/office/drawing/2014/main" val="3680319583"/>
                    </a:ext>
                  </a:extLst>
                </a:gridCol>
              </a:tblGrid>
              <a:tr h="344805">
                <a:tc>
                  <a:txBody>
                    <a:bodyPr/>
                    <a:lstStyle/>
                    <a:p>
                      <a:pPr marL="91440">
                        <a:spcBef>
                          <a:spcPts val="330"/>
                        </a:spcBef>
                        <a:spcAft>
                          <a:spcPts val="0"/>
                        </a:spcAft>
                      </a:pPr>
                      <a:r>
                        <a:rPr lang="en-US" sz="1800" dirty="0">
                          <a:effectLst/>
                          <a:latin typeface="Microsoft Sans Serif" panose="020B0604020202020204" pitchFamily="34" charset="0"/>
                          <a:ea typeface="Microsoft Sans Serif" panose="020B0604020202020204" pitchFamily="34" charset="0"/>
                          <a:cs typeface="Times New Roman" panose="02020603050405020304" pitchFamily="18" charset="0"/>
                        </a:rPr>
                        <a:t>DEPT_NO</a:t>
                      </a:r>
                      <a:endParaRPr lang="x-none"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tc>
                <a:tc>
                  <a:txBody>
                    <a:bodyPr/>
                    <a:lstStyle/>
                    <a:p>
                      <a:pPr marL="92075">
                        <a:spcBef>
                          <a:spcPts val="330"/>
                        </a:spcBef>
                      </a:pPr>
                      <a:r>
                        <a:rPr lang="en-US" sz="1800" dirty="0">
                          <a:effectLst/>
                          <a:latin typeface="Microsoft Sans Serif" panose="020B0604020202020204" pitchFamily="34" charset="0"/>
                          <a:ea typeface="Microsoft Sans Serif" panose="020B0604020202020204" pitchFamily="34" charset="0"/>
                          <a:cs typeface="Times New Roman" panose="02020603050405020304" pitchFamily="18" charset="0"/>
                        </a:rPr>
                        <a:t>DEPT_NAME</a:t>
                      </a:r>
                      <a:endParaRPr lang="x-none"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tc>
                <a:tc>
                  <a:txBody>
                    <a:bodyPr/>
                    <a:lstStyle/>
                    <a:p>
                      <a:pPr marL="92075">
                        <a:spcBef>
                          <a:spcPts val="330"/>
                        </a:spcBef>
                      </a:pPr>
                      <a:r>
                        <a:rPr lang="en-US" sz="1800" dirty="0">
                          <a:effectLst/>
                          <a:latin typeface="Microsoft Sans Serif" panose="020B0604020202020204" pitchFamily="34" charset="0"/>
                          <a:ea typeface="Microsoft Sans Serif" panose="020B0604020202020204" pitchFamily="34" charset="0"/>
                          <a:cs typeface="Times New Roman" panose="02020603050405020304" pitchFamily="18" charset="0"/>
                        </a:rPr>
                        <a:t>DEPT_LOCATION</a:t>
                      </a:r>
                      <a:endParaRPr lang="x-none"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tc>
                <a:extLst>
                  <a:ext uri="{0D108BD9-81ED-4DB2-BD59-A6C34878D82A}">
                    <a16:rowId xmlns="" xmlns:a16="http://schemas.microsoft.com/office/drawing/2014/main" val="959146952"/>
                  </a:ext>
                </a:extLst>
              </a:tr>
              <a:tr h="344805">
                <a:tc>
                  <a:txBody>
                    <a:bodyPr/>
                    <a:lstStyle/>
                    <a:p>
                      <a:pPr marL="91440">
                        <a:spcBef>
                          <a:spcPts val="260"/>
                        </a:spcBef>
                        <a:spcAft>
                          <a:spcPts val="0"/>
                        </a:spcAft>
                      </a:pPr>
                      <a:r>
                        <a:rPr lang="en-US" sz="1800" dirty="0">
                          <a:effectLst/>
                        </a:rPr>
                        <a:t>10</a:t>
                      </a:r>
                      <a:endParaRPr lang="x-none"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tc>
                <a:tc>
                  <a:txBody>
                    <a:bodyPr/>
                    <a:lstStyle/>
                    <a:p>
                      <a:pPr marL="92075">
                        <a:spcBef>
                          <a:spcPts val="260"/>
                        </a:spcBef>
                      </a:pPr>
                      <a:r>
                        <a:rPr lang="en-US" sz="1800" b="1" dirty="0">
                          <a:solidFill>
                            <a:schemeClr val="tx1"/>
                          </a:solidFill>
                          <a:effectLst/>
                        </a:rPr>
                        <a:t>Sales</a:t>
                      </a:r>
                      <a:endParaRPr lang="x-none" sz="1100" b="1" dirty="0">
                        <a:solidFill>
                          <a:schemeClr val="tx1"/>
                        </a:solidFill>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solidFill>
                      <a:schemeClr val="accent1"/>
                    </a:solidFill>
                  </a:tcPr>
                </a:tc>
                <a:tc>
                  <a:txBody>
                    <a:bodyPr/>
                    <a:lstStyle/>
                    <a:p>
                      <a:pPr marL="92075">
                        <a:spcBef>
                          <a:spcPts val="260"/>
                        </a:spcBef>
                      </a:pPr>
                      <a:r>
                        <a:rPr lang="en-US" sz="1800" dirty="0" err="1">
                          <a:effectLst/>
                        </a:rPr>
                        <a:t>Khi</a:t>
                      </a:r>
                      <a:endParaRPr lang="x-none"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tc>
                <a:extLst>
                  <a:ext uri="{0D108BD9-81ED-4DB2-BD59-A6C34878D82A}">
                    <a16:rowId xmlns="" xmlns:a16="http://schemas.microsoft.com/office/drawing/2014/main" val="1319659081"/>
                  </a:ext>
                </a:extLst>
              </a:tr>
              <a:tr h="358140">
                <a:tc>
                  <a:txBody>
                    <a:bodyPr/>
                    <a:lstStyle/>
                    <a:p>
                      <a:pPr marL="91440">
                        <a:spcBef>
                          <a:spcPts val="360"/>
                        </a:spcBef>
                      </a:pPr>
                      <a:r>
                        <a:rPr lang="en-US" sz="1800" dirty="0">
                          <a:effectLst/>
                        </a:rPr>
                        <a:t>20</a:t>
                      </a:r>
                      <a:endParaRPr lang="x-none"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tc>
                <a:tc>
                  <a:txBody>
                    <a:bodyPr/>
                    <a:lstStyle/>
                    <a:p>
                      <a:pPr marL="92075">
                        <a:spcBef>
                          <a:spcPts val="360"/>
                        </a:spcBef>
                      </a:pPr>
                      <a:r>
                        <a:rPr lang="en-US" sz="1800" b="1" dirty="0">
                          <a:solidFill>
                            <a:schemeClr val="tx1"/>
                          </a:solidFill>
                          <a:effectLst/>
                        </a:rPr>
                        <a:t>Marketing</a:t>
                      </a:r>
                      <a:endParaRPr lang="x-none" sz="1100" b="1" dirty="0">
                        <a:solidFill>
                          <a:schemeClr val="tx1"/>
                        </a:solidFill>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solidFill>
                      <a:schemeClr val="accent1"/>
                    </a:solidFill>
                  </a:tcPr>
                </a:tc>
                <a:tc>
                  <a:txBody>
                    <a:bodyPr/>
                    <a:lstStyle/>
                    <a:p>
                      <a:pPr marL="92075">
                        <a:spcBef>
                          <a:spcPts val="360"/>
                        </a:spcBef>
                      </a:pPr>
                      <a:r>
                        <a:rPr lang="en-US" sz="1800" dirty="0" err="1">
                          <a:effectLst/>
                        </a:rPr>
                        <a:t>Lhr</a:t>
                      </a:r>
                      <a:endParaRPr lang="x-none"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tc>
                <a:extLst>
                  <a:ext uri="{0D108BD9-81ED-4DB2-BD59-A6C34878D82A}">
                    <a16:rowId xmlns="" xmlns:a16="http://schemas.microsoft.com/office/drawing/2014/main" val="4027824587"/>
                  </a:ext>
                </a:extLst>
              </a:tr>
              <a:tr h="357505">
                <a:tc>
                  <a:txBody>
                    <a:bodyPr/>
                    <a:lstStyle/>
                    <a:p>
                      <a:pPr marL="91440">
                        <a:spcBef>
                          <a:spcPts val="360"/>
                        </a:spcBef>
                      </a:pPr>
                      <a:r>
                        <a:rPr lang="en-US" sz="1800" dirty="0">
                          <a:effectLst/>
                        </a:rPr>
                        <a:t>30</a:t>
                      </a:r>
                      <a:endParaRPr lang="x-none"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tc>
                <a:tc>
                  <a:txBody>
                    <a:bodyPr/>
                    <a:lstStyle/>
                    <a:p>
                      <a:pPr marL="92075">
                        <a:spcBef>
                          <a:spcPts val="360"/>
                        </a:spcBef>
                      </a:pPr>
                      <a:r>
                        <a:rPr lang="en-US" sz="1800" dirty="0">
                          <a:effectLst/>
                        </a:rPr>
                        <a:t>Production</a:t>
                      </a:r>
                      <a:endParaRPr lang="x-none"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tc>
                <a:tc>
                  <a:txBody>
                    <a:bodyPr/>
                    <a:lstStyle/>
                    <a:p>
                      <a:pPr marL="92075">
                        <a:spcBef>
                          <a:spcPts val="360"/>
                        </a:spcBef>
                      </a:pPr>
                      <a:r>
                        <a:rPr lang="en-US" sz="1800" dirty="0" err="1">
                          <a:effectLst/>
                        </a:rPr>
                        <a:t>Isb</a:t>
                      </a:r>
                      <a:endParaRPr lang="x-none"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tc>
                <a:extLst>
                  <a:ext uri="{0D108BD9-81ED-4DB2-BD59-A6C34878D82A}">
                    <a16:rowId xmlns="" xmlns:a16="http://schemas.microsoft.com/office/drawing/2014/main" val="437041422"/>
                  </a:ext>
                </a:extLst>
              </a:tr>
            </a:tbl>
          </a:graphicData>
        </a:graphic>
      </p:graphicFrame>
    </p:spTree>
    <p:extLst>
      <p:ext uri="{BB962C8B-B14F-4D97-AF65-F5344CB8AC3E}">
        <p14:creationId xmlns:p14="http://schemas.microsoft.com/office/powerpoint/2010/main" val="3720171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0AC033-7F65-4BF8-B777-24FB2AB79A52}"/>
              </a:ext>
            </a:extLst>
          </p:cNvPr>
          <p:cNvSpPr>
            <a:spLocks noGrp="1"/>
          </p:cNvSpPr>
          <p:nvPr>
            <p:ph type="title"/>
          </p:nvPr>
        </p:nvSpPr>
        <p:spPr/>
        <p:txBody>
          <a:bodyPr/>
          <a:lstStyle/>
          <a:p>
            <a:r>
              <a:rPr lang="en-US" dirty="0"/>
              <a:t>Why Databases?</a:t>
            </a:r>
            <a:endParaRPr lang="x-none" dirty="0"/>
          </a:p>
        </p:txBody>
      </p:sp>
      <p:sp>
        <p:nvSpPr>
          <p:cNvPr id="3" name="Content Placeholder 2">
            <a:extLst>
              <a:ext uri="{FF2B5EF4-FFF2-40B4-BE49-F238E27FC236}">
                <a16:creationId xmlns="" xmlns:a16="http://schemas.microsoft.com/office/drawing/2014/main" id="{4368426D-2D51-4D64-A33E-30ACB0EE755F}"/>
              </a:ext>
            </a:extLst>
          </p:cNvPr>
          <p:cNvSpPr>
            <a:spLocks noGrp="1"/>
          </p:cNvSpPr>
          <p:nvPr>
            <p:ph idx="1"/>
          </p:nvPr>
        </p:nvSpPr>
        <p:spPr>
          <a:xfrm>
            <a:off x="795130" y="1417984"/>
            <a:ext cx="10283687" cy="4830416"/>
          </a:xfrm>
        </p:spPr>
        <p:txBody>
          <a:bodyPr>
            <a:noAutofit/>
          </a:bodyPr>
          <a:lstStyle/>
          <a:p>
            <a:pPr marL="342900" marR="516255" lvl="0" indent="-342900">
              <a:lnSpc>
                <a:spcPct val="87000"/>
              </a:lnSpc>
              <a:spcBef>
                <a:spcPts val="290"/>
              </a:spcBef>
              <a:spcAft>
                <a:spcPts val="0"/>
              </a:spcAft>
              <a:buFont typeface="Wingdings" panose="05000000000000000000" pitchFamily="2" charset="2"/>
              <a:buChar char=""/>
              <a:tabLst>
                <a:tab pos="868045" algn="l"/>
                <a:tab pos="868680" algn="l"/>
              </a:tabLst>
            </a:pPr>
            <a:r>
              <a:rPr lang="en-US" sz="2400" dirty="0">
                <a:effectLst/>
                <a:latin typeface="Calibri" panose="020F0502020204030204" pitchFamily="34" charset="0"/>
                <a:ea typeface="Calibri" panose="020F0502020204030204" pitchFamily="34" charset="0"/>
              </a:rPr>
              <a:t>Businesses</a:t>
            </a:r>
            <a:r>
              <a:rPr lang="en-US" sz="2400" spc="-3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cannot</a:t>
            </a:r>
            <a:r>
              <a:rPr lang="en-US" sz="2400" spc="-3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run</a:t>
            </a:r>
            <a:r>
              <a:rPr lang="en-US" sz="2400" spc="-3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without</a:t>
            </a:r>
            <a:r>
              <a:rPr lang="en-US" sz="2400" spc="-5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knowing</a:t>
            </a:r>
            <a:r>
              <a:rPr lang="en-US" sz="2400" spc="-5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their</a:t>
            </a:r>
            <a:r>
              <a:rPr lang="en-US" sz="2400" spc="-3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data:</a:t>
            </a:r>
            <a:r>
              <a:rPr lang="en-US" sz="2400" spc="-5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customers,</a:t>
            </a:r>
            <a:r>
              <a:rPr lang="en-US" sz="2400" spc="-53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products,</a:t>
            </a:r>
            <a:r>
              <a:rPr lang="en-US" sz="2400" spc="-2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prices,</a:t>
            </a:r>
            <a:r>
              <a:rPr lang="en-US" sz="2400" spc="-1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employees,</a:t>
            </a:r>
            <a:r>
              <a:rPr lang="en-US" sz="2400" spc="-3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wages,</a:t>
            </a:r>
            <a:r>
              <a:rPr lang="en-US" sz="2400" spc="-2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etc.?</a:t>
            </a:r>
            <a:endParaRPr lang="x-none" sz="2400" dirty="0">
              <a:effectLst/>
              <a:latin typeface="Calibri" panose="020F0502020204030204" pitchFamily="34" charset="0"/>
              <a:ea typeface="Calibri" panose="020F0502020204030204" pitchFamily="34" charset="0"/>
            </a:endParaRPr>
          </a:p>
          <a:p>
            <a:pPr marL="342900" marR="619125" lvl="0" indent="-342900">
              <a:lnSpc>
                <a:spcPct val="88000"/>
              </a:lnSpc>
              <a:spcBef>
                <a:spcPts val="710"/>
              </a:spcBef>
              <a:spcAft>
                <a:spcPts val="0"/>
              </a:spcAft>
              <a:buFont typeface="Wingdings" panose="05000000000000000000" pitchFamily="2" charset="2"/>
              <a:buChar char=""/>
              <a:tabLst>
                <a:tab pos="868045" algn="l"/>
                <a:tab pos="868680" algn="l"/>
              </a:tabLst>
            </a:pPr>
            <a:r>
              <a:rPr lang="en-US" sz="2400" dirty="0">
                <a:effectLst/>
                <a:latin typeface="Calibri" panose="020F0502020204030204" pitchFamily="34" charset="0"/>
                <a:ea typeface="Calibri" panose="020F0502020204030204" pitchFamily="34" charset="0"/>
              </a:rPr>
              <a:t>Properly</a:t>
            </a:r>
            <a:r>
              <a:rPr lang="en-US" sz="2400" spc="-4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maintained</a:t>
            </a:r>
            <a:r>
              <a:rPr lang="en-US" sz="2400" spc="-5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data</a:t>
            </a:r>
            <a:r>
              <a:rPr lang="en-US" sz="2400" spc="-4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is</a:t>
            </a:r>
            <a:r>
              <a:rPr lang="en-US" sz="2400" spc="-4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important</a:t>
            </a:r>
            <a:r>
              <a:rPr lang="en-US" sz="2400" spc="-4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in</a:t>
            </a:r>
            <a:r>
              <a:rPr lang="en-US" sz="2400" spc="-4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decision</a:t>
            </a:r>
            <a:r>
              <a:rPr lang="en-US" sz="2400" spc="-3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making</a:t>
            </a:r>
            <a:r>
              <a:rPr lang="en-US" sz="2400" spc="-5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and</a:t>
            </a:r>
            <a:r>
              <a:rPr lang="en-US" sz="2400" spc="-53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hence in</a:t>
            </a:r>
            <a:r>
              <a:rPr lang="en-US" sz="2400" spc="-2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the success</a:t>
            </a:r>
            <a:r>
              <a:rPr lang="en-US" sz="2400" spc="-2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of</a:t>
            </a:r>
            <a:r>
              <a:rPr lang="en-US" sz="2400" spc="-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a</a:t>
            </a:r>
            <a:r>
              <a:rPr lang="en-US" sz="2400" spc="-2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business.</a:t>
            </a:r>
            <a:endParaRPr lang="x-none" sz="2400" dirty="0">
              <a:effectLst/>
              <a:latin typeface="Calibri" panose="020F0502020204030204" pitchFamily="34" charset="0"/>
              <a:ea typeface="Calibri" panose="020F0502020204030204" pitchFamily="34" charset="0"/>
            </a:endParaRPr>
          </a:p>
          <a:p>
            <a:pPr marL="342900" marR="1381125" lvl="0" indent="-342900">
              <a:lnSpc>
                <a:spcPct val="87000"/>
              </a:lnSpc>
              <a:spcBef>
                <a:spcPts val="690"/>
              </a:spcBef>
              <a:spcAft>
                <a:spcPts val="0"/>
              </a:spcAft>
              <a:buFont typeface="Wingdings" panose="05000000000000000000" pitchFamily="2" charset="2"/>
              <a:buChar char=""/>
              <a:tabLst>
                <a:tab pos="868045" algn="l"/>
                <a:tab pos="868680" algn="l"/>
              </a:tabLst>
            </a:pPr>
            <a:r>
              <a:rPr lang="en-US" sz="2400" dirty="0">
                <a:effectLst/>
                <a:latin typeface="Calibri" panose="020F0502020204030204" pitchFamily="34" charset="0"/>
                <a:ea typeface="Calibri" panose="020F0502020204030204" pitchFamily="34" charset="0"/>
              </a:rPr>
              <a:t>The</a:t>
            </a:r>
            <a:r>
              <a:rPr lang="en-US" sz="2400" spc="-3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amount</a:t>
            </a:r>
            <a:r>
              <a:rPr lang="en-US" sz="2400" spc="-4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of</a:t>
            </a:r>
            <a:r>
              <a:rPr lang="en-US" sz="2400" spc="-4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data</a:t>
            </a:r>
            <a:r>
              <a:rPr lang="en-US" sz="2400" spc="-5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utilized</a:t>
            </a:r>
            <a:r>
              <a:rPr lang="en-US" sz="2400" spc="-4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in</a:t>
            </a:r>
            <a:r>
              <a:rPr lang="en-US" sz="2400" spc="-3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a</a:t>
            </a:r>
            <a:r>
              <a:rPr lang="en-US" sz="2400" spc="-5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business</a:t>
            </a:r>
            <a:r>
              <a:rPr lang="en-US" sz="2400" spc="-4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can</a:t>
            </a:r>
            <a:r>
              <a:rPr lang="en-US" sz="2400" spc="-5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grow</a:t>
            </a:r>
            <a:r>
              <a:rPr lang="en-US" sz="2400" spc="-3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fast.</a:t>
            </a:r>
            <a:r>
              <a:rPr lang="en-US" sz="2400" spc="-53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Examples:</a:t>
            </a:r>
            <a:endParaRPr lang="x-none" sz="2400" dirty="0">
              <a:effectLst/>
              <a:latin typeface="Calibri" panose="020F0502020204030204" pitchFamily="34" charset="0"/>
              <a:ea typeface="Calibri" panose="020F0502020204030204" pitchFamily="34" charset="0"/>
            </a:endParaRPr>
          </a:p>
          <a:p>
            <a:pPr marL="742950" marR="1211580" lvl="1" indent="-285750">
              <a:lnSpc>
                <a:spcPct val="88000"/>
              </a:lnSpc>
              <a:spcBef>
                <a:spcPts val="610"/>
              </a:spcBef>
              <a:spcAft>
                <a:spcPts val="0"/>
              </a:spcAft>
              <a:buClr>
                <a:srgbClr val="FD8537"/>
              </a:buClr>
              <a:buSzPts val="1450"/>
              <a:buFont typeface="Wingdings" panose="05000000000000000000" pitchFamily="2" charset="2"/>
              <a:buChar char=""/>
              <a:tabLst>
                <a:tab pos="1188720" algn="l"/>
                <a:tab pos="1189355" algn="l"/>
              </a:tabLst>
            </a:pPr>
            <a:r>
              <a:rPr lang="en-US" sz="2400" dirty="0">
                <a:effectLst/>
                <a:latin typeface="Calibri" panose="020F0502020204030204" pitchFamily="34" charset="0"/>
                <a:ea typeface="Wingdings" panose="05000000000000000000" pitchFamily="2" charset="2"/>
                <a:cs typeface="Wingdings" panose="05000000000000000000" pitchFamily="2" charset="2"/>
              </a:rPr>
              <a:t>Phone</a:t>
            </a:r>
            <a:r>
              <a:rPr lang="en-US" sz="2400" spc="-20"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companies</a:t>
            </a:r>
            <a:r>
              <a:rPr lang="en-US" sz="2400" spc="-30"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keep</a:t>
            </a:r>
            <a:r>
              <a:rPr lang="en-US" sz="2400" spc="-40"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data</a:t>
            </a:r>
            <a:r>
              <a:rPr lang="en-US" sz="2400" spc="-45"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on</a:t>
            </a:r>
            <a:r>
              <a:rPr lang="en-US" sz="2400" spc="-30"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trillions of</a:t>
            </a:r>
            <a:r>
              <a:rPr lang="en-US" sz="2400" spc="-35"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phone</a:t>
            </a:r>
            <a:r>
              <a:rPr lang="en-US" sz="2400" spc="-30"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calls,</a:t>
            </a:r>
            <a:r>
              <a:rPr lang="en-US" sz="2400" spc="-25"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adding</a:t>
            </a:r>
            <a:r>
              <a:rPr lang="en-US" sz="2400" spc="-460"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70,000</a:t>
            </a:r>
            <a:r>
              <a:rPr lang="en-US" sz="2400" spc="-35"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calls</a:t>
            </a:r>
            <a:r>
              <a:rPr lang="en-US" sz="2400" spc="-10"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per</a:t>
            </a:r>
            <a:r>
              <a:rPr lang="en-US" sz="2400" spc="10"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second.</a:t>
            </a:r>
            <a:endParaRPr lang="x-none" sz="2400" dirty="0">
              <a:effectLst/>
              <a:latin typeface="Calibri" panose="020F0502020204030204" pitchFamily="34" charset="0"/>
              <a:ea typeface="Wingdings" panose="05000000000000000000" pitchFamily="2" charset="2"/>
              <a:cs typeface="Wingdings" panose="05000000000000000000" pitchFamily="2" charset="2"/>
            </a:endParaRPr>
          </a:p>
          <a:p>
            <a:pPr marL="742950" marR="577850" lvl="1" indent="-285750">
              <a:lnSpc>
                <a:spcPct val="87000"/>
              </a:lnSpc>
              <a:spcBef>
                <a:spcPts val="595"/>
              </a:spcBef>
              <a:spcAft>
                <a:spcPts val="0"/>
              </a:spcAft>
              <a:buClr>
                <a:srgbClr val="FD8537"/>
              </a:buClr>
              <a:buSzPts val="1450"/>
              <a:buFont typeface="Wingdings" panose="05000000000000000000" pitchFamily="2" charset="2"/>
              <a:buChar char=""/>
              <a:tabLst>
                <a:tab pos="1188720" algn="l"/>
                <a:tab pos="1189355" algn="l"/>
              </a:tabLst>
            </a:pPr>
            <a:r>
              <a:rPr lang="en-US" sz="2400" dirty="0">
                <a:effectLst/>
                <a:latin typeface="Calibri" panose="020F0502020204030204" pitchFamily="34" charset="0"/>
                <a:ea typeface="Wingdings" panose="05000000000000000000" pitchFamily="2" charset="2"/>
                <a:cs typeface="Wingdings" panose="05000000000000000000" pitchFamily="2" charset="2"/>
              </a:rPr>
              <a:t>Google is</a:t>
            </a:r>
            <a:r>
              <a:rPr lang="en-US" sz="2400" spc="-30"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estimated</a:t>
            </a:r>
            <a:r>
              <a:rPr lang="en-US" sz="2400" spc="-30"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to</a:t>
            </a:r>
            <a:r>
              <a:rPr lang="en-US" sz="2400" spc="-40"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perform</a:t>
            </a:r>
            <a:r>
              <a:rPr lang="en-US" sz="2400" spc="-15"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91</a:t>
            </a:r>
            <a:r>
              <a:rPr lang="en-US" sz="2400" spc="-35"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million</a:t>
            </a:r>
            <a:r>
              <a:rPr lang="en-US" sz="2400" spc="-10"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searches</a:t>
            </a:r>
            <a:r>
              <a:rPr lang="en-US" sz="2400" spc="-15"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per</a:t>
            </a:r>
            <a:r>
              <a:rPr lang="en-US" sz="2400" spc="-35"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day</a:t>
            </a:r>
            <a:r>
              <a:rPr lang="en-US" sz="2400" spc="-50"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across</a:t>
            </a:r>
            <a:r>
              <a:rPr lang="en-US" sz="2400" spc="-15"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a</a:t>
            </a:r>
            <a:r>
              <a:rPr lang="en-US" sz="2400" spc="-460"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data</a:t>
            </a:r>
            <a:r>
              <a:rPr lang="en-US" sz="2400" spc="-35"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that</a:t>
            </a:r>
            <a:r>
              <a:rPr lang="en-US" sz="2400" spc="-25"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is several</a:t>
            </a:r>
            <a:r>
              <a:rPr lang="en-US" sz="2400" spc="30"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terabytes</a:t>
            </a:r>
            <a:r>
              <a:rPr lang="en-US" sz="2400" spc="-15"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in size.</a:t>
            </a:r>
            <a:endParaRPr lang="x-none" sz="2400" dirty="0">
              <a:effectLst/>
              <a:latin typeface="Calibri" panose="020F0502020204030204" pitchFamily="34" charset="0"/>
              <a:ea typeface="Wingdings" panose="05000000000000000000" pitchFamily="2" charset="2"/>
              <a:cs typeface="Wingdings" panose="05000000000000000000" pitchFamily="2" charset="2"/>
            </a:endParaRPr>
          </a:p>
          <a:p>
            <a:pPr marL="342900" lvl="0" indent="-342900">
              <a:lnSpc>
                <a:spcPts val="2760"/>
              </a:lnSpc>
              <a:spcBef>
                <a:spcPts val="450"/>
              </a:spcBef>
              <a:buFont typeface="Wingdings" panose="05000000000000000000" pitchFamily="2" charset="2"/>
              <a:buChar char=""/>
              <a:tabLst>
                <a:tab pos="868045" algn="l"/>
                <a:tab pos="868680" algn="l"/>
              </a:tabLst>
            </a:pPr>
            <a:r>
              <a:rPr lang="en-US" sz="2400" dirty="0">
                <a:effectLst/>
                <a:latin typeface="Calibri" panose="020F0502020204030204" pitchFamily="34" charset="0"/>
                <a:ea typeface="Calibri" panose="020F0502020204030204" pitchFamily="34" charset="0"/>
              </a:rPr>
              <a:t>How</a:t>
            </a:r>
            <a:r>
              <a:rPr lang="en-US" sz="2400" spc="-1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do</a:t>
            </a:r>
            <a:r>
              <a:rPr lang="en-US" sz="2400" spc="-3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these</a:t>
            </a:r>
            <a:r>
              <a:rPr lang="en-US" sz="2400" spc="-1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businesses</a:t>
            </a:r>
            <a:r>
              <a:rPr lang="en-US" sz="2400" spc="-1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maintain</a:t>
            </a:r>
            <a:r>
              <a:rPr lang="en-US" sz="2400" spc="-4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this</a:t>
            </a:r>
            <a:r>
              <a:rPr lang="en-US" sz="2400" spc="-2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data?</a:t>
            </a:r>
            <a:r>
              <a:rPr lang="en-US" sz="2400" spc="-3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and</a:t>
            </a:r>
            <a:r>
              <a:rPr lang="en-US" sz="2400" spc="-1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do</a:t>
            </a:r>
            <a:r>
              <a:rPr lang="en-US" sz="2400" spc="-2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searches</a:t>
            </a:r>
            <a:endParaRPr lang="x-none" sz="2400" dirty="0">
              <a:effectLst/>
              <a:latin typeface="Calibri" panose="020F0502020204030204" pitchFamily="34" charset="0"/>
              <a:ea typeface="Calibri" panose="020F0502020204030204" pitchFamily="34" charset="0"/>
            </a:endParaRPr>
          </a:p>
          <a:p>
            <a:pPr marL="868680">
              <a:lnSpc>
                <a:spcPts val="2760"/>
              </a:lnSpc>
            </a:pPr>
            <a:r>
              <a:rPr lang="en-US" sz="2400" dirty="0">
                <a:effectLst/>
                <a:latin typeface="Calibri" panose="020F0502020204030204" pitchFamily="34" charset="0"/>
                <a:ea typeface="Calibri" panose="020F0502020204030204" pitchFamily="34" charset="0"/>
              </a:rPr>
              <a:t>on</a:t>
            </a:r>
            <a:r>
              <a:rPr lang="en-US" sz="2400" spc="-4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this</a:t>
            </a:r>
            <a:r>
              <a:rPr lang="en-US" sz="2400" spc="-4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data</a:t>
            </a:r>
            <a:r>
              <a:rPr lang="en-US" sz="2400" spc="-4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to</a:t>
            </a:r>
            <a:r>
              <a:rPr lang="en-US" sz="2400" spc="-4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find</a:t>
            </a:r>
            <a:r>
              <a:rPr lang="en-US" sz="2400" spc="-3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desired</a:t>
            </a:r>
            <a:r>
              <a:rPr lang="en-US" sz="2400" spc="-3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information?</a:t>
            </a:r>
            <a:endParaRPr lang="x-none" sz="2400" dirty="0">
              <a:effectLst/>
              <a:latin typeface="Calibri" panose="020F0502020204030204" pitchFamily="34" charset="0"/>
              <a:ea typeface="Calibri" panose="020F0502020204030204" pitchFamily="34" charset="0"/>
            </a:endParaRPr>
          </a:p>
          <a:p>
            <a:pPr marL="342900" lvl="0" indent="-342900">
              <a:spcBef>
                <a:spcPts val="370"/>
              </a:spcBef>
              <a:buFont typeface="Wingdings" panose="05000000000000000000" pitchFamily="2" charset="2"/>
              <a:buChar char=""/>
              <a:tabLst>
                <a:tab pos="868045" algn="l"/>
                <a:tab pos="868680" algn="l"/>
              </a:tabLst>
            </a:pPr>
            <a:r>
              <a:rPr lang="en-US" sz="2400" b="1" dirty="0">
                <a:effectLst/>
                <a:latin typeface="Calibri" panose="020F0502020204030204" pitchFamily="34" charset="0"/>
                <a:ea typeface="Calibri" panose="020F0502020204030204" pitchFamily="34" charset="0"/>
              </a:rPr>
              <a:t>Answer:</a:t>
            </a:r>
            <a:r>
              <a:rPr lang="en-US" sz="2400" b="1" spc="-30" dirty="0">
                <a:effectLst/>
                <a:latin typeface="Calibri" panose="020F0502020204030204" pitchFamily="34" charset="0"/>
                <a:ea typeface="Calibri" panose="020F0502020204030204" pitchFamily="34" charset="0"/>
              </a:rPr>
              <a:t> </a:t>
            </a:r>
            <a:r>
              <a:rPr lang="en-US" sz="2400" b="1" dirty="0">
                <a:effectLst/>
                <a:latin typeface="Calibri" panose="020F0502020204030204" pitchFamily="34" charset="0"/>
                <a:ea typeface="Calibri" panose="020F0502020204030204" pitchFamily="34" charset="0"/>
              </a:rPr>
              <a:t>By</a:t>
            </a:r>
            <a:r>
              <a:rPr lang="en-US" sz="2400" b="1" spc="-35" dirty="0">
                <a:effectLst/>
                <a:latin typeface="Calibri" panose="020F0502020204030204" pitchFamily="34" charset="0"/>
                <a:ea typeface="Calibri" panose="020F0502020204030204" pitchFamily="34" charset="0"/>
              </a:rPr>
              <a:t> </a:t>
            </a:r>
            <a:r>
              <a:rPr lang="en-US" sz="2400" b="1" dirty="0">
                <a:effectLst/>
                <a:latin typeface="Calibri" panose="020F0502020204030204" pitchFamily="34" charset="0"/>
                <a:ea typeface="Calibri" panose="020F0502020204030204" pitchFamily="34" charset="0"/>
              </a:rPr>
              <a:t>using</a:t>
            </a:r>
            <a:r>
              <a:rPr lang="en-US" sz="2400" b="1" spc="-40" dirty="0">
                <a:effectLst/>
                <a:latin typeface="Calibri" panose="020F0502020204030204" pitchFamily="34" charset="0"/>
                <a:ea typeface="Calibri" panose="020F0502020204030204" pitchFamily="34" charset="0"/>
              </a:rPr>
              <a:t> </a:t>
            </a:r>
            <a:r>
              <a:rPr lang="en-US" sz="2400" b="1" dirty="0">
                <a:effectLst/>
                <a:latin typeface="Calibri" panose="020F0502020204030204" pitchFamily="34" charset="0"/>
                <a:ea typeface="Calibri" panose="020F0502020204030204" pitchFamily="34" charset="0"/>
              </a:rPr>
              <a:t>Databases</a:t>
            </a:r>
            <a:endParaRPr lang="x-none" sz="2400" dirty="0">
              <a:effectLst/>
              <a:latin typeface="Calibri" panose="020F0502020204030204" pitchFamily="34" charset="0"/>
              <a:ea typeface="Calibri" panose="020F0502020204030204" pitchFamily="34" charset="0"/>
            </a:endParaRPr>
          </a:p>
          <a:p>
            <a:pPr marL="0" indent="0">
              <a:buNone/>
            </a:pPr>
            <a:r>
              <a:rPr lang="en-US" sz="2400" dirty="0">
                <a:effectLst/>
                <a:latin typeface="Wingdings" panose="05000000000000000000" pitchFamily="2" charset="2"/>
                <a:ea typeface="Calibri" panose="020F0502020204030204" pitchFamily="34" charset="0"/>
                <a:cs typeface="Calibri" panose="020F0502020204030204" pitchFamily="34" charset="0"/>
              </a:rPr>
              <a:t/>
            </a:r>
            <a:br>
              <a:rPr lang="en-US" sz="2400" dirty="0">
                <a:effectLst/>
                <a:latin typeface="Wingdings" panose="05000000000000000000" pitchFamily="2" charset="2"/>
                <a:ea typeface="Calibri" panose="020F0502020204030204" pitchFamily="34" charset="0"/>
                <a:cs typeface="Calibri" panose="020F0502020204030204" pitchFamily="34" charset="0"/>
              </a:rPr>
            </a:br>
            <a:endParaRPr lang="x-none" sz="2400" dirty="0"/>
          </a:p>
        </p:txBody>
      </p:sp>
    </p:spTree>
    <p:extLst>
      <p:ext uri="{BB962C8B-B14F-4D97-AF65-F5344CB8AC3E}">
        <p14:creationId xmlns:p14="http://schemas.microsoft.com/office/powerpoint/2010/main" val="3415965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772432-DBB8-4010-A036-E300808DF716}"/>
              </a:ext>
            </a:extLst>
          </p:cNvPr>
          <p:cNvSpPr>
            <a:spLocks noGrp="1"/>
          </p:cNvSpPr>
          <p:nvPr>
            <p:ph type="title"/>
          </p:nvPr>
        </p:nvSpPr>
        <p:spPr/>
        <p:txBody>
          <a:bodyPr/>
          <a:lstStyle/>
          <a:p>
            <a:r>
              <a:rPr lang="en-US" dirty="0"/>
              <a:t>What Is Database??</a:t>
            </a:r>
          </a:p>
        </p:txBody>
      </p:sp>
      <p:sp>
        <p:nvSpPr>
          <p:cNvPr id="3" name="Content Placeholder 2">
            <a:extLst>
              <a:ext uri="{FF2B5EF4-FFF2-40B4-BE49-F238E27FC236}">
                <a16:creationId xmlns="" xmlns:a16="http://schemas.microsoft.com/office/drawing/2014/main" id="{67EB658C-FB60-4BD8-A136-22831A190378}"/>
              </a:ext>
            </a:extLst>
          </p:cNvPr>
          <p:cNvSpPr>
            <a:spLocks noGrp="1"/>
          </p:cNvSpPr>
          <p:nvPr>
            <p:ph idx="1"/>
          </p:nvPr>
        </p:nvSpPr>
        <p:spPr>
          <a:xfrm>
            <a:off x="646111" y="1520258"/>
            <a:ext cx="10530875" cy="4195481"/>
          </a:xfrm>
        </p:spPr>
        <p:txBody>
          <a:bodyPr>
            <a:normAutofit fontScale="92500" lnSpcReduction="10000"/>
          </a:bodyPr>
          <a:lstStyle/>
          <a:p>
            <a:pPr algn="l"/>
            <a:r>
              <a:rPr lang="en-US" sz="2400" b="0" i="0" dirty="0">
                <a:effectLst/>
              </a:rPr>
              <a:t>A database is an organized collection of structured information, or data, typically stored electronically in a computer system. </a:t>
            </a:r>
          </a:p>
          <a:p>
            <a:pPr marL="0" indent="0" algn="l">
              <a:buNone/>
            </a:pPr>
            <a:r>
              <a:rPr lang="en-US" sz="2400" dirty="0"/>
              <a:t>											OR</a:t>
            </a:r>
            <a:endParaRPr lang="en-US" sz="2400" b="0" i="0" dirty="0">
              <a:effectLst/>
            </a:endParaRPr>
          </a:p>
          <a:p>
            <a:pPr>
              <a:defRPr/>
            </a:pPr>
            <a:r>
              <a:rPr lang="en-US" sz="2400" dirty="0"/>
              <a:t>A database represents some aspect of the real world, sometimes called the </a:t>
            </a:r>
            <a:r>
              <a:rPr lang="en-US" sz="2400" b="1" dirty="0"/>
              <a:t>miniworld  </a:t>
            </a:r>
            <a:r>
              <a:rPr lang="en-US" sz="2400" dirty="0"/>
              <a:t>or the </a:t>
            </a:r>
            <a:r>
              <a:rPr lang="en-US" sz="2400" b="1" dirty="0"/>
              <a:t>universe of discourse (</a:t>
            </a:r>
            <a:r>
              <a:rPr lang="en-US" sz="2400" b="1" dirty="0" err="1"/>
              <a:t>UoD</a:t>
            </a:r>
            <a:r>
              <a:rPr lang="en-US" sz="2400" b="1" dirty="0"/>
              <a:t>)</a:t>
            </a:r>
            <a:r>
              <a:rPr lang="en-US" sz="2400" dirty="0"/>
              <a:t>. </a:t>
            </a:r>
            <a:endParaRPr lang="en-US" sz="2400" b="0" i="0" dirty="0">
              <a:effectLst/>
            </a:endParaRPr>
          </a:p>
          <a:p>
            <a:pPr algn="l"/>
            <a:r>
              <a:rPr lang="en-US" sz="2400" b="0" i="0" dirty="0">
                <a:effectLst/>
              </a:rPr>
              <a:t>Data within the most common types of databases in operation today is typically modeled in rows and columns in a series of tables to make processing and data querying efficient. </a:t>
            </a:r>
            <a:endParaRPr lang="en-US" sz="2400" dirty="0"/>
          </a:p>
          <a:p>
            <a:pPr algn="l"/>
            <a:r>
              <a:rPr lang="en-US" sz="2400" b="0" i="0" dirty="0">
                <a:effectLst/>
              </a:rPr>
              <a:t>The data can then be easily accessed, managed, modified, updated, controlled, and organized. Most databases use structured query language (SQL) for writing and querying data.</a:t>
            </a:r>
          </a:p>
          <a:p>
            <a:pPr marL="0" indent="0">
              <a:buNone/>
            </a:pPr>
            <a:endParaRPr lang="en-US" dirty="0"/>
          </a:p>
        </p:txBody>
      </p:sp>
    </p:spTree>
    <p:extLst>
      <p:ext uri="{BB962C8B-B14F-4D97-AF65-F5344CB8AC3E}">
        <p14:creationId xmlns:p14="http://schemas.microsoft.com/office/powerpoint/2010/main" val="25481612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513</TotalTime>
  <Words>1157</Words>
  <Application>Microsoft Office PowerPoint</Application>
  <PresentationFormat>Widescreen</PresentationFormat>
  <Paragraphs>184</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Century Gothic</vt:lpstr>
      <vt:lpstr>Google Sans</vt:lpstr>
      <vt:lpstr>Microsoft Sans Serif</vt:lpstr>
      <vt:lpstr>Times New Roman</vt:lpstr>
      <vt:lpstr>Wingdings</vt:lpstr>
      <vt:lpstr>Wingdings 3</vt:lpstr>
      <vt:lpstr>Ion</vt:lpstr>
      <vt:lpstr>PowerPoint Presentation</vt:lpstr>
      <vt:lpstr>Books and Reference Material</vt:lpstr>
      <vt:lpstr>Week Wise Lab Course Plan</vt:lpstr>
      <vt:lpstr>PowerPoint Presentation</vt:lpstr>
      <vt:lpstr>Marks Distribution</vt:lpstr>
      <vt:lpstr>Data VS Information</vt:lpstr>
      <vt:lpstr>Information</vt:lpstr>
      <vt:lpstr>Why Databases?</vt:lpstr>
      <vt:lpstr>What Is Database??</vt:lpstr>
      <vt:lpstr>What Is DBMS? </vt:lpstr>
      <vt:lpstr>PowerPoint Presentation</vt:lpstr>
      <vt:lpstr>Difference Between A Database And A Spreadsheet?</vt:lpstr>
      <vt:lpstr>Characteristics of DB Approach</vt:lpstr>
      <vt:lpstr>Types of DBMS</vt:lpstr>
      <vt:lpstr>Difference b/w SQL &amp; NOSQL</vt:lpstr>
      <vt:lpstr>RDBMS</vt:lpstr>
      <vt:lpstr>RDBMS Examples:</vt:lpstr>
      <vt:lpstr>What is SQL?</vt:lpstr>
      <vt:lpstr>Advantages </vt:lpstr>
      <vt:lpstr>Disadvantages…</vt:lpstr>
      <vt:lpstr>When Not To Use Database? </vt:lpstr>
      <vt:lpstr>Q &amp; 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F2</dc:creator>
  <cp:lastModifiedBy>Ms. Erum Shaheen</cp:lastModifiedBy>
  <cp:revision>40</cp:revision>
  <dcterms:created xsi:type="dcterms:W3CDTF">2021-09-03T03:18:59Z</dcterms:created>
  <dcterms:modified xsi:type="dcterms:W3CDTF">2022-08-26T04:01:18Z</dcterms:modified>
</cp:coreProperties>
</file>