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9"/>
  </p:notesMasterIdLst>
  <p:sldIdLst>
    <p:sldId id="256" r:id="rId2"/>
    <p:sldId id="257" r:id="rId3"/>
    <p:sldId id="288" r:id="rId4"/>
    <p:sldId id="284" r:id="rId5"/>
    <p:sldId id="285" r:id="rId6"/>
    <p:sldId id="261" r:id="rId7"/>
    <p:sldId id="262" r:id="rId8"/>
    <p:sldId id="269" r:id="rId9"/>
    <p:sldId id="270" r:id="rId10"/>
    <p:sldId id="286" r:id="rId11"/>
    <p:sldId id="287" r:id="rId12"/>
    <p:sldId id="276" r:id="rId13"/>
    <p:sldId id="277" r:id="rId14"/>
    <p:sldId id="278" r:id="rId15"/>
    <p:sldId id="279" r:id="rId16"/>
    <p:sldId id="280" r:id="rId17"/>
    <p:sldId id="281" r:id="rId18"/>
  </p:sldIdLst>
  <p:sldSz cx="9144000" cy="5143500" type="screen16x9"/>
  <p:notesSz cx="6858000" cy="9144000"/>
  <p:embeddedFontLs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FC0F61-2DE4-4A28-9AF6-FE42EAE7859C}">
  <a:tblStyle styleId="{C1FC0F61-2DE4-4A28-9AF6-FE42EAE7859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37f5e992a_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37f5e992a_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69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39d4d00c_2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39d4d00c_2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117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7f5e992a_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7f5e992a_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39d4d00c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39d4d00c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7f5e992a_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7f5e992a_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39d4d00c_2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39d4d00c_2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7f5e992a_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7f5e992a_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39d4d00c_2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39d4d00c_2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bfc5a083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bfc5a08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bfc5a083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bfc5a08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848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7f5e992a_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7f5e992a_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02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39d4d00c_2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339d4d00c_2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76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bfc5a083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bfc5a083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bfc5a083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bfc5a083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bfc5a083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bfc5a083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bfc5a083_2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bfc5a083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9144000" cy="5176500"/>
          </a:xfrm>
          <a:prstGeom prst="rect">
            <a:avLst/>
          </a:prstGeom>
          <a:gradFill>
            <a:gsLst>
              <a:gs pos="0">
                <a:srgbClr val="003171"/>
              </a:gs>
              <a:gs pos="100000">
                <a:srgbClr val="549FFF"/>
              </a:gs>
            </a:gsLst>
            <a:lin ang="792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3833" y="12040"/>
            <a:ext cx="10925833" cy="5165066"/>
          </a:xfrm>
          <a:custGeom>
            <a:avLst/>
            <a:gdLst/>
            <a:ahLst/>
            <a:cxnLst/>
            <a:rect l="l" t="t" r="r" b="b"/>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4659" y="661"/>
            <a:ext cx="10500941" cy="5165066"/>
          </a:xfrm>
          <a:custGeom>
            <a:avLst/>
            <a:gdLst/>
            <a:ahLst/>
            <a:cxnLst/>
            <a:rect l="l" t="t" r="r" b="b"/>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2" name="Google Shape;12;p2"/>
          <p:cNvSpPr/>
          <p:nvPr/>
        </p:nvSpPr>
        <p:spPr>
          <a:xfrm>
            <a:off x="-846667" y="-661"/>
            <a:ext cx="2167467" cy="5176309"/>
          </a:xfrm>
          <a:custGeom>
            <a:avLst/>
            <a:gdLst/>
            <a:ahLst/>
            <a:cxnLst/>
            <a:rect l="l" t="t" r="r" b="b"/>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524934" y="132"/>
            <a:ext cx="1403435" cy="5176309"/>
          </a:xfrm>
          <a:custGeom>
            <a:avLst/>
            <a:gdLst/>
            <a:ahLst/>
            <a:cxnLst/>
            <a:rect l="l" t="t" r="r" b="b"/>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82040" y="1242060"/>
            <a:ext cx="7050900" cy="1102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lt1"/>
              </a:buClr>
              <a:buSzPts val="4800"/>
              <a:buNone/>
              <a:defRPr sz="4800">
                <a:solidFill>
                  <a:schemeClr val="lt1"/>
                </a:solidFill>
              </a:defRPr>
            </a:lvl1pPr>
            <a:lvl2pPr lvl="1" algn="r">
              <a:spcBef>
                <a:spcPts val="0"/>
              </a:spcBef>
              <a:spcAft>
                <a:spcPts val="0"/>
              </a:spcAft>
              <a:buClr>
                <a:schemeClr val="lt1"/>
              </a:buClr>
              <a:buSzPts val="4800"/>
              <a:buNone/>
              <a:defRPr sz="4800">
                <a:solidFill>
                  <a:schemeClr val="lt1"/>
                </a:solidFill>
              </a:defRPr>
            </a:lvl2pPr>
            <a:lvl3pPr lvl="2" algn="r">
              <a:spcBef>
                <a:spcPts val="0"/>
              </a:spcBef>
              <a:spcAft>
                <a:spcPts val="0"/>
              </a:spcAft>
              <a:buClr>
                <a:schemeClr val="lt1"/>
              </a:buClr>
              <a:buSzPts val="4800"/>
              <a:buNone/>
              <a:defRPr sz="4800">
                <a:solidFill>
                  <a:schemeClr val="lt1"/>
                </a:solidFill>
              </a:defRPr>
            </a:lvl3pPr>
            <a:lvl4pPr lvl="3" algn="r">
              <a:spcBef>
                <a:spcPts val="0"/>
              </a:spcBef>
              <a:spcAft>
                <a:spcPts val="0"/>
              </a:spcAft>
              <a:buClr>
                <a:schemeClr val="lt1"/>
              </a:buClr>
              <a:buSzPts val="4800"/>
              <a:buNone/>
              <a:defRPr sz="4800">
                <a:solidFill>
                  <a:schemeClr val="lt1"/>
                </a:solidFill>
              </a:defRPr>
            </a:lvl4pPr>
            <a:lvl5pPr lvl="4" algn="r">
              <a:spcBef>
                <a:spcPts val="0"/>
              </a:spcBef>
              <a:spcAft>
                <a:spcPts val="0"/>
              </a:spcAft>
              <a:buClr>
                <a:schemeClr val="lt1"/>
              </a:buClr>
              <a:buSzPts val="4800"/>
              <a:buNone/>
              <a:defRPr sz="4800">
                <a:solidFill>
                  <a:schemeClr val="lt1"/>
                </a:solidFill>
              </a:defRPr>
            </a:lvl5pPr>
            <a:lvl6pPr lvl="5" algn="r">
              <a:spcBef>
                <a:spcPts val="0"/>
              </a:spcBef>
              <a:spcAft>
                <a:spcPts val="0"/>
              </a:spcAft>
              <a:buClr>
                <a:schemeClr val="lt1"/>
              </a:buClr>
              <a:buSzPts val="4800"/>
              <a:buNone/>
              <a:defRPr sz="4800">
                <a:solidFill>
                  <a:schemeClr val="lt1"/>
                </a:solidFill>
              </a:defRPr>
            </a:lvl6pPr>
            <a:lvl7pPr lvl="6" algn="r">
              <a:spcBef>
                <a:spcPts val="0"/>
              </a:spcBef>
              <a:spcAft>
                <a:spcPts val="0"/>
              </a:spcAft>
              <a:buClr>
                <a:schemeClr val="lt1"/>
              </a:buClr>
              <a:buSzPts val="4800"/>
              <a:buNone/>
              <a:defRPr sz="4800">
                <a:solidFill>
                  <a:schemeClr val="lt1"/>
                </a:solidFill>
              </a:defRPr>
            </a:lvl7pPr>
            <a:lvl8pPr lvl="7" algn="r">
              <a:spcBef>
                <a:spcPts val="0"/>
              </a:spcBef>
              <a:spcAft>
                <a:spcPts val="0"/>
              </a:spcAft>
              <a:buClr>
                <a:schemeClr val="lt1"/>
              </a:buClr>
              <a:buSzPts val="4800"/>
              <a:buNone/>
              <a:defRPr sz="4800">
                <a:solidFill>
                  <a:schemeClr val="lt1"/>
                </a:solidFill>
              </a:defRPr>
            </a:lvl8pPr>
            <a:lvl9pPr lvl="8" algn="r">
              <a:spcBef>
                <a:spcPts val="0"/>
              </a:spcBef>
              <a:spcAft>
                <a:spcPts val="0"/>
              </a:spcAft>
              <a:buClr>
                <a:schemeClr val="lt1"/>
              </a:buClr>
              <a:buSzPts val="4800"/>
              <a:buNone/>
              <a:defRPr sz="4800">
                <a:solidFill>
                  <a:schemeClr val="lt1"/>
                </a:solidFill>
              </a:defRPr>
            </a:lvl9pPr>
          </a:lstStyle>
          <a:p>
            <a:endParaRPr/>
          </a:p>
        </p:txBody>
      </p:sp>
      <p:sp>
        <p:nvSpPr>
          <p:cNvPr id="15" name="Google Shape;15;p2"/>
          <p:cNvSpPr txBox="1">
            <a:spLocks noGrp="1"/>
          </p:cNvSpPr>
          <p:nvPr>
            <p:ph type="subTitle" idx="1"/>
          </p:nvPr>
        </p:nvSpPr>
        <p:spPr>
          <a:xfrm>
            <a:off x="1082040" y="2423160"/>
            <a:ext cx="7035900" cy="6942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2400"/>
              <a:buNone/>
              <a:defRPr sz="2400">
                <a:solidFill>
                  <a:schemeClr val="lt1"/>
                </a:solidFill>
              </a:defRPr>
            </a:lvl1pPr>
            <a:lvl2pPr lvl="1" algn="r">
              <a:spcBef>
                <a:spcPts val="0"/>
              </a:spcBef>
              <a:spcAft>
                <a:spcPts val="0"/>
              </a:spcAft>
              <a:buClr>
                <a:schemeClr val="lt1"/>
              </a:buClr>
              <a:buSzPts val="2400"/>
              <a:buNone/>
              <a:defRPr sz="2400">
                <a:solidFill>
                  <a:schemeClr val="lt1"/>
                </a:solidFill>
              </a:defRPr>
            </a:lvl2pPr>
            <a:lvl3pPr lvl="2" algn="r">
              <a:spcBef>
                <a:spcPts val="0"/>
              </a:spcBef>
              <a:spcAft>
                <a:spcPts val="0"/>
              </a:spcAft>
              <a:buClr>
                <a:schemeClr val="lt1"/>
              </a:buClr>
              <a:buSzPts val="2400"/>
              <a:buNone/>
              <a:defRPr>
                <a:solidFill>
                  <a:schemeClr val="lt1"/>
                </a:solidFill>
              </a:defRPr>
            </a:lvl3pPr>
            <a:lvl4pPr lvl="3" algn="r">
              <a:spcBef>
                <a:spcPts val="0"/>
              </a:spcBef>
              <a:spcAft>
                <a:spcPts val="0"/>
              </a:spcAft>
              <a:buClr>
                <a:schemeClr val="lt1"/>
              </a:buClr>
              <a:buSzPts val="2400"/>
              <a:buNone/>
              <a:defRPr sz="2400">
                <a:solidFill>
                  <a:schemeClr val="lt1"/>
                </a:solidFill>
              </a:defRPr>
            </a:lvl4pPr>
            <a:lvl5pPr lvl="4" algn="r">
              <a:spcBef>
                <a:spcPts val="0"/>
              </a:spcBef>
              <a:spcAft>
                <a:spcPts val="0"/>
              </a:spcAft>
              <a:buClr>
                <a:schemeClr val="lt1"/>
              </a:buClr>
              <a:buSzPts val="2400"/>
              <a:buNone/>
              <a:defRPr sz="2400">
                <a:solidFill>
                  <a:schemeClr val="lt1"/>
                </a:solidFill>
              </a:defRPr>
            </a:lvl5pPr>
            <a:lvl6pPr lvl="5" algn="r">
              <a:spcBef>
                <a:spcPts val="0"/>
              </a:spcBef>
              <a:spcAft>
                <a:spcPts val="0"/>
              </a:spcAft>
              <a:buClr>
                <a:schemeClr val="lt1"/>
              </a:buClr>
              <a:buSzPts val="2400"/>
              <a:buNone/>
              <a:defRPr sz="2400">
                <a:solidFill>
                  <a:schemeClr val="lt1"/>
                </a:solidFill>
              </a:defRPr>
            </a:lvl6pPr>
            <a:lvl7pPr lvl="6" algn="r">
              <a:spcBef>
                <a:spcPts val="0"/>
              </a:spcBef>
              <a:spcAft>
                <a:spcPts val="0"/>
              </a:spcAft>
              <a:buClr>
                <a:schemeClr val="lt1"/>
              </a:buClr>
              <a:buSzPts val="2400"/>
              <a:buNone/>
              <a:defRPr sz="2400">
                <a:solidFill>
                  <a:schemeClr val="lt1"/>
                </a:solidFill>
              </a:defRPr>
            </a:lvl7pPr>
            <a:lvl8pPr lvl="7" algn="r">
              <a:spcBef>
                <a:spcPts val="0"/>
              </a:spcBef>
              <a:spcAft>
                <a:spcPts val="0"/>
              </a:spcAft>
              <a:buClr>
                <a:schemeClr val="lt1"/>
              </a:buClr>
              <a:buSzPts val="2400"/>
              <a:buNone/>
              <a:defRPr sz="2400">
                <a:solidFill>
                  <a:schemeClr val="lt1"/>
                </a:solidFill>
              </a:defRPr>
            </a:lvl8pPr>
            <a:lvl9pPr lvl="8" algn="r">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4"/>
          <p:cNvSpPr/>
          <p:nvPr/>
        </p:nvSpPr>
        <p:spPr>
          <a:xfrm rot="10800000" flipH="1">
            <a:off x="-348182" y="-16425"/>
            <a:ext cx="1723520" cy="5159925"/>
          </a:xfrm>
          <a:custGeom>
            <a:avLst/>
            <a:gdLst/>
            <a:ahLst/>
            <a:cxnLst/>
            <a:rect l="l" t="t" r="r" b="b"/>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 name="Google Shape;24;p4"/>
          <p:cNvSpPr/>
          <p:nvPr/>
        </p:nvSpPr>
        <p:spPr>
          <a:xfrm rot="10800000" flipH="1">
            <a:off x="-1118653" y="775"/>
            <a:ext cx="3100651" cy="5142725"/>
          </a:xfrm>
          <a:custGeom>
            <a:avLst/>
            <a:gdLst/>
            <a:ahLst/>
            <a:cxnLst/>
            <a:rect l="l" t="t" r="r" b="b"/>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5" name="Google Shape;25;p4"/>
          <p:cNvSpPr/>
          <p:nvPr/>
        </p:nvSpPr>
        <p:spPr>
          <a:xfrm rot="10800000">
            <a:off x="8088847" y="-9550"/>
            <a:ext cx="1100668" cy="5153050"/>
          </a:xfrm>
          <a:custGeom>
            <a:avLst/>
            <a:gdLst/>
            <a:ahLst/>
            <a:cxnLst/>
            <a:rect l="l" t="t" r="r" b="b"/>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title"/>
          </p:nvPr>
        </p:nvSpPr>
        <p:spPr>
          <a:xfrm>
            <a:off x="457200" y="205978"/>
            <a:ext cx="8229600" cy="994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7" name="Google Shape;27;p4"/>
          <p:cNvSpPr txBox="1">
            <a:spLocks noGrp="1"/>
          </p:cNvSpPr>
          <p:nvPr>
            <p:ph type="body" idx="1"/>
          </p:nvPr>
        </p:nvSpPr>
        <p:spPr>
          <a:xfrm>
            <a:off x="457200" y="1244243"/>
            <a:ext cx="4038600" cy="3630300"/>
          </a:xfrm>
          <a:prstGeom prst="rect">
            <a:avLst/>
          </a:prstGeom>
        </p:spPr>
        <p:txBody>
          <a:bodyPr spcFirstLastPara="1" wrap="square" lIns="91425" tIns="91425" rIns="91425" bIns="91425" anchor="t" anchorCtr="0">
            <a:noAutofit/>
          </a:bodyPr>
          <a:lstStyle>
            <a:lvl1pPr marL="457200" lvl="0" indent="-431800">
              <a:spcBef>
                <a:spcPts val="0"/>
              </a:spcBef>
              <a:spcAft>
                <a:spcPts val="0"/>
              </a:spcAft>
              <a:buSzPts val="3200"/>
              <a:buChar char="●"/>
              <a:defRPr sz="2800"/>
            </a:lvl1pPr>
            <a:lvl2pPr marL="914400" lvl="1" indent="-406400">
              <a:spcBef>
                <a:spcPts val="0"/>
              </a:spcBef>
              <a:spcAft>
                <a:spcPts val="0"/>
              </a:spcAft>
              <a:buSzPts val="2800"/>
              <a:buChar char="○"/>
              <a:defRPr sz="2400"/>
            </a:lvl2pPr>
            <a:lvl3pPr marL="1371600" lvl="2" indent="-381000">
              <a:spcBef>
                <a:spcPts val="0"/>
              </a:spcBef>
              <a:spcAft>
                <a:spcPts val="0"/>
              </a:spcAft>
              <a:buSzPts val="2400"/>
              <a:buChar char="■"/>
              <a:defRPr sz="2000"/>
            </a:lvl3pPr>
            <a:lvl4pPr marL="1828800" lvl="3" indent="-355600">
              <a:spcBef>
                <a:spcPts val="0"/>
              </a:spcBef>
              <a:spcAft>
                <a:spcPts val="0"/>
              </a:spcAft>
              <a:buSzPts val="2000"/>
              <a:buChar char="●"/>
              <a:defRPr sz="1800"/>
            </a:lvl4pPr>
            <a:lvl5pPr marL="2286000" lvl="4" indent="-355600">
              <a:spcBef>
                <a:spcPts val="0"/>
              </a:spcBef>
              <a:spcAft>
                <a:spcPts val="0"/>
              </a:spcAft>
              <a:buSzPts val="2000"/>
              <a:buChar char="○"/>
              <a:defRPr sz="1800"/>
            </a:lvl5pPr>
            <a:lvl6pPr marL="2743200" lvl="5" indent="-355600">
              <a:spcBef>
                <a:spcPts val="0"/>
              </a:spcBef>
              <a:spcAft>
                <a:spcPts val="0"/>
              </a:spcAft>
              <a:buSzPts val="2000"/>
              <a:buChar char="■"/>
              <a:defRPr sz="1800"/>
            </a:lvl6pPr>
            <a:lvl7pPr marL="3200400" lvl="6" indent="-355600">
              <a:spcBef>
                <a:spcPts val="0"/>
              </a:spcBef>
              <a:spcAft>
                <a:spcPts val="0"/>
              </a:spcAft>
              <a:buSzPts val="2000"/>
              <a:buChar char="●"/>
              <a:defRPr sz="1800"/>
            </a:lvl7pPr>
            <a:lvl8pPr marL="3657600" lvl="7" indent="-355600">
              <a:spcBef>
                <a:spcPts val="0"/>
              </a:spcBef>
              <a:spcAft>
                <a:spcPts val="0"/>
              </a:spcAft>
              <a:buSzPts val="2000"/>
              <a:buChar char="○"/>
              <a:defRPr sz="1800"/>
            </a:lvl8pPr>
            <a:lvl9pPr marL="4114800" lvl="8" indent="-355600">
              <a:spcBef>
                <a:spcPts val="0"/>
              </a:spcBef>
              <a:spcAft>
                <a:spcPts val="0"/>
              </a:spcAft>
              <a:buSzPts val="2000"/>
              <a:buChar char="■"/>
              <a:defRPr sz="1800"/>
            </a:lvl9pPr>
          </a:lstStyle>
          <a:p>
            <a:endParaRPr/>
          </a:p>
        </p:txBody>
      </p:sp>
      <p:sp>
        <p:nvSpPr>
          <p:cNvPr id="28" name="Google Shape;28;p4"/>
          <p:cNvSpPr txBox="1">
            <a:spLocks noGrp="1"/>
          </p:cNvSpPr>
          <p:nvPr>
            <p:ph type="body" idx="2"/>
          </p:nvPr>
        </p:nvSpPr>
        <p:spPr>
          <a:xfrm>
            <a:off x="4648200" y="1244243"/>
            <a:ext cx="4038600" cy="3630300"/>
          </a:xfrm>
          <a:prstGeom prst="rect">
            <a:avLst/>
          </a:prstGeom>
        </p:spPr>
        <p:txBody>
          <a:bodyPr spcFirstLastPara="1" wrap="square" lIns="91425" tIns="91425" rIns="91425" bIns="91425" anchor="t" anchorCtr="0">
            <a:noAutofit/>
          </a:bodyPr>
          <a:lstStyle>
            <a:lvl1pPr marL="457200" lvl="0" indent="-431800">
              <a:spcBef>
                <a:spcPts val="0"/>
              </a:spcBef>
              <a:spcAft>
                <a:spcPts val="0"/>
              </a:spcAft>
              <a:buSzPts val="3200"/>
              <a:buChar char="●"/>
              <a:defRPr sz="2800"/>
            </a:lvl1pPr>
            <a:lvl2pPr marL="914400" lvl="1" indent="-406400">
              <a:spcBef>
                <a:spcPts val="0"/>
              </a:spcBef>
              <a:spcAft>
                <a:spcPts val="0"/>
              </a:spcAft>
              <a:buSzPts val="2800"/>
              <a:buChar char="○"/>
              <a:defRPr sz="2400"/>
            </a:lvl2pPr>
            <a:lvl3pPr marL="1371600" lvl="2" indent="-381000">
              <a:spcBef>
                <a:spcPts val="0"/>
              </a:spcBef>
              <a:spcAft>
                <a:spcPts val="0"/>
              </a:spcAft>
              <a:buSzPts val="2400"/>
              <a:buChar char="■"/>
              <a:defRPr sz="2000"/>
            </a:lvl3pPr>
            <a:lvl4pPr marL="1828800" lvl="3" indent="-355600">
              <a:spcBef>
                <a:spcPts val="0"/>
              </a:spcBef>
              <a:spcAft>
                <a:spcPts val="0"/>
              </a:spcAft>
              <a:buSzPts val="2000"/>
              <a:buChar char="●"/>
              <a:defRPr sz="1800"/>
            </a:lvl4pPr>
            <a:lvl5pPr marL="2286000" lvl="4" indent="-355600">
              <a:spcBef>
                <a:spcPts val="0"/>
              </a:spcBef>
              <a:spcAft>
                <a:spcPts val="0"/>
              </a:spcAft>
              <a:buSzPts val="2000"/>
              <a:buChar char="○"/>
              <a:defRPr sz="1800"/>
            </a:lvl5pPr>
            <a:lvl6pPr marL="2743200" lvl="5" indent="-355600">
              <a:spcBef>
                <a:spcPts val="0"/>
              </a:spcBef>
              <a:spcAft>
                <a:spcPts val="0"/>
              </a:spcAft>
              <a:buSzPts val="2000"/>
              <a:buChar char="■"/>
              <a:defRPr sz="1800"/>
            </a:lvl6pPr>
            <a:lvl7pPr marL="3200400" lvl="6" indent="-355600">
              <a:spcBef>
                <a:spcPts val="0"/>
              </a:spcBef>
              <a:spcAft>
                <a:spcPts val="0"/>
              </a:spcAft>
              <a:buSzPts val="2000"/>
              <a:buChar char="●"/>
              <a:defRPr sz="1800"/>
            </a:lvl7pPr>
            <a:lvl8pPr marL="3657600" lvl="7" indent="-355600">
              <a:spcBef>
                <a:spcPts val="0"/>
              </a:spcBef>
              <a:spcAft>
                <a:spcPts val="0"/>
              </a:spcAft>
              <a:buSzPts val="2000"/>
              <a:buChar char="○"/>
              <a:defRPr sz="1800"/>
            </a:lvl8pPr>
            <a:lvl9pPr marL="4114800" lvl="8" indent="-355600">
              <a:spcBef>
                <a:spcPts val="0"/>
              </a:spcBef>
              <a:spcAft>
                <a:spcPts val="0"/>
              </a:spcAft>
              <a:buSzPts val="20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5"/>
          <p:cNvSpPr/>
          <p:nvPr/>
        </p:nvSpPr>
        <p:spPr>
          <a:xfrm rot="10800000" flipH="1">
            <a:off x="-348182" y="-16425"/>
            <a:ext cx="1723520" cy="5159925"/>
          </a:xfrm>
          <a:custGeom>
            <a:avLst/>
            <a:gdLst/>
            <a:ahLst/>
            <a:cxnLst/>
            <a:rect l="l" t="t" r="r" b="b"/>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1" name="Google Shape;31;p5"/>
          <p:cNvSpPr/>
          <p:nvPr/>
        </p:nvSpPr>
        <p:spPr>
          <a:xfrm rot="10800000" flipH="1">
            <a:off x="-1118653" y="775"/>
            <a:ext cx="3100651" cy="5142725"/>
          </a:xfrm>
          <a:custGeom>
            <a:avLst/>
            <a:gdLst/>
            <a:ahLst/>
            <a:cxnLst/>
            <a:rect l="l" t="t" r="r" b="b"/>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2" name="Google Shape;32;p5"/>
          <p:cNvSpPr/>
          <p:nvPr/>
        </p:nvSpPr>
        <p:spPr>
          <a:xfrm rot="10800000">
            <a:off x="8088847" y="-9550"/>
            <a:ext cx="1100668" cy="5153050"/>
          </a:xfrm>
          <a:custGeom>
            <a:avLst/>
            <a:gdLst/>
            <a:ahLst/>
            <a:cxnLst/>
            <a:rect l="l" t="t" r="r" b="b"/>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457200" y="205978"/>
            <a:ext cx="8229600" cy="994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grpSp>
        <p:nvGrpSpPr>
          <p:cNvPr id="35" name="Google Shape;35;p6"/>
          <p:cNvGrpSpPr/>
          <p:nvPr/>
        </p:nvGrpSpPr>
        <p:grpSpPr>
          <a:xfrm>
            <a:off x="-6264" y="3700040"/>
            <a:ext cx="9150267" cy="2325488"/>
            <a:chOff x="-6264" y="4933387"/>
            <a:chExt cx="9150267" cy="3100651"/>
          </a:xfrm>
        </p:grpSpPr>
        <p:sp>
          <p:nvSpPr>
            <p:cNvPr id="36" name="Google Shape;36;p6"/>
            <p:cNvSpPr/>
            <p:nvPr/>
          </p:nvSpPr>
          <p:spPr>
            <a:xfrm>
              <a:off x="-8" y="5537200"/>
              <a:ext cx="9144009" cy="1574769"/>
            </a:xfrm>
            <a:custGeom>
              <a:avLst/>
              <a:gdLst/>
              <a:ahLst/>
              <a:cxnLst/>
              <a:rect l="l" t="t" r="r" b="b"/>
              <a:pathLst>
                <a:path w="9144009" h="1257301" extrusionOk="0">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7" name="Google Shape;37;p6"/>
            <p:cNvSpPr/>
            <p:nvPr/>
          </p:nvSpPr>
          <p:spPr>
            <a:xfrm rot="5400000" flipH="1">
              <a:off x="3018543" y="1908579"/>
              <a:ext cx="3100651" cy="9150267"/>
            </a:xfrm>
            <a:custGeom>
              <a:avLst/>
              <a:gdLst/>
              <a:ahLst/>
              <a:cxnLst/>
              <a:rect l="l" t="t" r="r" b="b"/>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000" r="100000"/>
              </a:path>
              <a:tileRect l="-100000" b="-100000"/>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8" name="Google Shape;38;p6"/>
            <p:cNvSpPr/>
            <p:nvPr/>
          </p:nvSpPr>
          <p:spPr>
            <a:xfrm>
              <a:off x="-8" y="5740400"/>
              <a:ext cx="9144011" cy="1574769"/>
            </a:xfrm>
            <a:custGeom>
              <a:avLst/>
              <a:gdLst/>
              <a:ahLst/>
              <a:cxnLst/>
              <a:rect l="l" t="t" r="r" b="b"/>
              <a:pathLst>
                <a:path w="9144011" h="1257301" extrusionOk="0">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l="50000" t="50000" r="50000" b="50000"/>
              </a:path>
              <a:tileRect/>
            </a:gra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39" name="Google Shape;39;p6"/>
          <p:cNvSpPr txBox="1">
            <a:spLocks noGrp="1"/>
          </p:cNvSpPr>
          <p:nvPr>
            <p:ph type="body" idx="1"/>
          </p:nvPr>
        </p:nvSpPr>
        <p:spPr>
          <a:xfrm>
            <a:off x="1792288" y="4025504"/>
            <a:ext cx="5486400" cy="603600"/>
          </a:xfrm>
          <a:prstGeom prst="rect">
            <a:avLst/>
          </a:prstGeom>
        </p:spPr>
        <p:txBody>
          <a:bodyPr spcFirstLastPara="1" wrap="square" lIns="91425" tIns="91425" rIns="91425" bIns="91425" anchor="ctr" anchorCtr="0">
            <a:noAutofit/>
          </a:bodyPr>
          <a:lstStyle>
            <a:lvl1pPr marL="457200" lvl="0" indent="-228600" algn="ctr">
              <a:spcBef>
                <a:spcPts val="0"/>
              </a:spcBef>
              <a:spcAft>
                <a:spcPts val="0"/>
              </a:spcAft>
              <a:buSzPts val="2400"/>
              <a:buNone/>
              <a:defRPr sz="2400"/>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wave">
    <p:bg>
      <p:bgPr>
        <a:gradFill>
          <a:gsLst>
            <a:gs pos="0">
              <a:schemeClr val="lt2"/>
            </a:gs>
            <a:gs pos="100000">
              <a:schemeClr val="accen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994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1pPr>
            <a:lvl2pPr lvl="1">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2pPr>
            <a:lvl3pPr lvl="2">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3pPr>
            <a:lvl4pPr lvl="3">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4pPr>
            <a:lvl5pPr lvl="4">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5pPr>
            <a:lvl6pPr lvl="5">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6pPr>
            <a:lvl7pPr lvl="6">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7pPr>
            <a:lvl8pPr lvl="7">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8pPr>
            <a:lvl9pPr lvl="8">
              <a:spcBef>
                <a:spcPts val="0"/>
              </a:spcBef>
              <a:spcAft>
                <a:spcPts val="0"/>
              </a:spcAft>
              <a:buClr>
                <a:srgbClr val="00387E"/>
              </a:buClr>
              <a:buSzPts val="4000"/>
              <a:buFont typeface="Trebuchet MS"/>
              <a:buNone/>
              <a:defRPr sz="4000" b="1">
                <a:solidFill>
                  <a:srgbClr val="00387E"/>
                </a:solidFill>
                <a:latin typeface="Trebuchet MS"/>
                <a:ea typeface="Trebuchet MS"/>
                <a:cs typeface="Trebuchet MS"/>
                <a:sym typeface="Trebuchet MS"/>
              </a:defRPr>
            </a:lvl9pPr>
          </a:lstStyle>
          <a:p>
            <a:endParaRPr/>
          </a:p>
        </p:txBody>
      </p:sp>
      <p:sp>
        <p:nvSpPr>
          <p:cNvPr id="7" name="Google Shape;7;p1"/>
          <p:cNvSpPr txBox="1">
            <a:spLocks noGrp="1"/>
          </p:cNvSpPr>
          <p:nvPr>
            <p:ph type="body" idx="1"/>
          </p:nvPr>
        </p:nvSpPr>
        <p:spPr>
          <a:xfrm>
            <a:off x="457200" y="1295400"/>
            <a:ext cx="8229600" cy="3394500"/>
          </a:xfrm>
          <a:prstGeom prst="rect">
            <a:avLst/>
          </a:prstGeom>
          <a:noFill/>
          <a:ln>
            <a:noFill/>
          </a:ln>
        </p:spPr>
        <p:txBody>
          <a:bodyPr spcFirstLastPara="1" wrap="square" lIns="91425" tIns="91425" rIns="91425" bIns="91425" anchor="t" anchorCtr="0">
            <a:noAutofit/>
          </a:bodyPr>
          <a:lstStyle>
            <a:lvl1pPr marL="457200" lvl="0" indent="-431800">
              <a:spcBef>
                <a:spcPts val="0"/>
              </a:spcBef>
              <a:spcAft>
                <a:spcPts val="0"/>
              </a:spcAft>
              <a:buClr>
                <a:schemeClr val="dk2"/>
              </a:buClr>
              <a:buSzPts val="3200"/>
              <a:buFont typeface="Trebuchet MS"/>
              <a:buChar char="●"/>
              <a:defRPr sz="3200">
                <a:solidFill>
                  <a:schemeClr val="dk2"/>
                </a:solidFill>
                <a:latin typeface="Trebuchet MS"/>
                <a:ea typeface="Trebuchet MS"/>
                <a:cs typeface="Trebuchet MS"/>
                <a:sym typeface="Trebuchet MS"/>
              </a:defRPr>
            </a:lvl1pPr>
            <a:lvl2pPr marL="914400" lvl="1" indent="-406400">
              <a:spcBef>
                <a:spcPts val="0"/>
              </a:spcBef>
              <a:spcAft>
                <a:spcPts val="0"/>
              </a:spcAft>
              <a:buClr>
                <a:schemeClr val="dk2"/>
              </a:buClr>
              <a:buSzPts val="2800"/>
              <a:buFont typeface="Trebuchet MS"/>
              <a:buChar char="○"/>
              <a:defRPr sz="2800">
                <a:solidFill>
                  <a:schemeClr val="dk2"/>
                </a:solidFill>
                <a:latin typeface="Trebuchet MS"/>
                <a:ea typeface="Trebuchet MS"/>
                <a:cs typeface="Trebuchet MS"/>
                <a:sym typeface="Trebuchet MS"/>
              </a:defRPr>
            </a:lvl2pPr>
            <a:lvl3pPr marL="1371600" lvl="2" indent="-381000">
              <a:spcBef>
                <a:spcPts val="0"/>
              </a:spcBef>
              <a:spcAft>
                <a:spcPts val="0"/>
              </a:spcAft>
              <a:buClr>
                <a:schemeClr val="dk2"/>
              </a:buClr>
              <a:buSzPts val="2400"/>
              <a:buFont typeface="Trebuchet MS"/>
              <a:buChar char="■"/>
              <a:defRPr sz="2400">
                <a:solidFill>
                  <a:schemeClr val="dk2"/>
                </a:solidFill>
                <a:latin typeface="Trebuchet MS"/>
                <a:ea typeface="Trebuchet MS"/>
                <a:cs typeface="Trebuchet MS"/>
                <a:sym typeface="Trebuchet MS"/>
              </a:defRPr>
            </a:lvl3pPr>
            <a:lvl4pPr marL="1828800" lvl="3"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4pPr>
            <a:lvl5pPr marL="2286000" lvl="4"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5pPr>
            <a:lvl6pPr marL="2743200" lvl="5"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6pPr>
            <a:lvl7pPr marL="3200400" lvl="6"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7pPr>
            <a:lvl8pPr marL="3657600" lvl="7"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8pPr>
            <a:lvl9pPr marL="4114800" lvl="8" indent="-355600">
              <a:spcBef>
                <a:spcPts val="0"/>
              </a:spcBef>
              <a:spcAft>
                <a:spcPts val="0"/>
              </a:spcAft>
              <a:buClr>
                <a:schemeClr val="dk2"/>
              </a:buClr>
              <a:buSzPts val="2000"/>
              <a:buFont typeface="Trebuchet MS"/>
              <a:buChar char="■"/>
              <a:defRPr sz="2000">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069225" y="2070900"/>
            <a:ext cx="7063800" cy="94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i="1"/>
              <a:t>SQL JOINS</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8"/>
          <p:cNvSpPr txBox="1">
            <a:spLocks noGrp="1"/>
          </p:cNvSpPr>
          <p:nvPr>
            <p:ph type="ctrTitle"/>
          </p:nvPr>
        </p:nvSpPr>
        <p:spPr>
          <a:xfrm>
            <a:off x="0" y="22860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SELF JOIN</a:t>
            </a:r>
            <a:endParaRPr sz="3400">
              <a:solidFill>
                <a:srgbClr val="549FFF"/>
              </a:solidFill>
            </a:endParaRPr>
          </a:p>
        </p:txBody>
      </p:sp>
      <p:sp>
        <p:nvSpPr>
          <p:cNvPr id="470" name="Google Shape;470;p38"/>
          <p:cNvSpPr txBox="1"/>
          <p:nvPr/>
        </p:nvSpPr>
        <p:spPr>
          <a:xfrm>
            <a:off x="332500" y="1363900"/>
            <a:ext cx="8311800" cy="27093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A self join is a join in which a table is joined with itself (Unary relationships), specially when the table has a FOREIGN KEY which references its own PRIMARY KEY.</a:t>
            </a:r>
            <a:endParaRPr sz="1800" i="1">
              <a:solidFill>
                <a:schemeClr val="lt1"/>
              </a:solidFill>
              <a:latin typeface="Trebuchet MS"/>
              <a:ea typeface="Trebuchet MS"/>
              <a:cs typeface="Trebuchet MS"/>
              <a:sym typeface="Trebuchet MS"/>
            </a:endParaRPr>
          </a:p>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To join a table itself means that each row of the table is combined with itself and with every other row of the table.</a:t>
            </a:r>
            <a:endParaRPr sz="1800" i="1">
              <a:solidFill>
                <a:schemeClr val="lt1"/>
              </a:solidFill>
              <a:latin typeface="Trebuchet MS"/>
              <a:ea typeface="Trebuchet MS"/>
              <a:cs typeface="Trebuchet MS"/>
              <a:sym typeface="Trebuchet MS"/>
            </a:endParaRPr>
          </a:p>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The self join can be viewed as a join of two copies of the same table.</a:t>
            </a:r>
            <a:endParaRPr sz="1800" i="1">
              <a:solidFill>
                <a:schemeClr val="lt1"/>
              </a:solidFill>
              <a:latin typeface="Trebuchet MS"/>
              <a:ea typeface="Trebuchet MS"/>
              <a:cs typeface="Trebuchet MS"/>
              <a:sym typeface="Trebuchet MS"/>
            </a:endParaRPr>
          </a:p>
          <a:p>
            <a:pPr marL="0" lvl="0" indent="0" algn="l" rtl="0">
              <a:lnSpc>
                <a:spcPct val="150000"/>
              </a:lnSpc>
              <a:spcBef>
                <a:spcPts val="0"/>
              </a:spcBef>
              <a:spcAft>
                <a:spcPts val="0"/>
              </a:spcAft>
              <a:buNone/>
            </a:pPr>
            <a:r>
              <a:rPr lang="en" sz="1800" i="1">
                <a:solidFill>
                  <a:schemeClr val="lt1"/>
                </a:solidFill>
                <a:latin typeface="Trebuchet MS"/>
                <a:ea typeface="Trebuchet MS"/>
                <a:cs typeface="Trebuchet MS"/>
                <a:sym typeface="Trebuchet MS"/>
              </a:rPr>
              <a:t> </a:t>
            </a:r>
            <a:endParaRPr sz="1800" i="1">
              <a:solidFill>
                <a:schemeClr val="lt1"/>
              </a:solidFill>
              <a:latin typeface="Trebuchet MS"/>
              <a:ea typeface="Trebuchet MS"/>
              <a:cs typeface="Trebuchet MS"/>
              <a:sym typeface="Trebuchet MS"/>
            </a:endParaRPr>
          </a:p>
        </p:txBody>
      </p:sp>
    </p:spTree>
    <p:extLst>
      <p:ext uri="{BB962C8B-B14F-4D97-AF65-F5344CB8AC3E}">
        <p14:creationId xmlns:p14="http://schemas.microsoft.com/office/powerpoint/2010/main" val="181193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9"/>
          <p:cNvSpPr txBox="1">
            <a:spLocks noGrp="1"/>
          </p:cNvSpPr>
          <p:nvPr>
            <p:ph type="ctrTitle"/>
          </p:nvPr>
        </p:nvSpPr>
        <p:spPr>
          <a:xfrm>
            <a:off x="0" y="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Example : SELF JOIN</a:t>
            </a:r>
            <a:endParaRPr sz="3400">
              <a:solidFill>
                <a:srgbClr val="549FFF"/>
              </a:solidFill>
            </a:endParaRPr>
          </a:p>
        </p:txBody>
      </p:sp>
      <p:graphicFrame>
        <p:nvGraphicFramePr>
          <p:cNvPr id="477" name="Google Shape;477;p39"/>
          <p:cNvGraphicFramePr/>
          <p:nvPr/>
        </p:nvGraphicFramePr>
        <p:xfrm>
          <a:off x="499575" y="9889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78" name="Google Shape;478;p39"/>
          <p:cNvSpPr txBox="1"/>
          <p:nvPr/>
        </p:nvSpPr>
        <p:spPr>
          <a:xfrm>
            <a:off x="499575" y="252422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table_A</a:t>
            </a:r>
            <a:endParaRPr>
              <a:solidFill>
                <a:schemeClr val="lt1"/>
              </a:solidFill>
            </a:endParaRPr>
          </a:p>
        </p:txBody>
      </p:sp>
      <p:sp>
        <p:nvSpPr>
          <p:cNvPr id="479" name="Google Shape;479;p39"/>
          <p:cNvSpPr txBox="1"/>
          <p:nvPr/>
        </p:nvSpPr>
        <p:spPr>
          <a:xfrm>
            <a:off x="1591350" y="2049625"/>
            <a:ext cx="4174500" cy="13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B7B7B7"/>
                </a:solidFill>
              </a:rPr>
              <a:t>SELECT *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FROM table_A X, table_A Y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WHERE X.A=Y.A;</a:t>
            </a:r>
            <a:endParaRPr sz="2400" b="1">
              <a:solidFill>
                <a:srgbClr val="B7B7B7"/>
              </a:solidFill>
            </a:endParaRPr>
          </a:p>
          <a:p>
            <a:pPr marL="0" lvl="0" indent="0" algn="l" rtl="0">
              <a:spcBef>
                <a:spcPts val="0"/>
              </a:spcBef>
              <a:spcAft>
                <a:spcPts val="0"/>
              </a:spcAft>
              <a:buNone/>
            </a:pPr>
            <a:endParaRPr/>
          </a:p>
        </p:txBody>
      </p:sp>
      <p:graphicFrame>
        <p:nvGraphicFramePr>
          <p:cNvPr id="480" name="Google Shape;480;p39"/>
          <p:cNvGraphicFramePr/>
          <p:nvPr/>
        </p:nvGraphicFramePr>
        <p:xfrm>
          <a:off x="6700250" y="2049625"/>
          <a:ext cx="2005350" cy="1584840"/>
        </p:xfrm>
        <a:graphic>
          <a:graphicData uri="http://schemas.openxmlformats.org/drawingml/2006/table">
            <a:tbl>
              <a:tblPr>
                <a:noFill/>
                <a:tableStyleId>{C1FC0F61-2DE4-4A28-9AF6-FE42EAE7859C}</a:tableStyleId>
              </a:tblPr>
              <a:tblGrid>
                <a:gridCol w="601100">
                  <a:extLst>
                    <a:ext uri="{9D8B030D-6E8A-4147-A177-3AD203B41FA5}">
                      <a16:colId xmlns:a16="http://schemas.microsoft.com/office/drawing/2014/main" val="20000"/>
                    </a:ext>
                  </a:extLst>
                </a:gridCol>
                <a:gridCol w="551050">
                  <a:extLst>
                    <a:ext uri="{9D8B030D-6E8A-4147-A177-3AD203B41FA5}">
                      <a16:colId xmlns:a16="http://schemas.microsoft.com/office/drawing/2014/main" val="20001"/>
                    </a:ext>
                  </a:extLst>
                </a:gridCol>
                <a:gridCol w="444425">
                  <a:extLst>
                    <a:ext uri="{9D8B030D-6E8A-4147-A177-3AD203B41FA5}">
                      <a16:colId xmlns:a16="http://schemas.microsoft.com/office/drawing/2014/main" val="20002"/>
                    </a:ext>
                  </a:extLst>
                </a:gridCol>
                <a:gridCol w="408775">
                  <a:extLst>
                    <a:ext uri="{9D8B030D-6E8A-4147-A177-3AD203B41FA5}">
                      <a16:colId xmlns:a16="http://schemas.microsoft.com/office/drawing/2014/main" val="20003"/>
                    </a:ext>
                  </a:extLst>
                </a:gridCol>
              </a:tblGrid>
              <a:tr h="326175">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26175">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26175">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26175">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81" name="Google Shape;481;p39"/>
          <p:cNvSpPr txBox="1">
            <a:spLocks noGrp="1"/>
          </p:cNvSpPr>
          <p:nvPr>
            <p:ph type="ctrTitle"/>
          </p:nvPr>
        </p:nvSpPr>
        <p:spPr>
          <a:xfrm>
            <a:off x="7139150" y="3797125"/>
            <a:ext cx="1226700" cy="5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549FFF"/>
                </a:solidFill>
              </a:rPr>
              <a:t>Output</a:t>
            </a:r>
            <a:endParaRPr sz="2400">
              <a:solidFill>
                <a:srgbClr val="549FFF"/>
              </a:solidFill>
            </a:endParaRPr>
          </a:p>
        </p:txBody>
      </p:sp>
      <p:sp>
        <p:nvSpPr>
          <p:cNvPr id="482" name="Google Shape;482;p39"/>
          <p:cNvSpPr/>
          <p:nvPr/>
        </p:nvSpPr>
        <p:spPr>
          <a:xfrm>
            <a:off x="5886200" y="2634600"/>
            <a:ext cx="672000" cy="500400"/>
          </a:xfrm>
          <a:prstGeom prst="notched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83" name="Google Shape;483;p39"/>
          <p:cNvGraphicFramePr/>
          <p:nvPr/>
        </p:nvGraphicFramePr>
        <p:xfrm>
          <a:off x="499575" y="29701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84" name="Google Shape;484;p39"/>
          <p:cNvSpPr txBox="1"/>
          <p:nvPr/>
        </p:nvSpPr>
        <p:spPr>
          <a:xfrm>
            <a:off x="462125" y="4523400"/>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table_A</a:t>
            </a:r>
            <a:endParaRPr>
              <a:solidFill>
                <a:schemeClr val="lt1"/>
              </a:solidFill>
            </a:endParaRPr>
          </a:p>
        </p:txBody>
      </p:sp>
    </p:spTree>
    <p:extLst>
      <p:ext uri="{BB962C8B-B14F-4D97-AF65-F5344CB8AC3E}">
        <p14:creationId xmlns:p14="http://schemas.microsoft.com/office/powerpoint/2010/main" val="95705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8"/>
          <p:cNvSpPr txBox="1">
            <a:spLocks noGrp="1"/>
          </p:cNvSpPr>
          <p:nvPr>
            <p:ph type="ctrTitle"/>
          </p:nvPr>
        </p:nvSpPr>
        <p:spPr>
          <a:xfrm>
            <a:off x="0" y="22860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LEFT JOIN or LEFT OUTER JOIN</a:t>
            </a:r>
            <a:endParaRPr sz="3600">
              <a:solidFill>
                <a:srgbClr val="549FFF"/>
              </a:solidFill>
            </a:endParaRPr>
          </a:p>
        </p:txBody>
      </p:sp>
      <p:sp>
        <p:nvSpPr>
          <p:cNvPr id="316" name="Google Shape;316;p28"/>
          <p:cNvSpPr txBox="1"/>
          <p:nvPr/>
        </p:nvSpPr>
        <p:spPr>
          <a:xfrm>
            <a:off x="332500" y="1821100"/>
            <a:ext cx="8311800" cy="2264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lt1"/>
              </a:buClr>
              <a:buSzPts val="1800"/>
              <a:buFont typeface="Trebuchet MS"/>
              <a:buChar char="★"/>
            </a:pPr>
            <a:r>
              <a:rPr lang="en" sz="1800" i="1" dirty="0">
                <a:solidFill>
                  <a:schemeClr val="lt1"/>
                </a:solidFill>
                <a:latin typeface="Trebuchet MS"/>
                <a:ea typeface="Trebuchet MS"/>
                <a:cs typeface="Trebuchet MS"/>
                <a:sym typeface="Trebuchet MS"/>
              </a:rPr>
              <a:t>The SQL LEFT JOIN, joins two tables and fetches rows based on a condition, which are matching in both the tables.</a:t>
            </a:r>
            <a:endParaRPr sz="1800" i="1" dirty="0">
              <a:solidFill>
                <a:schemeClr val="lt1"/>
              </a:solidFill>
              <a:latin typeface="Trebuchet MS"/>
              <a:ea typeface="Trebuchet MS"/>
              <a:cs typeface="Trebuchet MS"/>
              <a:sym typeface="Trebuchet MS"/>
            </a:endParaRPr>
          </a:p>
          <a:p>
            <a:pPr marL="457200" lvl="0" indent="-342900" algn="l" rtl="0">
              <a:lnSpc>
                <a:spcPct val="150000"/>
              </a:lnSpc>
              <a:spcBef>
                <a:spcPts val="0"/>
              </a:spcBef>
              <a:spcAft>
                <a:spcPts val="0"/>
              </a:spcAft>
              <a:buClr>
                <a:schemeClr val="lt1"/>
              </a:buClr>
              <a:buSzPts val="1800"/>
              <a:buFont typeface="Trebuchet MS"/>
              <a:buChar char="★"/>
            </a:pPr>
            <a:r>
              <a:rPr lang="en" sz="1800" i="1" dirty="0">
                <a:solidFill>
                  <a:schemeClr val="lt1"/>
                </a:solidFill>
                <a:latin typeface="Trebuchet MS"/>
                <a:ea typeface="Trebuchet MS"/>
                <a:cs typeface="Trebuchet MS"/>
                <a:sym typeface="Trebuchet MS"/>
              </a:rPr>
              <a:t>The unmatched rows will also be available from the table before the JOIN clause.</a:t>
            </a:r>
            <a:endParaRPr sz="1800" i="1" dirty="0">
              <a:solidFill>
                <a:schemeClr val="lt1"/>
              </a:solidFill>
              <a:latin typeface="Trebuchet MS"/>
              <a:ea typeface="Trebuchet MS"/>
              <a:cs typeface="Trebuchet MS"/>
              <a:sym typeface="Trebuchet MS"/>
            </a:endParaRPr>
          </a:p>
          <a:p>
            <a:pPr marL="0" lvl="0" indent="0" algn="l" rtl="0">
              <a:spcBef>
                <a:spcPts val="0"/>
              </a:spcBef>
              <a:spcAft>
                <a:spcPts val="0"/>
              </a:spcAft>
              <a:buNone/>
            </a:pPr>
            <a:endParaRPr sz="1800" i="1" dirty="0">
              <a:solidFill>
                <a:schemeClr val="lt1"/>
              </a:solidFill>
              <a:latin typeface="Trebuchet MS"/>
              <a:ea typeface="Trebuchet MS"/>
              <a:cs typeface="Trebuchet MS"/>
              <a:sym typeface="Trebuchet MS"/>
            </a:endParaRPr>
          </a:p>
          <a:p>
            <a:pPr marL="0" lvl="0" indent="0" algn="l" rtl="0">
              <a:spcBef>
                <a:spcPts val="0"/>
              </a:spcBef>
              <a:spcAft>
                <a:spcPts val="0"/>
              </a:spcAft>
              <a:buNone/>
            </a:pPr>
            <a:endParaRPr sz="1800" i="1" dirty="0">
              <a:solidFill>
                <a:schemeClr val="l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ctrTitle"/>
          </p:nvPr>
        </p:nvSpPr>
        <p:spPr>
          <a:xfrm>
            <a:off x="0" y="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Example : LEFT JOIN or LEFT OUTER JOIN</a:t>
            </a:r>
            <a:endParaRPr sz="3400">
              <a:solidFill>
                <a:srgbClr val="549FFF"/>
              </a:solidFill>
            </a:endParaRPr>
          </a:p>
        </p:txBody>
      </p:sp>
      <p:graphicFrame>
        <p:nvGraphicFramePr>
          <p:cNvPr id="323" name="Google Shape;323;p29"/>
          <p:cNvGraphicFramePr/>
          <p:nvPr/>
        </p:nvGraphicFramePr>
        <p:xfrm>
          <a:off x="499575" y="9889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324" name="Google Shape;324;p29"/>
          <p:cNvGraphicFramePr/>
          <p:nvPr/>
        </p:nvGraphicFramePr>
        <p:xfrm>
          <a:off x="470900" y="30445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3</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q</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5</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25" name="Google Shape;325;p29"/>
          <p:cNvSpPr txBox="1"/>
          <p:nvPr/>
        </p:nvSpPr>
        <p:spPr>
          <a:xfrm>
            <a:off x="509650" y="252422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table_A</a:t>
            </a:r>
            <a:endParaRPr>
              <a:solidFill>
                <a:schemeClr val="lt1"/>
              </a:solidFill>
            </a:endParaRPr>
          </a:p>
        </p:txBody>
      </p:sp>
      <p:sp>
        <p:nvSpPr>
          <p:cNvPr id="326" name="Google Shape;326;p29"/>
          <p:cNvSpPr txBox="1"/>
          <p:nvPr/>
        </p:nvSpPr>
        <p:spPr>
          <a:xfrm>
            <a:off x="462125" y="459062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table_B</a:t>
            </a:r>
            <a:endParaRPr>
              <a:solidFill>
                <a:schemeClr val="lt1"/>
              </a:solidFill>
            </a:endParaRPr>
          </a:p>
        </p:txBody>
      </p:sp>
      <p:sp>
        <p:nvSpPr>
          <p:cNvPr id="327" name="Google Shape;327;p29"/>
          <p:cNvSpPr txBox="1"/>
          <p:nvPr/>
        </p:nvSpPr>
        <p:spPr>
          <a:xfrm>
            <a:off x="1541875" y="921975"/>
            <a:ext cx="4174500" cy="13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B7B7B7"/>
                </a:solidFill>
              </a:rPr>
              <a:t>SELECT * FROM table_A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LEFT JOIN table_B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ON table_A.A=table_B.A;</a:t>
            </a:r>
            <a:endParaRPr sz="2400" b="1">
              <a:solidFill>
                <a:srgbClr val="B7B7B7"/>
              </a:solidFill>
            </a:endParaRPr>
          </a:p>
          <a:p>
            <a:pPr marL="0" lvl="0" indent="0" algn="l" rtl="0">
              <a:spcBef>
                <a:spcPts val="0"/>
              </a:spcBef>
              <a:spcAft>
                <a:spcPts val="0"/>
              </a:spcAft>
              <a:buNone/>
            </a:pPr>
            <a:endParaRPr/>
          </a:p>
        </p:txBody>
      </p:sp>
      <p:graphicFrame>
        <p:nvGraphicFramePr>
          <p:cNvPr id="328" name="Google Shape;328;p29"/>
          <p:cNvGraphicFramePr/>
          <p:nvPr/>
        </p:nvGraphicFramePr>
        <p:xfrm>
          <a:off x="2184175" y="2716450"/>
          <a:ext cx="1919800" cy="1584840"/>
        </p:xfrm>
        <a:graphic>
          <a:graphicData uri="http://schemas.openxmlformats.org/drawingml/2006/table">
            <a:tbl>
              <a:tblPr>
                <a:noFill/>
                <a:tableStyleId>{C1FC0F61-2DE4-4A28-9AF6-FE42EAE7859C}</a:tableStyleId>
              </a:tblPr>
              <a:tblGrid>
                <a:gridCol w="408800">
                  <a:extLst>
                    <a:ext uri="{9D8B030D-6E8A-4147-A177-3AD203B41FA5}">
                      <a16:colId xmlns:a16="http://schemas.microsoft.com/office/drawing/2014/main" val="20000"/>
                    </a:ext>
                  </a:extLst>
                </a:gridCol>
                <a:gridCol w="432475">
                  <a:extLst>
                    <a:ext uri="{9D8B030D-6E8A-4147-A177-3AD203B41FA5}">
                      <a16:colId xmlns:a16="http://schemas.microsoft.com/office/drawing/2014/main" val="20001"/>
                    </a:ext>
                  </a:extLst>
                </a:gridCol>
                <a:gridCol w="539275">
                  <a:extLst>
                    <a:ext uri="{9D8B030D-6E8A-4147-A177-3AD203B41FA5}">
                      <a16:colId xmlns:a16="http://schemas.microsoft.com/office/drawing/2014/main" val="20002"/>
                    </a:ext>
                  </a:extLst>
                </a:gridCol>
                <a:gridCol w="539250">
                  <a:extLst>
                    <a:ext uri="{9D8B030D-6E8A-4147-A177-3AD203B41FA5}">
                      <a16:colId xmlns:a16="http://schemas.microsoft.com/office/drawing/2014/main" val="20003"/>
                    </a:ext>
                  </a:extLst>
                </a:gridCol>
              </a:tblGrid>
              <a:tr h="326175">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26175">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26175">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null</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null</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26175">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null</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null</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29" name="Google Shape;329;p29"/>
          <p:cNvSpPr txBox="1">
            <a:spLocks noGrp="1"/>
          </p:cNvSpPr>
          <p:nvPr>
            <p:ph type="ctrTitle"/>
          </p:nvPr>
        </p:nvSpPr>
        <p:spPr>
          <a:xfrm>
            <a:off x="2530725" y="4468950"/>
            <a:ext cx="1226700" cy="5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549FFF"/>
                </a:solidFill>
              </a:rPr>
              <a:t>Output</a:t>
            </a:r>
            <a:endParaRPr sz="2400">
              <a:solidFill>
                <a:srgbClr val="549FFF"/>
              </a:solidFill>
            </a:endParaRPr>
          </a:p>
        </p:txBody>
      </p:sp>
      <p:sp>
        <p:nvSpPr>
          <p:cNvPr id="330" name="Google Shape;330;p29"/>
          <p:cNvSpPr/>
          <p:nvPr/>
        </p:nvSpPr>
        <p:spPr>
          <a:xfrm rot="5400000">
            <a:off x="2970525" y="2163675"/>
            <a:ext cx="499500" cy="500400"/>
          </a:xfrm>
          <a:prstGeom prst="notched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6019725" y="1521613"/>
            <a:ext cx="1707900" cy="2396700"/>
          </a:xfrm>
          <a:prstGeom prst="ellipse">
            <a:avLst/>
          </a:prstGeom>
          <a:solidFill>
            <a:schemeClr val="lt2"/>
          </a:solidFill>
          <a:ln w="38100" cap="flat" cmpd="sng">
            <a:solidFill>
              <a:srgbClr val="549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6905755" y="1521613"/>
            <a:ext cx="1707900" cy="2396700"/>
          </a:xfrm>
          <a:prstGeom prst="ellipse">
            <a:avLst/>
          </a:prstGeom>
          <a:noFill/>
          <a:ln w="38100" cap="flat" cmpd="sng">
            <a:solidFill>
              <a:srgbClr val="549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txBox="1"/>
          <p:nvPr/>
        </p:nvSpPr>
        <p:spPr>
          <a:xfrm>
            <a:off x="6447950" y="4021475"/>
            <a:ext cx="913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D966"/>
                </a:solidFill>
              </a:rPr>
              <a:t>table_A</a:t>
            </a:r>
            <a:endParaRPr b="1">
              <a:solidFill>
                <a:srgbClr val="FFD966"/>
              </a:solidFill>
            </a:endParaRPr>
          </a:p>
        </p:txBody>
      </p:sp>
      <p:sp>
        <p:nvSpPr>
          <p:cNvPr id="334" name="Google Shape;334;p29"/>
          <p:cNvSpPr txBox="1"/>
          <p:nvPr/>
        </p:nvSpPr>
        <p:spPr>
          <a:xfrm>
            <a:off x="7442274" y="4021475"/>
            <a:ext cx="913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D966"/>
                </a:solidFill>
              </a:rPr>
              <a:t>table_B</a:t>
            </a:r>
            <a:endParaRPr b="1">
              <a:solidFill>
                <a:srgbClr val="FFD966"/>
              </a:solidFill>
            </a:endParaRPr>
          </a:p>
        </p:txBody>
      </p:sp>
      <p:sp>
        <p:nvSpPr>
          <p:cNvPr id="335" name="Google Shape;335;p29"/>
          <p:cNvSpPr txBox="1"/>
          <p:nvPr/>
        </p:nvSpPr>
        <p:spPr>
          <a:xfrm>
            <a:off x="6918825" y="2265850"/>
            <a:ext cx="9612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( 2, n )</a:t>
            </a:r>
            <a:endParaRPr sz="1800" b="1"/>
          </a:p>
        </p:txBody>
      </p:sp>
      <p:sp>
        <p:nvSpPr>
          <p:cNvPr id="336" name="Google Shape;336;p29"/>
          <p:cNvSpPr txBox="1"/>
          <p:nvPr/>
        </p:nvSpPr>
        <p:spPr>
          <a:xfrm>
            <a:off x="6918825" y="2494450"/>
            <a:ext cx="8775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FF"/>
                </a:solidFill>
              </a:rPr>
              <a:t>( 2, p )</a:t>
            </a:r>
            <a:endParaRPr sz="1800" b="1">
              <a:solidFill>
                <a:srgbClr val="0000FF"/>
              </a:solidFill>
            </a:endParaRPr>
          </a:p>
        </p:txBody>
      </p:sp>
      <p:sp>
        <p:nvSpPr>
          <p:cNvPr id="337" name="Google Shape;337;p29"/>
          <p:cNvSpPr txBox="1"/>
          <p:nvPr/>
        </p:nvSpPr>
        <p:spPr>
          <a:xfrm>
            <a:off x="6046700" y="2251300"/>
            <a:ext cx="954000" cy="9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( 1, m )</a:t>
            </a:r>
            <a:endParaRPr sz="1800" b="1"/>
          </a:p>
          <a:p>
            <a:pPr marL="0" lvl="0" indent="0" algn="l" rtl="0">
              <a:spcBef>
                <a:spcPts val="0"/>
              </a:spcBef>
              <a:spcAft>
                <a:spcPts val="0"/>
              </a:spcAft>
              <a:buNone/>
            </a:pPr>
            <a:r>
              <a:rPr lang="en" sz="1800" b="1">
                <a:solidFill>
                  <a:srgbClr val="0000FF"/>
                </a:solidFill>
              </a:rPr>
              <a:t>( 4, o )</a:t>
            </a:r>
            <a:endParaRPr sz="1800" b="1">
              <a:solidFill>
                <a:srgbClr val="0000FF"/>
              </a:solidFill>
            </a:endParaRPr>
          </a:p>
          <a:p>
            <a:pPr marL="0" lvl="0" indent="0" algn="l" rtl="0">
              <a:spcBef>
                <a:spcPts val="0"/>
              </a:spcBef>
              <a:spcAft>
                <a:spcPts val="0"/>
              </a:spcAft>
              <a:buNone/>
            </a:pPr>
            <a:endParaRPr sz="1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0"/>
          <p:cNvSpPr txBox="1">
            <a:spLocks noGrp="1"/>
          </p:cNvSpPr>
          <p:nvPr>
            <p:ph type="ctrTitle"/>
          </p:nvPr>
        </p:nvSpPr>
        <p:spPr>
          <a:xfrm>
            <a:off x="0" y="22860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RIGHT JOIN or RIGHT OUTER JOIN</a:t>
            </a:r>
            <a:endParaRPr sz="3600">
              <a:solidFill>
                <a:srgbClr val="549FFF"/>
              </a:solidFill>
            </a:endParaRPr>
          </a:p>
        </p:txBody>
      </p:sp>
      <p:sp>
        <p:nvSpPr>
          <p:cNvPr id="344" name="Google Shape;344;p30"/>
          <p:cNvSpPr txBox="1"/>
          <p:nvPr/>
        </p:nvSpPr>
        <p:spPr>
          <a:xfrm>
            <a:off x="332500" y="1821100"/>
            <a:ext cx="8311800" cy="2264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The SQL RIGHT JOIN, joins two tables and fetches rows based on a condition, which are matching in both the tables.</a:t>
            </a:r>
            <a:endParaRPr sz="1800" i="1">
              <a:solidFill>
                <a:schemeClr val="lt1"/>
              </a:solidFill>
              <a:latin typeface="Trebuchet MS"/>
              <a:ea typeface="Trebuchet MS"/>
              <a:cs typeface="Trebuchet MS"/>
              <a:sym typeface="Trebuchet MS"/>
            </a:endParaRPr>
          </a:p>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 The unmatched rows will also be available from the table written after the JOIN clause.</a:t>
            </a:r>
            <a:endParaRPr sz="1800" i="1">
              <a:solidFill>
                <a:schemeClr val="lt1"/>
              </a:solidFill>
              <a:latin typeface="Trebuchet MS"/>
              <a:ea typeface="Trebuchet MS"/>
              <a:cs typeface="Trebuchet MS"/>
              <a:sym typeface="Trebuchet MS"/>
            </a:endParaRPr>
          </a:p>
          <a:p>
            <a:pPr marL="0" lvl="0" indent="0" algn="l" rtl="0">
              <a:spcBef>
                <a:spcPts val="0"/>
              </a:spcBef>
              <a:spcAft>
                <a:spcPts val="0"/>
              </a:spcAft>
              <a:buNone/>
            </a:pPr>
            <a:endParaRPr sz="1800" i="1">
              <a:solidFill>
                <a:schemeClr val="lt1"/>
              </a:solidFill>
              <a:latin typeface="Trebuchet MS"/>
              <a:ea typeface="Trebuchet MS"/>
              <a:cs typeface="Trebuchet MS"/>
              <a:sym typeface="Trebuchet MS"/>
            </a:endParaRPr>
          </a:p>
          <a:p>
            <a:pPr marL="0" lvl="0" indent="0" algn="l" rtl="0">
              <a:spcBef>
                <a:spcPts val="0"/>
              </a:spcBef>
              <a:spcAft>
                <a:spcPts val="0"/>
              </a:spcAft>
              <a:buNone/>
            </a:pPr>
            <a:endParaRPr sz="1800" i="1">
              <a:solidFill>
                <a:schemeClr val="l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1"/>
          <p:cNvSpPr txBox="1">
            <a:spLocks noGrp="1"/>
          </p:cNvSpPr>
          <p:nvPr>
            <p:ph type="ctrTitle"/>
          </p:nvPr>
        </p:nvSpPr>
        <p:spPr>
          <a:xfrm>
            <a:off x="0" y="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Example : RIGHT JOIN or RIGHT OUTER JOIN</a:t>
            </a:r>
            <a:endParaRPr sz="3400">
              <a:solidFill>
                <a:srgbClr val="549FFF"/>
              </a:solidFill>
            </a:endParaRPr>
          </a:p>
        </p:txBody>
      </p:sp>
      <p:graphicFrame>
        <p:nvGraphicFramePr>
          <p:cNvPr id="351" name="Google Shape;351;p31"/>
          <p:cNvGraphicFramePr/>
          <p:nvPr/>
        </p:nvGraphicFramePr>
        <p:xfrm>
          <a:off x="499575" y="9889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352" name="Google Shape;352;p31"/>
          <p:cNvGraphicFramePr/>
          <p:nvPr/>
        </p:nvGraphicFramePr>
        <p:xfrm>
          <a:off x="470900" y="30445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3</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q</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5</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3" name="Google Shape;353;p31"/>
          <p:cNvSpPr txBox="1"/>
          <p:nvPr/>
        </p:nvSpPr>
        <p:spPr>
          <a:xfrm>
            <a:off x="509650" y="252422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table_A</a:t>
            </a:r>
            <a:endParaRPr>
              <a:solidFill>
                <a:schemeClr val="lt1"/>
              </a:solidFill>
            </a:endParaRPr>
          </a:p>
        </p:txBody>
      </p:sp>
      <p:sp>
        <p:nvSpPr>
          <p:cNvPr id="354" name="Google Shape;354;p31"/>
          <p:cNvSpPr txBox="1"/>
          <p:nvPr/>
        </p:nvSpPr>
        <p:spPr>
          <a:xfrm>
            <a:off x="462125" y="459062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table_B</a:t>
            </a:r>
            <a:endParaRPr>
              <a:solidFill>
                <a:schemeClr val="lt1"/>
              </a:solidFill>
            </a:endParaRPr>
          </a:p>
        </p:txBody>
      </p:sp>
      <p:sp>
        <p:nvSpPr>
          <p:cNvPr id="355" name="Google Shape;355;p31"/>
          <p:cNvSpPr txBox="1"/>
          <p:nvPr/>
        </p:nvSpPr>
        <p:spPr>
          <a:xfrm>
            <a:off x="1541875" y="921975"/>
            <a:ext cx="4174500" cy="13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B7B7B7"/>
                </a:solidFill>
              </a:rPr>
              <a:t>SELECT * FROM table_A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RIGHT JOIN table_B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ON table_A.A=table_B.A;</a:t>
            </a:r>
            <a:endParaRPr sz="2400" b="1">
              <a:solidFill>
                <a:srgbClr val="B7B7B7"/>
              </a:solidFill>
            </a:endParaRPr>
          </a:p>
          <a:p>
            <a:pPr marL="0" lvl="0" indent="0" algn="l" rtl="0">
              <a:spcBef>
                <a:spcPts val="0"/>
              </a:spcBef>
              <a:spcAft>
                <a:spcPts val="0"/>
              </a:spcAft>
              <a:buNone/>
            </a:pPr>
            <a:endParaRPr/>
          </a:p>
        </p:txBody>
      </p:sp>
      <p:graphicFrame>
        <p:nvGraphicFramePr>
          <p:cNvPr id="356" name="Google Shape;356;p31"/>
          <p:cNvGraphicFramePr/>
          <p:nvPr/>
        </p:nvGraphicFramePr>
        <p:xfrm>
          <a:off x="2184175" y="2716450"/>
          <a:ext cx="1919800" cy="1584840"/>
        </p:xfrm>
        <a:graphic>
          <a:graphicData uri="http://schemas.openxmlformats.org/drawingml/2006/table">
            <a:tbl>
              <a:tblPr>
                <a:noFill/>
                <a:tableStyleId>{C1FC0F61-2DE4-4A28-9AF6-FE42EAE7859C}</a:tableStyleId>
              </a:tblPr>
              <a:tblGrid>
                <a:gridCol w="515550">
                  <a:extLst>
                    <a:ext uri="{9D8B030D-6E8A-4147-A177-3AD203B41FA5}">
                      <a16:colId xmlns:a16="http://schemas.microsoft.com/office/drawing/2014/main" val="20000"/>
                    </a:ext>
                  </a:extLst>
                </a:gridCol>
                <a:gridCol w="551050">
                  <a:extLst>
                    <a:ext uri="{9D8B030D-6E8A-4147-A177-3AD203B41FA5}">
                      <a16:colId xmlns:a16="http://schemas.microsoft.com/office/drawing/2014/main" val="20001"/>
                    </a:ext>
                  </a:extLst>
                </a:gridCol>
                <a:gridCol w="444425">
                  <a:extLst>
                    <a:ext uri="{9D8B030D-6E8A-4147-A177-3AD203B41FA5}">
                      <a16:colId xmlns:a16="http://schemas.microsoft.com/office/drawing/2014/main" val="20002"/>
                    </a:ext>
                  </a:extLst>
                </a:gridCol>
                <a:gridCol w="408775">
                  <a:extLst>
                    <a:ext uri="{9D8B030D-6E8A-4147-A177-3AD203B41FA5}">
                      <a16:colId xmlns:a16="http://schemas.microsoft.com/office/drawing/2014/main" val="20003"/>
                    </a:ext>
                  </a:extLst>
                </a:gridCol>
              </a:tblGrid>
              <a:tr h="326175">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26175">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26175">
                <a:tc>
                  <a:txBody>
                    <a:bodyPr/>
                    <a:lstStyle/>
                    <a:p>
                      <a:pPr marL="0" lvl="0" indent="0" algn="l" rtl="0">
                        <a:spcBef>
                          <a:spcPts val="0"/>
                        </a:spcBef>
                        <a:spcAft>
                          <a:spcPts val="0"/>
                        </a:spcAft>
                        <a:buNone/>
                      </a:pPr>
                      <a:r>
                        <a:rPr lang="en" b="1">
                          <a:solidFill>
                            <a:schemeClr val="lt1"/>
                          </a:solidFill>
                        </a:rPr>
                        <a:t>null</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null</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3</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q</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26175">
                <a:tc>
                  <a:txBody>
                    <a:bodyPr/>
                    <a:lstStyle/>
                    <a:p>
                      <a:pPr marL="0" lvl="0" indent="0" algn="l" rtl="0">
                        <a:spcBef>
                          <a:spcPts val="0"/>
                        </a:spcBef>
                        <a:spcAft>
                          <a:spcPts val="0"/>
                        </a:spcAft>
                        <a:buNone/>
                      </a:pPr>
                      <a:r>
                        <a:rPr lang="en" b="1">
                          <a:solidFill>
                            <a:schemeClr val="lt1"/>
                          </a:solidFill>
                        </a:rPr>
                        <a:t>null</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null</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5</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7" name="Google Shape;357;p31"/>
          <p:cNvSpPr txBox="1">
            <a:spLocks noGrp="1"/>
          </p:cNvSpPr>
          <p:nvPr>
            <p:ph type="ctrTitle"/>
          </p:nvPr>
        </p:nvSpPr>
        <p:spPr>
          <a:xfrm>
            <a:off x="2530725" y="4468950"/>
            <a:ext cx="1226700" cy="5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549FFF"/>
                </a:solidFill>
              </a:rPr>
              <a:t>Output</a:t>
            </a:r>
            <a:endParaRPr sz="2400">
              <a:solidFill>
                <a:srgbClr val="549FFF"/>
              </a:solidFill>
            </a:endParaRPr>
          </a:p>
        </p:txBody>
      </p:sp>
      <p:sp>
        <p:nvSpPr>
          <p:cNvPr id="358" name="Google Shape;358;p31"/>
          <p:cNvSpPr/>
          <p:nvPr/>
        </p:nvSpPr>
        <p:spPr>
          <a:xfrm rot="5400000">
            <a:off x="2894325" y="2163675"/>
            <a:ext cx="499500" cy="500400"/>
          </a:xfrm>
          <a:prstGeom prst="notched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6019725" y="1521613"/>
            <a:ext cx="1707900" cy="2396700"/>
          </a:xfrm>
          <a:prstGeom prst="ellipse">
            <a:avLst/>
          </a:prstGeom>
          <a:solidFill>
            <a:schemeClr val="lt2"/>
          </a:solidFill>
          <a:ln w="38100" cap="flat" cmpd="sng">
            <a:solidFill>
              <a:srgbClr val="549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6905755" y="1521613"/>
            <a:ext cx="1707900" cy="2396700"/>
          </a:xfrm>
          <a:prstGeom prst="ellipse">
            <a:avLst/>
          </a:prstGeom>
          <a:noFill/>
          <a:ln w="38100" cap="flat" cmpd="sng">
            <a:solidFill>
              <a:srgbClr val="549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txBox="1"/>
          <p:nvPr/>
        </p:nvSpPr>
        <p:spPr>
          <a:xfrm>
            <a:off x="6447950" y="4021475"/>
            <a:ext cx="913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D966"/>
                </a:solidFill>
              </a:rPr>
              <a:t>table_A</a:t>
            </a:r>
            <a:endParaRPr b="1">
              <a:solidFill>
                <a:srgbClr val="FFD966"/>
              </a:solidFill>
            </a:endParaRPr>
          </a:p>
        </p:txBody>
      </p:sp>
      <p:sp>
        <p:nvSpPr>
          <p:cNvPr id="362" name="Google Shape;362;p31"/>
          <p:cNvSpPr txBox="1"/>
          <p:nvPr/>
        </p:nvSpPr>
        <p:spPr>
          <a:xfrm>
            <a:off x="7442274" y="4021475"/>
            <a:ext cx="913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D966"/>
                </a:solidFill>
              </a:rPr>
              <a:t>table_B</a:t>
            </a:r>
            <a:endParaRPr b="1">
              <a:solidFill>
                <a:srgbClr val="FFD966"/>
              </a:solidFill>
            </a:endParaRPr>
          </a:p>
        </p:txBody>
      </p:sp>
      <p:sp>
        <p:nvSpPr>
          <p:cNvPr id="363" name="Google Shape;363;p31"/>
          <p:cNvSpPr txBox="1"/>
          <p:nvPr/>
        </p:nvSpPr>
        <p:spPr>
          <a:xfrm>
            <a:off x="6918825" y="2265850"/>
            <a:ext cx="9612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( 2, n )</a:t>
            </a:r>
            <a:endParaRPr sz="1800" b="1"/>
          </a:p>
        </p:txBody>
      </p:sp>
      <p:sp>
        <p:nvSpPr>
          <p:cNvPr id="364" name="Google Shape;364;p31"/>
          <p:cNvSpPr txBox="1"/>
          <p:nvPr/>
        </p:nvSpPr>
        <p:spPr>
          <a:xfrm>
            <a:off x="6918825" y="2494450"/>
            <a:ext cx="8775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FF"/>
                </a:solidFill>
              </a:rPr>
              <a:t>( 2, p )</a:t>
            </a:r>
            <a:endParaRPr sz="1800" b="1">
              <a:solidFill>
                <a:srgbClr val="0000FF"/>
              </a:solidFill>
            </a:endParaRPr>
          </a:p>
        </p:txBody>
      </p:sp>
      <p:sp>
        <p:nvSpPr>
          <p:cNvPr id="365" name="Google Shape;365;p31"/>
          <p:cNvSpPr txBox="1"/>
          <p:nvPr/>
        </p:nvSpPr>
        <p:spPr>
          <a:xfrm>
            <a:off x="7723100" y="2251300"/>
            <a:ext cx="954000" cy="9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( 3, q )</a:t>
            </a:r>
            <a:endParaRPr sz="1800" b="1" dirty="0"/>
          </a:p>
          <a:p>
            <a:pPr marL="0" lvl="0" indent="0" algn="l" rtl="0">
              <a:spcBef>
                <a:spcPts val="0"/>
              </a:spcBef>
              <a:spcAft>
                <a:spcPts val="0"/>
              </a:spcAft>
              <a:buNone/>
            </a:pPr>
            <a:r>
              <a:rPr lang="en" sz="1800" b="1" dirty="0">
                <a:solidFill>
                  <a:srgbClr val="0000FF"/>
                </a:solidFill>
              </a:rPr>
              <a:t>( 5, r )</a:t>
            </a:r>
            <a:endParaRPr sz="1800" b="1" dirty="0">
              <a:solidFill>
                <a:srgbClr val="0000FF"/>
              </a:solidFill>
            </a:endParaRPr>
          </a:p>
          <a:p>
            <a:pPr marL="0" lvl="0" indent="0" algn="l" rtl="0">
              <a:spcBef>
                <a:spcPts val="0"/>
              </a:spcBef>
              <a:spcAft>
                <a:spcPts val="0"/>
              </a:spcAft>
              <a:buNone/>
            </a:pPr>
            <a:endParaRPr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txBox="1">
            <a:spLocks noGrp="1"/>
          </p:cNvSpPr>
          <p:nvPr>
            <p:ph type="ctrTitle"/>
          </p:nvPr>
        </p:nvSpPr>
        <p:spPr>
          <a:xfrm>
            <a:off x="0" y="22860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FULL OUTER JOIN</a:t>
            </a:r>
            <a:endParaRPr sz="3600">
              <a:solidFill>
                <a:srgbClr val="549FFF"/>
              </a:solidFill>
            </a:endParaRPr>
          </a:p>
        </p:txBody>
      </p:sp>
      <p:sp>
        <p:nvSpPr>
          <p:cNvPr id="372" name="Google Shape;372;p32"/>
          <p:cNvSpPr txBox="1"/>
          <p:nvPr/>
        </p:nvSpPr>
        <p:spPr>
          <a:xfrm>
            <a:off x="332500" y="1821100"/>
            <a:ext cx="8311800" cy="15516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In SQL the FULL OUTER JOIN combines the results of both left and right outer joins and returns all (matched or unmatched) rows from the tables on both sides of the join clause.</a:t>
            </a:r>
            <a:endParaRPr sz="1800" i="1">
              <a:solidFill>
                <a:schemeClr val="lt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3"/>
          <p:cNvSpPr txBox="1">
            <a:spLocks noGrp="1"/>
          </p:cNvSpPr>
          <p:nvPr>
            <p:ph type="ctrTitle"/>
          </p:nvPr>
        </p:nvSpPr>
        <p:spPr>
          <a:xfrm>
            <a:off x="0" y="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Example : FULL OUTER JOIN</a:t>
            </a:r>
            <a:endParaRPr sz="3400">
              <a:solidFill>
                <a:srgbClr val="549FFF"/>
              </a:solidFill>
            </a:endParaRPr>
          </a:p>
        </p:txBody>
      </p:sp>
      <p:graphicFrame>
        <p:nvGraphicFramePr>
          <p:cNvPr id="379" name="Google Shape;379;p33"/>
          <p:cNvGraphicFramePr/>
          <p:nvPr/>
        </p:nvGraphicFramePr>
        <p:xfrm>
          <a:off x="499575" y="9889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380" name="Google Shape;380;p33"/>
          <p:cNvGraphicFramePr/>
          <p:nvPr/>
        </p:nvGraphicFramePr>
        <p:xfrm>
          <a:off x="470900" y="30445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3</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q</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5</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81" name="Google Shape;381;p33"/>
          <p:cNvSpPr txBox="1"/>
          <p:nvPr/>
        </p:nvSpPr>
        <p:spPr>
          <a:xfrm>
            <a:off x="509650" y="252422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table_A</a:t>
            </a:r>
            <a:endParaRPr>
              <a:solidFill>
                <a:schemeClr val="lt1"/>
              </a:solidFill>
            </a:endParaRPr>
          </a:p>
        </p:txBody>
      </p:sp>
      <p:sp>
        <p:nvSpPr>
          <p:cNvPr id="382" name="Google Shape;382;p33"/>
          <p:cNvSpPr txBox="1"/>
          <p:nvPr/>
        </p:nvSpPr>
        <p:spPr>
          <a:xfrm>
            <a:off x="462125" y="459062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table_B</a:t>
            </a:r>
            <a:endParaRPr>
              <a:solidFill>
                <a:schemeClr val="lt1"/>
              </a:solidFill>
            </a:endParaRPr>
          </a:p>
        </p:txBody>
      </p:sp>
      <p:sp>
        <p:nvSpPr>
          <p:cNvPr id="383" name="Google Shape;383;p33"/>
          <p:cNvSpPr txBox="1"/>
          <p:nvPr/>
        </p:nvSpPr>
        <p:spPr>
          <a:xfrm>
            <a:off x="1541875" y="769575"/>
            <a:ext cx="4174500" cy="13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B7B7B7"/>
                </a:solidFill>
              </a:rPr>
              <a:t>SELECT * FROM table_A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FULL OUTER JOIN table_B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ON table_A.A=table_B.A;</a:t>
            </a:r>
            <a:endParaRPr sz="2400" b="1">
              <a:solidFill>
                <a:srgbClr val="B7B7B7"/>
              </a:solidFill>
            </a:endParaRPr>
          </a:p>
          <a:p>
            <a:pPr marL="0" lvl="0" indent="0" algn="l" rtl="0">
              <a:spcBef>
                <a:spcPts val="0"/>
              </a:spcBef>
              <a:spcAft>
                <a:spcPts val="0"/>
              </a:spcAft>
              <a:buNone/>
            </a:pPr>
            <a:endParaRPr/>
          </a:p>
        </p:txBody>
      </p:sp>
      <p:sp>
        <p:nvSpPr>
          <p:cNvPr id="384" name="Google Shape;384;p33"/>
          <p:cNvSpPr txBox="1">
            <a:spLocks noGrp="1"/>
          </p:cNvSpPr>
          <p:nvPr>
            <p:ph type="ctrTitle"/>
          </p:nvPr>
        </p:nvSpPr>
        <p:spPr>
          <a:xfrm>
            <a:off x="4646575" y="4238050"/>
            <a:ext cx="1226700" cy="5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rgbClr val="549FFF"/>
                </a:solidFill>
              </a:rPr>
              <a:t>Output</a:t>
            </a:r>
            <a:endParaRPr sz="1800">
              <a:solidFill>
                <a:srgbClr val="549FFF"/>
              </a:solidFill>
            </a:endParaRPr>
          </a:p>
        </p:txBody>
      </p:sp>
      <p:sp>
        <p:nvSpPr>
          <p:cNvPr id="385" name="Google Shape;385;p33"/>
          <p:cNvSpPr/>
          <p:nvPr/>
        </p:nvSpPr>
        <p:spPr>
          <a:xfrm rot="5400000">
            <a:off x="3046725" y="1935075"/>
            <a:ext cx="499500" cy="500400"/>
          </a:xfrm>
          <a:prstGeom prst="notched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6019725" y="1521613"/>
            <a:ext cx="1707900" cy="2396700"/>
          </a:xfrm>
          <a:prstGeom prst="ellipse">
            <a:avLst/>
          </a:prstGeom>
          <a:solidFill>
            <a:schemeClr val="lt2"/>
          </a:solidFill>
          <a:ln w="38100" cap="flat" cmpd="sng">
            <a:solidFill>
              <a:srgbClr val="549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6918825" y="1521613"/>
            <a:ext cx="1707900" cy="2396700"/>
          </a:xfrm>
          <a:prstGeom prst="ellipse">
            <a:avLst/>
          </a:prstGeom>
          <a:noFill/>
          <a:ln w="38100" cap="flat" cmpd="sng">
            <a:solidFill>
              <a:srgbClr val="549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txBox="1"/>
          <p:nvPr/>
        </p:nvSpPr>
        <p:spPr>
          <a:xfrm>
            <a:off x="6447950" y="4021475"/>
            <a:ext cx="913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D966"/>
                </a:solidFill>
              </a:rPr>
              <a:t>table_A</a:t>
            </a:r>
            <a:endParaRPr b="1">
              <a:solidFill>
                <a:srgbClr val="FFD966"/>
              </a:solidFill>
            </a:endParaRPr>
          </a:p>
        </p:txBody>
      </p:sp>
      <p:sp>
        <p:nvSpPr>
          <p:cNvPr id="389" name="Google Shape;389;p33"/>
          <p:cNvSpPr txBox="1"/>
          <p:nvPr/>
        </p:nvSpPr>
        <p:spPr>
          <a:xfrm>
            <a:off x="7442274" y="4021475"/>
            <a:ext cx="913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D966"/>
                </a:solidFill>
              </a:rPr>
              <a:t>table_B</a:t>
            </a:r>
            <a:endParaRPr b="1">
              <a:solidFill>
                <a:srgbClr val="FFD966"/>
              </a:solidFill>
            </a:endParaRPr>
          </a:p>
        </p:txBody>
      </p:sp>
      <p:sp>
        <p:nvSpPr>
          <p:cNvPr id="390" name="Google Shape;390;p33"/>
          <p:cNvSpPr txBox="1"/>
          <p:nvPr/>
        </p:nvSpPr>
        <p:spPr>
          <a:xfrm>
            <a:off x="6918825" y="2265850"/>
            <a:ext cx="9612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( 2, n )</a:t>
            </a:r>
            <a:endParaRPr sz="1800" b="1"/>
          </a:p>
        </p:txBody>
      </p:sp>
      <p:sp>
        <p:nvSpPr>
          <p:cNvPr id="391" name="Google Shape;391;p33"/>
          <p:cNvSpPr txBox="1"/>
          <p:nvPr/>
        </p:nvSpPr>
        <p:spPr>
          <a:xfrm>
            <a:off x="6918825" y="2494450"/>
            <a:ext cx="8775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FF"/>
                </a:solidFill>
              </a:rPr>
              <a:t>( 2, p )</a:t>
            </a:r>
            <a:endParaRPr sz="1800" b="1">
              <a:solidFill>
                <a:srgbClr val="0000FF"/>
              </a:solidFill>
            </a:endParaRPr>
          </a:p>
        </p:txBody>
      </p:sp>
      <p:sp>
        <p:nvSpPr>
          <p:cNvPr id="392" name="Google Shape;392;p33"/>
          <p:cNvSpPr txBox="1"/>
          <p:nvPr/>
        </p:nvSpPr>
        <p:spPr>
          <a:xfrm>
            <a:off x="7723100" y="2251300"/>
            <a:ext cx="954000" cy="9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( 3, q )</a:t>
            </a:r>
            <a:endParaRPr sz="1800" b="1"/>
          </a:p>
          <a:p>
            <a:pPr marL="0" lvl="0" indent="0" algn="l" rtl="0">
              <a:spcBef>
                <a:spcPts val="0"/>
              </a:spcBef>
              <a:spcAft>
                <a:spcPts val="0"/>
              </a:spcAft>
              <a:buNone/>
            </a:pPr>
            <a:r>
              <a:rPr lang="en" sz="1800" b="1">
                <a:solidFill>
                  <a:srgbClr val="0000FF"/>
                </a:solidFill>
              </a:rPr>
              <a:t>( 5, r )</a:t>
            </a:r>
            <a:endParaRPr sz="1800" b="1">
              <a:solidFill>
                <a:srgbClr val="0000FF"/>
              </a:solidFill>
            </a:endParaRPr>
          </a:p>
          <a:p>
            <a:pPr marL="0" lvl="0" indent="0" algn="l" rtl="0">
              <a:spcBef>
                <a:spcPts val="0"/>
              </a:spcBef>
              <a:spcAft>
                <a:spcPts val="0"/>
              </a:spcAft>
              <a:buNone/>
            </a:pPr>
            <a:endParaRPr sz="1800" b="1"/>
          </a:p>
        </p:txBody>
      </p:sp>
      <p:graphicFrame>
        <p:nvGraphicFramePr>
          <p:cNvPr id="393" name="Google Shape;393;p33"/>
          <p:cNvGraphicFramePr/>
          <p:nvPr>
            <p:extLst>
              <p:ext uri="{D42A27DB-BD31-4B8C-83A1-F6EECF244321}">
                <p14:modId xmlns:p14="http://schemas.microsoft.com/office/powerpoint/2010/main" val="3653167068"/>
              </p:ext>
            </p:extLst>
          </p:nvPr>
        </p:nvGraphicFramePr>
        <p:xfrm>
          <a:off x="2336575" y="2499775"/>
          <a:ext cx="2064440" cy="2224860"/>
        </p:xfrm>
        <a:graphic>
          <a:graphicData uri="http://schemas.openxmlformats.org/drawingml/2006/table">
            <a:tbl>
              <a:tblPr>
                <a:noFill/>
                <a:tableStyleId>{C1FC0F61-2DE4-4A28-9AF6-FE42EAE7859C}</a:tableStyleId>
              </a:tblPr>
              <a:tblGrid>
                <a:gridCol w="533005">
                  <a:extLst>
                    <a:ext uri="{9D8B030D-6E8A-4147-A177-3AD203B41FA5}">
                      <a16:colId xmlns:a16="http://schemas.microsoft.com/office/drawing/2014/main" val="20000"/>
                    </a:ext>
                  </a:extLst>
                </a:gridCol>
                <a:gridCol w="527825">
                  <a:extLst>
                    <a:ext uri="{9D8B030D-6E8A-4147-A177-3AD203B41FA5}">
                      <a16:colId xmlns:a16="http://schemas.microsoft.com/office/drawing/2014/main" val="20001"/>
                    </a:ext>
                  </a:extLst>
                </a:gridCol>
                <a:gridCol w="468351">
                  <a:extLst>
                    <a:ext uri="{9D8B030D-6E8A-4147-A177-3AD203B41FA5}">
                      <a16:colId xmlns:a16="http://schemas.microsoft.com/office/drawing/2014/main" val="20002"/>
                    </a:ext>
                  </a:extLst>
                </a:gridCol>
                <a:gridCol w="535259">
                  <a:extLst>
                    <a:ext uri="{9D8B030D-6E8A-4147-A177-3AD203B41FA5}">
                      <a16:colId xmlns:a16="http://schemas.microsoft.com/office/drawing/2014/main" val="20003"/>
                    </a:ext>
                  </a:extLst>
                </a:gridCol>
              </a:tblGrid>
              <a:tr h="37165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04525">
                <a:tc>
                  <a:txBody>
                    <a:bodyPr/>
                    <a:lstStyle/>
                    <a:p>
                      <a:pPr marL="0" lvl="0" indent="0" algn="l" rtl="0">
                        <a:spcBef>
                          <a:spcPts val="0"/>
                        </a:spcBef>
                        <a:spcAft>
                          <a:spcPts val="0"/>
                        </a:spcAft>
                        <a:buNone/>
                      </a:pPr>
                      <a:r>
                        <a:rPr lang="en" sz="1200" b="1">
                          <a:solidFill>
                            <a:schemeClr val="lt1"/>
                          </a:solidFill>
                        </a:rPr>
                        <a:t>2</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2</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p</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00500">
                <a:tc>
                  <a:txBody>
                    <a:bodyPr/>
                    <a:lstStyle/>
                    <a:p>
                      <a:pPr marL="0" lvl="0" indent="0" algn="l" rtl="0">
                        <a:spcBef>
                          <a:spcPts val="0"/>
                        </a:spcBef>
                        <a:spcAft>
                          <a:spcPts val="0"/>
                        </a:spcAft>
                        <a:buNone/>
                      </a:pPr>
                      <a:r>
                        <a:rPr lang="en" sz="1200" b="1">
                          <a:solidFill>
                            <a:schemeClr val="lt1"/>
                          </a:solidFill>
                        </a:rPr>
                        <a:t>1</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m</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null</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null</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288625">
                <a:tc>
                  <a:txBody>
                    <a:bodyPr/>
                    <a:lstStyle/>
                    <a:p>
                      <a:pPr marL="0" lvl="0" indent="0" algn="l" rtl="0">
                        <a:spcBef>
                          <a:spcPts val="0"/>
                        </a:spcBef>
                        <a:spcAft>
                          <a:spcPts val="0"/>
                        </a:spcAft>
                        <a:buNone/>
                      </a:pPr>
                      <a:r>
                        <a:rPr lang="en" sz="1200" b="1">
                          <a:solidFill>
                            <a:schemeClr val="lt1"/>
                          </a:solidFill>
                        </a:rPr>
                        <a:t>4</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o</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null</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null</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04525">
                <a:tc>
                  <a:txBody>
                    <a:bodyPr/>
                    <a:lstStyle/>
                    <a:p>
                      <a:pPr marL="0" lvl="0" indent="0" algn="l" rtl="0">
                        <a:spcBef>
                          <a:spcPts val="0"/>
                        </a:spcBef>
                        <a:spcAft>
                          <a:spcPts val="0"/>
                        </a:spcAft>
                        <a:buNone/>
                      </a:pPr>
                      <a:r>
                        <a:rPr lang="en" sz="1200" b="1" dirty="0">
                          <a:solidFill>
                            <a:schemeClr val="lt1"/>
                          </a:solidFill>
                        </a:rPr>
                        <a:t>null</a:t>
                      </a:r>
                      <a:endParaRPr sz="1200" b="1" dirty="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null</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3</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q</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00500">
                <a:tc>
                  <a:txBody>
                    <a:bodyPr/>
                    <a:lstStyle/>
                    <a:p>
                      <a:pPr marL="0" lvl="0" indent="0" algn="l" rtl="0">
                        <a:spcBef>
                          <a:spcPts val="0"/>
                        </a:spcBef>
                        <a:spcAft>
                          <a:spcPts val="0"/>
                        </a:spcAft>
                        <a:buNone/>
                      </a:pPr>
                      <a:r>
                        <a:rPr lang="en" sz="1200" b="1">
                          <a:solidFill>
                            <a:schemeClr val="lt1"/>
                          </a:solidFill>
                        </a:rPr>
                        <a:t>null</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null</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5</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dirty="0">
                          <a:solidFill>
                            <a:schemeClr val="lt1"/>
                          </a:solidFill>
                        </a:rPr>
                        <a:t>r</a:t>
                      </a:r>
                      <a:endParaRPr sz="1200" b="1" dirty="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94" name="Google Shape;394;p33"/>
          <p:cNvSpPr txBox="1"/>
          <p:nvPr/>
        </p:nvSpPr>
        <p:spPr>
          <a:xfrm>
            <a:off x="5970500" y="2251300"/>
            <a:ext cx="954000" cy="9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( 1, m )</a:t>
            </a:r>
            <a:endParaRPr sz="1800" b="1"/>
          </a:p>
          <a:p>
            <a:pPr marL="0" lvl="0" indent="0" algn="l" rtl="0">
              <a:spcBef>
                <a:spcPts val="0"/>
              </a:spcBef>
              <a:spcAft>
                <a:spcPts val="0"/>
              </a:spcAft>
              <a:buNone/>
            </a:pPr>
            <a:r>
              <a:rPr lang="en" sz="1800" b="1">
                <a:solidFill>
                  <a:srgbClr val="0000FF"/>
                </a:solidFill>
              </a:rPr>
              <a:t>( 4, o )</a:t>
            </a:r>
            <a:endParaRPr sz="1800" b="1">
              <a:solidFill>
                <a:srgbClr val="0000FF"/>
              </a:solidFill>
            </a:endParaRPr>
          </a:p>
          <a:p>
            <a:pPr marL="0" lvl="0" indent="0" algn="l" rtl="0">
              <a:spcBef>
                <a:spcPts val="0"/>
              </a:spcBef>
              <a:spcAft>
                <a:spcPts val="0"/>
              </a:spcAft>
              <a:buNone/>
            </a:pPr>
            <a:endParaRPr sz="1800" b="1"/>
          </a:p>
        </p:txBody>
      </p:sp>
      <p:sp>
        <p:nvSpPr>
          <p:cNvPr id="395" name="Google Shape;395;p33"/>
          <p:cNvSpPr/>
          <p:nvPr/>
        </p:nvSpPr>
        <p:spPr>
          <a:xfrm rot="7812499" flipH="1">
            <a:off x="4738059" y="3178811"/>
            <a:ext cx="1043731" cy="1301128"/>
          </a:xfrm>
          <a:prstGeom prst="bentArrow">
            <a:avLst>
              <a:gd name="adj1" fmla="val 14742"/>
              <a:gd name="adj2" fmla="val 25000"/>
              <a:gd name="adj3" fmla="val 22118"/>
              <a:gd name="adj4" fmla="val 4375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1046540" y="600810"/>
            <a:ext cx="7050900" cy="110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65A8FF"/>
                </a:solidFill>
              </a:rPr>
              <a:t>What is SQL Join?</a:t>
            </a:r>
            <a:endParaRPr>
              <a:solidFill>
                <a:srgbClr val="65A8FF"/>
              </a:solidFill>
            </a:endParaRPr>
          </a:p>
        </p:txBody>
      </p:sp>
      <p:sp>
        <p:nvSpPr>
          <p:cNvPr id="52" name="Google Shape;52;p9"/>
          <p:cNvSpPr txBox="1">
            <a:spLocks noGrp="1"/>
          </p:cNvSpPr>
          <p:nvPr>
            <p:ph type="subTitle" idx="1"/>
          </p:nvPr>
        </p:nvSpPr>
        <p:spPr>
          <a:xfrm>
            <a:off x="582000" y="1978350"/>
            <a:ext cx="7980000" cy="11868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SzPts val="2400"/>
              <a:buChar char="❖"/>
            </a:pPr>
            <a:r>
              <a:rPr lang="en" dirty="0"/>
              <a:t>JOIN clause combines rows from two or more tables.</a:t>
            </a:r>
          </a:p>
          <a:p>
            <a:pPr marL="457200" lvl="0" indent="-381000" algn="l" rtl="0">
              <a:spcBef>
                <a:spcPts val="0"/>
              </a:spcBef>
              <a:spcAft>
                <a:spcPts val="0"/>
              </a:spcAft>
              <a:buSzPts val="2400"/>
              <a:buChar char="❖"/>
            </a:pPr>
            <a:r>
              <a:rPr lang="en-US" dirty="0"/>
              <a:t>A JOIN is a means for combining fields from two or more tables by using values common of each table.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582000" y="170377"/>
            <a:ext cx="5257616" cy="6922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rgbClr val="65A8FF"/>
                </a:solidFill>
              </a:rPr>
              <a:t>List of SQL JOINS</a:t>
            </a:r>
            <a:endParaRPr sz="3200" dirty="0">
              <a:solidFill>
                <a:srgbClr val="65A8FF"/>
              </a:solidFill>
            </a:endParaRPr>
          </a:p>
        </p:txBody>
      </p:sp>
      <p:sp>
        <p:nvSpPr>
          <p:cNvPr id="52" name="Google Shape;52;p9"/>
          <p:cNvSpPr txBox="1">
            <a:spLocks noGrp="1"/>
          </p:cNvSpPr>
          <p:nvPr>
            <p:ph type="subTitle" idx="1"/>
          </p:nvPr>
        </p:nvSpPr>
        <p:spPr>
          <a:xfrm>
            <a:off x="582000" y="862642"/>
            <a:ext cx="7980000" cy="3912758"/>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en" dirty="0"/>
              <a:t>Cross Join</a:t>
            </a:r>
          </a:p>
          <a:p>
            <a:pPr marL="457200" lvl="0" indent="-381000" algn="l" rtl="0">
              <a:lnSpc>
                <a:spcPct val="150000"/>
              </a:lnSpc>
              <a:spcBef>
                <a:spcPts val="0"/>
              </a:spcBef>
              <a:spcAft>
                <a:spcPts val="0"/>
              </a:spcAft>
              <a:buSzPts val="2400"/>
              <a:buChar char="❖"/>
            </a:pPr>
            <a:r>
              <a:rPr lang="en" dirty="0"/>
              <a:t>Inner Join</a:t>
            </a:r>
          </a:p>
          <a:p>
            <a:pPr marL="457200" lvl="0" indent="-381000" algn="l" rtl="0">
              <a:lnSpc>
                <a:spcPct val="150000"/>
              </a:lnSpc>
              <a:spcBef>
                <a:spcPts val="0"/>
              </a:spcBef>
              <a:spcAft>
                <a:spcPts val="0"/>
              </a:spcAft>
              <a:buSzPts val="2400"/>
              <a:buChar char="❖"/>
            </a:pPr>
            <a:r>
              <a:rPr lang="en" dirty="0"/>
              <a:t>Natural Join</a:t>
            </a:r>
          </a:p>
          <a:p>
            <a:pPr indent="-381000" algn="l">
              <a:lnSpc>
                <a:spcPct val="150000"/>
              </a:lnSpc>
              <a:buFont typeface="Trebuchet MS"/>
              <a:buChar char="❖"/>
            </a:pPr>
            <a:r>
              <a:rPr lang="en" dirty="0"/>
              <a:t>Self Join</a:t>
            </a:r>
          </a:p>
          <a:p>
            <a:pPr marL="457200" lvl="0" indent="-381000" algn="l" rtl="0">
              <a:lnSpc>
                <a:spcPct val="150000"/>
              </a:lnSpc>
              <a:spcBef>
                <a:spcPts val="0"/>
              </a:spcBef>
              <a:spcAft>
                <a:spcPts val="0"/>
              </a:spcAft>
              <a:buSzPts val="2400"/>
              <a:buChar char="❖"/>
            </a:pPr>
            <a:r>
              <a:rPr lang="en" dirty="0"/>
              <a:t>Left Outer Join</a:t>
            </a:r>
          </a:p>
          <a:p>
            <a:pPr indent="-381000" algn="l">
              <a:lnSpc>
                <a:spcPct val="150000"/>
              </a:lnSpc>
              <a:buFont typeface="Trebuchet MS"/>
              <a:buChar char="❖"/>
            </a:pPr>
            <a:r>
              <a:rPr lang="en" dirty="0"/>
              <a:t>Right Outer Join</a:t>
            </a:r>
          </a:p>
          <a:p>
            <a:pPr indent="-381000" algn="l">
              <a:lnSpc>
                <a:spcPct val="150000"/>
              </a:lnSpc>
              <a:buFont typeface="Trebuchet MS"/>
              <a:buChar char="❖"/>
            </a:pPr>
            <a:r>
              <a:rPr lang="en" dirty="0"/>
              <a:t>Full Outer Join</a:t>
            </a:r>
          </a:p>
          <a:p>
            <a:pPr marL="76200" lvl="0" indent="0" algn="l" rtl="0">
              <a:spcBef>
                <a:spcPts val="0"/>
              </a:spcBef>
              <a:spcAft>
                <a:spcPts val="0"/>
              </a:spcAft>
              <a:buSzPts val="2400"/>
            </a:pPr>
            <a:endParaRPr lang="en" dirty="0"/>
          </a:p>
        </p:txBody>
      </p:sp>
    </p:spTree>
    <p:extLst>
      <p:ext uri="{BB962C8B-B14F-4D97-AF65-F5344CB8AC3E}">
        <p14:creationId xmlns:p14="http://schemas.microsoft.com/office/powerpoint/2010/main" val="269238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6"/>
          <p:cNvSpPr txBox="1">
            <a:spLocks noGrp="1"/>
          </p:cNvSpPr>
          <p:nvPr>
            <p:ph type="ctrTitle"/>
          </p:nvPr>
        </p:nvSpPr>
        <p:spPr>
          <a:xfrm>
            <a:off x="0" y="22860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CROSS JOIN</a:t>
            </a:r>
            <a:endParaRPr sz="3600">
              <a:solidFill>
                <a:srgbClr val="549FFF"/>
              </a:solidFill>
            </a:endParaRPr>
          </a:p>
        </p:txBody>
      </p:sp>
      <p:sp>
        <p:nvSpPr>
          <p:cNvPr id="431" name="Google Shape;431;p36"/>
          <p:cNvSpPr txBox="1"/>
          <p:nvPr/>
        </p:nvSpPr>
        <p:spPr>
          <a:xfrm>
            <a:off x="332500" y="1363900"/>
            <a:ext cx="8311800" cy="27093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The SQL CROSS JOIN produces a result set which is the number of rows in the first table multiplied by the number of rows in the second table, if no WHERE clause is used along with CROSS JOIN. </a:t>
            </a:r>
            <a:endParaRPr sz="1800" i="1">
              <a:solidFill>
                <a:schemeClr val="lt1"/>
              </a:solidFill>
              <a:latin typeface="Trebuchet MS"/>
              <a:ea typeface="Trebuchet MS"/>
              <a:cs typeface="Trebuchet MS"/>
              <a:sym typeface="Trebuchet MS"/>
            </a:endParaRPr>
          </a:p>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This kind of result is called as Cartesian Product.</a:t>
            </a:r>
            <a:endParaRPr sz="1800" i="1">
              <a:solidFill>
                <a:schemeClr val="lt1"/>
              </a:solidFill>
              <a:latin typeface="Trebuchet MS"/>
              <a:ea typeface="Trebuchet MS"/>
              <a:cs typeface="Trebuchet MS"/>
              <a:sym typeface="Trebuchet MS"/>
            </a:endParaRPr>
          </a:p>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If, WHERE clause is used with CROSS JOIN, it functions like an INNER JOIN.</a:t>
            </a:r>
            <a:endParaRPr sz="1800" i="1">
              <a:solidFill>
                <a:schemeClr val="lt1"/>
              </a:solidFill>
              <a:latin typeface="Trebuchet MS"/>
              <a:ea typeface="Trebuchet MS"/>
              <a:cs typeface="Trebuchet MS"/>
              <a:sym typeface="Trebuchet MS"/>
            </a:endParaRPr>
          </a:p>
          <a:p>
            <a:pPr marL="0" lvl="0" indent="0" algn="l" rtl="0">
              <a:lnSpc>
                <a:spcPct val="150000"/>
              </a:lnSpc>
              <a:spcBef>
                <a:spcPts val="0"/>
              </a:spcBef>
              <a:spcAft>
                <a:spcPts val="0"/>
              </a:spcAft>
              <a:buNone/>
            </a:pPr>
            <a:r>
              <a:rPr lang="en" sz="1800" i="1">
                <a:solidFill>
                  <a:schemeClr val="lt1"/>
                </a:solidFill>
                <a:latin typeface="Trebuchet MS"/>
                <a:ea typeface="Trebuchet MS"/>
                <a:cs typeface="Trebuchet MS"/>
                <a:sym typeface="Trebuchet MS"/>
              </a:rPr>
              <a:t> </a:t>
            </a:r>
            <a:endParaRPr sz="1800" i="1">
              <a:solidFill>
                <a:schemeClr val="lt1"/>
              </a:solidFill>
              <a:latin typeface="Trebuchet MS"/>
              <a:ea typeface="Trebuchet MS"/>
              <a:cs typeface="Trebuchet MS"/>
              <a:sym typeface="Trebuchet MS"/>
            </a:endParaRPr>
          </a:p>
        </p:txBody>
      </p:sp>
    </p:spTree>
    <p:extLst>
      <p:ext uri="{BB962C8B-B14F-4D97-AF65-F5344CB8AC3E}">
        <p14:creationId xmlns:p14="http://schemas.microsoft.com/office/powerpoint/2010/main" val="3922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7"/>
          <p:cNvSpPr txBox="1">
            <a:spLocks noGrp="1"/>
          </p:cNvSpPr>
          <p:nvPr>
            <p:ph type="ctrTitle"/>
          </p:nvPr>
        </p:nvSpPr>
        <p:spPr>
          <a:xfrm>
            <a:off x="0" y="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Example : CROSS JOIN</a:t>
            </a:r>
            <a:endParaRPr sz="3400">
              <a:solidFill>
                <a:srgbClr val="549FFF"/>
              </a:solidFill>
            </a:endParaRPr>
          </a:p>
        </p:txBody>
      </p:sp>
      <p:graphicFrame>
        <p:nvGraphicFramePr>
          <p:cNvPr id="438" name="Google Shape;438;p37"/>
          <p:cNvGraphicFramePr/>
          <p:nvPr/>
        </p:nvGraphicFramePr>
        <p:xfrm>
          <a:off x="499575" y="9889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39" name="Google Shape;439;p37"/>
          <p:cNvSpPr txBox="1"/>
          <p:nvPr/>
        </p:nvSpPr>
        <p:spPr>
          <a:xfrm>
            <a:off x="499575" y="252422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table_A</a:t>
            </a:r>
            <a:endParaRPr>
              <a:solidFill>
                <a:schemeClr val="lt1"/>
              </a:solidFill>
            </a:endParaRPr>
          </a:p>
        </p:txBody>
      </p:sp>
      <p:sp>
        <p:nvSpPr>
          <p:cNvPr id="440" name="Google Shape;440;p37"/>
          <p:cNvSpPr txBox="1"/>
          <p:nvPr/>
        </p:nvSpPr>
        <p:spPr>
          <a:xfrm>
            <a:off x="1591350" y="1059025"/>
            <a:ext cx="4174500" cy="13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B7B7B7"/>
                </a:solidFill>
              </a:rPr>
              <a:t>SELECT *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FROM table_A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CROSS JOIN  table_B; </a:t>
            </a:r>
            <a:endParaRPr sz="2400" b="1">
              <a:solidFill>
                <a:srgbClr val="B7B7B7"/>
              </a:solidFill>
            </a:endParaRPr>
          </a:p>
          <a:p>
            <a:pPr marL="0" lvl="0" indent="0" algn="l" rtl="0">
              <a:spcBef>
                <a:spcPts val="0"/>
              </a:spcBef>
              <a:spcAft>
                <a:spcPts val="0"/>
              </a:spcAft>
              <a:buClr>
                <a:schemeClr val="dk1"/>
              </a:buClr>
              <a:buSzPts val="1100"/>
              <a:buFont typeface="Arial"/>
              <a:buNone/>
            </a:pPr>
            <a:endParaRPr sz="2400" b="1">
              <a:solidFill>
                <a:srgbClr val="B7B7B7"/>
              </a:solidFill>
            </a:endParaRPr>
          </a:p>
          <a:p>
            <a:pPr marL="0" lvl="0" indent="0" algn="l" rtl="0">
              <a:spcBef>
                <a:spcPts val="0"/>
              </a:spcBef>
              <a:spcAft>
                <a:spcPts val="0"/>
              </a:spcAft>
              <a:buNone/>
            </a:pPr>
            <a:endParaRPr/>
          </a:p>
        </p:txBody>
      </p:sp>
      <p:sp>
        <p:nvSpPr>
          <p:cNvPr id="441" name="Google Shape;441;p37"/>
          <p:cNvSpPr txBox="1">
            <a:spLocks noGrp="1"/>
          </p:cNvSpPr>
          <p:nvPr>
            <p:ph type="ctrTitle"/>
          </p:nvPr>
        </p:nvSpPr>
        <p:spPr>
          <a:xfrm>
            <a:off x="6406700" y="4545150"/>
            <a:ext cx="1226700" cy="5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solidFill>
                  <a:srgbClr val="549FFF"/>
                </a:solidFill>
              </a:rPr>
              <a:t>Output</a:t>
            </a:r>
            <a:endParaRPr sz="1400">
              <a:solidFill>
                <a:srgbClr val="549FFF"/>
              </a:solidFill>
            </a:endParaRPr>
          </a:p>
        </p:txBody>
      </p:sp>
      <p:sp>
        <p:nvSpPr>
          <p:cNvPr id="442" name="Google Shape;442;p37"/>
          <p:cNvSpPr/>
          <p:nvPr/>
        </p:nvSpPr>
        <p:spPr>
          <a:xfrm>
            <a:off x="4984875" y="1384625"/>
            <a:ext cx="672000" cy="500400"/>
          </a:xfrm>
          <a:prstGeom prst="notched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txBox="1"/>
          <p:nvPr/>
        </p:nvSpPr>
        <p:spPr>
          <a:xfrm>
            <a:off x="462125" y="4599600"/>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table_B</a:t>
            </a:r>
            <a:endParaRPr>
              <a:solidFill>
                <a:schemeClr val="lt1"/>
              </a:solidFill>
            </a:endParaRPr>
          </a:p>
        </p:txBody>
      </p:sp>
      <p:graphicFrame>
        <p:nvGraphicFramePr>
          <p:cNvPr id="444" name="Google Shape;444;p37"/>
          <p:cNvGraphicFramePr/>
          <p:nvPr/>
        </p:nvGraphicFramePr>
        <p:xfrm>
          <a:off x="470900" y="30445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3</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q</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5</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445" name="Google Shape;445;p37"/>
          <p:cNvGraphicFramePr/>
          <p:nvPr/>
        </p:nvGraphicFramePr>
        <p:xfrm>
          <a:off x="6091925" y="988975"/>
          <a:ext cx="1919800" cy="3687780"/>
        </p:xfrm>
        <a:graphic>
          <a:graphicData uri="http://schemas.openxmlformats.org/drawingml/2006/table">
            <a:tbl>
              <a:tblPr>
                <a:noFill/>
                <a:tableStyleId>{C1FC0F61-2DE4-4A28-9AF6-FE42EAE7859C}</a:tableStyleId>
              </a:tblPr>
              <a:tblGrid>
                <a:gridCol w="454000">
                  <a:extLst>
                    <a:ext uri="{9D8B030D-6E8A-4147-A177-3AD203B41FA5}">
                      <a16:colId xmlns:a16="http://schemas.microsoft.com/office/drawing/2014/main" val="20000"/>
                    </a:ext>
                  </a:extLst>
                </a:gridCol>
                <a:gridCol w="458425">
                  <a:extLst>
                    <a:ext uri="{9D8B030D-6E8A-4147-A177-3AD203B41FA5}">
                      <a16:colId xmlns:a16="http://schemas.microsoft.com/office/drawing/2014/main" val="20001"/>
                    </a:ext>
                  </a:extLst>
                </a:gridCol>
                <a:gridCol w="491850">
                  <a:extLst>
                    <a:ext uri="{9D8B030D-6E8A-4147-A177-3AD203B41FA5}">
                      <a16:colId xmlns:a16="http://schemas.microsoft.com/office/drawing/2014/main" val="20002"/>
                    </a:ext>
                  </a:extLst>
                </a:gridCol>
                <a:gridCol w="515525">
                  <a:extLst>
                    <a:ext uri="{9D8B030D-6E8A-4147-A177-3AD203B41FA5}">
                      <a16:colId xmlns:a16="http://schemas.microsoft.com/office/drawing/2014/main" val="20003"/>
                    </a:ext>
                  </a:extLst>
                </a:gridCol>
              </a:tblGrid>
              <a:tr h="3816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28250">
                <a:tc>
                  <a:txBody>
                    <a:bodyPr/>
                    <a:lstStyle/>
                    <a:p>
                      <a:pPr marL="0" lvl="0" indent="0" algn="l" rtl="0">
                        <a:spcBef>
                          <a:spcPts val="0"/>
                        </a:spcBef>
                        <a:spcAft>
                          <a:spcPts val="0"/>
                        </a:spcAft>
                        <a:buNone/>
                      </a:pPr>
                      <a:r>
                        <a:rPr lang="en" sz="1200" b="1">
                          <a:solidFill>
                            <a:schemeClr val="lt1"/>
                          </a:solidFill>
                        </a:rPr>
                        <a:t>1</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m</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2</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p</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280800">
                <a:tc>
                  <a:txBody>
                    <a:bodyPr/>
                    <a:lstStyle/>
                    <a:p>
                      <a:pPr marL="0" lvl="0" indent="0" algn="l" rtl="0">
                        <a:spcBef>
                          <a:spcPts val="0"/>
                        </a:spcBef>
                        <a:spcAft>
                          <a:spcPts val="0"/>
                        </a:spcAft>
                        <a:buNone/>
                      </a:pPr>
                      <a:r>
                        <a:rPr lang="en" sz="1200" b="1">
                          <a:solidFill>
                            <a:schemeClr val="lt1"/>
                          </a:solidFill>
                        </a:rPr>
                        <a:t>2</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2</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p</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28250">
                <a:tc>
                  <a:txBody>
                    <a:bodyPr/>
                    <a:lstStyle/>
                    <a:p>
                      <a:pPr marL="0" lvl="0" indent="0" algn="l" rtl="0">
                        <a:spcBef>
                          <a:spcPts val="0"/>
                        </a:spcBef>
                        <a:spcAft>
                          <a:spcPts val="0"/>
                        </a:spcAft>
                        <a:buNone/>
                      </a:pPr>
                      <a:r>
                        <a:rPr lang="en" sz="1200" b="1">
                          <a:solidFill>
                            <a:schemeClr val="lt1"/>
                          </a:solidFill>
                        </a:rPr>
                        <a:t>4</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o</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2</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p</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53825">
                <a:tc>
                  <a:txBody>
                    <a:bodyPr/>
                    <a:lstStyle/>
                    <a:p>
                      <a:pPr marL="0" lvl="0" indent="0" algn="l" rtl="0">
                        <a:spcBef>
                          <a:spcPts val="0"/>
                        </a:spcBef>
                        <a:spcAft>
                          <a:spcPts val="0"/>
                        </a:spcAft>
                        <a:buNone/>
                      </a:pPr>
                      <a:r>
                        <a:rPr lang="en" sz="1200" b="1">
                          <a:solidFill>
                            <a:schemeClr val="lt1"/>
                          </a:solidFill>
                        </a:rPr>
                        <a:t>1</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m</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3</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q</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3825">
                <a:tc>
                  <a:txBody>
                    <a:bodyPr/>
                    <a:lstStyle/>
                    <a:p>
                      <a:pPr marL="0" lvl="0" indent="0" algn="l" rtl="0">
                        <a:spcBef>
                          <a:spcPts val="0"/>
                        </a:spcBef>
                        <a:spcAft>
                          <a:spcPts val="0"/>
                        </a:spcAft>
                        <a:buNone/>
                      </a:pPr>
                      <a:r>
                        <a:rPr lang="en" sz="1200" b="1">
                          <a:solidFill>
                            <a:schemeClr val="lt1"/>
                          </a:solidFill>
                        </a:rPr>
                        <a:t>2</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3</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q</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53825">
                <a:tc>
                  <a:txBody>
                    <a:bodyPr/>
                    <a:lstStyle/>
                    <a:p>
                      <a:pPr marL="0" lvl="0" indent="0" algn="l" rtl="0">
                        <a:spcBef>
                          <a:spcPts val="0"/>
                        </a:spcBef>
                        <a:spcAft>
                          <a:spcPts val="0"/>
                        </a:spcAft>
                        <a:buNone/>
                      </a:pPr>
                      <a:r>
                        <a:rPr lang="en" sz="1200" b="1">
                          <a:solidFill>
                            <a:schemeClr val="lt1"/>
                          </a:solidFill>
                        </a:rPr>
                        <a:t>4</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o</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3</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q</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53825">
                <a:tc>
                  <a:txBody>
                    <a:bodyPr/>
                    <a:lstStyle/>
                    <a:p>
                      <a:pPr marL="0" lvl="0" indent="0" algn="l" rtl="0">
                        <a:spcBef>
                          <a:spcPts val="0"/>
                        </a:spcBef>
                        <a:spcAft>
                          <a:spcPts val="0"/>
                        </a:spcAft>
                        <a:buNone/>
                      </a:pPr>
                      <a:r>
                        <a:rPr lang="en" sz="1200" b="1">
                          <a:solidFill>
                            <a:schemeClr val="lt1"/>
                          </a:solidFill>
                        </a:rPr>
                        <a:t>1</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m</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5</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r</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353825">
                <a:tc>
                  <a:txBody>
                    <a:bodyPr/>
                    <a:lstStyle/>
                    <a:p>
                      <a:pPr marL="0" lvl="0" indent="0" algn="l" rtl="0">
                        <a:spcBef>
                          <a:spcPts val="0"/>
                        </a:spcBef>
                        <a:spcAft>
                          <a:spcPts val="0"/>
                        </a:spcAft>
                        <a:buNone/>
                      </a:pPr>
                      <a:r>
                        <a:rPr lang="en" sz="1200" b="1">
                          <a:solidFill>
                            <a:schemeClr val="lt1"/>
                          </a:solidFill>
                        </a:rPr>
                        <a:t>2</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n</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5</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r</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353825">
                <a:tc>
                  <a:txBody>
                    <a:bodyPr/>
                    <a:lstStyle/>
                    <a:p>
                      <a:pPr marL="0" lvl="0" indent="0" algn="l" rtl="0">
                        <a:spcBef>
                          <a:spcPts val="0"/>
                        </a:spcBef>
                        <a:spcAft>
                          <a:spcPts val="0"/>
                        </a:spcAft>
                        <a:buNone/>
                      </a:pPr>
                      <a:r>
                        <a:rPr lang="en" sz="1200" b="1">
                          <a:solidFill>
                            <a:schemeClr val="lt1"/>
                          </a:solidFill>
                        </a:rPr>
                        <a:t>4</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o</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5</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200" b="1">
                          <a:solidFill>
                            <a:schemeClr val="lt1"/>
                          </a:solidFill>
                        </a:rPr>
                        <a:t>r</a:t>
                      </a:r>
                      <a:endParaRPr sz="12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446" name="Google Shape;446;p37"/>
          <p:cNvSpPr/>
          <p:nvPr/>
        </p:nvSpPr>
        <p:spPr>
          <a:xfrm rot="5400000">
            <a:off x="3049725" y="2403950"/>
            <a:ext cx="672000" cy="500400"/>
          </a:xfrm>
          <a:prstGeom prst="notched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47" name="Google Shape;447;p37"/>
          <p:cNvGraphicFramePr/>
          <p:nvPr/>
        </p:nvGraphicFramePr>
        <p:xfrm>
          <a:off x="2098900" y="30445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448" name="Google Shape;448;p37"/>
          <p:cNvGraphicFramePr/>
          <p:nvPr/>
        </p:nvGraphicFramePr>
        <p:xfrm>
          <a:off x="4079525" y="30445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lt1"/>
                          </a:solidFill>
                        </a:rPr>
                        <a:t>p</a:t>
                      </a:r>
                      <a:endParaRPr b="1" dirty="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3</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q</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5</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chemeClr val="lt1"/>
                          </a:solidFill>
                        </a:rPr>
                        <a:t>r</a:t>
                      </a:r>
                      <a:endParaRPr b="1" dirty="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49" name="Google Shape;449;p37"/>
          <p:cNvSpPr/>
          <p:nvPr/>
        </p:nvSpPr>
        <p:spPr>
          <a:xfrm>
            <a:off x="2806070" y="3565080"/>
            <a:ext cx="127500" cy="1275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794210" y="3947575"/>
            <a:ext cx="127500" cy="127500"/>
          </a:xfrm>
          <a:prstGeom prst="ellipse">
            <a:avLst/>
          </a:prstGeom>
          <a:solidFill>
            <a:srgbClr val="00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794210" y="4350800"/>
            <a:ext cx="127500" cy="1275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003329" y="3588800"/>
            <a:ext cx="127500" cy="127500"/>
          </a:xfrm>
          <a:prstGeom prst="ellipse">
            <a:avLst/>
          </a:prstGeom>
          <a:solidFill>
            <a:srgbClr val="FFD96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008370" y="3964759"/>
            <a:ext cx="127500" cy="127500"/>
          </a:xfrm>
          <a:prstGeom prst="ellipse">
            <a:avLst/>
          </a:prstGeom>
          <a:solidFill>
            <a:srgbClr val="EA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006591" y="4366218"/>
            <a:ext cx="127500" cy="127500"/>
          </a:xfrm>
          <a:prstGeom prst="ellipse">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 name="Google Shape;455;p37"/>
          <p:cNvCxnSpPr>
            <a:stCxn id="449" idx="6"/>
          </p:cNvCxnSpPr>
          <p:nvPr/>
        </p:nvCxnSpPr>
        <p:spPr>
          <a:xfrm>
            <a:off x="2933570" y="3628830"/>
            <a:ext cx="1122600" cy="24000"/>
          </a:xfrm>
          <a:prstGeom prst="straightConnector1">
            <a:avLst/>
          </a:prstGeom>
          <a:noFill/>
          <a:ln w="19050" cap="flat" cmpd="sng">
            <a:solidFill>
              <a:schemeClr val="lt2"/>
            </a:solidFill>
            <a:prstDash val="solid"/>
            <a:round/>
            <a:headEnd type="none" w="med" len="med"/>
            <a:tailEnd type="none" w="med" len="med"/>
          </a:ln>
        </p:spPr>
      </p:cxnSp>
      <p:cxnSp>
        <p:nvCxnSpPr>
          <p:cNvPr id="456" name="Google Shape;456;p37"/>
          <p:cNvCxnSpPr/>
          <p:nvPr/>
        </p:nvCxnSpPr>
        <p:spPr>
          <a:xfrm>
            <a:off x="2875270" y="3634909"/>
            <a:ext cx="1192800" cy="385500"/>
          </a:xfrm>
          <a:prstGeom prst="straightConnector1">
            <a:avLst/>
          </a:prstGeom>
          <a:noFill/>
          <a:ln w="19050" cap="flat" cmpd="sng">
            <a:solidFill>
              <a:schemeClr val="lt2"/>
            </a:solidFill>
            <a:prstDash val="solid"/>
            <a:round/>
            <a:headEnd type="none" w="med" len="med"/>
            <a:tailEnd type="none" w="med" len="med"/>
          </a:ln>
        </p:spPr>
      </p:cxnSp>
      <p:cxnSp>
        <p:nvCxnSpPr>
          <p:cNvPr id="457" name="Google Shape;457;p37"/>
          <p:cNvCxnSpPr>
            <a:endCxn id="454" idx="1"/>
          </p:cNvCxnSpPr>
          <p:nvPr/>
        </p:nvCxnSpPr>
        <p:spPr>
          <a:xfrm>
            <a:off x="2861263" y="3622890"/>
            <a:ext cx="1164000" cy="762000"/>
          </a:xfrm>
          <a:prstGeom prst="straightConnector1">
            <a:avLst/>
          </a:prstGeom>
          <a:noFill/>
          <a:ln w="19050" cap="flat" cmpd="sng">
            <a:solidFill>
              <a:schemeClr val="lt2"/>
            </a:solidFill>
            <a:prstDash val="solid"/>
            <a:round/>
            <a:headEnd type="none" w="med" len="med"/>
            <a:tailEnd type="none" w="med" len="med"/>
          </a:ln>
        </p:spPr>
      </p:cxnSp>
      <p:cxnSp>
        <p:nvCxnSpPr>
          <p:cNvPr id="458" name="Google Shape;458;p37"/>
          <p:cNvCxnSpPr/>
          <p:nvPr/>
        </p:nvCxnSpPr>
        <p:spPr>
          <a:xfrm rot="10800000" flipH="1">
            <a:off x="2903038" y="3676704"/>
            <a:ext cx="1141200" cy="320400"/>
          </a:xfrm>
          <a:prstGeom prst="straightConnector1">
            <a:avLst/>
          </a:prstGeom>
          <a:noFill/>
          <a:ln w="19050" cap="flat" cmpd="sng">
            <a:solidFill>
              <a:srgbClr val="00FFFF"/>
            </a:solidFill>
            <a:prstDash val="solid"/>
            <a:round/>
            <a:headEnd type="none" w="med" len="med"/>
            <a:tailEnd type="none" w="med" len="med"/>
          </a:ln>
        </p:spPr>
      </p:cxnSp>
      <p:cxnSp>
        <p:nvCxnSpPr>
          <p:cNvPr id="459" name="Google Shape;459;p37"/>
          <p:cNvCxnSpPr/>
          <p:nvPr/>
        </p:nvCxnSpPr>
        <p:spPr>
          <a:xfrm>
            <a:off x="2848889" y="4012890"/>
            <a:ext cx="1242900" cy="31200"/>
          </a:xfrm>
          <a:prstGeom prst="straightConnector1">
            <a:avLst/>
          </a:prstGeom>
          <a:noFill/>
          <a:ln w="19050" cap="flat" cmpd="sng">
            <a:solidFill>
              <a:srgbClr val="00FFFF"/>
            </a:solidFill>
            <a:prstDash val="solid"/>
            <a:round/>
            <a:headEnd type="none" w="med" len="med"/>
            <a:tailEnd type="none" w="med" len="med"/>
          </a:ln>
        </p:spPr>
      </p:cxnSp>
      <p:cxnSp>
        <p:nvCxnSpPr>
          <p:cNvPr id="460" name="Google Shape;460;p37"/>
          <p:cNvCxnSpPr/>
          <p:nvPr/>
        </p:nvCxnSpPr>
        <p:spPr>
          <a:xfrm>
            <a:off x="2859043" y="3999107"/>
            <a:ext cx="1209000" cy="436500"/>
          </a:xfrm>
          <a:prstGeom prst="straightConnector1">
            <a:avLst/>
          </a:prstGeom>
          <a:noFill/>
          <a:ln w="19050" cap="flat" cmpd="sng">
            <a:solidFill>
              <a:srgbClr val="00FFFF"/>
            </a:solidFill>
            <a:prstDash val="solid"/>
            <a:round/>
            <a:headEnd type="none" w="med" len="med"/>
            <a:tailEnd type="none" w="med" len="med"/>
          </a:ln>
        </p:spPr>
      </p:cxnSp>
      <p:cxnSp>
        <p:nvCxnSpPr>
          <p:cNvPr id="461" name="Google Shape;461;p37"/>
          <p:cNvCxnSpPr/>
          <p:nvPr/>
        </p:nvCxnSpPr>
        <p:spPr>
          <a:xfrm rot="10800000" flipH="1">
            <a:off x="2855598" y="3664588"/>
            <a:ext cx="1200600" cy="747600"/>
          </a:xfrm>
          <a:prstGeom prst="straightConnector1">
            <a:avLst/>
          </a:prstGeom>
          <a:noFill/>
          <a:ln w="19050" cap="flat" cmpd="sng">
            <a:solidFill>
              <a:schemeClr val="lt1"/>
            </a:solidFill>
            <a:prstDash val="solid"/>
            <a:round/>
            <a:headEnd type="none" w="med" len="med"/>
            <a:tailEnd type="none" w="med" len="med"/>
          </a:ln>
        </p:spPr>
      </p:cxnSp>
      <p:cxnSp>
        <p:nvCxnSpPr>
          <p:cNvPr id="462" name="Google Shape;462;p37"/>
          <p:cNvCxnSpPr/>
          <p:nvPr/>
        </p:nvCxnSpPr>
        <p:spPr>
          <a:xfrm rot="10800000" flipH="1">
            <a:off x="2853919" y="4056068"/>
            <a:ext cx="1202100" cy="366300"/>
          </a:xfrm>
          <a:prstGeom prst="straightConnector1">
            <a:avLst/>
          </a:prstGeom>
          <a:noFill/>
          <a:ln w="19050" cap="flat" cmpd="sng">
            <a:solidFill>
              <a:schemeClr val="lt1"/>
            </a:solidFill>
            <a:prstDash val="solid"/>
            <a:round/>
            <a:headEnd type="none" w="med" len="med"/>
            <a:tailEnd type="none" w="med" len="med"/>
          </a:ln>
        </p:spPr>
      </p:cxnSp>
      <p:cxnSp>
        <p:nvCxnSpPr>
          <p:cNvPr id="463" name="Google Shape;463;p37"/>
          <p:cNvCxnSpPr/>
          <p:nvPr/>
        </p:nvCxnSpPr>
        <p:spPr>
          <a:xfrm>
            <a:off x="2852139" y="4420467"/>
            <a:ext cx="1227600" cy="33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12454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0" y="22860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65A8FF"/>
                </a:solidFill>
              </a:rPr>
              <a:t>INNER JOIN</a:t>
            </a:r>
            <a:endParaRPr sz="3600">
              <a:solidFill>
                <a:srgbClr val="65A8FF"/>
              </a:solidFill>
            </a:endParaRPr>
          </a:p>
        </p:txBody>
      </p:sp>
      <p:sp>
        <p:nvSpPr>
          <p:cNvPr id="93" name="Google Shape;93;p13"/>
          <p:cNvSpPr txBox="1"/>
          <p:nvPr/>
        </p:nvSpPr>
        <p:spPr>
          <a:xfrm>
            <a:off x="332500" y="1821100"/>
            <a:ext cx="8311800" cy="21579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FFFFF"/>
              </a:buClr>
              <a:buSzPts val="1800"/>
              <a:buFont typeface="Trebuchet MS"/>
              <a:buChar char="★"/>
            </a:pPr>
            <a:r>
              <a:rPr lang="en" sz="1800" i="1">
                <a:solidFill>
                  <a:srgbClr val="FFFFFF"/>
                </a:solidFill>
                <a:latin typeface="Trebuchet MS"/>
                <a:ea typeface="Trebuchet MS"/>
                <a:cs typeface="Trebuchet MS"/>
                <a:sym typeface="Trebuchet MS"/>
              </a:rPr>
              <a:t>The INNER JOIN selects all rows from both participating tables as long as there is a match between the columns. </a:t>
            </a:r>
            <a:endParaRPr sz="1800" i="1">
              <a:solidFill>
                <a:srgbClr val="FFFFFF"/>
              </a:solidFill>
              <a:latin typeface="Trebuchet MS"/>
              <a:ea typeface="Trebuchet MS"/>
              <a:cs typeface="Trebuchet MS"/>
              <a:sym typeface="Trebuchet MS"/>
            </a:endParaRPr>
          </a:p>
          <a:p>
            <a:pPr marL="457200" lvl="0" indent="-342900" algn="l" rtl="0">
              <a:lnSpc>
                <a:spcPct val="150000"/>
              </a:lnSpc>
              <a:spcBef>
                <a:spcPts val="0"/>
              </a:spcBef>
              <a:spcAft>
                <a:spcPts val="0"/>
              </a:spcAft>
              <a:buClr>
                <a:srgbClr val="FFFFFF"/>
              </a:buClr>
              <a:buSzPts val="1800"/>
              <a:buFont typeface="Trebuchet MS"/>
              <a:buChar char="★"/>
            </a:pPr>
            <a:r>
              <a:rPr lang="en" sz="1800" i="1">
                <a:solidFill>
                  <a:srgbClr val="FFFFFF"/>
                </a:solidFill>
                <a:latin typeface="Trebuchet MS"/>
                <a:ea typeface="Trebuchet MS"/>
                <a:cs typeface="Trebuchet MS"/>
                <a:sym typeface="Trebuchet MS"/>
              </a:rPr>
              <a:t>An SQL INNER JOIN is same as JOIN clause, combining rows from two or more tables.</a:t>
            </a:r>
            <a:endParaRPr sz="1800" i="1">
              <a:solidFill>
                <a:srgbClr val="FFFFFF"/>
              </a:solidFill>
              <a:latin typeface="Trebuchet MS"/>
              <a:ea typeface="Trebuchet MS"/>
              <a:cs typeface="Trebuchet MS"/>
              <a:sym typeface="Trebuchet MS"/>
            </a:endParaRPr>
          </a:p>
          <a:p>
            <a:pPr marL="0" lvl="0" indent="0" algn="l" rtl="0">
              <a:spcBef>
                <a:spcPts val="0"/>
              </a:spcBef>
              <a:spcAft>
                <a:spcPts val="0"/>
              </a:spcAft>
              <a:buNone/>
            </a:pPr>
            <a:endParaRPr sz="1800" i="1">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ctrTitle"/>
          </p:nvPr>
        </p:nvSpPr>
        <p:spPr>
          <a:xfrm>
            <a:off x="0" y="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549FFF"/>
                </a:solidFill>
              </a:rPr>
              <a:t>Example : INNER JOIN</a:t>
            </a:r>
            <a:endParaRPr sz="3600">
              <a:solidFill>
                <a:srgbClr val="549FFF"/>
              </a:solidFill>
            </a:endParaRPr>
          </a:p>
        </p:txBody>
      </p:sp>
      <p:graphicFrame>
        <p:nvGraphicFramePr>
          <p:cNvPr id="100" name="Google Shape;100;p14"/>
          <p:cNvGraphicFramePr/>
          <p:nvPr/>
        </p:nvGraphicFramePr>
        <p:xfrm>
          <a:off x="499575" y="9889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01" name="Google Shape;101;p14"/>
          <p:cNvGraphicFramePr/>
          <p:nvPr/>
        </p:nvGraphicFramePr>
        <p:xfrm>
          <a:off x="470900" y="28921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3</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q</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5</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2" name="Google Shape;102;p14"/>
          <p:cNvSpPr txBox="1"/>
          <p:nvPr/>
        </p:nvSpPr>
        <p:spPr>
          <a:xfrm>
            <a:off x="1387200" y="1102500"/>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table_A</a:t>
            </a:r>
            <a:endParaRPr>
              <a:solidFill>
                <a:schemeClr val="lt1"/>
              </a:solidFill>
            </a:endParaRPr>
          </a:p>
        </p:txBody>
      </p:sp>
      <p:sp>
        <p:nvSpPr>
          <p:cNvPr id="103" name="Google Shape;103;p14"/>
          <p:cNvSpPr txBox="1"/>
          <p:nvPr/>
        </p:nvSpPr>
        <p:spPr>
          <a:xfrm>
            <a:off x="1387200" y="407027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table_B</a:t>
            </a:r>
            <a:endParaRPr>
              <a:solidFill>
                <a:schemeClr val="lt1"/>
              </a:solidFill>
            </a:endParaRPr>
          </a:p>
        </p:txBody>
      </p:sp>
      <p:sp>
        <p:nvSpPr>
          <p:cNvPr id="104" name="Google Shape;104;p14"/>
          <p:cNvSpPr txBox="1"/>
          <p:nvPr/>
        </p:nvSpPr>
        <p:spPr>
          <a:xfrm>
            <a:off x="2151475" y="1531575"/>
            <a:ext cx="4174500" cy="134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B7B7B7"/>
                </a:solidFill>
              </a:rPr>
              <a:t>SELECT * FROM table_A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INNER JOIN table_B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ON table_A.A=table_B.A;</a:t>
            </a:r>
            <a:endParaRPr sz="2400" b="1">
              <a:solidFill>
                <a:srgbClr val="B7B7B7"/>
              </a:solidFill>
            </a:endParaRPr>
          </a:p>
          <a:p>
            <a:pPr marL="0" lvl="0" indent="0" algn="l" rtl="0">
              <a:spcBef>
                <a:spcPts val="0"/>
              </a:spcBef>
              <a:spcAft>
                <a:spcPts val="0"/>
              </a:spcAft>
              <a:buNone/>
            </a:pPr>
            <a:endParaRPr/>
          </a:p>
        </p:txBody>
      </p:sp>
      <p:graphicFrame>
        <p:nvGraphicFramePr>
          <p:cNvPr id="105" name="Google Shape;105;p14"/>
          <p:cNvGraphicFramePr/>
          <p:nvPr/>
        </p:nvGraphicFramePr>
        <p:xfrm>
          <a:off x="2793775" y="3691725"/>
          <a:ext cx="1919800" cy="792420"/>
        </p:xfrm>
        <a:graphic>
          <a:graphicData uri="http://schemas.openxmlformats.org/drawingml/2006/table">
            <a:tbl>
              <a:tblPr>
                <a:noFill/>
                <a:tableStyleId>{C1FC0F61-2DE4-4A28-9AF6-FE42EAE7859C}</a:tableStyleId>
              </a:tblPr>
              <a:tblGrid>
                <a:gridCol w="479950">
                  <a:extLst>
                    <a:ext uri="{9D8B030D-6E8A-4147-A177-3AD203B41FA5}">
                      <a16:colId xmlns:a16="http://schemas.microsoft.com/office/drawing/2014/main" val="20000"/>
                    </a:ext>
                  </a:extLst>
                </a:gridCol>
                <a:gridCol w="479950">
                  <a:extLst>
                    <a:ext uri="{9D8B030D-6E8A-4147-A177-3AD203B41FA5}">
                      <a16:colId xmlns:a16="http://schemas.microsoft.com/office/drawing/2014/main" val="20001"/>
                    </a:ext>
                  </a:extLst>
                </a:gridCol>
                <a:gridCol w="479950">
                  <a:extLst>
                    <a:ext uri="{9D8B030D-6E8A-4147-A177-3AD203B41FA5}">
                      <a16:colId xmlns:a16="http://schemas.microsoft.com/office/drawing/2014/main" val="20002"/>
                    </a:ext>
                  </a:extLst>
                </a:gridCol>
                <a:gridCol w="479950">
                  <a:extLst>
                    <a:ext uri="{9D8B030D-6E8A-4147-A177-3AD203B41FA5}">
                      <a16:colId xmlns:a16="http://schemas.microsoft.com/office/drawing/2014/main" val="20003"/>
                    </a:ext>
                  </a:extLst>
                </a:gridCol>
              </a:tblGrid>
              <a:tr h="326175">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26175">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6" name="Google Shape;106;p14"/>
          <p:cNvSpPr txBox="1">
            <a:spLocks noGrp="1"/>
          </p:cNvSpPr>
          <p:nvPr>
            <p:ph type="ctrTitle"/>
          </p:nvPr>
        </p:nvSpPr>
        <p:spPr>
          <a:xfrm>
            <a:off x="3140325" y="4595300"/>
            <a:ext cx="1226700" cy="5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549FFF"/>
                </a:solidFill>
              </a:rPr>
              <a:t>Output</a:t>
            </a:r>
            <a:endParaRPr sz="2400">
              <a:solidFill>
                <a:srgbClr val="549FFF"/>
              </a:solidFill>
            </a:endParaRPr>
          </a:p>
        </p:txBody>
      </p:sp>
      <p:sp>
        <p:nvSpPr>
          <p:cNvPr id="107" name="Google Shape;107;p14"/>
          <p:cNvSpPr/>
          <p:nvPr/>
        </p:nvSpPr>
        <p:spPr>
          <a:xfrm rot="5400000">
            <a:off x="3370875" y="2906325"/>
            <a:ext cx="765600" cy="500400"/>
          </a:xfrm>
          <a:prstGeom prst="notched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6019725" y="1521613"/>
            <a:ext cx="1707900" cy="2396700"/>
          </a:xfrm>
          <a:prstGeom prst="ellipse">
            <a:avLst/>
          </a:prstGeom>
          <a:solidFill>
            <a:schemeClr val="lt2"/>
          </a:solidFill>
          <a:ln w="38100" cap="flat" cmpd="sng">
            <a:solidFill>
              <a:srgbClr val="549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6918825" y="1521613"/>
            <a:ext cx="1707900" cy="2396700"/>
          </a:xfrm>
          <a:prstGeom prst="ellipse">
            <a:avLst/>
          </a:prstGeom>
          <a:noFill/>
          <a:ln w="38100" cap="flat" cmpd="sng">
            <a:solidFill>
              <a:srgbClr val="549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txBox="1"/>
          <p:nvPr/>
        </p:nvSpPr>
        <p:spPr>
          <a:xfrm>
            <a:off x="6371750" y="4021475"/>
            <a:ext cx="913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D966"/>
                </a:solidFill>
              </a:rPr>
              <a:t>table_A</a:t>
            </a:r>
            <a:endParaRPr b="1">
              <a:solidFill>
                <a:srgbClr val="FFD966"/>
              </a:solidFill>
            </a:endParaRPr>
          </a:p>
        </p:txBody>
      </p:sp>
      <p:sp>
        <p:nvSpPr>
          <p:cNvPr id="111" name="Google Shape;111;p14"/>
          <p:cNvSpPr txBox="1"/>
          <p:nvPr/>
        </p:nvSpPr>
        <p:spPr>
          <a:xfrm>
            <a:off x="7442274" y="4021475"/>
            <a:ext cx="913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D966"/>
                </a:solidFill>
              </a:rPr>
              <a:t>table_B</a:t>
            </a:r>
            <a:endParaRPr b="1">
              <a:solidFill>
                <a:srgbClr val="FFD966"/>
              </a:solidFill>
            </a:endParaRPr>
          </a:p>
        </p:txBody>
      </p:sp>
      <p:sp>
        <p:nvSpPr>
          <p:cNvPr id="112" name="Google Shape;112;p14"/>
          <p:cNvSpPr txBox="1"/>
          <p:nvPr/>
        </p:nvSpPr>
        <p:spPr>
          <a:xfrm>
            <a:off x="6918825" y="2265850"/>
            <a:ext cx="9612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( 2, n )</a:t>
            </a:r>
            <a:endParaRPr sz="1800" b="1"/>
          </a:p>
        </p:txBody>
      </p:sp>
      <p:sp>
        <p:nvSpPr>
          <p:cNvPr id="113" name="Google Shape;113;p14"/>
          <p:cNvSpPr txBox="1"/>
          <p:nvPr/>
        </p:nvSpPr>
        <p:spPr>
          <a:xfrm>
            <a:off x="6918825" y="2570650"/>
            <a:ext cx="8775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FF"/>
                </a:solidFill>
              </a:rPr>
              <a:t>( 2, p )</a:t>
            </a:r>
            <a:endParaRPr sz="1800" b="1">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ctrTitle"/>
          </p:nvPr>
        </p:nvSpPr>
        <p:spPr>
          <a:xfrm>
            <a:off x="0" y="22860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NATURAL JOIN</a:t>
            </a:r>
            <a:endParaRPr sz="3600">
              <a:solidFill>
                <a:srgbClr val="549FFF"/>
              </a:solidFill>
            </a:endParaRPr>
          </a:p>
        </p:txBody>
      </p:sp>
      <p:sp>
        <p:nvSpPr>
          <p:cNvPr id="206" name="Google Shape;206;p21"/>
          <p:cNvSpPr txBox="1"/>
          <p:nvPr/>
        </p:nvSpPr>
        <p:spPr>
          <a:xfrm>
            <a:off x="332500" y="1516300"/>
            <a:ext cx="8311800" cy="31308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The SQL NATURAL JOIN is a type of EQUI JOIN and is structured in such a way that, columns with same name of associate tables will appear once only.</a:t>
            </a:r>
            <a:endParaRPr sz="1800" i="1">
              <a:solidFill>
                <a:schemeClr val="lt1"/>
              </a:solidFill>
              <a:latin typeface="Trebuchet MS"/>
              <a:ea typeface="Trebuchet MS"/>
              <a:cs typeface="Trebuchet MS"/>
              <a:sym typeface="Trebuchet MS"/>
            </a:endParaRPr>
          </a:p>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The associated tables have one or more pairs of identically named columns.</a:t>
            </a:r>
            <a:endParaRPr sz="1800" i="1">
              <a:solidFill>
                <a:schemeClr val="lt1"/>
              </a:solidFill>
              <a:latin typeface="Trebuchet MS"/>
              <a:ea typeface="Trebuchet MS"/>
              <a:cs typeface="Trebuchet MS"/>
              <a:sym typeface="Trebuchet MS"/>
            </a:endParaRPr>
          </a:p>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The columns must be the same data type.</a:t>
            </a:r>
            <a:endParaRPr sz="1800" i="1">
              <a:solidFill>
                <a:schemeClr val="lt1"/>
              </a:solidFill>
              <a:latin typeface="Trebuchet MS"/>
              <a:ea typeface="Trebuchet MS"/>
              <a:cs typeface="Trebuchet MS"/>
              <a:sym typeface="Trebuchet MS"/>
            </a:endParaRPr>
          </a:p>
          <a:p>
            <a:pPr marL="457200" lvl="0" indent="-342900" algn="l" rtl="0">
              <a:lnSpc>
                <a:spcPct val="150000"/>
              </a:lnSpc>
              <a:spcBef>
                <a:spcPts val="0"/>
              </a:spcBef>
              <a:spcAft>
                <a:spcPts val="0"/>
              </a:spcAft>
              <a:buClr>
                <a:schemeClr val="lt1"/>
              </a:buClr>
              <a:buSzPts val="1800"/>
              <a:buFont typeface="Trebuchet MS"/>
              <a:buChar char="★"/>
            </a:pPr>
            <a:r>
              <a:rPr lang="en" sz="1800" i="1">
                <a:solidFill>
                  <a:schemeClr val="lt1"/>
                </a:solidFill>
                <a:latin typeface="Trebuchet MS"/>
                <a:ea typeface="Trebuchet MS"/>
                <a:cs typeface="Trebuchet MS"/>
                <a:sym typeface="Trebuchet MS"/>
              </a:rPr>
              <a:t>Don’t use ON clause in a natural join. </a:t>
            </a:r>
            <a:endParaRPr sz="1800" i="1">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a:spLocks noGrp="1"/>
          </p:cNvSpPr>
          <p:nvPr>
            <p:ph type="ctrTitle"/>
          </p:nvPr>
        </p:nvSpPr>
        <p:spPr>
          <a:xfrm>
            <a:off x="0" y="0"/>
            <a:ext cx="9144000" cy="7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549FFF"/>
                </a:solidFill>
              </a:rPr>
              <a:t>Example : NATURAL JOIN</a:t>
            </a:r>
            <a:endParaRPr sz="3400">
              <a:solidFill>
                <a:srgbClr val="549FFF"/>
              </a:solidFill>
            </a:endParaRPr>
          </a:p>
        </p:txBody>
      </p:sp>
      <p:graphicFrame>
        <p:nvGraphicFramePr>
          <p:cNvPr id="213" name="Google Shape;213;p22"/>
          <p:cNvGraphicFramePr/>
          <p:nvPr/>
        </p:nvGraphicFramePr>
        <p:xfrm>
          <a:off x="499575" y="9889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4" name="Google Shape;214;p22"/>
          <p:cNvSpPr txBox="1"/>
          <p:nvPr/>
        </p:nvSpPr>
        <p:spPr>
          <a:xfrm>
            <a:off x="499575" y="2524225"/>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table_A</a:t>
            </a:r>
            <a:endParaRPr>
              <a:solidFill>
                <a:schemeClr val="lt1"/>
              </a:solidFill>
            </a:endParaRPr>
          </a:p>
        </p:txBody>
      </p:sp>
      <p:sp>
        <p:nvSpPr>
          <p:cNvPr id="215" name="Google Shape;215;p22"/>
          <p:cNvSpPr txBox="1"/>
          <p:nvPr/>
        </p:nvSpPr>
        <p:spPr>
          <a:xfrm>
            <a:off x="1591350" y="2049625"/>
            <a:ext cx="4174500" cy="13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B7B7B7"/>
                </a:solidFill>
              </a:rPr>
              <a:t>SELECT *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FROM table_A </a:t>
            </a:r>
            <a:endParaRPr sz="2400" b="1">
              <a:solidFill>
                <a:srgbClr val="B7B7B7"/>
              </a:solidFill>
            </a:endParaRPr>
          </a:p>
          <a:p>
            <a:pPr marL="0" lvl="0" indent="0" algn="l" rtl="0">
              <a:spcBef>
                <a:spcPts val="0"/>
              </a:spcBef>
              <a:spcAft>
                <a:spcPts val="0"/>
              </a:spcAft>
              <a:buClr>
                <a:schemeClr val="dk1"/>
              </a:buClr>
              <a:buSzPts val="1100"/>
              <a:buFont typeface="Arial"/>
              <a:buNone/>
            </a:pPr>
            <a:r>
              <a:rPr lang="en" sz="2400" b="1">
                <a:solidFill>
                  <a:srgbClr val="B7B7B7"/>
                </a:solidFill>
              </a:rPr>
              <a:t>NATURAL JOIN table_B; </a:t>
            </a:r>
            <a:endParaRPr sz="2400" b="1">
              <a:solidFill>
                <a:srgbClr val="B7B7B7"/>
              </a:solidFill>
            </a:endParaRPr>
          </a:p>
          <a:p>
            <a:pPr marL="0" lvl="0" indent="0" algn="l" rtl="0">
              <a:spcBef>
                <a:spcPts val="0"/>
              </a:spcBef>
              <a:spcAft>
                <a:spcPts val="0"/>
              </a:spcAft>
              <a:buClr>
                <a:schemeClr val="dk1"/>
              </a:buClr>
              <a:buSzPts val="1100"/>
              <a:buFont typeface="Arial"/>
              <a:buNone/>
            </a:pPr>
            <a:endParaRPr sz="2400" b="1">
              <a:solidFill>
                <a:srgbClr val="B7B7B7"/>
              </a:solidFill>
            </a:endParaRPr>
          </a:p>
          <a:p>
            <a:pPr marL="0" lvl="0" indent="0" algn="l" rtl="0">
              <a:spcBef>
                <a:spcPts val="0"/>
              </a:spcBef>
              <a:spcAft>
                <a:spcPts val="0"/>
              </a:spcAft>
              <a:buNone/>
            </a:pPr>
            <a:endParaRPr/>
          </a:p>
        </p:txBody>
      </p:sp>
      <p:graphicFrame>
        <p:nvGraphicFramePr>
          <p:cNvPr id="216" name="Google Shape;216;p22"/>
          <p:cNvGraphicFramePr/>
          <p:nvPr/>
        </p:nvGraphicFramePr>
        <p:xfrm>
          <a:off x="6938200" y="3345025"/>
          <a:ext cx="1475375" cy="792420"/>
        </p:xfrm>
        <a:graphic>
          <a:graphicData uri="http://schemas.openxmlformats.org/drawingml/2006/table">
            <a:tbl>
              <a:tblPr>
                <a:noFill/>
                <a:tableStyleId>{C1FC0F61-2DE4-4A28-9AF6-FE42EAE7859C}</a:tableStyleId>
              </a:tblPr>
              <a:tblGrid>
                <a:gridCol w="515550">
                  <a:extLst>
                    <a:ext uri="{9D8B030D-6E8A-4147-A177-3AD203B41FA5}">
                      <a16:colId xmlns:a16="http://schemas.microsoft.com/office/drawing/2014/main" val="20000"/>
                    </a:ext>
                  </a:extLst>
                </a:gridCol>
                <a:gridCol w="551050">
                  <a:extLst>
                    <a:ext uri="{9D8B030D-6E8A-4147-A177-3AD203B41FA5}">
                      <a16:colId xmlns:a16="http://schemas.microsoft.com/office/drawing/2014/main" val="20001"/>
                    </a:ext>
                  </a:extLst>
                </a:gridCol>
                <a:gridCol w="408775">
                  <a:extLst>
                    <a:ext uri="{9D8B030D-6E8A-4147-A177-3AD203B41FA5}">
                      <a16:colId xmlns:a16="http://schemas.microsoft.com/office/drawing/2014/main" val="20002"/>
                    </a:ext>
                  </a:extLst>
                </a:gridCol>
              </a:tblGrid>
              <a:tr h="326175">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326175">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17" name="Google Shape;217;p22"/>
          <p:cNvSpPr txBox="1">
            <a:spLocks noGrp="1"/>
          </p:cNvSpPr>
          <p:nvPr>
            <p:ph type="ctrTitle"/>
          </p:nvPr>
        </p:nvSpPr>
        <p:spPr>
          <a:xfrm>
            <a:off x="7062950" y="4178125"/>
            <a:ext cx="1226700" cy="5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rgbClr val="549FFF"/>
                </a:solidFill>
              </a:rPr>
              <a:t>Output</a:t>
            </a:r>
            <a:endParaRPr sz="2000">
              <a:solidFill>
                <a:srgbClr val="549FFF"/>
              </a:solidFill>
            </a:endParaRPr>
          </a:p>
        </p:txBody>
      </p:sp>
      <p:sp>
        <p:nvSpPr>
          <p:cNvPr id="218" name="Google Shape;218;p22"/>
          <p:cNvSpPr/>
          <p:nvPr/>
        </p:nvSpPr>
        <p:spPr>
          <a:xfrm>
            <a:off x="4937450" y="2321550"/>
            <a:ext cx="672000" cy="500400"/>
          </a:xfrm>
          <a:prstGeom prst="notched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txBox="1"/>
          <p:nvPr/>
        </p:nvSpPr>
        <p:spPr>
          <a:xfrm>
            <a:off x="462125" y="4599600"/>
            <a:ext cx="8406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table_B</a:t>
            </a:r>
            <a:endParaRPr>
              <a:solidFill>
                <a:schemeClr val="lt1"/>
              </a:solidFill>
            </a:endParaRPr>
          </a:p>
        </p:txBody>
      </p:sp>
      <p:graphicFrame>
        <p:nvGraphicFramePr>
          <p:cNvPr id="220" name="Google Shape;220;p22"/>
          <p:cNvGraphicFramePr/>
          <p:nvPr/>
        </p:nvGraphicFramePr>
        <p:xfrm>
          <a:off x="470900" y="3044575"/>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3</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q</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5</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lt1"/>
                          </a:solidFill>
                        </a:rPr>
                        <a:t>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21" name="Google Shape;221;p22"/>
          <p:cNvGraphicFramePr/>
          <p:nvPr/>
        </p:nvGraphicFramePr>
        <p:xfrm>
          <a:off x="6522650" y="904200"/>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1</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m</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4</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o</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22" name="Google Shape;222;p22"/>
          <p:cNvGraphicFramePr/>
          <p:nvPr/>
        </p:nvGraphicFramePr>
        <p:xfrm>
          <a:off x="7625000" y="856750"/>
          <a:ext cx="765700" cy="1584840"/>
        </p:xfrm>
        <a:graphic>
          <a:graphicData uri="http://schemas.openxmlformats.org/drawingml/2006/table">
            <a:tbl>
              <a:tblPr>
                <a:noFill/>
                <a:tableStyleId>{C1FC0F61-2DE4-4A28-9AF6-FE42EAE7859C}</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chemeClr val="lt1"/>
                          </a:solidFill>
                        </a:rPr>
                        <a:t>A</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N</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rPr>
                        <a:t>2</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p</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solidFill>
                            <a:schemeClr val="lt1"/>
                          </a:solidFill>
                        </a:rPr>
                        <a:t>3</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q</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solidFill>
                            <a:schemeClr val="lt1"/>
                          </a:solidFill>
                        </a:rPr>
                        <a:t>5</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549FFF">
                        <a:alpha val="40780"/>
                      </a:srgbClr>
                    </a:solidFill>
                  </a:tcPr>
                </a:tc>
                <a:tc>
                  <a:txBody>
                    <a:bodyPr/>
                    <a:lstStyle/>
                    <a:p>
                      <a:pPr marL="0" lvl="0" indent="0" algn="l" rtl="0">
                        <a:spcBef>
                          <a:spcPts val="0"/>
                        </a:spcBef>
                        <a:spcAft>
                          <a:spcPts val="0"/>
                        </a:spcAft>
                        <a:buNone/>
                      </a:pPr>
                      <a:r>
                        <a:rPr lang="en" b="1">
                          <a:solidFill>
                            <a:schemeClr val="lt1"/>
                          </a:solidFill>
                        </a:rPr>
                        <a:t>r</a:t>
                      </a:r>
                      <a:endParaRPr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223" name="Google Shape;223;p22"/>
          <p:cNvCxnSpPr>
            <a:stCxn id="224" idx="0"/>
            <a:endCxn id="224" idx="0"/>
          </p:cNvCxnSpPr>
          <p:nvPr/>
        </p:nvCxnSpPr>
        <p:spPr>
          <a:xfrm>
            <a:off x="6700850" y="2585475"/>
            <a:ext cx="367800" cy="747300"/>
          </a:xfrm>
          <a:prstGeom prst="straightConnector1">
            <a:avLst/>
          </a:prstGeom>
          <a:noFill/>
          <a:ln w="19050" cap="flat" cmpd="sng">
            <a:solidFill>
              <a:srgbClr val="E69138"/>
            </a:solidFill>
            <a:prstDash val="solid"/>
            <a:round/>
            <a:headEnd type="none" w="med" len="med"/>
            <a:tailEnd type="triangle" w="med" len="med"/>
          </a:ln>
        </p:spPr>
      </p:cxnSp>
      <p:cxnSp>
        <p:nvCxnSpPr>
          <p:cNvPr id="225" name="Google Shape;225;p22"/>
          <p:cNvCxnSpPr>
            <a:stCxn id="224" idx="0"/>
            <a:endCxn id="224" idx="0"/>
          </p:cNvCxnSpPr>
          <p:nvPr/>
        </p:nvCxnSpPr>
        <p:spPr>
          <a:xfrm flipH="1">
            <a:off x="7222575" y="2561750"/>
            <a:ext cx="569400" cy="747300"/>
          </a:xfrm>
          <a:prstGeom prst="straightConnector1">
            <a:avLst/>
          </a:prstGeom>
          <a:noFill/>
          <a:ln w="19050" cap="flat" cmpd="sng">
            <a:solidFill>
              <a:schemeClr val="accent6"/>
            </a:solidFill>
            <a:prstDash val="solid"/>
            <a:round/>
            <a:headEnd type="none" w="med" len="med"/>
            <a:tailEnd type="triangle" w="med" len="med"/>
          </a:ln>
        </p:spPr>
      </p:cxnSp>
      <p:sp>
        <p:nvSpPr>
          <p:cNvPr id="226" name="Google Shape;226;p22"/>
          <p:cNvSpPr/>
          <p:nvPr/>
        </p:nvSpPr>
        <p:spPr>
          <a:xfrm>
            <a:off x="6522650" y="1719625"/>
            <a:ext cx="765600" cy="330000"/>
          </a:xfrm>
          <a:prstGeom prst="ellipse">
            <a:avLst/>
          </a:prstGeom>
          <a:noFill/>
          <a:ln w="19050"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7625000" y="1267150"/>
            <a:ext cx="765600" cy="330000"/>
          </a:xfrm>
          <a:prstGeom prst="ellipse">
            <a:avLst/>
          </a:prstGeom>
          <a:noFill/>
          <a:ln w="19050"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6001125" y="1909450"/>
            <a:ext cx="925075" cy="2039900"/>
          </a:xfrm>
          <a:custGeom>
            <a:avLst/>
            <a:gdLst/>
            <a:ahLst/>
            <a:cxnLst/>
            <a:rect l="l" t="t" r="r" b="b"/>
            <a:pathLst>
              <a:path w="37003" h="81596" extrusionOk="0">
                <a:moveTo>
                  <a:pt x="19924" y="0"/>
                </a:moveTo>
                <a:lnTo>
                  <a:pt x="0" y="0"/>
                </a:lnTo>
                <a:lnTo>
                  <a:pt x="2372" y="81596"/>
                </a:lnTo>
                <a:lnTo>
                  <a:pt x="37003" y="81596"/>
                </a:lnTo>
              </a:path>
            </a:pathLst>
          </a:custGeom>
          <a:noFill/>
          <a:ln w="19050" cap="flat" cmpd="sng">
            <a:solidFill>
              <a:schemeClr val="lt2"/>
            </a:solidFill>
            <a:prstDash val="solid"/>
            <a:round/>
            <a:headEnd type="none" w="med" len="med"/>
            <a:tailEnd type="stealth" w="med" len="med"/>
          </a:ln>
        </p:spPr>
      </p:sp>
      <p:sp>
        <p:nvSpPr>
          <p:cNvPr id="229" name="Google Shape;229;p22"/>
          <p:cNvSpPr/>
          <p:nvPr/>
        </p:nvSpPr>
        <p:spPr>
          <a:xfrm>
            <a:off x="8408675" y="1411325"/>
            <a:ext cx="355800" cy="2561750"/>
          </a:xfrm>
          <a:custGeom>
            <a:avLst/>
            <a:gdLst/>
            <a:ahLst/>
            <a:cxnLst/>
            <a:rect l="l" t="t" r="r" b="b"/>
            <a:pathLst>
              <a:path w="14232" h="102470" extrusionOk="0">
                <a:moveTo>
                  <a:pt x="0" y="0"/>
                </a:moveTo>
                <a:lnTo>
                  <a:pt x="12809" y="0"/>
                </a:lnTo>
                <a:lnTo>
                  <a:pt x="14232" y="101996"/>
                </a:lnTo>
                <a:lnTo>
                  <a:pt x="1424" y="102470"/>
                </a:lnTo>
              </a:path>
            </a:pathLst>
          </a:custGeom>
          <a:noFill/>
          <a:ln w="19050" cap="flat" cmpd="sng">
            <a:solidFill>
              <a:schemeClr val="lt1"/>
            </a:solidFill>
            <a:prstDash val="solid"/>
            <a:round/>
            <a:headEnd type="none" w="med" len="med"/>
            <a:tailEnd type="stealth" w="med" len="med"/>
          </a:ln>
        </p:spPr>
      </p:sp>
    </p:spTree>
  </p:cSld>
  <p:clrMapOvr>
    <a:masterClrMapping/>
  </p:clrMapOvr>
</p:sld>
</file>

<file path=ppt/theme/theme1.xml><?xml version="1.0" encoding="utf-8"?>
<a:theme xmlns:a="http://schemas.openxmlformats.org/drawingml/2006/main"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1807</TotalTime>
  <Words>1045</Words>
  <Application>Microsoft Office PowerPoint</Application>
  <PresentationFormat>On-screen Show (16:9)</PresentationFormat>
  <Paragraphs>381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Trebuchet MS</vt:lpstr>
      <vt:lpstr>Wave</vt:lpstr>
      <vt:lpstr>SQL JOINS</vt:lpstr>
      <vt:lpstr>What is SQL Join?</vt:lpstr>
      <vt:lpstr>List of SQL JOINS</vt:lpstr>
      <vt:lpstr>CROSS JOIN</vt:lpstr>
      <vt:lpstr>Example : CROSS JOIN</vt:lpstr>
      <vt:lpstr>INNER JOIN</vt:lpstr>
      <vt:lpstr>Example : INNER JOIN</vt:lpstr>
      <vt:lpstr>NATURAL JOIN</vt:lpstr>
      <vt:lpstr>Example : NATURAL JOIN</vt:lpstr>
      <vt:lpstr>SELF JOIN</vt:lpstr>
      <vt:lpstr>Example : SELF JOIN</vt:lpstr>
      <vt:lpstr>LEFT JOIN or LEFT OUTER JOIN</vt:lpstr>
      <vt:lpstr>Example : LEFT JOIN or LEFT OUTER JOIN</vt:lpstr>
      <vt:lpstr>RIGHT JOIN or RIGHT OUTER JOIN</vt:lpstr>
      <vt:lpstr>Example : RIGHT JOIN or RIGHT OUTER JOIN</vt:lpstr>
      <vt:lpstr>FULL OUTER JOIN</vt:lpstr>
      <vt:lpstr>Example : FULL OUTER JOIN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user</dc:creator>
  <cp:lastModifiedBy>Fizza Aqeel</cp:lastModifiedBy>
  <cp:revision>9</cp:revision>
  <dcterms:modified xsi:type="dcterms:W3CDTF">2021-10-03T18:06:12Z</dcterms:modified>
</cp:coreProperties>
</file>