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y="5143500" cx="9144000"/>
  <p:notesSz cx="6858000" cy="9144000"/>
  <p:embeddedFontLst>
    <p:embeddedFont>
      <p:font typeface="Proxima Nova"/>
      <p:regular r:id="rId44"/>
      <p:bold r:id="rId45"/>
      <p:italic r:id="rId46"/>
      <p:boldItalic r:id="rId47"/>
    </p:embeddedFont>
    <p:embeddedFont>
      <p:font typeface="Robo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760D5A5-435E-4F97-8FD0-73A8CE403A84}">
  <a:tblStyle styleId="{0760D5A5-435E-4F97-8FD0-73A8CE403A8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font" Target="fonts/ProximaNova-regular.fntdata"/><Relationship Id="rId43" Type="http://schemas.openxmlformats.org/officeDocument/2006/relationships/slide" Target="slides/slide36.xml"/><Relationship Id="rId46" Type="http://schemas.openxmlformats.org/officeDocument/2006/relationships/font" Target="fonts/ProximaNova-italic.fntdata"/><Relationship Id="rId45"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Roboto-regular.fntdata"/><Relationship Id="rId47" Type="http://schemas.openxmlformats.org/officeDocument/2006/relationships/font" Target="fonts/ProximaNova-boldItalic.fntdata"/><Relationship Id="rId49"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Roboto-boldItalic.fntdata"/><Relationship Id="rId50" Type="http://schemas.openxmlformats.org/officeDocument/2006/relationships/font" Target="fonts/Roboto-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42e3e7cd_1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42e3e7c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6db2133a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e6db2133a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Clr>
                <a:srgbClr val="202729"/>
              </a:buClr>
              <a:buSzPts val="1100"/>
              <a:buFont typeface="Arial"/>
              <a:buChar char="●"/>
            </a:pPr>
            <a:r>
              <a:rPr lang="en">
                <a:solidFill>
                  <a:srgbClr val="202729"/>
                </a:solidFill>
              </a:rPr>
              <a:t>Constructing the db store data to represent each book/person/issue_book</a:t>
            </a:r>
            <a:endParaRPr>
              <a:solidFill>
                <a:srgbClr val="202729"/>
              </a:solidFill>
            </a:endParaRPr>
          </a:p>
          <a:p>
            <a:pPr indent="-298450" lvl="0" marL="457200" rtl="0" algn="l">
              <a:lnSpc>
                <a:spcPct val="150000"/>
              </a:lnSpc>
              <a:spcBef>
                <a:spcPts val="0"/>
              </a:spcBef>
              <a:spcAft>
                <a:spcPts val="0"/>
              </a:spcAft>
              <a:buClr>
                <a:srgbClr val="202729"/>
              </a:buClr>
              <a:buSzPts val="1100"/>
              <a:buFont typeface="Arial"/>
              <a:buChar char="●"/>
            </a:pPr>
            <a:r>
              <a:rPr lang="en">
                <a:solidFill>
                  <a:srgbClr val="202729"/>
                </a:solidFill>
              </a:rPr>
              <a:t>Notice that records in the various files may be related. Like person and book issued will require person id as well as book information</a:t>
            </a:r>
            <a:endParaRPr>
              <a:solidFill>
                <a:srgbClr val="202729"/>
              </a:solidFill>
            </a:endParaRPr>
          </a:p>
          <a:p>
            <a:pPr indent="0" lvl="0" marL="0" rtl="0" algn="l">
              <a:lnSpc>
                <a:spcPct val="150000"/>
              </a:lnSpc>
              <a:spcBef>
                <a:spcPts val="1600"/>
              </a:spcBef>
              <a:spcAft>
                <a:spcPts val="0"/>
              </a:spcAft>
              <a:buNone/>
            </a:pPr>
            <a:r>
              <a:rPr b="1" lang="en">
                <a:solidFill>
                  <a:srgbClr val="202729"/>
                </a:solidFill>
              </a:rPr>
              <a:t>Manipulating a database</a:t>
            </a:r>
            <a:endParaRPr b="1">
              <a:solidFill>
                <a:srgbClr val="202729"/>
              </a:solidFill>
            </a:endParaRPr>
          </a:p>
          <a:p>
            <a:pPr indent="-298450" lvl="0" marL="457200" rtl="0" algn="l">
              <a:lnSpc>
                <a:spcPct val="115000"/>
              </a:lnSpc>
              <a:spcBef>
                <a:spcPts val="1600"/>
              </a:spcBef>
              <a:spcAft>
                <a:spcPts val="0"/>
              </a:spcAft>
              <a:buClr>
                <a:srgbClr val="202729"/>
              </a:buClr>
              <a:buSzPts val="1100"/>
              <a:buFont typeface="Arial"/>
              <a:buChar char="●"/>
            </a:pPr>
            <a:r>
              <a:rPr b="1" lang="en">
                <a:solidFill>
                  <a:srgbClr val="202729"/>
                </a:solidFill>
              </a:rPr>
              <a:t>Example: </a:t>
            </a:r>
            <a:endParaRPr b="1">
              <a:solidFill>
                <a:srgbClr val="202729"/>
              </a:solidFill>
            </a:endParaRPr>
          </a:p>
          <a:p>
            <a:pPr indent="-298450" lvl="1" marL="914400" rtl="0" algn="l">
              <a:lnSpc>
                <a:spcPct val="115000"/>
              </a:lnSpc>
              <a:spcBef>
                <a:spcPts val="0"/>
              </a:spcBef>
              <a:spcAft>
                <a:spcPts val="0"/>
              </a:spcAft>
              <a:buClr>
                <a:srgbClr val="202729"/>
              </a:buClr>
              <a:buSzPts val="1100"/>
              <a:buFont typeface="Proxima Nova"/>
              <a:buChar char="○"/>
            </a:pPr>
            <a:r>
              <a:rPr lang="en">
                <a:solidFill>
                  <a:srgbClr val="202729"/>
                </a:solidFill>
              </a:rPr>
              <a:t>retrieve book with name </a:t>
            </a:r>
            <a:r>
              <a:rPr b="1" lang="en">
                <a:solidFill>
                  <a:srgbClr val="202729"/>
                </a:solidFill>
              </a:rPr>
              <a:t>fundamentals of database systems</a:t>
            </a:r>
            <a:r>
              <a:rPr lang="en">
                <a:solidFill>
                  <a:srgbClr val="202729"/>
                </a:solidFill>
              </a:rPr>
              <a:t> </a:t>
            </a:r>
            <a:endParaRPr>
              <a:solidFill>
                <a:srgbClr val="202729"/>
              </a:solidFill>
            </a:endParaRPr>
          </a:p>
          <a:p>
            <a:pPr indent="-298450" lvl="1" marL="914400" rtl="0" algn="l">
              <a:lnSpc>
                <a:spcPct val="115000"/>
              </a:lnSpc>
              <a:spcBef>
                <a:spcPts val="0"/>
              </a:spcBef>
              <a:spcAft>
                <a:spcPts val="0"/>
              </a:spcAft>
              <a:buClr>
                <a:srgbClr val="202729"/>
              </a:buClr>
              <a:buSzPts val="1100"/>
              <a:buFont typeface="Arial"/>
              <a:buChar char="○"/>
            </a:pPr>
            <a:r>
              <a:rPr lang="en">
                <a:solidFill>
                  <a:srgbClr val="202729"/>
                </a:solidFill>
              </a:rPr>
              <a:t>update the edition of any book</a:t>
            </a:r>
            <a:endParaRPr b="1">
              <a:solidFill>
                <a:srgbClr val="202729"/>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6db2133a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6db2133a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6db2133a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6db2133a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202729"/>
              </a:buClr>
              <a:buSzPts val="1100"/>
              <a:buFont typeface="Arial"/>
              <a:buChar char="●"/>
            </a:pPr>
            <a:r>
              <a:rPr lang="en">
                <a:solidFill>
                  <a:srgbClr val="202729"/>
                </a:solidFill>
              </a:rPr>
              <a:t>An application program accesses the database by sending queries or requests for data to the DBMS.</a:t>
            </a:r>
            <a:endParaRPr/>
          </a:p>
          <a:p>
            <a:pPr indent="0" lvl="0" marL="0" rtl="0" algn="l">
              <a:spcBef>
                <a:spcPts val="16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6db2133a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6db2133a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Protection</a:t>
            </a:r>
            <a:endParaRPr b="1"/>
          </a:p>
          <a:p>
            <a:pPr indent="0" lvl="0" marL="0" rtl="0" algn="l">
              <a:spcBef>
                <a:spcPts val="0"/>
              </a:spcBef>
              <a:spcAft>
                <a:spcPts val="0"/>
              </a:spcAft>
              <a:buNone/>
            </a:pPr>
            <a:r>
              <a:rPr lang="en"/>
              <a:t>system protection against hardware or software malfunction (or crashes) </a:t>
            </a:r>
            <a:endParaRPr/>
          </a:p>
          <a:p>
            <a:pPr indent="0" lvl="0" marL="0" rtl="0" algn="l">
              <a:spcBef>
                <a:spcPts val="0"/>
              </a:spcBef>
              <a:spcAft>
                <a:spcPts val="0"/>
              </a:spcAft>
              <a:buNone/>
            </a:pPr>
            <a:r>
              <a:rPr lang="en"/>
              <a:t>security protection against unauthorized or malicious access. </a:t>
            </a:r>
            <a:endParaRPr/>
          </a:p>
          <a:p>
            <a:pPr indent="0" lvl="0" marL="0" rtl="0" algn="l">
              <a:spcBef>
                <a:spcPts val="0"/>
              </a:spcBef>
              <a:spcAft>
                <a:spcPts val="0"/>
              </a:spcAft>
              <a:buNone/>
            </a:pPr>
            <a:r>
              <a:rPr b="1" lang="en"/>
              <a:t>Maintain</a:t>
            </a:r>
            <a:endParaRPr b="1"/>
          </a:p>
          <a:p>
            <a:pPr indent="0" lvl="0" marL="0" rtl="0" algn="l">
              <a:spcBef>
                <a:spcPts val="0"/>
              </a:spcBef>
              <a:spcAft>
                <a:spcPts val="0"/>
              </a:spcAft>
              <a:buNone/>
            </a:pPr>
            <a:r>
              <a:rPr lang="en"/>
              <a:t>A typical large database may have a life cycle of many years, so the DBMS must be able to maintain the database system by allowing the system to evolve as requirements change over time.</a:t>
            </a:r>
            <a:endParaRPr/>
          </a:p>
          <a:p>
            <a:pPr indent="0" lvl="0" marL="0" rtl="0" algn="l">
              <a:spcBef>
                <a:spcPts val="0"/>
              </a:spcBef>
              <a:spcAft>
                <a:spcPts val="0"/>
              </a:spcAft>
              <a:buNone/>
            </a:pPr>
            <a:r>
              <a:rPr b="1" lang="en"/>
              <a:t>To complete our initial definitions, we will call the database and DBMS software together a database system</a:t>
            </a:r>
            <a:endParaRPr b="1"/>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6db21343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e6db21343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6db21343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6db21343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Font typeface="Proxima Nova"/>
              <a:buChar char="●"/>
            </a:pPr>
            <a:r>
              <a:rPr lang="en">
                <a:latin typeface="Proxima Nova"/>
                <a:ea typeface="Proxima Nova"/>
                <a:cs typeface="Proxima Nova"/>
                <a:sym typeface="Proxima Nova"/>
              </a:rPr>
              <a:t>Increasingly nowadays, clients, senior managers, and staff want more and more information. In some business sectors, there is a legal requirement to produce detailed monthly, quarterly, and annual reports. Clearly, the manual system is inadequate for this type of work.</a:t>
            </a:r>
            <a:endParaRPr>
              <a:latin typeface="Proxima Nova"/>
              <a:ea typeface="Proxima Nova"/>
              <a:cs typeface="Proxima Nova"/>
              <a:sym typeface="Proxima Nov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e6db21343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e6db21343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The file-based system was developed in response to the needs of industry for more efficient data access.</a:t>
            </a:r>
            <a:endParaRPr>
              <a:solidFill>
                <a:schemeClr val="dk1"/>
              </a:solidFill>
            </a:endParaRPr>
          </a:p>
          <a:p>
            <a:pPr indent="-298450" lvl="0" marL="457200" rtl="0" algn="l">
              <a:lnSpc>
                <a:spcPct val="150000"/>
              </a:lnSpc>
              <a:spcBef>
                <a:spcPts val="0"/>
              </a:spcBef>
              <a:spcAft>
                <a:spcPts val="0"/>
              </a:spcAft>
              <a:buClr>
                <a:srgbClr val="202729"/>
              </a:buClr>
              <a:buSzPts val="1100"/>
              <a:buFont typeface="Proxima Nova"/>
              <a:buChar char="●"/>
            </a:pPr>
            <a:r>
              <a:rPr lang="en">
                <a:solidFill>
                  <a:srgbClr val="202729"/>
                </a:solidFill>
              </a:rPr>
              <a:t>For example, HR keeps employee, recruitment, employee contract and other details whereas another department of finance keeps record of employees and finances throughout the organization</a:t>
            </a:r>
            <a:endParaRPr>
              <a:solidFill>
                <a:srgbClr val="202729"/>
              </a:solidFill>
            </a:endParaRPr>
          </a:p>
          <a:p>
            <a:pPr indent="0" lvl="0" marL="0" rtl="0" algn="l">
              <a:lnSpc>
                <a:spcPct val="150000"/>
              </a:lnSpc>
              <a:spcBef>
                <a:spcPts val="1600"/>
              </a:spcBef>
              <a:spcAft>
                <a:spcPts val="0"/>
              </a:spcAft>
              <a:buClr>
                <a:schemeClr val="dk1"/>
              </a:buClr>
              <a:buSzPts val="1100"/>
              <a:buFont typeface="Arial"/>
              <a:buNone/>
            </a:pPr>
            <a:r>
              <a:t/>
            </a:r>
            <a:endParaRPr>
              <a:solidFill>
                <a:srgbClr val="202729"/>
              </a:solidFill>
            </a:endParaRPr>
          </a:p>
          <a:p>
            <a:pPr indent="0" lvl="0" marL="0" rtl="0" algn="l">
              <a:spcBef>
                <a:spcPts val="1600"/>
              </a:spcBef>
              <a:spcAft>
                <a:spcPts val="0"/>
              </a:spcAft>
              <a:buNone/>
            </a:pPr>
            <a:r>
              <a:t/>
            </a:r>
            <a:endParaRPr>
              <a:solidFill>
                <a:schemeClr val="dk1"/>
              </a:solidFill>
            </a:endParaRPr>
          </a:p>
          <a:p>
            <a:pPr indent="0" lvl="0" marL="0" rtl="0" algn="l">
              <a:spcBef>
                <a:spcPts val="0"/>
              </a:spcBef>
              <a:spcAft>
                <a:spcPts val="0"/>
              </a:spcAft>
              <a:buNone/>
            </a:pPr>
            <a:r>
              <a:t/>
            </a:r>
            <a:endParaRPr b="1"/>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6db21343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e6db21343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lang="en">
                <a:solidFill>
                  <a:schemeClr val="dk1"/>
                </a:solidFill>
              </a:rPr>
              <a:t>When data is isolated in separate files, it is more difficult to access data that should be available.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Duplication is wasteful. It costs time and money to enter the data more than once.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It takes up additional storage space, again with associated costs. Often, the duplication of data can be avoided by sharing data files.</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Perhaps more importantly, duplication can lead to loss of data integrity; in other words, the data is no longer consistent.</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For example, consider the duplication of data between the Payroll and HR Departments described previously. If a member of staff moves and the change of address is communicated only to HR and not to Payroll, the person’s paycheck will be sent to the wrong address.</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b="1"/>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a83ffbc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a83ffbc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202729"/>
              </a:buClr>
              <a:buSzPts val="1400"/>
              <a:buChar char="●"/>
            </a:pPr>
            <a:r>
              <a:rPr lang="en">
                <a:solidFill>
                  <a:srgbClr val="202729"/>
                </a:solidFill>
              </a:rPr>
              <a:t>the physical structure and storage of the data files and records are defined in the application code</a:t>
            </a:r>
            <a:endParaRPr>
              <a:solidFill>
                <a:srgbClr val="202729"/>
              </a:solidFill>
            </a:endParaRPr>
          </a:p>
          <a:p>
            <a:pPr indent="-317500" lvl="1" marL="914400" rtl="0" algn="l">
              <a:lnSpc>
                <a:spcPct val="115000"/>
              </a:lnSpc>
              <a:spcBef>
                <a:spcPts val="0"/>
              </a:spcBef>
              <a:spcAft>
                <a:spcPts val="0"/>
              </a:spcAft>
              <a:buClr>
                <a:srgbClr val="202729"/>
              </a:buClr>
              <a:buSzPts val="1400"/>
              <a:buChar char="○"/>
            </a:pPr>
            <a:r>
              <a:rPr lang="en">
                <a:solidFill>
                  <a:srgbClr val="202729"/>
                </a:solidFill>
              </a:rPr>
              <a:t>For example, increasing the size of the employee name field from 40 to 41 characters sounds like a simple change, but it requires the creation of a one-off program (that is, a program that is run only once and can then be discarded) that converts the employee file to the new format. This program has to:</a:t>
            </a:r>
            <a:endParaRPr>
              <a:solidFill>
                <a:srgbClr val="202729"/>
              </a:solidFill>
            </a:endParaRPr>
          </a:p>
          <a:p>
            <a:pPr indent="-317500" lvl="2" marL="1371600" rtl="0" algn="l">
              <a:lnSpc>
                <a:spcPct val="115000"/>
              </a:lnSpc>
              <a:spcBef>
                <a:spcPts val="0"/>
              </a:spcBef>
              <a:spcAft>
                <a:spcPts val="0"/>
              </a:spcAft>
              <a:buClr>
                <a:srgbClr val="202729"/>
              </a:buClr>
              <a:buSzPts val="1400"/>
              <a:buChar char="■"/>
            </a:pPr>
            <a:r>
              <a:rPr lang="en">
                <a:solidFill>
                  <a:srgbClr val="202729"/>
                </a:solidFill>
              </a:rPr>
              <a:t>Open the original employee file for reading </a:t>
            </a:r>
            <a:endParaRPr>
              <a:solidFill>
                <a:srgbClr val="202729"/>
              </a:solidFill>
            </a:endParaRPr>
          </a:p>
          <a:p>
            <a:pPr indent="-317500" lvl="2" marL="1371600" rtl="0" algn="l">
              <a:lnSpc>
                <a:spcPct val="115000"/>
              </a:lnSpc>
              <a:spcBef>
                <a:spcPts val="0"/>
              </a:spcBef>
              <a:spcAft>
                <a:spcPts val="0"/>
              </a:spcAft>
              <a:buClr>
                <a:srgbClr val="202729"/>
              </a:buClr>
              <a:buSzPts val="1400"/>
              <a:buChar char="■"/>
            </a:pPr>
            <a:r>
              <a:rPr lang="en">
                <a:solidFill>
                  <a:srgbClr val="202729"/>
                </a:solidFill>
              </a:rPr>
              <a:t>Open a temporary file with the new structure </a:t>
            </a:r>
            <a:endParaRPr>
              <a:solidFill>
                <a:srgbClr val="202729"/>
              </a:solidFill>
            </a:endParaRPr>
          </a:p>
          <a:p>
            <a:pPr indent="-317500" lvl="2" marL="1371600" rtl="0" algn="l">
              <a:lnSpc>
                <a:spcPct val="115000"/>
              </a:lnSpc>
              <a:spcBef>
                <a:spcPts val="0"/>
              </a:spcBef>
              <a:spcAft>
                <a:spcPts val="0"/>
              </a:spcAft>
              <a:buClr>
                <a:srgbClr val="202729"/>
              </a:buClr>
              <a:buSzPts val="1400"/>
              <a:buChar char="■"/>
            </a:pPr>
            <a:r>
              <a:rPr lang="en">
                <a:solidFill>
                  <a:srgbClr val="202729"/>
                </a:solidFill>
              </a:rPr>
              <a:t>Read a record from the original file, convert the data to conform to the new structure, and write it to the temporary file, then repeat this step for all records in the original file </a:t>
            </a:r>
            <a:endParaRPr>
              <a:solidFill>
                <a:srgbClr val="202729"/>
              </a:solidFill>
            </a:endParaRPr>
          </a:p>
          <a:p>
            <a:pPr indent="-317500" lvl="2" marL="1371600" rtl="0" algn="l">
              <a:lnSpc>
                <a:spcPct val="115000"/>
              </a:lnSpc>
              <a:spcBef>
                <a:spcPts val="0"/>
              </a:spcBef>
              <a:spcAft>
                <a:spcPts val="0"/>
              </a:spcAft>
              <a:buClr>
                <a:srgbClr val="202729"/>
              </a:buClr>
              <a:buSzPts val="1400"/>
              <a:buChar char="■"/>
            </a:pPr>
            <a:r>
              <a:rPr lang="en">
                <a:solidFill>
                  <a:srgbClr val="202729"/>
                </a:solidFill>
              </a:rPr>
              <a:t>Delete the original employee file </a:t>
            </a:r>
            <a:endParaRPr>
              <a:solidFill>
                <a:srgbClr val="202729"/>
              </a:solidFill>
            </a:endParaRPr>
          </a:p>
          <a:p>
            <a:pPr indent="-317500" lvl="2" marL="1371600" rtl="0" algn="l">
              <a:lnSpc>
                <a:spcPct val="115000"/>
              </a:lnSpc>
              <a:spcBef>
                <a:spcPts val="0"/>
              </a:spcBef>
              <a:spcAft>
                <a:spcPts val="0"/>
              </a:spcAft>
              <a:buClr>
                <a:srgbClr val="202729"/>
              </a:buClr>
              <a:buSzPts val="1400"/>
              <a:buChar char="■"/>
            </a:pPr>
            <a:r>
              <a:rPr lang="en">
                <a:solidFill>
                  <a:srgbClr val="202729"/>
                </a:solidFill>
              </a:rPr>
              <a:t>Rename the temporary file as employee </a:t>
            </a:r>
            <a:endParaRPr b="1">
              <a:solidFill>
                <a:srgbClr val="202729"/>
              </a:solidFill>
            </a:endParaRPr>
          </a:p>
          <a:p>
            <a:pPr indent="-317500" lvl="1" marL="914400" rtl="0" algn="l">
              <a:lnSpc>
                <a:spcPct val="115000"/>
              </a:lnSpc>
              <a:spcBef>
                <a:spcPts val="0"/>
              </a:spcBef>
              <a:spcAft>
                <a:spcPts val="0"/>
              </a:spcAft>
              <a:buClr>
                <a:srgbClr val="202729"/>
              </a:buClr>
              <a:buSzPts val="1400"/>
              <a:buChar char="○"/>
            </a:pPr>
            <a:r>
              <a:rPr lang="en">
                <a:solidFill>
                  <a:srgbClr val="202729"/>
                </a:solidFill>
              </a:rPr>
              <a:t>In addition, all programs that access the employee file must be modified to conform to the new file structure</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b="1"/>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c352c95f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ec352c95f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lang="en">
                <a:solidFill>
                  <a:schemeClr val="dk1"/>
                </a:solidFill>
              </a:rPr>
              <a:t>Because the structure of files is embedded in the application programs, the structures are dependent on the application programming language.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For example, the structure of a file generated by a COBOL program may be different from the structure of a file generated by a C program. The direct incompatibility of such files makes them difficult to process jointly. For example, suppose that the Contracts Department wants to find the names and addresses of all owners whose property is currently rented out. Unfortunately, Contracts does not hold the details of property owners; only the Sales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 the requirement for new or modified queries grew. However, file-based systems are very dependent upon the application developer, who has to write any queries or reports that are required. As a result, two things happened.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In some organizations, the type of query or report that could be produced was fixed. There was no facility for asking unplanned (that is, spur-ofthe-moment or ad hoc) queries either about the data itself or about which types of data were available.</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In other organizations, there was a proliferation of files and application programs. Eventually, this reached a point where the DP Department, with its existing resources, could not handle all the work.</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b="1"/>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a7cbcb78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a7cbcb78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6db21343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e6db21343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e6db21343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e6db21343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Clr>
                <a:srgbClr val="202729"/>
              </a:buClr>
              <a:buSzPts val="1100"/>
              <a:buFont typeface="Arial"/>
              <a:buChar char="●"/>
            </a:pPr>
            <a:r>
              <a:rPr lang="en">
                <a:solidFill>
                  <a:srgbClr val="202729"/>
                </a:solidFill>
              </a:rPr>
              <a:t>Instead of disconnected files with redundant data, all data items are integrated with a minimum amount of duplication. </a:t>
            </a:r>
            <a:endParaRPr b="1"/>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ec352c95f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ec352c95f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Compare db approach with file based approach</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6e1c0282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e6e1c0282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616161"/>
                </a:solidFill>
              </a:rPr>
              <a:t>DBMS catalog is used by the DBMS software and also by database users who need information about the database structure</a:t>
            </a:r>
            <a:endParaRPr>
              <a:solidFill>
                <a:srgbClr val="616161"/>
              </a:solidFill>
            </a:endParaRPr>
          </a:p>
          <a:p>
            <a:pPr indent="0" lvl="0" marL="0" rtl="0" algn="l">
              <a:lnSpc>
                <a:spcPct val="150000"/>
              </a:lnSpc>
              <a:spcBef>
                <a:spcPts val="0"/>
              </a:spcBef>
              <a:spcAft>
                <a:spcPts val="0"/>
              </a:spcAft>
              <a:buClr>
                <a:schemeClr val="dk1"/>
              </a:buClr>
              <a:buSzPts val="1100"/>
              <a:buFont typeface="Arial"/>
              <a:buNone/>
            </a:pPr>
            <a:r>
              <a:rPr lang="en">
                <a:solidFill>
                  <a:srgbClr val="202729"/>
                </a:solidFill>
              </a:rPr>
              <a:t>The description of the data is known as the system catalog (or data dictionary or metadata—the “data about data”).</a:t>
            </a:r>
            <a:endParaRPr>
              <a:solidFill>
                <a:srgbClr val="202729"/>
              </a:solidFill>
            </a:endParaRPr>
          </a:p>
          <a:p>
            <a:pPr indent="0" lvl="0" marL="0" rtl="0" algn="l">
              <a:lnSpc>
                <a:spcPct val="150000"/>
              </a:lnSpc>
              <a:spcBef>
                <a:spcPts val="0"/>
              </a:spcBef>
              <a:spcAft>
                <a:spcPts val="0"/>
              </a:spcAft>
              <a:buClr>
                <a:schemeClr val="dk1"/>
              </a:buClr>
              <a:buSzPts val="1100"/>
              <a:buFont typeface="Arial"/>
              <a:buNone/>
            </a:pPr>
            <a:r>
              <a:rPr b="1" lang="en">
                <a:solidFill>
                  <a:srgbClr val="202729"/>
                </a:solidFill>
              </a:rPr>
              <a:t>File processing:</a:t>
            </a:r>
            <a:endParaRPr b="1">
              <a:solidFill>
                <a:srgbClr val="202729"/>
              </a:solidFill>
            </a:endParaRPr>
          </a:p>
          <a:p>
            <a:pPr indent="-298450" lvl="0" marL="457200" rtl="0" algn="l">
              <a:lnSpc>
                <a:spcPct val="150000"/>
              </a:lnSpc>
              <a:spcBef>
                <a:spcPts val="0"/>
              </a:spcBef>
              <a:spcAft>
                <a:spcPts val="0"/>
              </a:spcAft>
              <a:buClr>
                <a:srgbClr val="202729"/>
              </a:buClr>
              <a:buSzPts val="1100"/>
              <a:buFont typeface="Arial"/>
              <a:buChar char="●"/>
            </a:pPr>
            <a:r>
              <a:rPr lang="en">
                <a:solidFill>
                  <a:srgbClr val="202729"/>
                </a:solidFill>
              </a:rPr>
              <a:t>Data definition is typically part of the application programs themselves. </a:t>
            </a:r>
            <a:endParaRPr>
              <a:solidFill>
                <a:srgbClr val="202729"/>
              </a:solidFill>
            </a:endParaRPr>
          </a:p>
          <a:p>
            <a:pPr indent="-298450" lvl="0" marL="457200" rtl="0" algn="l">
              <a:lnSpc>
                <a:spcPct val="150000"/>
              </a:lnSpc>
              <a:spcBef>
                <a:spcPts val="0"/>
              </a:spcBef>
              <a:spcAft>
                <a:spcPts val="0"/>
              </a:spcAft>
              <a:buClr>
                <a:srgbClr val="202729"/>
              </a:buClr>
              <a:buSzPts val="1100"/>
              <a:buFont typeface="Arial"/>
              <a:buChar char="●"/>
            </a:pPr>
            <a:r>
              <a:rPr lang="en">
                <a:solidFill>
                  <a:srgbClr val="202729"/>
                </a:solidFill>
              </a:rPr>
              <a:t>Hence, these programs are constrained to work with only one specific database </a:t>
            </a:r>
            <a:endParaRPr b="1">
              <a:solidFill>
                <a:srgbClr val="202729"/>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ec352c95f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ec352c95f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616161"/>
              </a:buClr>
              <a:buSzPts val="1100"/>
              <a:buFont typeface="Arial"/>
              <a:buChar char="●"/>
            </a:pPr>
            <a:r>
              <a:rPr lang="en">
                <a:solidFill>
                  <a:srgbClr val="616161"/>
                </a:solidFill>
              </a:rPr>
              <a:t>Figure shows some entries in a database catalog.</a:t>
            </a:r>
            <a:endParaRPr>
              <a:solidFill>
                <a:srgbClr val="616161"/>
              </a:solidFill>
            </a:endParaRPr>
          </a:p>
          <a:p>
            <a:pPr indent="-298450" lvl="0" marL="457200" rtl="0" algn="l">
              <a:lnSpc>
                <a:spcPct val="115000"/>
              </a:lnSpc>
              <a:spcBef>
                <a:spcPts val="0"/>
              </a:spcBef>
              <a:spcAft>
                <a:spcPts val="0"/>
              </a:spcAft>
              <a:buClr>
                <a:srgbClr val="616161"/>
              </a:buClr>
              <a:buSzPts val="1100"/>
              <a:buFont typeface="Arial"/>
              <a:buChar char="●"/>
            </a:pPr>
            <a:r>
              <a:rPr lang="en">
                <a:solidFill>
                  <a:srgbClr val="616161"/>
                </a:solidFill>
              </a:rPr>
              <a:t>Whenever a request is made to access, say, the Name of a STUDENT record, the DBMS software refers to the catalog to determine the structure of the STUDENT file and the position and size of the Name data item within a STUDENT record. </a:t>
            </a:r>
            <a:endParaRPr>
              <a:solidFill>
                <a:srgbClr val="616161"/>
              </a:solidFill>
            </a:endParaRPr>
          </a:p>
          <a:p>
            <a:pPr indent="-298450" lvl="0" marL="457200" rtl="0" algn="l">
              <a:lnSpc>
                <a:spcPct val="115000"/>
              </a:lnSpc>
              <a:spcBef>
                <a:spcPts val="0"/>
              </a:spcBef>
              <a:spcAft>
                <a:spcPts val="0"/>
              </a:spcAft>
              <a:buClr>
                <a:srgbClr val="616161"/>
              </a:buClr>
              <a:buSzPts val="1100"/>
              <a:buFont typeface="Arial"/>
              <a:buChar char="●"/>
            </a:pPr>
            <a:r>
              <a:rPr lang="en">
                <a:solidFill>
                  <a:srgbClr val="616161"/>
                </a:solidFill>
              </a:rPr>
              <a:t>In a typical file-processing application, the file structure and, in the extreme case, the exact location of Name within a STUDENT record are already coded within each program that accesses this data item.</a:t>
            </a:r>
            <a:endParaRPr>
              <a:solidFill>
                <a:srgbClr val="61616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e960ed919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e960ed919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1600"/>
              </a:spcAft>
              <a:buClr>
                <a:srgbClr val="616161"/>
              </a:buClr>
              <a:buSzPts val="1100"/>
              <a:buFont typeface="Arial"/>
              <a:buChar char="●"/>
            </a:pPr>
            <a:r>
              <a:rPr lang="en">
                <a:solidFill>
                  <a:srgbClr val="616161"/>
                </a:solidFill>
              </a:rPr>
              <a:t>It is the self-describing nature of a database that provides program–data independence</a:t>
            </a:r>
            <a:endParaRPr>
              <a:solidFill>
                <a:srgbClr val="61616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eea54a76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eea54a76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616161"/>
              </a:buClr>
              <a:buSzPts val="1800"/>
              <a:buFont typeface="Proxima Nova"/>
              <a:buChar char="●"/>
            </a:pPr>
            <a:r>
              <a:rPr lang="en">
                <a:solidFill>
                  <a:srgbClr val="616161"/>
                </a:solidFill>
              </a:rPr>
              <a:t>a file access program may be written in such a way that it can access only STUDENT records of the structure. If we want to add another piece of data to each STUDENT record, say the Birth_date, such a program will no longer work and must be changed</a:t>
            </a:r>
            <a:endParaRPr>
              <a:solidFill>
                <a:srgbClr val="616161"/>
              </a:solidFill>
            </a:endParaRPr>
          </a:p>
          <a:p>
            <a:pPr indent="-342900" lvl="0" marL="457200" rtl="0" algn="l">
              <a:lnSpc>
                <a:spcPct val="115000"/>
              </a:lnSpc>
              <a:spcBef>
                <a:spcPts val="0"/>
              </a:spcBef>
              <a:spcAft>
                <a:spcPts val="0"/>
              </a:spcAft>
              <a:buClr>
                <a:srgbClr val="616161"/>
              </a:buClr>
              <a:buSzPts val="1800"/>
              <a:buFont typeface="Proxima Nova"/>
              <a:buChar char="●"/>
            </a:pPr>
            <a:r>
              <a:rPr lang="en">
                <a:solidFill>
                  <a:srgbClr val="616161"/>
                </a:solidFill>
              </a:rPr>
              <a:t>By contrast, in a DBMS environment, we only need to change the description of STUDENT records in the catalog to reflect the inclusion of the new data item Birth_date; no programs are changed. The next time a DBMS program refers to the catalog, the new structure of STUDENT records will be accessed and used</a:t>
            </a:r>
            <a:endParaRPr>
              <a:solidFill>
                <a:srgbClr val="616161"/>
              </a:solidFill>
            </a:endParaRPr>
          </a:p>
          <a:p>
            <a:pPr indent="-342900" lvl="0" marL="457200" rtl="0" algn="l">
              <a:lnSpc>
                <a:spcPct val="115000"/>
              </a:lnSpc>
              <a:spcBef>
                <a:spcPts val="0"/>
              </a:spcBef>
              <a:spcAft>
                <a:spcPts val="0"/>
              </a:spcAft>
              <a:buClr>
                <a:srgbClr val="616161"/>
              </a:buClr>
              <a:buSzPts val="1800"/>
              <a:buFont typeface="Proxima Nova"/>
              <a:buChar char="●"/>
            </a:pPr>
            <a:r>
              <a:rPr lang="en">
                <a:solidFill>
                  <a:srgbClr val="616161"/>
                </a:solidFill>
              </a:rPr>
              <a:t>The approach taken with database systems, where the definition of data is separated from the application programs, is similar to the approach taken in modern software development, where an internal definition of an object and a separate external definition are provided. The users of an object see only the external definition and are unaware of how the object is defined and how it functions</a:t>
            </a:r>
            <a:endParaRPr>
              <a:solidFill>
                <a:srgbClr val="61616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eea54a764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eea54a764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616161"/>
                </a:solidFill>
              </a:rPr>
              <a:t>For example, an operation CALCULATE_GPA can be applied to a STUDENT object to calculate the grade point average. Such operations can be invoked by the user queries or application programs without having to know the details of how the operations are implemented.</a:t>
            </a:r>
            <a:endParaRPr>
              <a:solidFill>
                <a:srgbClr val="61616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e960ed919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e960ed919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chemeClr val="dk1"/>
              </a:buClr>
              <a:buSzPts val="1200"/>
              <a:buChar char="●"/>
            </a:pPr>
            <a:r>
              <a:rPr lang="en" sz="1200">
                <a:solidFill>
                  <a:schemeClr val="dk1"/>
                </a:solidFill>
                <a:highlight>
                  <a:srgbClr val="FFFFFF"/>
                </a:highlight>
              </a:rPr>
              <a:t>The characteristic that allows program-data independence and program-operation independence is called data abstraction.</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highlight>
                  <a:srgbClr val="FFFFFF"/>
                </a:highlight>
              </a:rPr>
              <a:t>The data model uses logical concepts, such as objects, their properties, and their interrelationships, that may be easier for most users to understand than computer storage concepts. </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highlight>
                  <a:srgbClr val="FFFFFF"/>
                </a:highlight>
              </a:rPr>
              <a:t>Hence, the data model hides storage and implementation details that are not of interest to most database users.</a:t>
            </a:r>
            <a:endParaRPr sz="1200">
              <a:solidFill>
                <a:schemeClr val="dk1"/>
              </a:solidFill>
              <a:highlight>
                <a:srgbClr val="FFFFFF"/>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960ed919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e960ed919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616161"/>
              </a:buClr>
              <a:buSzPts val="1100"/>
              <a:buFont typeface="Arial"/>
              <a:buChar char="●"/>
            </a:pPr>
            <a:r>
              <a:rPr lang="en">
                <a:solidFill>
                  <a:srgbClr val="616161"/>
                </a:solidFill>
              </a:rPr>
              <a:t>A database typically has many types of users, each of whom may require a different perspective or view of the database. </a:t>
            </a:r>
            <a:endParaRPr>
              <a:solidFill>
                <a:srgbClr val="616161"/>
              </a:solidFill>
            </a:endParaRPr>
          </a:p>
          <a:p>
            <a:pPr indent="-298450" lvl="0" marL="457200" rtl="0" algn="l">
              <a:lnSpc>
                <a:spcPct val="115000"/>
              </a:lnSpc>
              <a:spcBef>
                <a:spcPts val="0"/>
              </a:spcBef>
              <a:spcAft>
                <a:spcPts val="0"/>
              </a:spcAft>
              <a:buClr>
                <a:srgbClr val="616161"/>
              </a:buClr>
              <a:buSzPts val="1100"/>
              <a:buFont typeface="Arial"/>
              <a:buChar char="●"/>
            </a:pPr>
            <a:r>
              <a:rPr lang="en">
                <a:solidFill>
                  <a:srgbClr val="616161"/>
                </a:solidFill>
              </a:rPr>
              <a:t>For example, one user of the database of may be interested only in accessing and printing the transcript of each student. A second user, who is interested only in checking that students have taken all the prerequisites of each course for which the student registers, may require a different view</a:t>
            </a:r>
            <a:endParaRPr>
              <a:solidFill>
                <a:srgbClr val="616161"/>
              </a:solidFill>
            </a:endParaRPr>
          </a:p>
          <a:p>
            <a:pPr indent="-298450" lvl="0" marL="457200" rtl="0" algn="l">
              <a:lnSpc>
                <a:spcPct val="115000"/>
              </a:lnSpc>
              <a:spcBef>
                <a:spcPts val="0"/>
              </a:spcBef>
              <a:spcAft>
                <a:spcPts val="0"/>
              </a:spcAft>
              <a:buClr>
                <a:srgbClr val="616161"/>
              </a:buClr>
              <a:buSzPts val="1100"/>
              <a:buFont typeface="Arial"/>
              <a:buChar char="●"/>
            </a:pPr>
            <a:r>
              <a:rPr lang="en">
                <a:solidFill>
                  <a:srgbClr val="616161"/>
                </a:solidFill>
              </a:rPr>
              <a:t>A view may be a subset of the data in the database or it may contain virtual data that is derived from the database but is not explicitly stored.</a:t>
            </a:r>
            <a:endParaRPr>
              <a:solidFill>
                <a:srgbClr val="616161"/>
              </a:solidFill>
            </a:endParaRPr>
          </a:p>
          <a:p>
            <a:pPr indent="0" lvl="0" marL="0" rtl="0" algn="l">
              <a:lnSpc>
                <a:spcPct val="150000"/>
              </a:lnSpc>
              <a:spcBef>
                <a:spcPts val="0"/>
              </a:spcBef>
              <a:spcAft>
                <a:spcPts val="0"/>
              </a:spcAft>
              <a:buClr>
                <a:schemeClr val="dk1"/>
              </a:buClr>
              <a:buSzPts val="1100"/>
              <a:buFont typeface="Arial"/>
              <a:buNone/>
            </a:pPr>
            <a:r>
              <a:t/>
            </a:r>
            <a:endParaRPr b="1">
              <a:solidFill>
                <a:srgbClr val="202729"/>
              </a:solidFill>
            </a:endParaRPr>
          </a:p>
          <a:p>
            <a:pPr indent="0" lvl="0" marL="0" rtl="0" algn="l">
              <a:lnSpc>
                <a:spcPct val="150000"/>
              </a:lnSpc>
              <a:spcBef>
                <a:spcPts val="0"/>
              </a:spcBef>
              <a:spcAft>
                <a:spcPts val="0"/>
              </a:spcAft>
              <a:buClr>
                <a:schemeClr val="dk1"/>
              </a:buClr>
              <a:buSzPts val="1100"/>
              <a:buFont typeface="Arial"/>
              <a:buNone/>
            </a:pPr>
            <a:r>
              <a:rPr b="1" lang="en">
                <a:solidFill>
                  <a:srgbClr val="202729"/>
                </a:solidFill>
              </a:rPr>
              <a:t>Example of multi user transaction</a:t>
            </a:r>
            <a:endParaRPr b="1">
              <a:solidFill>
                <a:srgbClr val="202729"/>
              </a:solidFill>
            </a:endParaRPr>
          </a:p>
          <a:p>
            <a:pPr indent="-298450" lvl="0" marL="457200" rtl="0" algn="l">
              <a:lnSpc>
                <a:spcPct val="115000"/>
              </a:lnSpc>
              <a:spcBef>
                <a:spcPts val="0"/>
              </a:spcBef>
              <a:spcAft>
                <a:spcPts val="0"/>
              </a:spcAft>
              <a:buClr>
                <a:srgbClr val="616161"/>
              </a:buClr>
              <a:buSzPts val="1100"/>
              <a:buFont typeface="Arial"/>
              <a:buChar char="●"/>
            </a:pPr>
            <a:r>
              <a:rPr lang="en">
                <a:solidFill>
                  <a:srgbClr val="616161"/>
                </a:solidFill>
              </a:rPr>
              <a:t>For example, when several reservation agents try to assign a seat on an airline flight, the DBMS should ensure that each seat can be accessed by only one agent at a time for assignment to a passenger. T</a:t>
            </a:r>
            <a:endParaRPr>
              <a:solidFill>
                <a:srgbClr val="616161"/>
              </a:solidFill>
            </a:endParaRPr>
          </a:p>
          <a:p>
            <a:pPr indent="-298450" lvl="0" marL="457200" rtl="0" algn="l">
              <a:lnSpc>
                <a:spcPct val="115000"/>
              </a:lnSpc>
              <a:spcBef>
                <a:spcPts val="0"/>
              </a:spcBef>
              <a:spcAft>
                <a:spcPts val="0"/>
              </a:spcAft>
              <a:buClr>
                <a:srgbClr val="616161"/>
              </a:buClr>
              <a:buSzPts val="1100"/>
              <a:buFont typeface="Arial"/>
              <a:buChar char="●"/>
            </a:pPr>
            <a:r>
              <a:rPr lang="en">
                <a:solidFill>
                  <a:srgbClr val="616161"/>
                </a:solidFill>
              </a:rPr>
              <a:t>A fundamental role of multiuser DBMS software is to ensure that concurrent transactions operate correctly and efficiently.</a:t>
            </a:r>
            <a:endParaRPr>
              <a:solidFill>
                <a:srgbClr val="616161"/>
              </a:solidFill>
            </a:endParaRPr>
          </a:p>
          <a:p>
            <a:pPr indent="0" lvl="0" marL="0" rtl="0" algn="l">
              <a:lnSpc>
                <a:spcPct val="150000"/>
              </a:lnSpc>
              <a:spcBef>
                <a:spcPts val="0"/>
              </a:spcBef>
              <a:spcAft>
                <a:spcPts val="0"/>
              </a:spcAft>
              <a:buClr>
                <a:schemeClr val="dk1"/>
              </a:buClr>
              <a:buSzPts val="1100"/>
              <a:buFont typeface="Arial"/>
              <a:buNone/>
            </a:pPr>
            <a:r>
              <a:t/>
            </a:r>
            <a:endParaRPr>
              <a:solidFill>
                <a:srgbClr val="202729"/>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960ed9586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960ed9586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highlight>
                <a:srgbClr val="1967D2"/>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rgbClr val="FFFFFF"/>
              </a:solidFill>
              <a:highlight>
                <a:srgbClr val="007B83"/>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e960ed958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e960ed958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616161"/>
                </a:solidFill>
              </a:rPr>
              <a:t>Some additional advantages of using a DBMS and the capabilities that a good DBMS should possess. </a:t>
            </a:r>
            <a:r>
              <a:rPr lang="en">
                <a:solidFill>
                  <a:srgbClr val="273239"/>
                </a:solidFill>
                <a:highlight>
                  <a:srgbClr val="FFFFFF"/>
                </a:highlight>
              </a:rPr>
              <a:t>These capabilities are in addition to the four main characteristics discussed in Section 1.3. </a:t>
            </a:r>
            <a:endParaRPr>
              <a:solidFill>
                <a:srgbClr val="273239"/>
              </a:solidFill>
              <a:highlight>
                <a:srgbClr val="FFFFFF"/>
              </a:highlight>
            </a:endParaRPr>
          </a:p>
          <a:p>
            <a:pPr indent="-298450" lvl="0" marL="457200" rtl="0" algn="l">
              <a:lnSpc>
                <a:spcPct val="115000"/>
              </a:lnSpc>
              <a:spcBef>
                <a:spcPts val="0"/>
              </a:spcBef>
              <a:spcAft>
                <a:spcPts val="0"/>
              </a:spcAft>
              <a:buClr>
                <a:srgbClr val="616161"/>
              </a:buClr>
              <a:buSzPts val="1100"/>
              <a:buChar char="●"/>
            </a:pPr>
            <a:r>
              <a:rPr b="1" lang="en">
                <a:solidFill>
                  <a:srgbClr val="616161"/>
                </a:solidFill>
              </a:rPr>
              <a:t>Providing Persistent Storage for Program Objects</a:t>
            </a:r>
            <a:endParaRPr b="1">
              <a:solidFill>
                <a:srgbClr val="616161"/>
              </a:solidFill>
            </a:endParaRPr>
          </a:p>
          <a:p>
            <a:pPr indent="-298450" lvl="1" marL="914400" rtl="0" algn="l">
              <a:lnSpc>
                <a:spcPct val="115000"/>
              </a:lnSpc>
              <a:spcBef>
                <a:spcPts val="0"/>
              </a:spcBef>
              <a:spcAft>
                <a:spcPts val="0"/>
              </a:spcAft>
              <a:buClr>
                <a:srgbClr val="616161"/>
              </a:buClr>
              <a:buSzPts val="1100"/>
              <a:buChar char="○"/>
            </a:pPr>
            <a:r>
              <a:rPr lang="en">
                <a:solidFill>
                  <a:srgbClr val="616161"/>
                </a:solidFill>
              </a:rPr>
              <a:t>Databases can be used to provide persistent storage for program objects and data structures. </a:t>
            </a:r>
            <a:endParaRPr>
              <a:solidFill>
                <a:srgbClr val="616161"/>
              </a:solidFill>
            </a:endParaRPr>
          </a:p>
          <a:p>
            <a:pPr indent="-298450" lvl="1" marL="914400" rtl="0" algn="l">
              <a:lnSpc>
                <a:spcPct val="115000"/>
              </a:lnSpc>
              <a:spcBef>
                <a:spcPts val="0"/>
              </a:spcBef>
              <a:spcAft>
                <a:spcPts val="0"/>
              </a:spcAft>
              <a:buClr>
                <a:srgbClr val="616161"/>
              </a:buClr>
              <a:buSzPts val="1100"/>
              <a:buChar char="○"/>
            </a:pPr>
            <a:r>
              <a:rPr lang="en">
                <a:solidFill>
                  <a:srgbClr val="616161"/>
                </a:solidFill>
              </a:rPr>
              <a:t>Programming languages typically have complex data structures, such as structs or class</a:t>
            </a:r>
            <a:endParaRPr>
              <a:solidFill>
                <a:srgbClr val="616161"/>
              </a:solidFill>
            </a:endParaRPr>
          </a:p>
          <a:p>
            <a:pPr indent="-298450" lvl="1" marL="914400" rtl="0" algn="l">
              <a:lnSpc>
                <a:spcPct val="115000"/>
              </a:lnSpc>
              <a:spcBef>
                <a:spcPts val="0"/>
              </a:spcBef>
              <a:spcAft>
                <a:spcPts val="0"/>
              </a:spcAft>
              <a:buClr>
                <a:srgbClr val="616161"/>
              </a:buClr>
              <a:buSzPts val="1100"/>
              <a:buChar char="○"/>
            </a:pPr>
            <a:r>
              <a:rPr lang="en">
                <a:solidFill>
                  <a:srgbClr val="616161"/>
                </a:solidFill>
              </a:rPr>
              <a:t>The values of program variables or objects are discarded once a program terminates\</a:t>
            </a:r>
            <a:endParaRPr>
              <a:solidFill>
                <a:srgbClr val="616161"/>
              </a:solidFill>
            </a:endParaRPr>
          </a:p>
          <a:p>
            <a:pPr indent="-298450" lvl="1" marL="914400" rtl="0" algn="l">
              <a:lnSpc>
                <a:spcPct val="115000"/>
              </a:lnSpc>
              <a:spcBef>
                <a:spcPts val="0"/>
              </a:spcBef>
              <a:spcAft>
                <a:spcPts val="0"/>
              </a:spcAft>
              <a:buClr>
                <a:srgbClr val="616161"/>
              </a:buClr>
              <a:buSzPts val="1100"/>
              <a:buChar char="○"/>
            </a:pPr>
            <a:r>
              <a:rPr lang="en">
                <a:solidFill>
                  <a:srgbClr val="616161"/>
                </a:solidFill>
              </a:rPr>
              <a:t>If the programmer stores them in permanent files, then often they have to convert it into format suitable for file storage.</a:t>
            </a:r>
            <a:endParaRPr>
              <a:solidFill>
                <a:srgbClr val="616161"/>
              </a:solidFill>
            </a:endParaRPr>
          </a:p>
          <a:p>
            <a:pPr indent="-298450" lvl="1" marL="914400" rtl="0" algn="l">
              <a:lnSpc>
                <a:spcPct val="115000"/>
              </a:lnSpc>
              <a:spcBef>
                <a:spcPts val="0"/>
              </a:spcBef>
              <a:spcAft>
                <a:spcPts val="0"/>
              </a:spcAft>
              <a:buClr>
                <a:srgbClr val="616161"/>
              </a:buClr>
              <a:buSzPts val="1100"/>
              <a:buChar char="○"/>
            </a:pPr>
            <a:r>
              <a:rPr lang="en">
                <a:solidFill>
                  <a:srgbClr val="616161"/>
                </a:solidFill>
              </a:rPr>
              <a:t>When the need arises to read this data once more, they are again converted from the file format to the program variable or object structure.</a:t>
            </a:r>
            <a:endParaRPr>
              <a:solidFill>
                <a:srgbClr val="616161"/>
              </a:solidFill>
            </a:endParaRPr>
          </a:p>
          <a:p>
            <a:pPr indent="-298450" lvl="1" marL="914400" rtl="0" algn="l">
              <a:lnSpc>
                <a:spcPct val="115000"/>
              </a:lnSpc>
              <a:spcBef>
                <a:spcPts val="0"/>
              </a:spcBef>
              <a:spcAft>
                <a:spcPts val="0"/>
              </a:spcAft>
              <a:buClr>
                <a:srgbClr val="616161"/>
              </a:buClr>
              <a:buSzPts val="1100"/>
              <a:buChar char="○"/>
            </a:pPr>
            <a:r>
              <a:rPr lang="en">
                <a:solidFill>
                  <a:srgbClr val="616161"/>
                </a:solidFill>
              </a:rPr>
              <a:t>Object-oriented database systems are compatible with programming languages such as C++ and Java, and the DBMS software automatically performs any necessary conversions. Hence, a complex object in C++ can be stored permanently in an object-oriented DBMS</a:t>
            </a:r>
            <a:endParaRPr>
              <a:solidFill>
                <a:srgbClr val="61616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960ed958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e960ed958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616161"/>
              </a:buClr>
              <a:buSzPts val="1100"/>
              <a:buChar char="●"/>
            </a:pPr>
            <a:r>
              <a:rPr b="1" lang="en">
                <a:solidFill>
                  <a:srgbClr val="616161"/>
                </a:solidFill>
              </a:rPr>
              <a:t>Providing Storage Structures and Search Techniques for Efficient Query Processing</a:t>
            </a:r>
            <a:endParaRPr b="1">
              <a:solidFill>
                <a:srgbClr val="616161"/>
              </a:solidFill>
            </a:endParaRPr>
          </a:p>
          <a:p>
            <a:pPr indent="-298450" lvl="1" marL="914400" rtl="0" algn="l">
              <a:lnSpc>
                <a:spcPct val="115000"/>
              </a:lnSpc>
              <a:spcBef>
                <a:spcPts val="0"/>
              </a:spcBef>
              <a:spcAft>
                <a:spcPts val="0"/>
              </a:spcAft>
              <a:buClr>
                <a:srgbClr val="616161"/>
              </a:buClr>
              <a:buSzPts val="1100"/>
              <a:buChar char="○"/>
            </a:pPr>
            <a:r>
              <a:rPr lang="en">
                <a:solidFill>
                  <a:srgbClr val="616161"/>
                </a:solidFill>
              </a:rPr>
              <a:t>DBMS must provide specialized data structures and search techniques to speed up disk search for the desired records.</a:t>
            </a:r>
            <a:endParaRPr>
              <a:solidFill>
                <a:srgbClr val="616161"/>
              </a:solidFill>
            </a:endParaRPr>
          </a:p>
          <a:p>
            <a:pPr indent="-298450" lvl="0" marL="457200" rtl="0" algn="l">
              <a:lnSpc>
                <a:spcPct val="115000"/>
              </a:lnSpc>
              <a:spcBef>
                <a:spcPts val="0"/>
              </a:spcBef>
              <a:spcAft>
                <a:spcPts val="0"/>
              </a:spcAft>
              <a:buClr>
                <a:srgbClr val="616161"/>
              </a:buClr>
              <a:buSzPts val="1100"/>
              <a:buChar char="●"/>
            </a:pPr>
            <a:r>
              <a:rPr b="1" lang="en">
                <a:solidFill>
                  <a:srgbClr val="616161"/>
                </a:solidFill>
              </a:rPr>
              <a:t>Providing Backup and Recovery</a:t>
            </a:r>
            <a:endParaRPr b="1">
              <a:solidFill>
                <a:srgbClr val="616161"/>
              </a:solidFill>
            </a:endParaRPr>
          </a:p>
          <a:p>
            <a:pPr indent="-298450" lvl="1" marL="914400" rtl="0" algn="l">
              <a:lnSpc>
                <a:spcPct val="115000"/>
              </a:lnSpc>
              <a:spcBef>
                <a:spcPts val="0"/>
              </a:spcBef>
              <a:spcAft>
                <a:spcPts val="0"/>
              </a:spcAft>
              <a:buClr>
                <a:srgbClr val="616161"/>
              </a:buClr>
              <a:buSzPts val="1100"/>
              <a:buChar char="○"/>
            </a:pPr>
            <a:r>
              <a:rPr lang="en">
                <a:solidFill>
                  <a:srgbClr val="616161"/>
                </a:solidFill>
              </a:rPr>
              <a:t>A DBMS must provide facilities for recovering from hardware or software failures. The backup and recovery subsystem of the DBMS is responsible for recovery. </a:t>
            </a:r>
            <a:endParaRPr>
              <a:solidFill>
                <a:srgbClr val="616161"/>
              </a:solidFill>
            </a:endParaRPr>
          </a:p>
          <a:p>
            <a:pPr indent="-298450" lvl="0" marL="457200" rtl="0" algn="l">
              <a:lnSpc>
                <a:spcPct val="115000"/>
              </a:lnSpc>
              <a:spcBef>
                <a:spcPts val="0"/>
              </a:spcBef>
              <a:spcAft>
                <a:spcPts val="0"/>
              </a:spcAft>
              <a:buClr>
                <a:srgbClr val="616161"/>
              </a:buClr>
              <a:buSzPts val="1100"/>
              <a:buChar char="●"/>
            </a:pPr>
            <a:r>
              <a:rPr b="1" lang="en">
                <a:solidFill>
                  <a:srgbClr val="616161"/>
                </a:solidFill>
              </a:rPr>
              <a:t>Representing Complex Relationships among Data</a:t>
            </a:r>
            <a:endParaRPr b="1">
              <a:solidFill>
                <a:srgbClr val="616161"/>
              </a:solidFill>
            </a:endParaRPr>
          </a:p>
          <a:p>
            <a:pPr indent="-298450" lvl="1" marL="914400" rtl="0" algn="l">
              <a:lnSpc>
                <a:spcPct val="115000"/>
              </a:lnSpc>
              <a:spcBef>
                <a:spcPts val="0"/>
              </a:spcBef>
              <a:spcAft>
                <a:spcPts val="0"/>
              </a:spcAft>
              <a:buClr>
                <a:srgbClr val="616161"/>
              </a:buClr>
              <a:buSzPts val="1100"/>
              <a:buChar char="○"/>
            </a:pPr>
            <a:r>
              <a:rPr lang="en">
                <a:solidFill>
                  <a:srgbClr val="616161"/>
                </a:solidFill>
              </a:rPr>
              <a:t>A database may include numerous varieties of data that are interrelated in many ways.</a:t>
            </a:r>
            <a:endParaRPr>
              <a:solidFill>
                <a:srgbClr val="616161"/>
              </a:solidFill>
            </a:endParaRPr>
          </a:p>
          <a:p>
            <a:pPr indent="-298450" lvl="0" marL="457200" rtl="0" algn="l">
              <a:lnSpc>
                <a:spcPct val="115000"/>
              </a:lnSpc>
              <a:spcBef>
                <a:spcPts val="0"/>
              </a:spcBef>
              <a:spcAft>
                <a:spcPts val="0"/>
              </a:spcAft>
              <a:buClr>
                <a:srgbClr val="616161"/>
              </a:buClr>
              <a:buSzPts val="1100"/>
              <a:buChar char="●"/>
            </a:pPr>
            <a:r>
              <a:rPr b="1" lang="en">
                <a:solidFill>
                  <a:srgbClr val="616161"/>
                </a:solidFill>
              </a:rPr>
              <a:t>Enforcing Integrity Constraints</a:t>
            </a:r>
            <a:endParaRPr b="1">
              <a:solidFill>
                <a:srgbClr val="616161"/>
              </a:solidFill>
            </a:endParaRPr>
          </a:p>
          <a:p>
            <a:pPr indent="-298450" lvl="1" marL="914400" rtl="0" algn="l">
              <a:lnSpc>
                <a:spcPct val="115000"/>
              </a:lnSpc>
              <a:spcBef>
                <a:spcPts val="0"/>
              </a:spcBef>
              <a:spcAft>
                <a:spcPts val="0"/>
              </a:spcAft>
              <a:buClr>
                <a:srgbClr val="616161"/>
              </a:buClr>
              <a:buSzPts val="1100"/>
              <a:buChar char="○"/>
            </a:pPr>
            <a:r>
              <a:rPr lang="en">
                <a:solidFill>
                  <a:srgbClr val="616161"/>
                </a:solidFill>
              </a:rPr>
              <a:t>Database integrity ensures that the data in the database in valid, accurate and consistent </a:t>
            </a:r>
            <a:endParaRPr>
              <a:solidFill>
                <a:srgbClr val="616161"/>
              </a:solidFill>
            </a:endParaRPr>
          </a:p>
          <a:p>
            <a:pPr indent="-298450" lvl="1" marL="914400" rtl="0" algn="l">
              <a:lnSpc>
                <a:spcPct val="115000"/>
              </a:lnSpc>
              <a:spcBef>
                <a:spcPts val="0"/>
              </a:spcBef>
              <a:spcAft>
                <a:spcPts val="0"/>
              </a:spcAft>
              <a:buClr>
                <a:srgbClr val="616161"/>
              </a:buClr>
              <a:buSzPts val="1100"/>
              <a:buChar char="○"/>
            </a:pPr>
            <a:r>
              <a:rPr lang="en">
                <a:solidFill>
                  <a:srgbClr val="616161"/>
                </a:solidFill>
              </a:rPr>
              <a:t>It ensures user trust on the database</a:t>
            </a:r>
            <a:endParaRPr>
              <a:solidFill>
                <a:srgbClr val="616161"/>
              </a:solidFill>
            </a:endParaRPr>
          </a:p>
          <a:p>
            <a:pPr indent="-298450" lvl="0" marL="457200" rtl="0" algn="l">
              <a:lnSpc>
                <a:spcPct val="115000"/>
              </a:lnSpc>
              <a:spcBef>
                <a:spcPts val="0"/>
              </a:spcBef>
              <a:spcAft>
                <a:spcPts val="0"/>
              </a:spcAft>
              <a:buClr>
                <a:srgbClr val="616161"/>
              </a:buClr>
              <a:buSzPts val="1100"/>
              <a:buChar char="●"/>
            </a:pPr>
            <a:r>
              <a:rPr b="1" lang="en">
                <a:solidFill>
                  <a:srgbClr val="616161"/>
                </a:solidFill>
              </a:rPr>
              <a:t>Potential for Enforcing Standards.</a:t>
            </a:r>
            <a:endParaRPr b="1">
              <a:solidFill>
                <a:srgbClr val="616161"/>
              </a:solidFill>
            </a:endParaRPr>
          </a:p>
          <a:p>
            <a:pPr indent="-298450" lvl="1" marL="914400" rtl="0" algn="l">
              <a:lnSpc>
                <a:spcPct val="115000"/>
              </a:lnSpc>
              <a:spcBef>
                <a:spcPts val="0"/>
              </a:spcBef>
              <a:spcAft>
                <a:spcPts val="0"/>
              </a:spcAft>
              <a:buClr>
                <a:srgbClr val="616161"/>
              </a:buClr>
              <a:buSzPts val="1100"/>
              <a:buChar char="○"/>
            </a:pPr>
            <a:r>
              <a:rPr lang="en">
                <a:solidFill>
                  <a:srgbClr val="616161"/>
                </a:solidFill>
              </a:rPr>
              <a:t>The database approach permits the DBA to define and enforce standards among database users in a large organization.</a:t>
            </a:r>
            <a:endParaRPr>
              <a:solidFill>
                <a:srgbClr val="616161"/>
              </a:solidFill>
            </a:endParaRPr>
          </a:p>
          <a:p>
            <a:pPr indent="-298450" lvl="0" marL="457200" rtl="0" algn="l">
              <a:lnSpc>
                <a:spcPct val="115000"/>
              </a:lnSpc>
              <a:spcBef>
                <a:spcPts val="0"/>
              </a:spcBef>
              <a:spcAft>
                <a:spcPts val="0"/>
              </a:spcAft>
              <a:buClr>
                <a:srgbClr val="616161"/>
              </a:buClr>
              <a:buSzPts val="1100"/>
              <a:buChar char="●"/>
            </a:pPr>
            <a:r>
              <a:rPr b="1" lang="en">
                <a:solidFill>
                  <a:srgbClr val="616161"/>
                </a:solidFill>
              </a:rPr>
              <a:t>Reduced Application Development Time.</a:t>
            </a:r>
            <a:endParaRPr b="1">
              <a:solidFill>
                <a:srgbClr val="616161"/>
              </a:solidFill>
            </a:endParaRPr>
          </a:p>
          <a:p>
            <a:pPr indent="-298450" lvl="1" marL="914400" rtl="0" algn="l">
              <a:lnSpc>
                <a:spcPct val="115000"/>
              </a:lnSpc>
              <a:spcBef>
                <a:spcPts val="0"/>
              </a:spcBef>
              <a:spcAft>
                <a:spcPts val="0"/>
              </a:spcAft>
              <a:buClr>
                <a:srgbClr val="616161"/>
              </a:buClr>
              <a:buSzPts val="1100"/>
              <a:buChar char="○"/>
            </a:pPr>
            <a:r>
              <a:rPr lang="en">
                <a:solidFill>
                  <a:srgbClr val="616161"/>
                </a:solidFill>
              </a:rPr>
              <a:t>Development time using a DBMS is estimated to be one sixth to one-fourth of that for a file system</a:t>
            </a:r>
            <a:endParaRPr>
              <a:solidFill>
                <a:srgbClr val="616161"/>
              </a:solidFill>
            </a:endParaRPr>
          </a:p>
          <a:p>
            <a:pPr indent="-298450" lvl="1" marL="914400" rtl="0" algn="l">
              <a:lnSpc>
                <a:spcPct val="100000"/>
              </a:lnSpc>
              <a:spcBef>
                <a:spcPts val="0"/>
              </a:spcBef>
              <a:spcAft>
                <a:spcPts val="0"/>
              </a:spcAft>
              <a:buClr>
                <a:srgbClr val="273239"/>
              </a:buClr>
              <a:buSzPts val="1100"/>
              <a:buChar char="○"/>
            </a:pPr>
            <a:r>
              <a:rPr lang="en">
                <a:solidFill>
                  <a:srgbClr val="273239"/>
                </a:solidFill>
                <a:highlight>
                  <a:schemeClr val="lt1"/>
                </a:highlight>
              </a:rPr>
              <a:t>A prime selling feature of the database approach is that developing a new application—such as the retrieval of certain data from the database for printing a new report—takes very little time. Designing and implementing a large multiuser database from scratch may take more time than writing a single specialized file application. However, once a database is up and running, substantially less time is generally required to create new applications using DBMS facilities</a:t>
            </a:r>
            <a:endParaRPr>
              <a:solidFill>
                <a:srgbClr val="61616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960ed958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e960ed958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273239"/>
              </a:buClr>
              <a:buSzPts val="1400"/>
              <a:buChar char="●"/>
            </a:pPr>
            <a:r>
              <a:rPr lang="en">
                <a:solidFill>
                  <a:srgbClr val="273239"/>
                </a:solidFill>
                <a:highlight>
                  <a:srgbClr val="FFFFFF"/>
                </a:highlight>
              </a:rPr>
              <a:t>Modern DBMSs allow certain types of evolutionary changes to the structure of the database without affecting the stored data and the existing application programs.</a:t>
            </a:r>
            <a:endParaRPr>
              <a:solidFill>
                <a:srgbClr val="273239"/>
              </a:solidFill>
              <a:highlight>
                <a:srgbClr val="FFFFFF"/>
              </a:highlight>
            </a:endParaRPr>
          </a:p>
          <a:p>
            <a:pPr indent="-317500" lvl="0" marL="457200" rtl="0" algn="l">
              <a:lnSpc>
                <a:spcPct val="100000"/>
              </a:lnSpc>
              <a:spcBef>
                <a:spcPts val="0"/>
              </a:spcBef>
              <a:spcAft>
                <a:spcPts val="0"/>
              </a:spcAft>
              <a:buClr>
                <a:srgbClr val="273239"/>
              </a:buClr>
              <a:buSzPts val="1400"/>
              <a:buChar char="●"/>
            </a:pPr>
            <a:r>
              <a:rPr lang="en">
                <a:solidFill>
                  <a:srgbClr val="273239"/>
                </a:solidFill>
                <a:highlight>
                  <a:srgbClr val="FFFFFF"/>
                </a:highlight>
              </a:rPr>
              <a:t>Economies of Scale. </a:t>
            </a:r>
            <a:endParaRPr>
              <a:solidFill>
                <a:srgbClr val="273239"/>
              </a:solidFill>
              <a:highlight>
                <a:srgbClr val="FFFFFF"/>
              </a:highlight>
            </a:endParaRPr>
          </a:p>
          <a:p>
            <a:pPr indent="-317500" lvl="1" marL="914400" rtl="0" algn="l">
              <a:lnSpc>
                <a:spcPct val="100000"/>
              </a:lnSpc>
              <a:spcBef>
                <a:spcPts val="0"/>
              </a:spcBef>
              <a:spcAft>
                <a:spcPts val="0"/>
              </a:spcAft>
              <a:buClr>
                <a:srgbClr val="273239"/>
              </a:buClr>
              <a:buSzPts val="1400"/>
              <a:buChar char="○"/>
            </a:pPr>
            <a:r>
              <a:rPr lang="en">
                <a:solidFill>
                  <a:srgbClr val="273239"/>
                </a:solidFill>
                <a:highlight>
                  <a:srgbClr val="FFFFFF"/>
                </a:highlight>
              </a:rPr>
              <a:t>The DBMS approach permits consolidation of data and applications, thus reducing the amount of wasteful overlap between activities of data-processing personnel in different projects or departments as well as redundancies among applications. This enables the whole organization to invest in more powerful processors, storage devices, or networking gear, rather than having each department purchase its own (lower performance) equipment. This reduces overall costs of operation and management.</a:t>
            </a:r>
            <a:endParaRPr>
              <a:solidFill>
                <a:srgbClr val="273239"/>
              </a:solidFill>
              <a:highlight>
                <a:srgbClr val="FFFFFF"/>
              </a:highlight>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ec352c95fb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ec352c95fb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Size The complexity and breadth of functionality makes the DBMS an extremely large piece of software, occupying many megabytes of disk space and requiring substantial amounts of memory to run efficiently</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Cost of DBMSs The cost of DBMSs varies significantly, depending on the environment and functionality provided. For example, a single-user DBMS for a personal computer may only cost $100. However, a large mainframe multi-user DBMS servicing hundreds of users can be extremely expensive, perhaps $100,000 or even $1,000,000. There is also the recurrent annual maintenance cost, which is typically a percentage of the list price.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DBMS may involve unnecessary overhead costs in some situations that would not be incurred in traditional file processing: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High initial investment in hardware, software, and training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The generality that a DBMS provides for defining and processing data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Overhead for providing security, concurrency control, recovery, and integrity functions</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Additional hardware costs The disk storage requirements for the DBMS and the database may necessitate the purchase of additional storage space. Furthermore, to achieve the required performance, it may be necessary to purchase a larger machine, perhaps even a machine dedicated to running the DBMS. The procurement of additional hardware results in further expenditure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Greater impact of a failure The centralization of resources increases the vulnerability of the system. Because all users and applications rely on the availability of the DBMS, the failure of certain components can bring operations to a halt.</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eec3b1ae4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eec3b1ae4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rgbClr val="273239"/>
                </a:solidFill>
                <a:highlight>
                  <a:srgbClr val="FFFFFF"/>
                </a:highlight>
              </a:rPr>
              <a:t>The overhead costs of using a DBMS are due to the following:</a:t>
            </a:r>
            <a:endParaRPr>
              <a:solidFill>
                <a:srgbClr val="273239"/>
              </a:solidFill>
              <a:highlight>
                <a:srgbClr val="FFFFFF"/>
              </a:highlight>
            </a:endParaRPr>
          </a:p>
          <a:p>
            <a:pPr indent="-298450" lvl="0" marL="457200" rtl="0" algn="l">
              <a:lnSpc>
                <a:spcPct val="150000"/>
              </a:lnSpc>
              <a:spcBef>
                <a:spcPts val="1600"/>
              </a:spcBef>
              <a:spcAft>
                <a:spcPts val="0"/>
              </a:spcAft>
              <a:buClr>
                <a:srgbClr val="273239"/>
              </a:buClr>
              <a:buSzPts val="1100"/>
              <a:buChar char="●"/>
            </a:pPr>
            <a:r>
              <a:rPr lang="en">
                <a:solidFill>
                  <a:srgbClr val="273239"/>
                </a:solidFill>
                <a:highlight>
                  <a:srgbClr val="FFFFFF"/>
                </a:highlight>
              </a:rPr>
              <a:t>High initial investment in hardware, software, and training </a:t>
            </a:r>
            <a:endParaRPr>
              <a:solidFill>
                <a:srgbClr val="273239"/>
              </a:solidFill>
              <a:highlight>
                <a:srgbClr val="FFFFFF"/>
              </a:highlight>
            </a:endParaRPr>
          </a:p>
          <a:p>
            <a:pPr indent="-298450" lvl="0" marL="457200" rtl="0" algn="l">
              <a:lnSpc>
                <a:spcPct val="150000"/>
              </a:lnSpc>
              <a:spcBef>
                <a:spcPts val="0"/>
              </a:spcBef>
              <a:spcAft>
                <a:spcPts val="0"/>
              </a:spcAft>
              <a:buClr>
                <a:srgbClr val="273239"/>
              </a:buClr>
              <a:buSzPts val="1100"/>
              <a:buChar char="●"/>
            </a:pPr>
            <a:r>
              <a:rPr lang="en">
                <a:solidFill>
                  <a:srgbClr val="273239"/>
                </a:solidFill>
                <a:highlight>
                  <a:srgbClr val="FFFFFF"/>
                </a:highlight>
              </a:rPr>
              <a:t>The generality that a DBMS provides for defining and processing data </a:t>
            </a:r>
            <a:endParaRPr>
              <a:solidFill>
                <a:srgbClr val="273239"/>
              </a:solidFill>
              <a:highlight>
                <a:srgbClr val="FFFFFF"/>
              </a:highlight>
            </a:endParaRPr>
          </a:p>
          <a:p>
            <a:pPr indent="-298450" lvl="0" marL="457200" rtl="0" algn="l">
              <a:lnSpc>
                <a:spcPct val="150000"/>
              </a:lnSpc>
              <a:spcBef>
                <a:spcPts val="0"/>
              </a:spcBef>
              <a:spcAft>
                <a:spcPts val="0"/>
              </a:spcAft>
              <a:buClr>
                <a:srgbClr val="273239"/>
              </a:buClr>
              <a:buSzPts val="1100"/>
              <a:buChar char="●"/>
            </a:pPr>
            <a:r>
              <a:rPr lang="en">
                <a:solidFill>
                  <a:srgbClr val="273239"/>
                </a:solidFill>
                <a:highlight>
                  <a:srgbClr val="FFFFFF"/>
                </a:highlight>
              </a:rPr>
              <a:t>Overhead for providing security, concurrency control, recovery, and integrity functions</a:t>
            </a:r>
            <a:endParaRPr>
              <a:solidFill>
                <a:srgbClr val="273239"/>
              </a:solidFill>
              <a:highlight>
                <a:srgbClr val="FFFFFF"/>
              </a:highlight>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ec352c95fb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ec352c95fb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Clr>
                <a:schemeClr val="dk1"/>
              </a:buClr>
              <a:buSzPts val="1100"/>
              <a:buFont typeface="Arial"/>
              <a:buNone/>
            </a:pPr>
            <a:r>
              <a:t/>
            </a:r>
            <a:endParaRPr sz="1300">
              <a:solidFill>
                <a:srgbClr val="273239"/>
              </a:solidFill>
              <a:highlight>
                <a:srgbClr val="FFFFFF"/>
              </a:highligh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e960ed9586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e960ed958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50">
                <a:solidFill>
                  <a:srgbClr val="525960"/>
                </a:solidFill>
                <a:highlight>
                  <a:srgbClr val="FFFFFF"/>
                </a:highlight>
              </a:rPr>
              <a:t>A database is generally used for storing related, structured data, with well defined data formats, in an efficient manner for insert, update and/or retrieval (depending on application).</a:t>
            </a:r>
            <a:endParaRPr sz="1150">
              <a:solidFill>
                <a:srgbClr val="525960"/>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150">
                <a:solidFill>
                  <a:srgbClr val="525960"/>
                </a:solidFill>
                <a:highlight>
                  <a:srgbClr val="FFFFFF"/>
                </a:highlight>
              </a:rPr>
              <a:t>On the other hand, a file system is a more unstructured data store for storing arbitrary, probably unrelated data. </a:t>
            </a:r>
            <a:endParaRPr sz="1150">
              <a:solidFill>
                <a:srgbClr val="525960"/>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150">
                <a:solidFill>
                  <a:srgbClr val="232629"/>
                </a:solidFill>
                <a:highlight>
                  <a:srgbClr val="FFFFFF"/>
                </a:highlight>
              </a:rPr>
              <a:t>For very complex operations, the filesystem is likely to be very slow.</a:t>
            </a:r>
            <a:endParaRPr sz="1150">
              <a:solidFill>
                <a:srgbClr val="232629"/>
              </a:solidFill>
              <a:highlight>
                <a:srgbClr val="FFFFFF"/>
              </a:highlight>
            </a:endParaRPr>
          </a:p>
          <a:p>
            <a:pPr indent="-301625" lvl="0" marL="749300" rtl="0" algn="l">
              <a:lnSpc>
                <a:spcPct val="115000"/>
              </a:lnSpc>
              <a:spcBef>
                <a:spcPts val="0"/>
              </a:spcBef>
              <a:spcAft>
                <a:spcPts val="0"/>
              </a:spcAft>
              <a:buClr>
                <a:srgbClr val="232629"/>
              </a:buClr>
              <a:buSzPts val="1150"/>
              <a:buAutoNum type="arabicPeriod"/>
            </a:pPr>
            <a:r>
              <a:rPr lang="en" sz="1150">
                <a:solidFill>
                  <a:srgbClr val="232629"/>
                </a:solidFill>
                <a:highlight>
                  <a:srgbClr val="FFFFFF"/>
                </a:highlight>
              </a:rPr>
              <a:t>A file processing system is a collection of programs that store and manage files in computer hard-disk. </a:t>
            </a:r>
            <a:endParaRPr sz="1150">
              <a:solidFill>
                <a:srgbClr val="232629"/>
              </a:solidFill>
              <a:highlight>
                <a:srgbClr val="FFFFFF"/>
              </a:highlight>
            </a:endParaRPr>
          </a:p>
          <a:p>
            <a:pPr indent="-301625" lvl="0" marL="749300" rtl="0" algn="l">
              <a:lnSpc>
                <a:spcPct val="115000"/>
              </a:lnSpc>
              <a:spcBef>
                <a:spcPts val="0"/>
              </a:spcBef>
              <a:spcAft>
                <a:spcPts val="0"/>
              </a:spcAft>
              <a:buClr>
                <a:srgbClr val="232629"/>
              </a:buClr>
              <a:buSzPts val="1150"/>
              <a:buAutoNum type="arabicPeriod"/>
            </a:pPr>
            <a:r>
              <a:rPr lang="en" sz="1150">
                <a:solidFill>
                  <a:srgbClr val="232629"/>
                </a:solidFill>
                <a:highlight>
                  <a:srgbClr val="FFFFFF"/>
                </a:highlight>
              </a:rPr>
              <a:t>On the other hand, A database management system is collection of programs that enables to create and maintain a database.</a:t>
            </a:r>
            <a:endParaRPr sz="1150">
              <a:solidFill>
                <a:srgbClr val="232629"/>
              </a:solidFill>
              <a:highlight>
                <a:srgbClr val="FFFFFF"/>
              </a:highlight>
            </a:endParaRPr>
          </a:p>
          <a:p>
            <a:pPr indent="-301625" lvl="0" marL="749300" rtl="0" algn="l">
              <a:lnSpc>
                <a:spcPct val="115000"/>
              </a:lnSpc>
              <a:spcBef>
                <a:spcPts val="0"/>
              </a:spcBef>
              <a:spcAft>
                <a:spcPts val="0"/>
              </a:spcAft>
              <a:buClr>
                <a:srgbClr val="232629"/>
              </a:buClr>
              <a:buSzPts val="1150"/>
              <a:buAutoNum type="arabicPeriod"/>
            </a:pPr>
            <a:r>
              <a:rPr lang="en" sz="1150">
                <a:solidFill>
                  <a:srgbClr val="232629"/>
                </a:solidFill>
                <a:highlight>
                  <a:srgbClr val="FFFFFF"/>
                </a:highlight>
              </a:rPr>
              <a:t>File processing system has more data redundancy, less data redundancy in dbms.</a:t>
            </a:r>
            <a:endParaRPr sz="1150">
              <a:solidFill>
                <a:srgbClr val="232629"/>
              </a:solidFill>
              <a:highlight>
                <a:srgbClr val="FFFFFF"/>
              </a:highlight>
            </a:endParaRPr>
          </a:p>
          <a:p>
            <a:pPr indent="-301625" lvl="0" marL="749300" rtl="0" algn="l">
              <a:lnSpc>
                <a:spcPct val="115000"/>
              </a:lnSpc>
              <a:spcBef>
                <a:spcPts val="0"/>
              </a:spcBef>
              <a:spcAft>
                <a:spcPts val="0"/>
              </a:spcAft>
              <a:buClr>
                <a:srgbClr val="232629"/>
              </a:buClr>
              <a:buSzPts val="1150"/>
              <a:buAutoNum type="arabicPeriod"/>
            </a:pPr>
            <a:r>
              <a:rPr lang="en" sz="1150">
                <a:solidFill>
                  <a:srgbClr val="232629"/>
                </a:solidFill>
                <a:highlight>
                  <a:srgbClr val="FFFFFF"/>
                </a:highlight>
              </a:rPr>
              <a:t>File processing system provides less flexibility in accessing data, whereas dbms has more flexibility in accessing data.</a:t>
            </a:r>
            <a:endParaRPr sz="1150">
              <a:solidFill>
                <a:srgbClr val="232629"/>
              </a:solidFill>
              <a:highlight>
                <a:srgbClr val="FFFFFF"/>
              </a:highlight>
            </a:endParaRPr>
          </a:p>
          <a:p>
            <a:pPr indent="-301625" lvl="0" marL="749300" rtl="0" algn="l">
              <a:lnSpc>
                <a:spcPct val="115000"/>
              </a:lnSpc>
              <a:spcBef>
                <a:spcPts val="0"/>
              </a:spcBef>
              <a:spcAft>
                <a:spcPts val="0"/>
              </a:spcAft>
              <a:buClr>
                <a:srgbClr val="232629"/>
              </a:buClr>
              <a:buSzPts val="1150"/>
              <a:buAutoNum type="arabicPeriod"/>
            </a:pPr>
            <a:r>
              <a:rPr lang="en" sz="1150">
                <a:solidFill>
                  <a:srgbClr val="232629"/>
                </a:solidFill>
                <a:highlight>
                  <a:srgbClr val="FFFFFF"/>
                </a:highlight>
              </a:rPr>
              <a:t>File processing system does not provide data consistency, whereas dbms provides data consistency through normalization.</a:t>
            </a:r>
            <a:endParaRPr sz="1150">
              <a:solidFill>
                <a:srgbClr val="232629"/>
              </a:solidFill>
              <a:highlight>
                <a:srgbClr val="FFFFFF"/>
              </a:highlight>
            </a:endParaRPr>
          </a:p>
          <a:p>
            <a:pPr indent="-301625" lvl="0" marL="749300" rtl="0" algn="l">
              <a:lnSpc>
                <a:spcPct val="115000"/>
              </a:lnSpc>
              <a:spcBef>
                <a:spcPts val="0"/>
              </a:spcBef>
              <a:spcAft>
                <a:spcPts val="0"/>
              </a:spcAft>
              <a:buClr>
                <a:srgbClr val="232629"/>
              </a:buClr>
              <a:buSzPts val="1150"/>
              <a:buAutoNum type="arabicPeriod"/>
            </a:pPr>
            <a:r>
              <a:rPr lang="en" sz="1150">
                <a:solidFill>
                  <a:srgbClr val="232629"/>
                </a:solidFill>
                <a:highlight>
                  <a:srgbClr val="FFFFFF"/>
                </a:highlight>
              </a:rPr>
              <a:t>File processing system is less complex, whereas dbms is more complex.</a:t>
            </a:r>
            <a:endParaRPr sz="1150">
              <a:solidFill>
                <a:srgbClr val="232629"/>
              </a:solidFill>
              <a:highlight>
                <a:srgbClr val="FFFFFF"/>
              </a:highlight>
            </a:endParaRPr>
          </a:p>
          <a:p>
            <a:pPr indent="-301625" lvl="0" marL="749300" rtl="0" algn="l">
              <a:lnSpc>
                <a:spcPct val="115000"/>
              </a:lnSpc>
              <a:spcBef>
                <a:spcPts val="0"/>
              </a:spcBef>
              <a:spcAft>
                <a:spcPts val="0"/>
              </a:spcAft>
              <a:buClr>
                <a:srgbClr val="232629"/>
              </a:buClr>
              <a:buSzPts val="1150"/>
              <a:buAutoNum type="arabicPeriod"/>
            </a:pPr>
            <a:r>
              <a:rPr b="1" lang="en" sz="1450">
                <a:solidFill>
                  <a:srgbClr val="222635"/>
                </a:solidFill>
                <a:highlight>
                  <a:srgbClr val="FFFFFF"/>
                </a:highlight>
                <a:latin typeface="Times New Roman"/>
                <a:ea typeface="Times New Roman"/>
                <a:cs typeface="Times New Roman"/>
                <a:sym typeface="Times New Roman"/>
              </a:rPr>
              <a:t>Files are  cost effective whereas databases are more secure</a:t>
            </a:r>
            <a:endParaRPr b="1" sz="1450">
              <a:solidFill>
                <a:srgbClr val="222635"/>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150">
                <a:solidFill>
                  <a:srgbClr val="282829"/>
                </a:solidFill>
                <a:highlight>
                  <a:srgbClr val="FFFFFF"/>
                </a:highlight>
                <a:latin typeface="Roboto"/>
                <a:ea typeface="Roboto"/>
                <a:cs typeface="Roboto"/>
                <a:sym typeface="Roboto"/>
              </a:rPr>
              <a:t>File based system</a:t>
            </a:r>
            <a:endParaRPr b="1" sz="1150">
              <a:solidFill>
                <a:srgbClr val="282829"/>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1. The data and program are inter-dependent.</a:t>
            </a:r>
            <a:endParaRPr sz="1150">
              <a:solidFill>
                <a:srgbClr val="282829"/>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2. File-based system caused data redundancy. The data may be duplicated in different files.</a:t>
            </a:r>
            <a:endParaRPr sz="1150">
              <a:solidFill>
                <a:srgbClr val="282829"/>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3. File –based system caused data inconsistency. The data in different files may be different that cause data inconsistency.</a:t>
            </a:r>
            <a:endParaRPr sz="1150">
              <a:solidFill>
                <a:srgbClr val="282829"/>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4. The data cannot be shared because data is distributed in different files.</a:t>
            </a:r>
            <a:endParaRPr sz="1150">
              <a:solidFill>
                <a:srgbClr val="282829"/>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5. In file based system data is widely spread. Due to this reason file based system provides poor security.</a:t>
            </a:r>
            <a:endParaRPr sz="1150">
              <a:solidFill>
                <a:srgbClr val="282829"/>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6. File based system is less complex system.</a:t>
            </a:r>
            <a:endParaRPr sz="1150">
              <a:solidFill>
                <a:srgbClr val="282829"/>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7. File based system takes much space in the system, and memory is wasted in this approach.</a:t>
            </a:r>
            <a:endParaRPr sz="1150">
              <a:solidFill>
                <a:srgbClr val="282829"/>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8. To generate different report to take a crucial decision is very difficult in file based system.</a:t>
            </a:r>
            <a:endParaRPr sz="1150">
              <a:solidFill>
                <a:srgbClr val="282829"/>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9. File based system does not provide concurrency facility.</a:t>
            </a:r>
            <a:endParaRPr sz="1150">
              <a:solidFill>
                <a:srgbClr val="282829"/>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10. File based system does not provide data atomicity functionality.</a:t>
            </a:r>
            <a:endParaRPr sz="1150">
              <a:solidFill>
                <a:srgbClr val="282829"/>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11. It is difficult to maintain as it provides less controlling facility.</a:t>
            </a:r>
            <a:endParaRPr sz="1150">
              <a:solidFill>
                <a:srgbClr val="282829"/>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12. If one application fail it does not affects other files in system.</a:t>
            </a:r>
            <a:endParaRPr sz="1150">
              <a:solidFill>
                <a:srgbClr val="282829"/>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13. No backup and recovery process.</a:t>
            </a:r>
            <a:endParaRPr sz="1150">
              <a:solidFill>
                <a:srgbClr val="282829"/>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None/>
            </a:pPr>
            <a:r>
              <a:rPr b="1" lang="en" sz="1150">
                <a:solidFill>
                  <a:srgbClr val="282829"/>
                </a:solidFill>
                <a:highlight>
                  <a:srgbClr val="FFFFFF"/>
                </a:highlight>
                <a:latin typeface="Roboto"/>
                <a:ea typeface="Roboto"/>
                <a:cs typeface="Roboto"/>
                <a:sym typeface="Roboto"/>
              </a:rPr>
              <a:t>Database system</a:t>
            </a:r>
            <a:endParaRPr b="1" sz="1150">
              <a:solidFill>
                <a:srgbClr val="282829"/>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1. The data and program are independent of each other.</a:t>
            </a:r>
            <a:endParaRPr sz="1150">
              <a:solidFill>
                <a:srgbClr val="282829"/>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2. Database system control data redundancy. The data appeared only once in the system.</a:t>
            </a:r>
            <a:endParaRPr sz="1150">
              <a:solidFill>
                <a:srgbClr val="282829"/>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3. In database system data always consistent. Because data appeared only once.</a:t>
            </a:r>
            <a:endParaRPr sz="1150">
              <a:solidFill>
                <a:srgbClr val="282829"/>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4. In database data is easily shared because data is stored at one place.</a:t>
            </a:r>
            <a:endParaRPr sz="1150">
              <a:solidFill>
                <a:srgbClr val="282829"/>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5. It provides many methods to maintain data security in the database.</a:t>
            </a:r>
            <a:endParaRPr sz="1150">
              <a:solidFill>
                <a:srgbClr val="282829"/>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6. Database system is very complex system.</a:t>
            </a:r>
            <a:endParaRPr sz="1150">
              <a:solidFill>
                <a:srgbClr val="282829"/>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7. Database approach store data more efficiently it takes less space in the system and memory is not wasted.</a:t>
            </a:r>
            <a:endParaRPr sz="1150">
              <a:solidFill>
                <a:srgbClr val="282829"/>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8. The report can be generated very easily in required format in database system. Because data in database is stored in an organized manner. And easily retrieve to generate different report.</a:t>
            </a:r>
            <a:endParaRPr sz="1150">
              <a:solidFill>
                <a:srgbClr val="282829"/>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9. Database system provides concurrency facility.</a:t>
            </a:r>
            <a:endParaRPr sz="1150">
              <a:solidFill>
                <a:srgbClr val="282829"/>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11. Database provides many facility to maintain program.</a:t>
            </a:r>
            <a:endParaRPr sz="1150">
              <a:solidFill>
                <a:srgbClr val="282829"/>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12. If database fail it affects all application that dependent on database.</a:t>
            </a:r>
            <a:endParaRPr sz="1150">
              <a:solidFill>
                <a:srgbClr val="282829"/>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None/>
            </a:pPr>
            <a:r>
              <a:rPr lang="en" sz="1150">
                <a:solidFill>
                  <a:srgbClr val="282829"/>
                </a:solidFill>
                <a:highlight>
                  <a:srgbClr val="FFFFFF"/>
                </a:highlight>
                <a:latin typeface="Roboto"/>
                <a:ea typeface="Roboto"/>
                <a:cs typeface="Roboto"/>
                <a:sym typeface="Roboto"/>
              </a:rPr>
              <a:t>13. Backup and recovery process is available.</a:t>
            </a:r>
            <a:endParaRPr sz="1150">
              <a:solidFill>
                <a:srgbClr val="282829"/>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b="1" sz="1450">
              <a:solidFill>
                <a:srgbClr val="222635"/>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960ed9586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960ed958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742e3e7cd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42e3e7cd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data, we mean known facts that can be recorded and that have implicit meaning. </a:t>
            </a:r>
            <a:endParaRPr/>
          </a:p>
          <a:p>
            <a:pPr indent="0" lvl="0" marL="0" rtl="0" algn="l">
              <a:lnSpc>
                <a:spcPct val="115000"/>
              </a:lnSpc>
              <a:spcBef>
                <a:spcPts val="0"/>
              </a:spcBef>
              <a:spcAft>
                <a:spcPts val="0"/>
              </a:spcAft>
              <a:buNone/>
            </a:pPr>
            <a:r>
              <a:rPr lang="en">
                <a:solidFill>
                  <a:srgbClr val="616161"/>
                </a:solidFill>
              </a:rPr>
              <a:t>A random assortment of data cannot correctly be referred to as a database.</a:t>
            </a:r>
            <a:endParaRPr/>
          </a:p>
          <a:p>
            <a:pPr indent="0" lvl="0" marL="0" rtl="0" algn="l">
              <a:spcBef>
                <a:spcPts val="1600"/>
              </a:spcBef>
              <a:spcAft>
                <a:spcPts val="0"/>
              </a:spcAft>
              <a:buNone/>
            </a:pPr>
            <a:r>
              <a:rPr lang="en"/>
              <a:t>Sometimes the db is also defined as </a:t>
            </a:r>
            <a:endParaRPr/>
          </a:p>
          <a:p>
            <a:pPr indent="0" lvl="0" marL="0" rtl="0" algn="l">
              <a:spcBef>
                <a:spcPts val="0"/>
              </a:spcBef>
              <a:spcAft>
                <a:spcPts val="0"/>
              </a:spcAft>
              <a:buNone/>
            </a:pPr>
            <a:r>
              <a:rPr lang="en"/>
              <a:t>A shared collection of </a:t>
            </a:r>
            <a:r>
              <a:rPr b="1" lang="en"/>
              <a:t>logically related data </a:t>
            </a:r>
            <a:r>
              <a:rPr lang="en"/>
              <a:t>and its description, designed to meet the information needs of an organization.</a:t>
            </a:r>
            <a:endParaRPr/>
          </a:p>
          <a:p>
            <a:pPr indent="0" lvl="0" marL="0" rtl="0" algn="l">
              <a:spcBef>
                <a:spcPts val="0"/>
              </a:spcBef>
              <a:spcAft>
                <a:spcPts val="0"/>
              </a:spcAft>
              <a:buNone/>
            </a:pPr>
            <a:r>
              <a:rPr lang="en"/>
              <a:t>The database represents the entities, the attributes, and the logical relationships between the entities. In other words, the database holds data that is logically related.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6db2133a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e6db2133a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definition given was quite general however the common use of the term database is usually more restricted. </a:t>
            </a:r>
            <a:r>
              <a:rPr lang="en"/>
              <a:t>The</a:t>
            </a:r>
            <a:r>
              <a:rPr lang="en"/>
              <a:t> database is supposed to have following implicit properties</a:t>
            </a:r>
            <a:endParaRPr/>
          </a:p>
          <a:p>
            <a:pPr indent="-298450" lvl="0" marL="457200" rtl="0" algn="l">
              <a:lnSpc>
                <a:spcPct val="115000"/>
              </a:lnSpc>
              <a:spcBef>
                <a:spcPts val="0"/>
              </a:spcBef>
              <a:spcAft>
                <a:spcPts val="0"/>
              </a:spcAft>
              <a:buClr>
                <a:srgbClr val="616161"/>
              </a:buClr>
              <a:buSzPts val="1100"/>
              <a:buFont typeface="Arial"/>
              <a:buChar char="●"/>
            </a:pPr>
            <a:r>
              <a:rPr lang="en">
                <a:solidFill>
                  <a:srgbClr val="616161"/>
                </a:solidFill>
              </a:rPr>
              <a:t>A database represents some aspect of the real world, sometimes called the miniworld or the universe of discourse (UoD). </a:t>
            </a:r>
            <a:endParaRPr>
              <a:solidFill>
                <a:srgbClr val="616161"/>
              </a:solidFill>
            </a:endParaRPr>
          </a:p>
          <a:p>
            <a:pPr indent="-298450" lvl="0" marL="457200" rtl="0" algn="l">
              <a:lnSpc>
                <a:spcPct val="115000"/>
              </a:lnSpc>
              <a:spcBef>
                <a:spcPts val="0"/>
              </a:spcBef>
              <a:spcAft>
                <a:spcPts val="0"/>
              </a:spcAft>
              <a:buClr>
                <a:srgbClr val="616161"/>
              </a:buClr>
              <a:buSzPts val="1100"/>
              <a:buFont typeface="Arial"/>
              <a:buChar char="●"/>
            </a:pPr>
            <a:r>
              <a:rPr lang="en">
                <a:solidFill>
                  <a:srgbClr val="616161"/>
                </a:solidFill>
              </a:rPr>
              <a:t>Changes to the miniworld are reflected in the database. </a:t>
            </a:r>
            <a:endParaRPr>
              <a:solidFill>
                <a:srgbClr val="616161"/>
              </a:solidFill>
            </a:endParaRPr>
          </a:p>
          <a:p>
            <a:pPr indent="-298450" lvl="0" marL="457200" rtl="0" algn="l">
              <a:lnSpc>
                <a:spcPct val="115000"/>
              </a:lnSpc>
              <a:spcBef>
                <a:spcPts val="0"/>
              </a:spcBef>
              <a:spcAft>
                <a:spcPts val="0"/>
              </a:spcAft>
              <a:buClr>
                <a:srgbClr val="616161"/>
              </a:buClr>
              <a:buSzPts val="1100"/>
              <a:buFont typeface="Arial"/>
              <a:buChar char="●"/>
            </a:pPr>
            <a:r>
              <a:rPr lang="en">
                <a:solidFill>
                  <a:srgbClr val="616161"/>
                </a:solidFill>
              </a:rPr>
              <a:t>a database has some source from which data is derived</a:t>
            </a:r>
            <a:endParaRPr>
              <a:solidFill>
                <a:srgbClr val="616161"/>
              </a:solidFill>
            </a:endParaRPr>
          </a:p>
          <a:p>
            <a:pPr indent="-298450" lvl="0" marL="457200" rtl="0" algn="l">
              <a:lnSpc>
                <a:spcPct val="115000"/>
              </a:lnSpc>
              <a:spcBef>
                <a:spcPts val="0"/>
              </a:spcBef>
              <a:spcAft>
                <a:spcPts val="0"/>
              </a:spcAft>
              <a:buClr>
                <a:srgbClr val="616161"/>
              </a:buClr>
              <a:buSzPts val="1100"/>
              <a:buFont typeface="Arial"/>
              <a:buChar char="●"/>
            </a:pPr>
            <a:r>
              <a:rPr lang="en">
                <a:solidFill>
                  <a:srgbClr val="616161"/>
                </a:solidFill>
              </a:rPr>
              <a:t>some degree of interaction with events in the real world</a:t>
            </a:r>
            <a:endParaRPr>
              <a:solidFill>
                <a:srgbClr val="616161"/>
              </a:solidFill>
            </a:endParaRPr>
          </a:p>
          <a:p>
            <a:pPr indent="-298450" lvl="0" marL="457200" rtl="0" algn="l">
              <a:lnSpc>
                <a:spcPct val="115000"/>
              </a:lnSpc>
              <a:spcBef>
                <a:spcPts val="0"/>
              </a:spcBef>
              <a:spcAft>
                <a:spcPts val="0"/>
              </a:spcAft>
              <a:buClr>
                <a:srgbClr val="616161"/>
              </a:buClr>
              <a:buSzPts val="1100"/>
              <a:buFont typeface="Arial"/>
              <a:buChar char="●"/>
            </a:pPr>
            <a:r>
              <a:rPr lang="en">
                <a:solidFill>
                  <a:srgbClr val="616161"/>
                </a:solidFill>
              </a:rPr>
              <a:t>an audience that is actively interested in its contents</a:t>
            </a:r>
            <a:endParaRPr>
              <a:solidFill>
                <a:srgbClr val="616161"/>
              </a:solidFill>
            </a:endParaRPr>
          </a:p>
          <a:p>
            <a:pPr indent="-298450" lvl="0" marL="457200" rtl="0" algn="l">
              <a:lnSpc>
                <a:spcPct val="115000"/>
              </a:lnSpc>
              <a:spcBef>
                <a:spcPts val="0"/>
              </a:spcBef>
              <a:spcAft>
                <a:spcPts val="0"/>
              </a:spcAft>
              <a:buClr>
                <a:srgbClr val="616161"/>
              </a:buClr>
              <a:buSzPts val="1100"/>
              <a:buFont typeface="Arial"/>
              <a:buChar char="●"/>
            </a:pPr>
            <a:r>
              <a:rPr lang="en">
                <a:solidFill>
                  <a:srgbClr val="616161"/>
                </a:solidFill>
              </a:rPr>
              <a:t>The end users of a database may perform business transactions or events may happen that cause the information in the database to change.</a:t>
            </a:r>
            <a:endParaRPr>
              <a:solidFill>
                <a:srgbClr val="616161"/>
              </a:solidFill>
            </a:endParaRPr>
          </a:p>
          <a:p>
            <a:pPr indent="-298450" lvl="0" marL="457200" rtl="0" algn="l">
              <a:lnSpc>
                <a:spcPct val="115000"/>
              </a:lnSpc>
              <a:spcBef>
                <a:spcPts val="0"/>
              </a:spcBef>
              <a:spcAft>
                <a:spcPts val="0"/>
              </a:spcAft>
              <a:buClr>
                <a:srgbClr val="616161"/>
              </a:buClr>
              <a:buSzPts val="1100"/>
              <a:buFont typeface="Proxima Nova"/>
              <a:buChar char="●"/>
            </a:pPr>
            <a:r>
              <a:rPr lang="en">
                <a:solidFill>
                  <a:srgbClr val="616161"/>
                </a:solidFill>
              </a:rPr>
              <a:t>In order for a database to be accurate and reliable at all times, it must be a true reflection of the miniworld that it represents; therefore, changes must be reflected in the database as soon as possible.</a:t>
            </a:r>
            <a:endParaRPr>
              <a:solidFill>
                <a:srgbClr val="61616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6db2133a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6db2133a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616161"/>
              </a:buClr>
              <a:buSzPts val="1100"/>
              <a:buFont typeface="Arial"/>
              <a:buChar char="●"/>
            </a:pPr>
            <a:r>
              <a:rPr b="1" lang="en">
                <a:solidFill>
                  <a:srgbClr val="616161"/>
                </a:solidFill>
              </a:rPr>
              <a:t>Example</a:t>
            </a:r>
            <a:endParaRPr b="1">
              <a:solidFill>
                <a:srgbClr val="616161"/>
              </a:solidFill>
            </a:endParaRPr>
          </a:p>
          <a:p>
            <a:pPr indent="-298450" lvl="1" marL="914400" rtl="0" algn="l">
              <a:lnSpc>
                <a:spcPct val="115000"/>
              </a:lnSpc>
              <a:spcBef>
                <a:spcPts val="0"/>
              </a:spcBef>
              <a:spcAft>
                <a:spcPts val="0"/>
              </a:spcAft>
              <a:buClr>
                <a:srgbClr val="616161"/>
              </a:buClr>
              <a:buSzPts val="1100"/>
              <a:buFont typeface="Arial"/>
              <a:buChar char="○"/>
            </a:pPr>
            <a:r>
              <a:rPr lang="en">
                <a:solidFill>
                  <a:srgbClr val="616161"/>
                </a:solidFill>
              </a:rPr>
              <a:t>Contacts saving application (small in size and simple)</a:t>
            </a:r>
            <a:endParaRPr>
              <a:solidFill>
                <a:srgbClr val="616161"/>
              </a:solidFill>
            </a:endParaRPr>
          </a:p>
          <a:p>
            <a:pPr indent="-298450" lvl="1" marL="914400" rtl="0" algn="l">
              <a:lnSpc>
                <a:spcPct val="115000"/>
              </a:lnSpc>
              <a:spcBef>
                <a:spcPts val="0"/>
              </a:spcBef>
              <a:spcAft>
                <a:spcPts val="0"/>
              </a:spcAft>
              <a:buClr>
                <a:srgbClr val="616161"/>
              </a:buClr>
              <a:buSzPts val="1100"/>
              <a:buFont typeface="Arial"/>
              <a:buChar char="○"/>
            </a:pPr>
            <a:r>
              <a:rPr lang="en">
                <a:solidFill>
                  <a:srgbClr val="616161"/>
                </a:solidFill>
              </a:rPr>
              <a:t>Library: may contain half a million entries (a little complex)</a:t>
            </a:r>
            <a:endParaRPr>
              <a:solidFill>
                <a:srgbClr val="616161"/>
              </a:solidFill>
            </a:endParaRPr>
          </a:p>
          <a:p>
            <a:pPr indent="-298450" lvl="1" marL="914400" rtl="0" algn="l">
              <a:lnSpc>
                <a:spcPct val="115000"/>
              </a:lnSpc>
              <a:spcBef>
                <a:spcPts val="0"/>
              </a:spcBef>
              <a:spcAft>
                <a:spcPts val="0"/>
              </a:spcAft>
              <a:buClr>
                <a:srgbClr val="616161"/>
              </a:buClr>
              <a:buSzPts val="1100"/>
              <a:buFont typeface="Arial"/>
              <a:buChar char="○"/>
            </a:pPr>
            <a:r>
              <a:rPr lang="en">
                <a:solidFill>
                  <a:srgbClr val="616161"/>
                </a:solidFill>
              </a:rPr>
              <a:t>Facebook: more than a billion users (a complex app with huge size)</a:t>
            </a:r>
            <a:endParaRPr b="1"/>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6db2133a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6db2133a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6db2133a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6db2133a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202729"/>
                </a:solidFill>
              </a:rPr>
              <a:t>Example: </a:t>
            </a:r>
            <a:r>
              <a:rPr b="1" lang="en">
                <a:solidFill>
                  <a:srgbClr val="202729"/>
                </a:solidFill>
              </a:rPr>
              <a:t>Library management system</a:t>
            </a:r>
            <a:r>
              <a:rPr lang="en">
                <a:solidFill>
                  <a:srgbClr val="202729"/>
                </a:solidFill>
              </a:rPr>
              <a:t> database will contain books, members and other information</a:t>
            </a:r>
            <a:endParaRPr>
              <a:solidFill>
                <a:srgbClr val="202729"/>
              </a:solidFill>
            </a:endParaRPr>
          </a:p>
          <a:p>
            <a:pPr indent="-298450" lvl="0" marL="457200" rtl="0" algn="l">
              <a:lnSpc>
                <a:spcPct val="150000"/>
              </a:lnSpc>
              <a:spcBef>
                <a:spcPts val="1600"/>
              </a:spcBef>
              <a:spcAft>
                <a:spcPts val="0"/>
              </a:spcAft>
              <a:buClr>
                <a:srgbClr val="202729"/>
              </a:buClr>
              <a:buSzPts val="1100"/>
              <a:buFont typeface="Proxima Nova"/>
              <a:buChar char="●"/>
            </a:pPr>
            <a:r>
              <a:rPr b="1" lang="en">
                <a:solidFill>
                  <a:srgbClr val="202729"/>
                </a:solidFill>
              </a:rPr>
              <a:t>books </a:t>
            </a:r>
            <a:r>
              <a:rPr lang="en">
                <a:solidFill>
                  <a:srgbClr val="202729"/>
                </a:solidFill>
              </a:rPr>
              <a:t>will contain </a:t>
            </a:r>
            <a:r>
              <a:rPr b="1" lang="en">
                <a:solidFill>
                  <a:srgbClr val="202729"/>
                </a:solidFill>
              </a:rPr>
              <a:t>data elements</a:t>
            </a:r>
            <a:r>
              <a:rPr lang="en">
                <a:solidFill>
                  <a:srgbClr val="202729"/>
                </a:solidFill>
              </a:rPr>
              <a:t> name(String), edition(number), author(String)</a:t>
            </a:r>
            <a:endParaRPr>
              <a:solidFill>
                <a:srgbClr val="202729"/>
              </a:solidFill>
            </a:endParaRPr>
          </a:p>
          <a:p>
            <a:pPr indent="-298450" lvl="0" marL="457200" rtl="0" algn="l">
              <a:lnSpc>
                <a:spcPct val="150000"/>
              </a:lnSpc>
              <a:spcBef>
                <a:spcPts val="0"/>
              </a:spcBef>
              <a:spcAft>
                <a:spcPts val="0"/>
              </a:spcAft>
              <a:buClr>
                <a:srgbClr val="202729"/>
              </a:buClr>
              <a:buSzPts val="1100"/>
              <a:buFont typeface="Proxima Nova"/>
              <a:buChar char="●"/>
            </a:pPr>
            <a:r>
              <a:rPr b="1" lang="en">
                <a:solidFill>
                  <a:srgbClr val="202729"/>
                </a:solidFill>
              </a:rPr>
              <a:t>Constraints</a:t>
            </a:r>
            <a:r>
              <a:rPr lang="en">
                <a:solidFill>
                  <a:srgbClr val="202729"/>
                </a:solidFill>
              </a:rPr>
              <a:t> can be like book name cannot be empty</a:t>
            </a:r>
            <a:endParaRPr>
              <a:solidFill>
                <a:srgbClr val="202729"/>
              </a:solidFill>
            </a:endParaRPr>
          </a:p>
          <a:p>
            <a:pPr indent="0" lvl="0" marL="0" rtl="0" algn="l">
              <a:lnSpc>
                <a:spcPct val="115000"/>
              </a:lnSpc>
              <a:spcBef>
                <a:spcPts val="1600"/>
              </a:spcBef>
              <a:spcAft>
                <a:spcPts val="0"/>
              </a:spcAft>
              <a:buClr>
                <a:schemeClr val="dk1"/>
              </a:buClr>
              <a:buSzPts val="1100"/>
              <a:buFont typeface="Arial"/>
              <a:buNone/>
            </a:pPr>
            <a:r>
              <a:t/>
            </a:r>
            <a:endParaRPr>
              <a:solidFill>
                <a:srgbClr val="202729"/>
              </a:solidFill>
            </a:endParaRPr>
          </a:p>
          <a:p>
            <a:pPr indent="0" lvl="0" marL="0" rtl="0" algn="l">
              <a:spcBef>
                <a:spcPts val="1600"/>
              </a:spcBef>
              <a:spcAft>
                <a:spcPts val="0"/>
              </a:spcAft>
              <a:buNone/>
            </a:pPr>
            <a:r>
              <a:t/>
            </a:r>
            <a:endParaRPr>
              <a:solidFill>
                <a:srgbClr val="202729"/>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Google Shape;61;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Google Shape;86;p21"/>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96" name="Google Shape;96;p23"/>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 name="Shape 103"/>
        <p:cNvGrpSpPr/>
        <p:nvPr/>
      </p:nvGrpSpPr>
      <p:grpSpPr>
        <a:xfrm>
          <a:off x="0" y="0"/>
          <a:ext cx="0" cy="0"/>
          <a:chOff x="0" y="0"/>
          <a:chExt cx="0" cy="0"/>
        </a:xfrm>
      </p:grpSpPr>
      <p:pic>
        <p:nvPicPr>
          <p:cNvPr id="104" name="Google Shape;104;p25"/>
          <p:cNvPicPr preferRelativeResize="0"/>
          <p:nvPr/>
        </p:nvPicPr>
        <p:blipFill rotWithShape="1">
          <a:blip r:embed="rId4">
            <a:alphaModFix/>
          </a:blip>
          <a:srcRect b="0" l="3332" r="3332" t="0"/>
          <a:stretch/>
        </p:blipFill>
        <p:spPr>
          <a:xfrm>
            <a:off x="0" y="0"/>
            <a:ext cx="9144000" cy="5143500"/>
          </a:xfrm>
          <a:prstGeom prst="rect">
            <a:avLst/>
          </a:prstGeom>
          <a:noFill/>
          <a:ln>
            <a:noFill/>
          </a:ln>
          <a:effectLst>
            <a:outerShdw blurRad="57150" rotWithShape="0" algn="bl" dist="19050">
              <a:srgbClr val="000000">
                <a:alpha val="0"/>
              </a:srgbClr>
            </a:outerShdw>
          </a:effectLst>
        </p:spPr>
      </p:pic>
      <p:sp>
        <p:nvSpPr>
          <p:cNvPr id="105" name="Google Shape;105;p25"/>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Database Systems </a:t>
            </a:r>
            <a:endParaRPr sz="6000"/>
          </a:p>
        </p:txBody>
      </p:sp>
      <p:sp>
        <p:nvSpPr>
          <p:cNvPr id="106" name="Google Shape;106;p25"/>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Bushra</a:t>
            </a:r>
            <a:endParaRPr/>
          </a:p>
        </p:txBody>
      </p:sp>
      <p:sp>
        <p:nvSpPr>
          <p:cNvPr id="107" name="Google Shape;107;p25"/>
          <p:cNvSpPr txBox="1"/>
          <p:nvPr>
            <p:ph idx="1" type="subTitle"/>
          </p:nvPr>
        </p:nvSpPr>
        <p:spPr>
          <a:xfrm>
            <a:off x="510450" y="4056023"/>
            <a:ext cx="8123100" cy="5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bushra@nu.edu.pk</a:t>
            </a:r>
            <a:endParaRPr sz="1800"/>
          </a:p>
        </p:txBody>
      </p:sp>
      <p:cxnSp>
        <p:nvCxnSpPr>
          <p:cNvPr id="108" name="Google Shape;108;p25"/>
          <p:cNvCxnSpPr/>
          <p:nvPr/>
        </p:nvCxnSpPr>
        <p:spPr>
          <a:xfrm flipH="1" rot="10800000">
            <a:off x="615150" y="2984525"/>
            <a:ext cx="6186300" cy="1350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400"/>
              <a:t>C</a:t>
            </a:r>
            <a:r>
              <a:rPr b="1" lang="en" sz="2400"/>
              <a:t>onstructing and Manipulating a database</a:t>
            </a:r>
            <a:endParaRPr sz="3600"/>
          </a:p>
        </p:txBody>
      </p:sp>
      <p:sp>
        <p:nvSpPr>
          <p:cNvPr id="162" name="Google Shape;162;p34"/>
          <p:cNvSpPr txBox="1"/>
          <p:nvPr>
            <p:ph idx="1" type="body"/>
          </p:nvPr>
        </p:nvSpPr>
        <p:spPr>
          <a:xfrm>
            <a:off x="311700" y="1167775"/>
            <a:ext cx="8520600" cy="31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rPr>
              <a:t>Constructing a database</a:t>
            </a:r>
            <a:endParaRPr sz="2400">
              <a:solidFill>
                <a:schemeClr val="dk1"/>
              </a:solidFill>
            </a:endParaRPr>
          </a:p>
          <a:p>
            <a:pPr indent="-381000" lvl="0" marL="457200" rtl="0" algn="l">
              <a:spcBef>
                <a:spcPts val="1600"/>
              </a:spcBef>
              <a:spcAft>
                <a:spcPts val="0"/>
              </a:spcAft>
              <a:buClr>
                <a:schemeClr val="dk1"/>
              </a:buClr>
              <a:buSzPts val="2400"/>
              <a:buChar char="●"/>
            </a:pPr>
            <a:r>
              <a:rPr lang="en" sz="2400">
                <a:solidFill>
                  <a:schemeClr val="dk1"/>
                </a:solidFill>
              </a:rPr>
              <a:t>S</a:t>
            </a:r>
            <a:r>
              <a:rPr lang="en" sz="2400">
                <a:solidFill>
                  <a:schemeClr val="dk1"/>
                </a:solidFill>
              </a:rPr>
              <a:t>toring the data on some storage medium that is controlled by the DBMS. </a:t>
            </a:r>
            <a:endParaRPr sz="2400">
              <a:solidFill>
                <a:schemeClr val="dk1"/>
              </a:solidFill>
            </a:endParaRPr>
          </a:p>
          <a:p>
            <a:pPr indent="0" lvl="0" marL="0" rtl="0" algn="l">
              <a:spcBef>
                <a:spcPts val="1600"/>
              </a:spcBef>
              <a:spcAft>
                <a:spcPts val="0"/>
              </a:spcAft>
              <a:buNone/>
            </a:pPr>
            <a:r>
              <a:rPr b="1" lang="en" sz="2400">
                <a:solidFill>
                  <a:schemeClr val="dk1"/>
                </a:solidFill>
              </a:rPr>
              <a:t>Manipulating a database</a:t>
            </a:r>
            <a:endParaRPr b="1" sz="2400">
              <a:solidFill>
                <a:schemeClr val="dk1"/>
              </a:solidFill>
            </a:endParaRPr>
          </a:p>
          <a:p>
            <a:pPr indent="-381000" lvl="0" marL="457200" rtl="0" algn="l">
              <a:spcBef>
                <a:spcPts val="1600"/>
              </a:spcBef>
              <a:spcAft>
                <a:spcPts val="0"/>
              </a:spcAft>
              <a:buClr>
                <a:schemeClr val="dk1"/>
              </a:buClr>
              <a:buSzPts val="2400"/>
              <a:buChar char="●"/>
            </a:pPr>
            <a:r>
              <a:rPr lang="en" sz="2400">
                <a:solidFill>
                  <a:schemeClr val="dk1"/>
                </a:solidFill>
              </a:rPr>
              <a:t>functions such as querying the database to retrieve specific data, updating the database to reflect changes in the miniworld, and generating reports from the data. </a:t>
            </a:r>
            <a:endParaRPr b="1" sz="2400">
              <a:solidFill>
                <a:schemeClr val="dk1"/>
              </a:solidFill>
            </a:endParaRPr>
          </a:p>
          <a:p>
            <a:pPr indent="0" lvl="0" marL="0" rtl="0" algn="l">
              <a:spcBef>
                <a:spcPts val="1600"/>
              </a:spcBef>
              <a:spcAft>
                <a:spcPts val="1600"/>
              </a:spcAft>
              <a:buNone/>
            </a:pPr>
            <a:r>
              <a:t/>
            </a:r>
            <a:endParaRPr sz="2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400"/>
              <a:t>Sharing a database</a:t>
            </a:r>
            <a:endParaRPr sz="3600"/>
          </a:p>
        </p:txBody>
      </p:sp>
      <p:sp>
        <p:nvSpPr>
          <p:cNvPr id="168" name="Google Shape;168;p35"/>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en" sz="2400">
                <a:solidFill>
                  <a:schemeClr val="dk1"/>
                </a:solidFill>
              </a:rPr>
              <a:t>Sharing a database allows multiple users and programs to access the database simultaneously.</a:t>
            </a:r>
            <a:endParaRPr sz="24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400"/>
              <a:t>A Simplified Database Environment</a:t>
            </a:r>
            <a:endParaRPr sz="3600"/>
          </a:p>
        </p:txBody>
      </p:sp>
      <p:pic>
        <p:nvPicPr>
          <p:cNvPr id="174" name="Google Shape;174;p36"/>
          <p:cNvPicPr preferRelativeResize="0"/>
          <p:nvPr/>
        </p:nvPicPr>
        <p:blipFill>
          <a:blip r:embed="rId3">
            <a:alphaModFix/>
          </a:blip>
          <a:stretch>
            <a:fillRect/>
          </a:stretch>
        </p:blipFill>
        <p:spPr>
          <a:xfrm>
            <a:off x="2359000" y="949775"/>
            <a:ext cx="4148275" cy="3974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400"/>
              <a:t>Other Important Functions</a:t>
            </a:r>
            <a:endParaRPr sz="3600"/>
          </a:p>
        </p:txBody>
      </p:sp>
      <p:sp>
        <p:nvSpPr>
          <p:cNvPr id="180" name="Google Shape;180;p37"/>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en" sz="2400">
                <a:solidFill>
                  <a:schemeClr val="dk1"/>
                </a:solidFill>
              </a:rPr>
              <a:t>Protecting the database</a:t>
            </a:r>
            <a:endParaRPr sz="2400">
              <a:solidFill>
                <a:schemeClr val="dk1"/>
              </a:solidFill>
            </a:endParaRPr>
          </a:p>
          <a:p>
            <a:pPr indent="-342900" lvl="1" marL="914400" rtl="0" algn="l">
              <a:lnSpc>
                <a:spcPct val="150000"/>
              </a:lnSpc>
              <a:spcBef>
                <a:spcPts val="0"/>
              </a:spcBef>
              <a:spcAft>
                <a:spcPts val="0"/>
              </a:spcAft>
              <a:buClr>
                <a:schemeClr val="dk1"/>
              </a:buClr>
              <a:buSzPts val="1800"/>
              <a:buChar char="○"/>
            </a:pPr>
            <a:r>
              <a:rPr lang="en" sz="1800">
                <a:solidFill>
                  <a:srgbClr val="000000"/>
                </a:solidFill>
                <a:latin typeface="Arial"/>
                <a:ea typeface="Arial"/>
                <a:cs typeface="Arial"/>
                <a:sym typeface="Arial"/>
              </a:rPr>
              <a:t>system protection against hardware or software malfunction (or crashes) </a:t>
            </a:r>
            <a:endParaRPr sz="1800">
              <a:solidFill>
                <a:srgbClr val="000000"/>
              </a:solidFill>
              <a:latin typeface="Arial"/>
              <a:ea typeface="Arial"/>
              <a:cs typeface="Arial"/>
              <a:sym typeface="Arial"/>
            </a:endParaRPr>
          </a:p>
          <a:p>
            <a:pPr indent="-342900" lvl="1" marL="914400" rtl="0" algn="l">
              <a:lnSpc>
                <a:spcPct val="150000"/>
              </a:lnSpc>
              <a:spcBef>
                <a:spcPts val="0"/>
              </a:spcBef>
              <a:spcAft>
                <a:spcPts val="0"/>
              </a:spcAft>
              <a:buClr>
                <a:schemeClr val="dk1"/>
              </a:buClr>
              <a:buSzPts val="1800"/>
              <a:buChar char="○"/>
            </a:pPr>
            <a:r>
              <a:rPr lang="en" sz="1800">
                <a:solidFill>
                  <a:srgbClr val="000000"/>
                </a:solidFill>
                <a:latin typeface="Arial"/>
                <a:ea typeface="Arial"/>
                <a:cs typeface="Arial"/>
                <a:sym typeface="Arial"/>
              </a:rPr>
              <a:t>security protection against unauthorized or malicious access. </a:t>
            </a:r>
            <a:endParaRPr sz="1800">
              <a:solidFill>
                <a:schemeClr val="dk1"/>
              </a:solidFill>
            </a:endParaRPr>
          </a:p>
          <a:p>
            <a:pPr indent="-381000" lvl="0" marL="457200" rtl="0" algn="l">
              <a:lnSpc>
                <a:spcPct val="150000"/>
              </a:lnSpc>
              <a:spcBef>
                <a:spcPts val="0"/>
              </a:spcBef>
              <a:spcAft>
                <a:spcPts val="0"/>
              </a:spcAft>
              <a:buClr>
                <a:schemeClr val="dk1"/>
              </a:buClr>
              <a:buSzPts val="2400"/>
              <a:buChar char="●"/>
            </a:pPr>
            <a:r>
              <a:rPr lang="en" sz="2400">
                <a:solidFill>
                  <a:schemeClr val="dk1"/>
                </a:solidFill>
              </a:rPr>
              <a:t>Maintaining it over a long period of time. </a:t>
            </a:r>
            <a:endParaRPr sz="24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8"/>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File based approach</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400"/>
              <a:t>Manual Filing System</a:t>
            </a:r>
            <a:endParaRPr sz="3600"/>
          </a:p>
        </p:txBody>
      </p:sp>
      <p:sp>
        <p:nvSpPr>
          <p:cNvPr id="191" name="Google Shape;191;p39"/>
          <p:cNvSpPr txBox="1"/>
          <p:nvPr>
            <p:ph idx="1" type="body"/>
          </p:nvPr>
        </p:nvSpPr>
        <p:spPr>
          <a:xfrm>
            <a:off x="311700" y="1148500"/>
            <a:ext cx="8520600" cy="34332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Char char="●"/>
            </a:pPr>
            <a:r>
              <a:rPr lang="en" sz="2000">
                <a:solidFill>
                  <a:srgbClr val="000000"/>
                </a:solidFill>
              </a:rPr>
              <a:t>File-based systems were an early attempt to computerize the manual filing system. </a:t>
            </a:r>
            <a:endParaRPr sz="2000">
              <a:solidFill>
                <a:srgbClr val="000000"/>
              </a:solidFill>
            </a:endParaRPr>
          </a:p>
          <a:p>
            <a:pPr indent="-342900" lvl="1" marL="914400" rtl="0" algn="l">
              <a:lnSpc>
                <a:spcPct val="115000"/>
              </a:lnSpc>
              <a:spcBef>
                <a:spcPts val="0"/>
              </a:spcBef>
              <a:spcAft>
                <a:spcPts val="0"/>
              </a:spcAft>
              <a:buClr>
                <a:srgbClr val="000000"/>
              </a:buClr>
              <a:buSzPts val="1800"/>
              <a:buChar char="○"/>
            </a:pPr>
            <a:r>
              <a:rPr b="1" lang="en" sz="1800">
                <a:solidFill>
                  <a:srgbClr val="000000"/>
                </a:solidFill>
              </a:rPr>
              <a:t>Example</a:t>
            </a:r>
            <a:r>
              <a:rPr lang="en" sz="1800">
                <a:solidFill>
                  <a:srgbClr val="000000"/>
                </a:solidFill>
              </a:rPr>
              <a:t>: An ecommerce company abc might have physical files set up to hold all external and internal correspondence relating to a product, client, or employee. </a:t>
            </a:r>
            <a:endParaRPr sz="18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Manual filing systems breaks down when we have to cross-reference or process the information in the files.</a:t>
            </a:r>
            <a:endParaRPr sz="2000">
              <a:solidFill>
                <a:srgbClr val="000000"/>
              </a:solidFill>
            </a:endParaRPr>
          </a:p>
          <a:p>
            <a:pPr indent="-342900" lvl="1" marL="914400" rtl="0" algn="l">
              <a:lnSpc>
                <a:spcPct val="115000"/>
              </a:lnSpc>
              <a:spcBef>
                <a:spcPts val="0"/>
              </a:spcBef>
              <a:spcAft>
                <a:spcPts val="0"/>
              </a:spcAft>
              <a:buClr>
                <a:srgbClr val="000000"/>
              </a:buClr>
              <a:buSzPts val="1800"/>
              <a:buFont typeface="Proxima Nova"/>
              <a:buChar char="○"/>
            </a:pPr>
            <a:r>
              <a:rPr b="1" lang="en" sz="1800">
                <a:solidFill>
                  <a:srgbClr val="000000"/>
                </a:solidFill>
              </a:rPr>
              <a:t>Example</a:t>
            </a:r>
            <a:r>
              <a:rPr lang="en" sz="1800">
                <a:solidFill>
                  <a:srgbClr val="000000"/>
                </a:solidFill>
              </a:rPr>
              <a:t>: eCommerce site where manager wants </a:t>
            </a:r>
            <a:r>
              <a:rPr b="1" lang="en" sz="1800">
                <a:solidFill>
                  <a:srgbClr val="000000"/>
                </a:solidFill>
              </a:rPr>
              <a:t>annual report of best selling products</a:t>
            </a:r>
            <a:r>
              <a:rPr lang="en" sz="1800">
                <a:solidFill>
                  <a:srgbClr val="000000"/>
                </a:solidFill>
              </a:rPr>
              <a:t> among </a:t>
            </a:r>
            <a:r>
              <a:rPr b="1" lang="en" sz="1800">
                <a:solidFill>
                  <a:srgbClr val="000000"/>
                </a:solidFill>
              </a:rPr>
              <a:t>the loyal customers</a:t>
            </a:r>
            <a:r>
              <a:rPr lang="en" sz="1800">
                <a:solidFill>
                  <a:srgbClr val="000000"/>
                </a:solidFill>
              </a:rPr>
              <a:t> of the company </a:t>
            </a:r>
            <a:r>
              <a:rPr b="1" lang="en" sz="1800">
                <a:solidFill>
                  <a:srgbClr val="000000"/>
                </a:solidFill>
              </a:rPr>
              <a:t>in the city karachi</a:t>
            </a:r>
            <a:r>
              <a:rPr lang="en" sz="1800">
                <a:solidFill>
                  <a:srgbClr val="000000"/>
                </a:solidFill>
              </a:rPr>
              <a:t>. This query will require data from clients, products, and sales files</a:t>
            </a:r>
            <a:endParaRPr sz="1800">
              <a:solidFill>
                <a:srgbClr val="000000"/>
              </a:solidFill>
            </a:endParaRPr>
          </a:p>
          <a:p>
            <a:pPr indent="0" lvl="0" marL="0" rtl="0" algn="l">
              <a:lnSpc>
                <a:spcPct val="115000"/>
              </a:lnSpc>
              <a:spcBef>
                <a:spcPts val="0"/>
              </a:spcBef>
              <a:spcAft>
                <a:spcPts val="1600"/>
              </a:spcAft>
              <a:buNone/>
            </a:pPr>
            <a:r>
              <a:t/>
            </a:r>
            <a:endParaRPr sz="20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File Based Approach</a:t>
            </a:r>
            <a:endParaRPr sz="3600"/>
          </a:p>
          <a:p>
            <a:pPr indent="0" lvl="0" marL="0" rtl="0" algn="l">
              <a:lnSpc>
                <a:spcPct val="115000"/>
              </a:lnSpc>
              <a:spcBef>
                <a:spcPts val="1600"/>
              </a:spcBef>
              <a:spcAft>
                <a:spcPts val="1600"/>
              </a:spcAft>
              <a:buNone/>
            </a:pPr>
            <a:r>
              <a:t/>
            </a:r>
            <a:endParaRPr b="1" sz="2400"/>
          </a:p>
        </p:txBody>
      </p:sp>
      <p:sp>
        <p:nvSpPr>
          <p:cNvPr id="197" name="Google Shape;197;p40"/>
          <p:cNvSpPr txBox="1"/>
          <p:nvPr>
            <p:ph idx="1" type="body"/>
          </p:nvPr>
        </p:nvSpPr>
        <p:spPr>
          <a:xfrm>
            <a:off x="311700" y="1189825"/>
            <a:ext cx="8520600" cy="33792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chemeClr val="dk1"/>
              </a:buClr>
              <a:buSzPts val="2000"/>
              <a:buChar char="●"/>
            </a:pPr>
            <a:r>
              <a:rPr lang="en" sz="2000">
                <a:solidFill>
                  <a:schemeClr val="dk1"/>
                </a:solidFill>
              </a:rPr>
              <a:t>a decentralized approach </a:t>
            </a:r>
            <a:endParaRPr sz="2000">
              <a:solidFill>
                <a:schemeClr val="dk1"/>
              </a:solidFill>
            </a:endParaRPr>
          </a:p>
          <a:p>
            <a:pPr indent="-349250" lvl="1" marL="914400" rtl="0" algn="l">
              <a:lnSpc>
                <a:spcPct val="150000"/>
              </a:lnSpc>
              <a:spcBef>
                <a:spcPts val="0"/>
              </a:spcBef>
              <a:spcAft>
                <a:spcPts val="0"/>
              </a:spcAft>
              <a:buClr>
                <a:schemeClr val="dk1"/>
              </a:buClr>
              <a:buSzPts val="1900"/>
              <a:buChar char="○"/>
            </a:pPr>
            <a:r>
              <a:rPr lang="en" sz="1900">
                <a:solidFill>
                  <a:schemeClr val="dk1"/>
                </a:solidFill>
              </a:rPr>
              <a:t>where each department stored and controlled its own data</a:t>
            </a:r>
            <a:endParaRPr sz="1900">
              <a:solidFill>
                <a:schemeClr val="dk1"/>
              </a:solidFill>
            </a:endParaRPr>
          </a:p>
          <a:p>
            <a:pPr indent="-349250" lvl="1" marL="914400" rtl="0" algn="l">
              <a:lnSpc>
                <a:spcPct val="150000"/>
              </a:lnSpc>
              <a:spcBef>
                <a:spcPts val="0"/>
              </a:spcBef>
              <a:spcAft>
                <a:spcPts val="0"/>
              </a:spcAft>
              <a:buClr>
                <a:srgbClr val="000000"/>
              </a:buClr>
              <a:buSzPts val="1900"/>
              <a:buChar char="○"/>
            </a:pPr>
            <a:r>
              <a:rPr lang="en" sz="1900">
                <a:solidFill>
                  <a:srgbClr val="000000"/>
                </a:solidFill>
              </a:rPr>
              <a:t>Data processing department would write programs for each application each office needs.</a:t>
            </a:r>
            <a:endParaRPr sz="1900">
              <a:solidFill>
                <a:srgbClr val="000000"/>
              </a:solidFill>
            </a:endParaRPr>
          </a:p>
          <a:p>
            <a:pPr indent="-349250" lvl="1" marL="914400" rtl="0" algn="l">
              <a:lnSpc>
                <a:spcPct val="150000"/>
              </a:lnSpc>
              <a:spcBef>
                <a:spcPts val="0"/>
              </a:spcBef>
              <a:spcAft>
                <a:spcPts val="0"/>
              </a:spcAft>
              <a:buClr>
                <a:srgbClr val="000000"/>
              </a:buClr>
              <a:buSzPts val="1900"/>
              <a:buChar char="○"/>
            </a:pPr>
            <a:r>
              <a:rPr lang="en" sz="1900">
                <a:solidFill>
                  <a:srgbClr val="000000"/>
                </a:solidFill>
              </a:rPr>
              <a:t>The queries and the file structure would be hard-coded within each program</a:t>
            </a:r>
            <a:endParaRPr sz="17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a:t>Limitations of File Processing Approach</a:t>
            </a:r>
            <a:endParaRPr b="1" sz="3600"/>
          </a:p>
          <a:p>
            <a:pPr indent="0" lvl="0" marL="0" rtl="0" algn="l">
              <a:lnSpc>
                <a:spcPct val="115000"/>
              </a:lnSpc>
              <a:spcBef>
                <a:spcPts val="1600"/>
              </a:spcBef>
              <a:spcAft>
                <a:spcPts val="1600"/>
              </a:spcAft>
              <a:buNone/>
            </a:pPr>
            <a:r>
              <a:t/>
            </a:r>
            <a:endParaRPr b="1" sz="2400"/>
          </a:p>
        </p:txBody>
      </p:sp>
      <p:sp>
        <p:nvSpPr>
          <p:cNvPr id="203" name="Google Shape;203;p41"/>
          <p:cNvSpPr txBox="1"/>
          <p:nvPr>
            <p:ph idx="1" type="body"/>
          </p:nvPr>
        </p:nvSpPr>
        <p:spPr>
          <a:xfrm>
            <a:off x="311700" y="1090675"/>
            <a:ext cx="8520600" cy="3478200"/>
          </a:xfrm>
          <a:prstGeom prst="rect">
            <a:avLst/>
          </a:prstGeom>
        </p:spPr>
        <p:txBody>
          <a:bodyPr anchorCtr="0" anchor="t" bIns="91425" lIns="91425" spcFirstLastPara="1" rIns="91425" wrap="square" tIns="91425">
            <a:noAutofit/>
          </a:bodyPr>
          <a:lstStyle/>
          <a:p>
            <a:pPr indent="-355600" lvl="0" marL="457200" rtl="0" algn="l">
              <a:spcBef>
                <a:spcPts val="1200"/>
              </a:spcBef>
              <a:spcAft>
                <a:spcPts val="0"/>
              </a:spcAft>
              <a:buClr>
                <a:srgbClr val="000000"/>
              </a:buClr>
              <a:buSzPts val="2000"/>
              <a:buChar char="●"/>
            </a:pPr>
            <a:r>
              <a:rPr b="1" lang="en" sz="2000">
                <a:solidFill>
                  <a:srgbClr val="000000"/>
                </a:solidFill>
              </a:rPr>
              <a:t>Separation and isolation of data</a:t>
            </a:r>
            <a:endParaRPr b="1" sz="2000">
              <a:solidFill>
                <a:srgbClr val="000000"/>
              </a:solidFill>
            </a:endParaRPr>
          </a:p>
          <a:p>
            <a:pPr indent="-355600" lvl="1" marL="914400" rtl="0" algn="l">
              <a:spcBef>
                <a:spcPts val="0"/>
              </a:spcBef>
              <a:spcAft>
                <a:spcPts val="0"/>
              </a:spcAft>
              <a:buClr>
                <a:srgbClr val="000000"/>
              </a:buClr>
              <a:buSzPts val="2000"/>
              <a:buChar char="○"/>
            </a:pPr>
            <a:r>
              <a:rPr lang="en" sz="2000">
                <a:solidFill>
                  <a:srgbClr val="000000"/>
                </a:solidFill>
              </a:rPr>
              <a:t> it is more difficult to access data that should be available. </a:t>
            </a:r>
            <a:endParaRPr sz="2000">
              <a:solidFill>
                <a:srgbClr val="000000"/>
              </a:solidFill>
            </a:endParaRPr>
          </a:p>
          <a:p>
            <a:pPr indent="-355600" lvl="0" marL="457200" rtl="0" algn="l">
              <a:spcBef>
                <a:spcPts val="0"/>
              </a:spcBef>
              <a:spcAft>
                <a:spcPts val="0"/>
              </a:spcAft>
              <a:buClr>
                <a:srgbClr val="000000"/>
              </a:buClr>
              <a:buSzPts val="2000"/>
              <a:buChar char="●"/>
            </a:pPr>
            <a:r>
              <a:rPr b="1" lang="en" sz="2000">
                <a:solidFill>
                  <a:srgbClr val="000000"/>
                </a:solidFill>
              </a:rPr>
              <a:t>Duplication of data</a:t>
            </a:r>
            <a:endParaRPr b="1" sz="2000">
              <a:solidFill>
                <a:srgbClr val="000000"/>
              </a:solidFill>
            </a:endParaRPr>
          </a:p>
          <a:p>
            <a:pPr indent="-342900" lvl="1" marL="914400" rtl="0" algn="l">
              <a:spcBef>
                <a:spcPts val="0"/>
              </a:spcBef>
              <a:spcAft>
                <a:spcPts val="0"/>
              </a:spcAft>
              <a:buClr>
                <a:srgbClr val="000000"/>
              </a:buClr>
              <a:buSzPts val="1800"/>
              <a:buChar char="○"/>
            </a:pPr>
            <a:r>
              <a:rPr lang="en" sz="2000">
                <a:solidFill>
                  <a:schemeClr val="dk1"/>
                </a:solidFill>
              </a:rPr>
              <a:t>redundancy in defining and storing data results in wasted storage space </a:t>
            </a:r>
            <a:endParaRPr sz="2000">
              <a:solidFill>
                <a:schemeClr val="dk1"/>
              </a:solidFill>
            </a:endParaRPr>
          </a:p>
          <a:p>
            <a:pPr indent="-355600" lvl="1" marL="914400" rtl="0" algn="l">
              <a:spcBef>
                <a:spcPts val="0"/>
              </a:spcBef>
              <a:spcAft>
                <a:spcPts val="0"/>
              </a:spcAft>
              <a:buClr>
                <a:srgbClr val="000000"/>
              </a:buClr>
              <a:buSzPts val="2000"/>
              <a:buChar char="○"/>
            </a:pPr>
            <a:r>
              <a:rPr lang="en" sz="2000">
                <a:solidFill>
                  <a:schemeClr val="dk1"/>
                </a:solidFill>
              </a:rPr>
              <a:t>in redundant efforts to maintain common up-to-date data</a:t>
            </a:r>
            <a:r>
              <a:rPr lang="en" sz="2200">
                <a:solidFill>
                  <a:schemeClr val="dk1"/>
                </a:solidFill>
              </a:rPr>
              <a:t>. </a:t>
            </a:r>
            <a:endParaRPr sz="22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a:t>Limitations of File Processing Approach</a:t>
            </a:r>
            <a:endParaRPr b="1" sz="3600"/>
          </a:p>
          <a:p>
            <a:pPr indent="0" lvl="0" marL="0" rtl="0" algn="l">
              <a:lnSpc>
                <a:spcPct val="115000"/>
              </a:lnSpc>
              <a:spcBef>
                <a:spcPts val="1600"/>
              </a:spcBef>
              <a:spcAft>
                <a:spcPts val="1600"/>
              </a:spcAft>
              <a:buNone/>
            </a:pPr>
            <a:r>
              <a:t/>
            </a:r>
            <a:endParaRPr b="1" sz="2400"/>
          </a:p>
        </p:txBody>
      </p:sp>
      <p:sp>
        <p:nvSpPr>
          <p:cNvPr id="209" name="Google Shape;209;p42"/>
          <p:cNvSpPr txBox="1"/>
          <p:nvPr>
            <p:ph idx="1" type="body"/>
          </p:nvPr>
        </p:nvSpPr>
        <p:spPr>
          <a:xfrm>
            <a:off x="311700" y="1090675"/>
            <a:ext cx="8520600" cy="3478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2000">
                <a:solidFill>
                  <a:srgbClr val="000000"/>
                </a:solidFill>
              </a:rPr>
              <a:t>Program - Data dependence</a:t>
            </a:r>
            <a:endParaRPr b="1" sz="2000">
              <a:solidFill>
                <a:srgbClr val="000000"/>
              </a:solidFill>
            </a:endParaRPr>
          </a:p>
          <a:p>
            <a:pPr indent="-355600" lvl="0" marL="457200" rtl="0" algn="l">
              <a:spcBef>
                <a:spcPts val="1200"/>
              </a:spcBef>
              <a:spcAft>
                <a:spcPts val="0"/>
              </a:spcAft>
              <a:buClr>
                <a:srgbClr val="000000"/>
              </a:buClr>
              <a:buSzPts val="2000"/>
              <a:buChar char="●"/>
            </a:pPr>
            <a:r>
              <a:rPr lang="en" sz="2000">
                <a:solidFill>
                  <a:srgbClr val="000000"/>
                </a:solidFill>
              </a:rPr>
              <a:t>physical structure and records are defined in the application code</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changes to an existing structure are difficult to make. </a:t>
            </a:r>
            <a:endParaRPr b="1">
              <a:solidFill>
                <a:schemeClr val="dk1"/>
              </a:solidFill>
            </a:endParaRPr>
          </a:p>
          <a:p>
            <a:pPr indent="-342900" lvl="1" marL="914400" rtl="0" algn="l">
              <a:spcBef>
                <a:spcPts val="0"/>
              </a:spcBef>
              <a:spcAft>
                <a:spcPts val="0"/>
              </a:spcAft>
              <a:buSzPts val="1800"/>
              <a:buChar char="○"/>
            </a:pPr>
            <a:r>
              <a:rPr b="1" lang="en" sz="1800">
                <a:solidFill>
                  <a:schemeClr val="dk1"/>
                </a:solidFill>
              </a:rPr>
              <a:t>Example</a:t>
            </a:r>
            <a:r>
              <a:rPr lang="en" sz="1800">
                <a:solidFill>
                  <a:schemeClr val="dk1"/>
                </a:solidFill>
              </a:rPr>
              <a:t>: </a:t>
            </a:r>
            <a:r>
              <a:rPr lang="en" sz="1800">
                <a:solidFill>
                  <a:srgbClr val="000000"/>
                </a:solidFill>
              </a:rPr>
              <a:t> if the </a:t>
            </a:r>
            <a:r>
              <a:rPr b="1" lang="en" sz="1800">
                <a:solidFill>
                  <a:srgbClr val="000000"/>
                </a:solidFill>
              </a:rPr>
              <a:t>employee name field</a:t>
            </a:r>
            <a:r>
              <a:rPr lang="en" sz="1800">
                <a:solidFill>
                  <a:srgbClr val="000000"/>
                </a:solidFill>
              </a:rPr>
              <a:t> is changed from 40 to 50 characters, then all programs that use a file which contains the employee name field will need to be updated.</a:t>
            </a:r>
            <a:endParaRPr sz="1800">
              <a:solidFill>
                <a:schemeClr val="dk1"/>
              </a:solidFill>
            </a:endParaRPr>
          </a:p>
          <a:p>
            <a:pPr indent="-342900" lvl="1" marL="914400" rtl="0" algn="l">
              <a:spcBef>
                <a:spcPts val="0"/>
              </a:spcBef>
              <a:spcAft>
                <a:spcPts val="0"/>
              </a:spcAft>
              <a:buSzPts val="1800"/>
              <a:buChar char="○"/>
            </a:pPr>
            <a:r>
              <a:rPr lang="en" sz="1800">
                <a:solidFill>
                  <a:srgbClr val="000000"/>
                </a:solidFill>
              </a:rPr>
              <a:t>Additionally, the DP department must write a program to transform each file that contains the employee name field to the new format</a:t>
            </a:r>
            <a:r>
              <a:rPr lang="en" sz="1800">
                <a:solidFill>
                  <a:schemeClr val="dk1"/>
                </a:solidFill>
              </a:rPr>
              <a:t> </a:t>
            </a:r>
            <a:endParaRPr sz="18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a:t>Limitations of File Processing Approach</a:t>
            </a:r>
            <a:endParaRPr b="1" sz="3600"/>
          </a:p>
          <a:p>
            <a:pPr indent="0" lvl="0" marL="0" rtl="0" algn="l">
              <a:lnSpc>
                <a:spcPct val="115000"/>
              </a:lnSpc>
              <a:spcBef>
                <a:spcPts val="1600"/>
              </a:spcBef>
              <a:spcAft>
                <a:spcPts val="1600"/>
              </a:spcAft>
              <a:buNone/>
            </a:pPr>
            <a:r>
              <a:t/>
            </a:r>
            <a:endParaRPr b="1" sz="2400"/>
          </a:p>
        </p:txBody>
      </p:sp>
      <p:sp>
        <p:nvSpPr>
          <p:cNvPr id="215" name="Google Shape;215;p43"/>
          <p:cNvSpPr txBox="1"/>
          <p:nvPr>
            <p:ph idx="1" type="body"/>
          </p:nvPr>
        </p:nvSpPr>
        <p:spPr>
          <a:xfrm>
            <a:off x="311700" y="1090675"/>
            <a:ext cx="8520600" cy="3478200"/>
          </a:xfrm>
          <a:prstGeom prst="rect">
            <a:avLst/>
          </a:prstGeom>
        </p:spPr>
        <p:txBody>
          <a:bodyPr anchorCtr="0" anchor="t" bIns="91425" lIns="91425" spcFirstLastPara="1" rIns="91425" wrap="square" tIns="91425">
            <a:noAutofit/>
          </a:bodyPr>
          <a:lstStyle/>
          <a:p>
            <a:pPr indent="-355600" lvl="0" marL="457200" rtl="0" algn="l">
              <a:spcBef>
                <a:spcPts val="1200"/>
              </a:spcBef>
              <a:spcAft>
                <a:spcPts val="0"/>
              </a:spcAft>
              <a:buClr>
                <a:srgbClr val="000000"/>
              </a:buClr>
              <a:buSzPts val="2000"/>
              <a:buChar char="●"/>
            </a:pPr>
            <a:r>
              <a:rPr b="1" lang="en" sz="2000">
                <a:solidFill>
                  <a:srgbClr val="000000"/>
                </a:solidFill>
              </a:rPr>
              <a:t>Incompatible file formats</a:t>
            </a:r>
            <a:endParaRPr b="1" sz="2000">
              <a:solidFill>
                <a:srgbClr val="000000"/>
              </a:solidFill>
            </a:endParaRPr>
          </a:p>
          <a:p>
            <a:pPr indent="-355600" lvl="1" marL="914400" rtl="0" algn="l">
              <a:spcBef>
                <a:spcPts val="0"/>
              </a:spcBef>
              <a:spcAft>
                <a:spcPts val="0"/>
              </a:spcAft>
              <a:buClr>
                <a:srgbClr val="000000"/>
              </a:buClr>
              <a:buSzPts val="2000"/>
              <a:buChar char="○"/>
            </a:pPr>
            <a:r>
              <a:rPr lang="en" sz="2000">
                <a:solidFill>
                  <a:srgbClr val="000000"/>
                </a:solidFill>
              </a:rPr>
              <a:t>the structures are dependent on the application programming language as the structure is embedded in application programs. </a:t>
            </a:r>
            <a:endParaRPr sz="2000">
              <a:solidFill>
                <a:srgbClr val="000000"/>
              </a:solidFill>
            </a:endParaRPr>
          </a:p>
          <a:p>
            <a:pPr indent="-355600" lvl="0" marL="457200" rtl="0" algn="l">
              <a:spcBef>
                <a:spcPts val="0"/>
              </a:spcBef>
              <a:spcAft>
                <a:spcPts val="0"/>
              </a:spcAft>
              <a:buClr>
                <a:srgbClr val="000000"/>
              </a:buClr>
              <a:buSzPts val="2000"/>
              <a:buChar char="●"/>
            </a:pPr>
            <a:r>
              <a:rPr b="1" lang="en" sz="2000">
                <a:solidFill>
                  <a:srgbClr val="000000"/>
                </a:solidFill>
              </a:rPr>
              <a:t>Fixed queries/proliferation of application programs</a:t>
            </a:r>
            <a:endParaRPr b="1" sz="2000">
              <a:solidFill>
                <a:srgbClr val="000000"/>
              </a:solidFill>
            </a:endParaRPr>
          </a:p>
          <a:p>
            <a:pPr indent="-355600" lvl="1" marL="914400" rtl="0" algn="l">
              <a:spcBef>
                <a:spcPts val="0"/>
              </a:spcBef>
              <a:spcAft>
                <a:spcPts val="0"/>
              </a:spcAft>
              <a:buClr>
                <a:srgbClr val="000000"/>
              </a:buClr>
              <a:buSzPts val="2000"/>
              <a:buChar char="○"/>
            </a:pPr>
            <a:r>
              <a:rPr lang="en" sz="2000">
                <a:solidFill>
                  <a:srgbClr val="000000"/>
                </a:solidFill>
              </a:rPr>
              <a:t>file-based systems are very dependent upon the application </a:t>
            </a:r>
            <a:r>
              <a:rPr lang="en" sz="2000">
                <a:solidFill>
                  <a:srgbClr val="000000"/>
                </a:solidFill>
              </a:rPr>
              <a:t>developer, who has to write any queries or reports that are required.</a:t>
            </a:r>
            <a:endParaRPr sz="20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Course Outline</a:t>
            </a:r>
            <a:endParaRPr b="1"/>
          </a:p>
        </p:txBody>
      </p:sp>
      <p:sp>
        <p:nvSpPr>
          <p:cNvPr id="114" name="Google Shape;11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Char char="●"/>
            </a:pPr>
            <a:r>
              <a:rPr lang="en" sz="1500">
                <a:solidFill>
                  <a:srgbClr val="000000"/>
                </a:solidFill>
              </a:rPr>
              <a:t>Basic database concepts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Data Model, schema architecture and data independence</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Classification of DBMS and Database systems environment.</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Relational Model Concepts, Constraints and Relational Databases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Basic SQL</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Advanced SQL concepts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Conceptual Modeling</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Relational Algebra</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Basics of Functional Dependencies and Normalization for Relational Databases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Introduction to Transaction Processing Concepts and Theory</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Concurrency Control Techniques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Database Recovery Techniques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NOSQL Databases and Big Data Storage Systems</a:t>
            </a:r>
            <a:endParaRPr sz="15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4"/>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Database Approach</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400"/>
              <a:t>Database Approach</a:t>
            </a:r>
            <a:endParaRPr sz="3600"/>
          </a:p>
        </p:txBody>
      </p:sp>
      <p:sp>
        <p:nvSpPr>
          <p:cNvPr id="226" name="Google Shape;226;p45"/>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chemeClr val="dk1"/>
              </a:buClr>
              <a:buSzPts val="2000"/>
              <a:buChar char="●"/>
            </a:pPr>
            <a:r>
              <a:rPr lang="en" sz="2000">
                <a:solidFill>
                  <a:schemeClr val="dk1"/>
                </a:solidFill>
              </a:rPr>
              <a:t>A single repository maintains data that is defined once and then accessed by various users repeatedly through queries, transactions, and application programs.</a:t>
            </a:r>
            <a:endParaRPr sz="20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6"/>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Characteristics of Database Approach</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7"/>
          <p:cNvSpPr txBox="1"/>
          <p:nvPr>
            <p:ph type="title"/>
          </p:nvPr>
        </p:nvSpPr>
        <p:spPr>
          <a:xfrm>
            <a:off x="265500" y="214300"/>
            <a:ext cx="4045200" cy="11574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1600"/>
              </a:spcAft>
              <a:buNone/>
            </a:pPr>
            <a:r>
              <a:rPr b="1" lang="en" sz="2400"/>
              <a:t>Self-describing nature of a database system</a:t>
            </a:r>
            <a:endParaRPr sz="3600"/>
          </a:p>
        </p:txBody>
      </p:sp>
      <p:sp>
        <p:nvSpPr>
          <p:cNvPr id="237" name="Google Shape;237;p4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2200">
                <a:solidFill>
                  <a:schemeClr val="dk1"/>
                </a:solidFill>
              </a:rPr>
              <a:t>The database system contains not only the database itself but also.</a:t>
            </a:r>
            <a:endParaRPr sz="2200">
              <a:solidFill>
                <a:schemeClr val="dk1"/>
              </a:solidFill>
            </a:endParaRPr>
          </a:p>
          <a:p>
            <a:pPr indent="0" lvl="0" marL="0" rtl="0" algn="l">
              <a:lnSpc>
                <a:spcPct val="150000"/>
              </a:lnSpc>
              <a:spcBef>
                <a:spcPts val="1600"/>
              </a:spcBef>
              <a:spcAft>
                <a:spcPts val="1600"/>
              </a:spcAft>
              <a:buNone/>
            </a:pPr>
            <a:r>
              <a:t/>
            </a:r>
            <a:endParaRPr sz="2200">
              <a:solidFill>
                <a:schemeClr val="dk1"/>
              </a:solidFill>
            </a:endParaRPr>
          </a:p>
        </p:txBody>
      </p:sp>
      <p:pic>
        <p:nvPicPr>
          <p:cNvPr id="238" name="Google Shape;238;p47"/>
          <p:cNvPicPr preferRelativeResize="0"/>
          <p:nvPr/>
        </p:nvPicPr>
        <p:blipFill>
          <a:blip r:embed="rId3">
            <a:alphaModFix/>
          </a:blip>
          <a:stretch>
            <a:fillRect/>
          </a:stretch>
        </p:blipFill>
        <p:spPr>
          <a:xfrm>
            <a:off x="4726250" y="776250"/>
            <a:ext cx="4148275" cy="3974150"/>
          </a:xfrm>
          <a:prstGeom prst="rect">
            <a:avLst/>
          </a:prstGeom>
          <a:noFill/>
          <a:ln>
            <a:noFill/>
          </a:ln>
        </p:spPr>
      </p:pic>
      <p:sp>
        <p:nvSpPr>
          <p:cNvPr id="239" name="Google Shape;239;p47"/>
          <p:cNvSpPr txBox="1"/>
          <p:nvPr>
            <p:ph idx="1" type="subTitle"/>
          </p:nvPr>
        </p:nvSpPr>
        <p:spPr>
          <a:xfrm>
            <a:off x="265500" y="1574025"/>
            <a:ext cx="4045200" cy="33216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sz="2000">
                <a:solidFill>
                  <a:schemeClr val="dk1"/>
                </a:solidFill>
              </a:rPr>
              <a:t>The database holds not only the database, but also metadata. </a:t>
            </a:r>
            <a:endParaRPr sz="2000">
              <a:solidFill>
                <a:schemeClr val="dk1"/>
              </a:solidFill>
            </a:endParaRPr>
          </a:p>
          <a:p>
            <a:pPr indent="-355600" lvl="0" marL="457200" rtl="0" algn="l">
              <a:lnSpc>
                <a:spcPct val="150000"/>
              </a:lnSpc>
              <a:spcBef>
                <a:spcPts val="0"/>
              </a:spcBef>
              <a:spcAft>
                <a:spcPts val="0"/>
              </a:spcAft>
              <a:buSzPts val="2000"/>
              <a:buChar char="●"/>
            </a:pPr>
            <a:r>
              <a:rPr lang="en" sz="2000">
                <a:solidFill>
                  <a:schemeClr val="dk1"/>
                </a:solidFill>
              </a:rPr>
              <a:t>Thus, a database is also self-describing collection of integrated records</a:t>
            </a: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400"/>
              <a:t>Self-describing nature of a database system</a:t>
            </a:r>
            <a:endParaRPr sz="3600"/>
          </a:p>
        </p:txBody>
      </p:sp>
      <p:pic>
        <p:nvPicPr>
          <p:cNvPr id="245" name="Google Shape;245;p48"/>
          <p:cNvPicPr preferRelativeResize="0"/>
          <p:nvPr/>
        </p:nvPicPr>
        <p:blipFill>
          <a:blip r:embed="rId3">
            <a:alphaModFix/>
          </a:blip>
          <a:stretch>
            <a:fillRect/>
          </a:stretch>
        </p:blipFill>
        <p:spPr>
          <a:xfrm>
            <a:off x="1643075" y="1143275"/>
            <a:ext cx="3829050" cy="3743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9"/>
          <p:cNvSpPr txBox="1"/>
          <p:nvPr>
            <p:ph type="title"/>
          </p:nvPr>
        </p:nvSpPr>
        <p:spPr>
          <a:xfrm>
            <a:off x="311700" y="3869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400"/>
              <a:t>Insulation between Programs and Data</a:t>
            </a:r>
            <a:endParaRPr sz="3600"/>
          </a:p>
        </p:txBody>
      </p:sp>
      <p:sp>
        <p:nvSpPr>
          <p:cNvPr id="251" name="Google Shape;251;p49"/>
          <p:cNvSpPr txBox="1"/>
          <p:nvPr>
            <p:ph idx="1" type="body"/>
          </p:nvPr>
        </p:nvSpPr>
        <p:spPr>
          <a:xfrm>
            <a:off x="311700" y="1156425"/>
            <a:ext cx="8520600" cy="329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In traditional file processing, 	</a:t>
            </a:r>
            <a:endParaRPr sz="2000"/>
          </a:p>
          <a:p>
            <a:pPr indent="-355600" lvl="0" marL="457200" rtl="0" algn="l">
              <a:spcBef>
                <a:spcPts val="1600"/>
              </a:spcBef>
              <a:spcAft>
                <a:spcPts val="0"/>
              </a:spcAft>
              <a:buSzPts val="2000"/>
              <a:buChar char="●"/>
            </a:pPr>
            <a:r>
              <a:rPr lang="en" sz="2000"/>
              <a:t>the structure of data files is embedded in the application programs, so any changes to the structure of a file may require changing all programs that access that file. </a:t>
            </a:r>
            <a:endParaRPr sz="2000"/>
          </a:p>
          <a:p>
            <a:pPr indent="0" lvl="0" marL="0" rtl="0" algn="l">
              <a:spcBef>
                <a:spcPts val="1600"/>
              </a:spcBef>
              <a:spcAft>
                <a:spcPts val="0"/>
              </a:spcAft>
              <a:buNone/>
            </a:pPr>
            <a:r>
              <a:rPr lang="en" sz="2000"/>
              <a:t>DBMS have this property called </a:t>
            </a:r>
            <a:r>
              <a:rPr b="1" lang="en" sz="2000"/>
              <a:t>program data independence</a:t>
            </a:r>
            <a:r>
              <a:rPr lang="en" sz="2000"/>
              <a:t>, where:</a:t>
            </a:r>
            <a:endParaRPr sz="2000"/>
          </a:p>
          <a:p>
            <a:pPr indent="-355600" lvl="0" marL="457200" rtl="0" algn="l">
              <a:spcBef>
                <a:spcPts val="1600"/>
              </a:spcBef>
              <a:spcAft>
                <a:spcPts val="0"/>
              </a:spcAft>
              <a:buSzPts val="2000"/>
              <a:buChar char="●"/>
            </a:pPr>
            <a:r>
              <a:rPr lang="en" sz="2000"/>
              <a:t>access programs do not require such changes in most cases. </a:t>
            </a:r>
            <a:endParaRPr sz="2000"/>
          </a:p>
          <a:p>
            <a:pPr indent="-355600" lvl="0" marL="457200" rtl="0" algn="l">
              <a:spcBef>
                <a:spcPts val="0"/>
              </a:spcBef>
              <a:spcAft>
                <a:spcPts val="0"/>
              </a:spcAft>
              <a:buSzPts val="2000"/>
              <a:buChar char="●"/>
            </a:pPr>
            <a:r>
              <a:rPr lang="en" sz="2000"/>
              <a:t>The structure of data files is stored in the DBMS catalog separately from the access programs. </a:t>
            </a:r>
            <a:endParaRPr sz="2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50"/>
          <p:cNvSpPr txBox="1"/>
          <p:nvPr>
            <p:ph type="title"/>
          </p:nvPr>
        </p:nvSpPr>
        <p:spPr>
          <a:xfrm>
            <a:off x="311700" y="3869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400"/>
              <a:t>Insulation between Programs and Data</a:t>
            </a:r>
            <a:endParaRPr sz="3600"/>
          </a:p>
        </p:txBody>
      </p:sp>
      <p:sp>
        <p:nvSpPr>
          <p:cNvPr id="257" name="Google Shape;257;p50"/>
          <p:cNvSpPr txBox="1"/>
          <p:nvPr>
            <p:ph idx="1" type="body"/>
          </p:nvPr>
        </p:nvSpPr>
        <p:spPr>
          <a:xfrm>
            <a:off x="311700" y="1156425"/>
            <a:ext cx="8520600" cy="3295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t>Example</a:t>
            </a:r>
            <a:r>
              <a:rPr lang="en" sz="2000"/>
              <a:t>:</a:t>
            </a:r>
            <a:endParaRPr sz="2000"/>
          </a:p>
          <a:p>
            <a:pPr indent="-355600" lvl="1" marL="914400" rtl="0" algn="l">
              <a:spcBef>
                <a:spcPts val="1600"/>
              </a:spcBef>
              <a:spcAft>
                <a:spcPts val="0"/>
              </a:spcAft>
              <a:buSzPts val="2000"/>
              <a:buChar char="○"/>
            </a:pPr>
            <a:r>
              <a:rPr lang="en" sz="2000"/>
              <a:t>If we want to add another piece of data to each STUDENT record, say the Birth_date, we only need to change the description of STUDENT records in the catalog; no programs are changed. </a:t>
            </a:r>
            <a:endParaRPr sz="2000"/>
          </a:p>
          <a:p>
            <a:pPr indent="-355600" lvl="1" marL="914400" rtl="0" algn="l">
              <a:spcBef>
                <a:spcPts val="1600"/>
              </a:spcBef>
              <a:spcAft>
                <a:spcPts val="1600"/>
              </a:spcAft>
              <a:buSzPts val="2000"/>
              <a:buChar char="○"/>
            </a:pPr>
            <a:r>
              <a:rPr lang="en" sz="2000"/>
              <a:t>The next time a DBMS program refers to the catalog, the new structure of STUDENT records will be accessed and used.</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51"/>
          <p:cNvSpPr txBox="1"/>
          <p:nvPr>
            <p:ph type="title"/>
          </p:nvPr>
        </p:nvSpPr>
        <p:spPr>
          <a:xfrm>
            <a:off x="311700" y="3869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Insulation between Programs and Data</a:t>
            </a:r>
            <a:endParaRPr sz="3600"/>
          </a:p>
          <a:p>
            <a:pPr indent="0" lvl="0" marL="0" rtl="0" algn="l">
              <a:lnSpc>
                <a:spcPct val="115000"/>
              </a:lnSpc>
              <a:spcBef>
                <a:spcPts val="1600"/>
              </a:spcBef>
              <a:spcAft>
                <a:spcPts val="1600"/>
              </a:spcAft>
              <a:buNone/>
            </a:pPr>
            <a:r>
              <a:t/>
            </a:r>
            <a:endParaRPr b="1" sz="2400"/>
          </a:p>
        </p:txBody>
      </p:sp>
      <p:sp>
        <p:nvSpPr>
          <p:cNvPr id="263" name="Google Shape;263;p51"/>
          <p:cNvSpPr txBox="1"/>
          <p:nvPr>
            <p:ph idx="1" type="body"/>
          </p:nvPr>
        </p:nvSpPr>
        <p:spPr>
          <a:xfrm>
            <a:off x="311700" y="1046225"/>
            <a:ext cx="8520600" cy="329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Program-operation independence</a:t>
            </a:r>
            <a:endParaRPr b="1" sz="2000"/>
          </a:p>
          <a:p>
            <a:pPr indent="-355600" lvl="0" marL="457200" rtl="0" algn="l">
              <a:spcBef>
                <a:spcPts val="1600"/>
              </a:spcBef>
              <a:spcAft>
                <a:spcPts val="0"/>
              </a:spcAft>
              <a:buSzPts val="2000"/>
              <a:buChar char="●"/>
            </a:pPr>
            <a:r>
              <a:rPr lang="en" sz="2000"/>
              <a:t>In some database systems: </a:t>
            </a:r>
            <a:endParaRPr sz="2000"/>
          </a:p>
          <a:p>
            <a:pPr indent="-349250" lvl="1" marL="914400" rtl="0" algn="l">
              <a:spcBef>
                <a:spcPts val="0"/>
              </a:spcBef>
              <a:spcAft>
                <a:spcPts val="0"/>
              </a:spcAft>
              <a:buSzPts val="1900"/>
              <a:buChar char="○"/>
            </a:pPr>
            <a:r>
              <a:rPr lang="en" sz="1900">
                <a:solidFill>
                  <a:srgbClr val="616161"/>
                </a:solidFill>
              </a:rPr>
              <a:t>users can define operations on data as part of the database definitions</a:t>
            </a:r>
            <a:endParaRPr sz="1900">
              <a:solidFill>
                <a:srgbClr val="616161"/>
              </a:solidFill>
            </a:endParaRPr>
          </a:p>
          <a:p>
            <a:pPr indent="-349250" lvl="1" marL="914400" rtl="0" algn="l">
              <a:spcBef>
                <a:spcPts val="0"/>
              </a:spcBef>
              <a:spcAft>
                <a:spcPts val="0"/>
              </a:spcAft>
              <a:buClr>
                <a:srgbClr val="616161"/>
              </a:buClr>
              <a:buSzPts val="1900"/>
              <a:buChar char="○"/>
            </a:pPr>
            <a:r>
              <a:rPr lang="en" sz="1900">
                <a:solidFill>
                  <a:srgbClr val="616161"/>
                </a:solidFill>
              </a:rPr>
              <a:t>An operation (also called a function or method) is specified in two parts. </a:t>
            </a:r>
            <a:endParaRPr sz="1900">
              <a:solidFill>
                <a:srgbClr val="616161"/>
              </a:solidFill>
            </a:endParaRPr>
          </a:p>
          <a:p>
            <a:pPr indent="-336550" lvl="2" marL="1371600" rtl="0" algn="l">
              <a:spcBef>
                <a:spcPts val="0"/>
              </a:spcBef>
              <a:spcAft>
                <a:spcPts val="0"/>
              </a:spcAft>
              <a:buClr>
                <a:srgbClr val="616161"/>
              </a:buClr>
              <a:buSzPts val="1700"/>
              <a:buChar char="■"/>
            </a:pPr>
            <a:r>
              <a:rPr lang="en" sz="1700">
                <a:solidFill>
                  <a:srgbClr val="616161"/>
                </a:solidFill>
              </a:rPr>
              <a:t>The interface (or signature) of an operation </a:t>
            </a:r>
            <a:endParaRPr sz="1700">
              <a:solidFill>
                <a:srgbClr val="616161"/>
              </a:solidFill>
            </a:endParaRPr>
          </a:p>
          <a:p>
            <a:pPr indent="-336550" lvl="2" marL="1371600" rtl="0" algn="l">
              <a:spcBef>
                <a:spcPts val="0"/>
              </a:spcBef>
              <a:spcAft>
                <a:spcPts val="0"/>
              </a:spcAft>
              <a:buClr>
                <a:srgbClr val="616161"/>
              </a:buClr>
              <a:buSzPts val="1700"/>
              <a:buChar char="■"/>
            </a:pPr>
            <a:r>
              <a:rPr lang="en" sz="1700">
                <a:solidFill>
                  <a:srgbClr val="616161"/>
                </a:solidFill>
              </a:rPr>
              <a:t>The implementation (or method) of the operation is specified separately </a:t>
            </a:r>
            <a:endParaRPr sz="1700">
              <a:solidFill>
                <a:srgbClr val="616161"/>
              </a:solidFill>
            </a:endParaRPr>
          </a:p>
          <a:p>
            <a:pPr indent="-311150" lvl="1" marL="914400" rtl="0" algn="l">
              <a:spcBef>
                <a:spcPts val="0"/>
              </a:spcBef>
              <a:spcAft>
                <a:spcPts val="0"/>
              </a:spcAft>
              <a:buClr>
                <a:srgbClr val="616161"/>
              </a:buClr>
              <a:buSzPts val="1300"/>
              <a:buChar char="○"/>
            </a:pPr>
            <a:r>
              <a:rPr lang="en" sz="1900">
                <a:solidFill>
                  <a:srgbClr val="616161"/>
                </a:solidFill>
              </a:rPr>
              <a:t>User programs can operate on the data by invoking these operations, regardless of how the operations are implemented. </a:t>
            </a:r>
            <a:endParaRPr sz="1900">
              <a:solidFill>
                <a:srgbClr val="61616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400"/>
              <a:t>Data Abstraction</a:t>
            </a:r>
            <a:endParaRPr sz="3600"/>
          </a:p>
        </p:txBody>
      </p:sp>
      <p:sp>
        <p:nvSpPr>
          <p:cNvPr id="269" name="Google Shape;269;p52"/>
          <p:cNvSpPr txBox="1"/>
          <p:nvPr>
            <p:ph idx="1" type="body"/>
          </p:nvPr>
        </p:nvSpPr>
        <p:spPr>
          <a:xfrm>
            <a:off x="311700" y="1196725"/>
            <a:ext cx="8520600" cy="371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DBMS provides users with a conceptual representation of data that does not include many of the details of how the data is stored or how the operations are implemented. </a:t>
            </a:r>
            <a:endParaRPr/>
          </a:p>
          <a:p>
            <a:pPr indent="-342900" lvl="0" marL="457200" rtl="0" algn="l">
              <a:spcBef>
                <a:spcPts val="1600"/>
              </a:spcBef>
              <a:spcAft>
                <a:spcPts val="1600"/>
              </a:spcAft>
              <a:buSzPts val="1800"/>
              <a:buChar char="●"/>
            </a:pPr>
            <a:r>
              <a:rPr lang="en"/>
              <a:t>Informally, a data model is a type of data abstraction that is used to provide this conceptual representation. </a:t>
            </a:r>
            <a:endParaRPr sz="2400">
              <a:solidFill>
                <a:schemeClr val="dk1"/>
              </a:solidFill>
            </a:endParaRPr>
          </a:p>
        </p:txBody>
      </p:sp>
      <p:pic>
        <p:nvPicPr>
          <p:cNvPr id="270" name="Google Shape;270;p52"/>
          <p:cNvPicPr preferRelativeResize="0"/>
          <p:nvPr/>
        </p:nvPicPr>
        <p:blipFill>
          <a:blip r:embed="rId3">
            <a:alphaModFix/>
          </a:blip>
          <a:stretch>
            <a:fillRect/>
          </a:stretch>
        </p:blipFill>
        <p:spPr>
          <a:xfrm>
            <a:off x="561200" y="3293437"/>
            <a:ext cx="4920325" cy="1446025"/>
          </a:xfrm>
          <a:prstGeom prst="rect">
            <a:avLst/>
          </a:prstGeom>
          <a:noFill/>
          <a:ln>
            <a:noFill/>
          </a:ln>
        </p:spPr>
      </p:pic>
      <p:sp>
        <p:nvSpPr>
          <p:cNvPr id="271" name="Google Shape;271;p52"/>
          <p:cNvSpPr txBox="1"/>
          <p:nvPr/>
        </p:nvSpPr>
        <p:spPr>
          <a:xfrm>
            <a:off x="5837550" y="3780975"/>
            <a:ext cx="256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Conceptual representation of Student records </a:t>
            </a:r>
            <a:endParaRPr>
              <a:latin typeface="Proxima Nova"/>
              <a:ea typeface="Proxima Nova"/>
              <a:cs typeface="Proxima Nova"/>
              <a:sym typeface="Proxima Nov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2200">
              <a:solidFill>
                <a:schemeClr val="dk1"/>
              </a:solidFill>
            </a:endParaRPr>
          </a:p>
          <a:p>
            <a:pPr indent="0" lvl="0" marL="0" rtl="0" algn="l">
              <a:lnSpc>
                <a:spcPct val="150000"/>
              </a:lnSpc>
              <a:spcBef>
                <a:spcPts val="1600"/>
              </a:spcBef>
              <a:spcAft>
                <a:spcPts val="1600"/>
              </a:spcAft>
              <a:buNone/>
            </a:pPr>
            <a:r>
              <a:t/>
            </a:r>
            <a:endParaRPr sz="2200">
              <a:solidFill>
                <a:schemeClr val="dk1"/>
              </a:solidFill>
            </a:endParaRPr>
          </a:p>
        </p:txBody>
      </p:sp>
      <p:sp>
        <p:nvSpPr>
          <p:cNvPr id="277" name="Google Shape;277;p53"/>
          <p:cNvSpPr txBox="1"/>
          <p:nvPr>
            <p:ph idx="4294967295" type="subTitle"/>
          </p:nvPr>
        </p:nvSpPr>
        <p:spPr>
          <a:xfrm>
            <a:off x="226400" y="1223975"/>
            <a:ext cx="8412000" cy="37389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SzPts val="2000"/>
              <a:buChar char="●"/>
            </a:pPr>
            <a:r>
              <a:rPr b="1" lang="en" sz="2000">
                <a:solidFill>
                  <a:srgbClr val="000000"/>
                </a:solidFill>
              </a:rPr>
              <a:t>Support of Multiple Views of the Data</a:t>
            </a:r>
            <a:endParaRPr sz="2000"/>
          </a:p>
          <a:p>
            <a:pPr indent="-355600" lvl="1" marL="914400" rtl="0" algn="l">
              <a:lnSpc>
                <a:spcPct val="100000"/>
              </a:lnSpc>
              <a:spcBef>
                <a:spcPts val="1000"/>
              </a:spcBef>
              <a:spcAft>
                <a:spcPts val="0"/>
              </a:spcAft>
              <a:buSzPts val="2000"/>
              <a:buChar char="○"/>
            </a:pPr>
            <a:r>
              <a:rPr lang="en" sz="2000"/>
              <a:t>A multiuser DBMS whose users have a variety of distinct applications must provide facilities for defining multiple views. </a:t>
            </a:r>
            <a:endParaRPr sz="2000"/>
          </a:p>
          <a:p>
            <a:pPr indent="-355600" lvl="0" marL="457200" rtl="0" algn="l">
              <a:lnSpc>
                <a:spcPct val="150000"/>
              </a:lnSpc>
              <a:spcBef>
                <a:spcPts val="1000"/>
              </a:spcBef>
              <a:spcAft>
                <a:spcPts val="0"/>
              </a:spcAft>
              <a:buSzPts val="2000"/>
              <a:buChar char="●"/>
            </a:pPr>
            <a:r>
              <a:rPr b="1" lang="en" sz="2000">
                <a:solidFill>
                  <a:srgbClr val="000000"/>
                </a:solidFill>
              </a:rPr>
              <a:t>Sharing of Data and Multi-User Transaction Processing</a:t>
            </a:r>
            <a:endParaRPr b="1" sz="2000">
              <a:solidFill>
                <a:srgbClr val="000000"/>
              </a:solidFill>
            </a:endParaRPr>
          </a:p>
          <a:p>
            <a:pPr indent="-355600" lvl="1" marL="914400" rtl="0" algn="l">
              <a:spcBef>
                <a:spcPts val="0"/>
              </a:spcBef>
              <a:spcAft>
                <a:spcPts val="0"/>
              </a:spcAft>
              <a:buSzPts val="2000"/>
              <a:buChar char="○"/>
            </a:pPr>
            <a:r>
              <a:rPr lang="en" sz="2000"/>
              <a:t>A multiuser DBMS must allow multiple users to access the database at the same time. </a:t>
            </a:r>
            <a:endParaRPr sz="2000"/>
          </a:p>
          <a:p>
            <a:pPr indent="-355600" lvl="1" marL="914400" rtl="0" algn="l">
              <a:spcBef>
                <a:spcPts val="0"/>
              </a:spcBef>
              <a:spcAft>
                <a:spcPts val="0"/>
              </a:spcAft>
              <a:buSzPts val="2000"/>
              <a:buChar char="○"/>
            </a:pPr>
            <a:r>
              <a:rPr lang="en" sz="2000"/>
              <a:t>The DBMS must include concurrency control software to ensure that several users trying to update the same data do so in a controlled manner so that the result of the updates is correct. </a:t>
            </a:r>
            <a:endParaRPr sz="2000"/>
          </a:p>
        </p:txBody>
      </p:sp>
      <p:sp>
        <p:nvSpPr>
          <p:cNvPr id="278" name="Google Shape;278;p53"/>
          <p:cNvSpPr txBox="1"/>
          <p:nvPr/>
        </p:nvSpPr>
        <p:spPr>
          <a:xfrm>
            <a:off x="426700" y="474600"/>
            <a:ext cx="8235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latin typeface="Proxima Nova"/>
                <a:ea typeface="Proxima Nova"/>
                <a:cs typeface="Proxima Nova"/>
                <a:sym typeface="Proxima Nova"/>
              </a:rPr>
              <a:t>Characteristics of Database Approach</a:t>
            </a:r>
            <a:endParaRPr b="1" sz="2400">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7"/>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Books</a:t>
            </a:r>
            <a:endParaRPr b="1" sz="3600"/>
          </a:p>
        </p:txBody>
      </p:sp>
      <p:sp>
        <p:nvSpPr>
          <p:cNvPr id="120" name="Google Shape;120;p27"/>
          <p:cNvSpPr txBox="1"/>
          <p:nvPr>
            <p:ph idx="1" type="body"/>
          </p:nvPr>
        </p:nvSpPr>
        <p:spPr>
          <a:xfrm>
            <a:off x="347075" y="925600"/>
            <a:ext cx="8520600" cy="385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t>Text Books</a:t>
            </a:r>
            <a:r>
              <a:rPr lang="en" sz="1900"/>
              <a:t> </a:t>
            </a:r>
            <a:endParaRPr sz="1900"/>
          </a:p>
          <a:p>
            <a:pPr indent="-349250" lvl="0" marL="457200" rtl="0" algn="l">
              <a:spcBef>
                <a:spcPts val="1600"/>
              </a:spcBef>
              <a:spcAft>
                <a:spcPts val="0"/>
              </a:spcAft>
              <a:buSzPts val="1900"/>
              <a:buChar char="●"/>
            </a:pPr>
            <a:r>
              <a:rPr lang="en" sz="1900"/>
              <a:t>Ramez Elmasri &amp; Shamkant B. Navathe, Database Systems, Models, Languages, Design and Application Programming, 7th Edition, 2016. </a:t>
            </a:r>
            <a:endParaRPr sz="1900"/>
          </a:p>
          <a:p>
            <a:pPr indent="0" lvl="0" marL="0" rtl="0" algn="l">
              <a:spcBef>
                <a:spcPts val="1600"/>
              </a:spcBef>
              <a:spcAft>
                <a:spcPts val="0"/>
              </a:spcAft>
              <a:buNone/>
            </a:pPr>
            <a:r>
              <a:rPr b="1" lang="en" sz="1900"/>
              <a:t>Reference Books</a:t>
            </a:r>
            <a:r>
              <a:rPr lang="en" sz="1900"/>
              <a:t> </a:t>
            </a:r>
            <a:endParaRPr sz="1900"/>
          </a:p>
          <a:p>
            <a:pPr indent="-349250" lvl="0" marL="457200" rtl="0" algn="l">
              <a:spcBef>
                <a:spcPts val="1600"/>
              </a:spcBef>
              <a:spcAft>
                <a:spcPts val="0"/>
              </a:spcAft>
              <a:buSzPts val="1900"/>
              <a:buChar char="●"/>
            </a:pPr>
            <a:r>
              <a:rPr lang="en" sz="1900"/>
              <a:t>Thomas Connolly, Carolyn Begg, Database Systems: A practical approach to design, implementation and Management, 6th Edition, 2015. </a:t>
            </a:r>
            <a:endParaRPr sz="1900"/>
          </a:p>
          <a:p>
            <a:pPr indent="-349250" lvl="0" marL="457200" rtl="0" algn="l">
              <a:spcBef>
                <a:spcPts val="0"/>
              </a:spcBef>
              <a:spcAft>
                <a:spcPts val="0"/>
              </a:spcAft>
              <a:buSzPts val="1900"/>
              <a:buChar char="●"/>
            </a:pPr>
            <a:r>
              <a:rPr lang="en" sz="1900"/>
              <a:t>C.J. Date, An Introduction to Database Systems, 8th Edition, 2004</a:t>
            </a:r>
            <a:endParaRPr sz="19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4"/>
          <p:cNvSpPr txBox="1"/>
          <p:nvPr/>
        </p:nvSpPr>
        <p:spPr>
          <a:xfrm>
            <a:off x="226400" y="346675"/>
            <a:ext cx="8383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Proxima Nova"/>
                <a:ea typeface="Proxima Nova"/>
                <a:cs typeface="Proxima Nova"/>
                <a:sym typeface="Proxima Nova"/>
              </a:rPr>
              <a:t>Advantages of using DBMS</a:t>
            </a:r>
            <a:endParaRPr b="1" sz="2300">
              <a:solidFill>
                <a:schemeClr val="dk1"/>
              </a:solidFill>
            </a:endParaRPr>
          </a:p>
        </p:txBody>
      </p:sp>
      <p:sp>
        <p:nvSpPr>
          <p:cNvPr id="284" name="Google Shape;284;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sz="2000">
                <a:solidFill>
                  <a:schemeClr val="dk1"/>
                </a:solidFill>
              </a:rPr>
              <a:t>Controlling Redundancy</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Restricting Unauthorized Access</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Providing Persistent Storage for Program Objects</a:t>
            </a:r>
            <a:endParaRPr sz="20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Databases can be used to provide persistent storage for program objects and data structures.</a:t>
            </a:r>
            <a:endParaRPr sz="20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Object-oriented database systems are compatible with programming languages </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Drawing inferences and actions from the stored data</a:t>
            </a:r>
            <a:endParaRPr sz="20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5"/>
          <p:cNvSpPr txBox="1"/>
          <p:nvPr/>
        </p:nvSpPr>
        <p:spPr>
          <a:xfrm>
            <a:off x="226400" y="346675"/>
            <a:ext cx="8383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Proxima Nova"/>
                <a:ea typeface="Proxima Nova"/>
                <a:cs typeface="Proxima Nova"/>
                <a:sym typeface="Proxima Nova"/>
              </a:rPr>
              <a:t>Advantages of using DBMS</a:t>
            </a:r>
            <a:endParaRPr b="1" sz="2300"/>
          </a:p>
        </p:txBody>
      </p:sp>
      <p:sp>
        <p:nvSpPr>
          <p:cNvPr id="290" name="Google Shape;290;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Providing Storage Structures and Search Techniques for Efficient Query Processing</a:t>
            </a:r>
            <a:endParaRPr sz="2000"/>
          </a:p>
          <a:p>
            <a:pPr indent="-355600" lvl="0" marL="457200" rtl="0" algn="l">
              <a:spcBef>
                <a:spcPts val="0"/>
              </a:spcBef>
              <a:spcAft>
                <a:spcPts val="0"/>
              </a:spcAft>
              <a:buSzPts val="2000"/>
              <a:buChar char="●"/>
            </a:pPr>
            <a:r>
              <a:rPr lang="en" sz="2000"/>
              <a:t>Providing Backup and Recovery</a:t>
            </a:r>
            <a:endParaRPr sz="2000"/>
          </a:p>
          <a:p>
            <a:pPr indent="-355600" lvl="0" marL="457200" rtl="0" algn="l">
              <a:spcBef>
                <a:spcPts val="0"/>
              </a:spcBef>
              <a:spcAft>
                <a:spcPts val="0"/>
              </a:spcAft>
              <a:buSzPts val="2000"/>
              <a:buChar char="●"/>
            </a:pPr>
            <a:r>
              <a:rPr lang="en" sz="2000"/>
              <a:t>Providing Multiple User Interfaces</a:t>
            </a:r>
            <a:endParaRPr sz="2000"/>
          </a:p>
          <a:p>
            <a:pPr indent="-355600" lvl="0" marL="457200" rtl="0" algn="l">
              <a:spcBef>
                <a:spcPts val="0"/>
              </a:spcBef>
              <a:spcAft>
                <a:spcPts val="0"/>
              </a:spcAft>
              <a:buSzPts val="2000"/>
              <a:buChar char="●"/>
            </a:pPr>
            <a:r>
              <a:rPr lang="en" sz="2000"/>
              <a:t>Representing Complex Relationships among Data</a:t>
            </a:r>
            <a:endParaRPr sz="2000"/>
          </a:p>
          <a:p>
            <a:pPr indent="-355600" lvl="0" marL="457200" rtl="0" algn="l">
              <a:spcBef>
                <a:spcPts val="0"/>
              </a:spcBef>
              <a:spcAft>
                <a:spcPts val="0"/>
              </a:spcAft>
              <a:buSzPts val="2000"/>
              <a:buChar char="●"/>
            </a:pPr>
            <a:r>
              <a:rPr lang="en" sz="2000"/>
              <a:t>Enforcing Integrity Constraints</a:t>
            </a:r>
            <a:endParaRPr sz="2000"/>
          </a:p>
          <a:p>
            <a:pPr indent="-355600" lvl="0" marL="457200" rtl="0" algn="l">
              <a:spcBef>
                <a:spcPts val="0"/>
              </a:spcBef>
              <a:spcAft>
                <a:spcPts val="0"/>
              </a:spcAft>
              <a:buSzPts val="2000"/>
              <a:buChar char="●"/>
            </a:pPr>
            <a:r>
              <a:rPr lang="en" sz="2000"/>
              <a:t>Potential for Enforcing Standards.</a:t>
            </a:r>
            <a:endParaRPr sz="2000"/>
          </a:p>
          <a:p>
            <a:pPr indent="-355600" lvl="0" marL="457200" rtl="0" algn="l">
              <a:spcBef>
                <a:spcPts val="0"/>
              </a:spcBef>
              <a:spcAft>
                <a:spcPts val="0"/>
              </a:spcAft>
              <a:buSzPts val="2000"/>
              <a:buChar char="●"/>
            </a:pPr>
            <a:r>
              <a:rPr lang="en" sz="2000"/>
              <a:t>Reduced Application Development Time.</a:t>
            </a:r>
            <a:endParaRPr sz="2000"/>
          </a:p>
          <a:p>
            <a:pPr indent="-298450" lvl="1" marL="914400" rtl="0" algn="l">
              <a:spcBef>
                <a:spcPts val="0"/>
              </a:spcBef>
              <a:spcAft>
                <a:spcPts val="0"/>
              </a:spcAft>
              <a:buClr>
                <a:srgbClr val="616161"/>
              </a:buClr>
              <a:buSzPts val="1100"/>
              <a:buChar char="○"/>
            </a:pPr>
            <a:r>
              <a:rPr lang="en" sz="2000">
                <a:solidFill>
                  <a:srgbClr val="616161"/>
                </a:solidFill>
              </a:rPr>
              <a:t>Development time using a DBMS is estimated to be one sixth to one-fourth of that for a file system</a:t>
            </a:r>
            <a:endParaRPr sz="2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6"/>
          <p:cNvSpPr txBox="1"/>
          <p:nvPr/>
        </p:nvSpPr>
        <p:spPr>
          <a:xfrm>
            <a:off x="226400" y="346675"/>
            <a:ext cx="8383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Proxima Nova"/>
                <a:ea typeface="Proxima Nova"/>
                <a:cs typeface="Proxima Nova"/>
                <a:sym typeface="Proxima Nova"/>
              </a:rPr>
              <a:t>Advantages of using DBMS</a:t>
            </a:r>
            <a:endParaRPr b="1" sz="2300"/>
          </a:p>
        </p:txBody>
      </p:sp>
      <p:sp>
        <p:nvSpPr>
          <p:cNvPr id="296" name="Google Shape;296;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Flexibility. </a:t>
            </a:r>
            <a:endParaRPr sz="2000"/>
          </a:p>
          <a:p>
            <a:pPr indent="-355600" lvl="0" marL="457200" rtl="0" algn="l">
              <a:spcBef>
                <a:spcPts val="0"/>
              </a:spcBef>
              <a:spcAft>
                <a:spcPts val="0"/>
              </a:spcAft>
              <a:buSzPts val="2000"/>
              <a:buChar char="●"/>
            </a:pPr>
            <a:r>
              <a:rPr lang="en" sz="2000"/>
              <a:t>Availability of Up-to-Date Information. </a:t>
            </a:r>
            <a:endParaRPr sz="2000"/>
          </a:p>
          <a:p>
            <a:pPr indent="-355600" lvl="0" marL="457200" rtl="0" algn="l">
              <a:spcBef>
                <a:spcPts val="0"/>
              </a:spcBef>
              <a:spcAft>
                <a:spcPts val="0"/>
              </a:spcAft>
              <a:buSzPts val="2000"/>
              <a:buChar char="●"/>
            </a:pPr>
            <a:r>
              <a:rPr lang="en" sz="2000"/>
              <a:t>Economies of Scale. </a:t>
            </a:r>
            <a:endParaRPr sz="2000"/>
          </a:p>
          <a:p>
            <a:pPr indent="-355600" lvl="0" marL="457200" rtl="0" algn="l">
              <a:spcBef>
                <a:spcPts val="0"/>
              </a:spcBef>
              <a:spcAft>
                <a:spcPts val="0"/>
              </a:spcAft>
              <a:buSzPts val="2000"/>
              <a:buChar char="●"/>
            </a:pPr>
            <a:r>
              <a:rPr lang="en" sz="2000"/>
              <a:t>Data consistency </a:t>
            </a:r>
            <a:endParaRPr sz="2000"/>
          </a:p>
          <a:p>
            <a:pPr indent="-355600" lvl="1" marL="914400" rtl="0" algn="l">
              <a:spcBef>
                <a:spcPts val="0"/>
              </a:spcBef>
              <a:spcAft>
                <a:spcPts val="0"/>
              </a:spcAft>
              <a:buSzPts val="2000"/>
              <a:buChar char="○"/>
            </a:pPr>
            <a:r>
              <a:rPr lang="en" sz="2000"/>
              <a:t>By eliminating or controlling redundancy, we reduce the risk of inconsistencies occurring.</a:t>
            </a: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Disadvantages of DBMS</a:t>
            </a:r>
            <a:endParaRPr b="1"/>
          </a:p>
          <a:p>
            <a:pPr indent="0" lvl="0" marL="0" rtl="0" algn="l">
              <a:spcBef>
                <a:spcPts val="0"/>
              </a:spcBef>
              <a:spcAft>
                <a:spcPts val="0"/>
              </a:spcAft>
              <a:buNone/>
            </a:pPr>
            <a:r>
              <a:t/>
            </a:r>
            <a:endParaRPr b="1"/>
          </a:p>
        </p:txBody>
      </p:sp>
      <p:sp>
        <p:nvSpPr>
          <p:cNvPr id="302" name="Google Shape;302;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914400" rtl="0" algn="l">
              <a:spcBef>
                <a:spcPts val="0"/>
              </a:spcBef>
              <a:spcAft>
                <a:spcPts val="0"/>
              </a:spcAft>
              <a:buSzPts val="2000"/>
              <a:buChar char="●"/>
            </a:pPr>
            <a:r>
              <a:rPr lang="en" sz="2000"/>
              <a:t>Complexity</a:t>
            </a:r>
            <a:endParaRPr sz="2000"/>
          </a:p>
          <a:p>
            <a:pPr indent="-355600" lvl="0" marL="914400" rtl="0" algn="l">
              <a:spcBef>
                <a:spcPts val="0"/>
              </a:spcBef>
              <a:spcAft>
                <a:spcPts val="0"/>
              </a:spcAft>
              <a:buSzPts val="2000"/>
              <a:buChar char="●"/>
            </a:pPr>
            <a:r>
              <a:rPr lang="en" sz="2000"/>
              <a:t>Size</a:t>
            </a:r>
            <a:endParaRPr sz="2000"/>
          </a:p>
          <a:p>
            <a:pPr indent="-355600" lvl="0" marL="914400" rtl="0" algn="l">
              <a:spcBef>
                <a:spcPts val="0"/>
              </a:spcBef>
              <a:spcAft>
                <a:spcPts val="0"/>
              </a:spcAft>
              <a:buSzPts val="2000"/>
              <a:buChar char="●"/>
            </a:pPr>
            <a:r>
              <a:rPr lang="en" sz="2000"/>
              <a:t>Cost of DBMS</a:t>
            </a:r>
            <a:endParaRPr sz="2000"/>
          </a:p>
          <a:p>
            <a:pPr indent="-355600" lvl="1" marL="1371600" rtl="0" algn="l">
              <a:spcBef>
                <a:spcPts val="0"/>
              </a:spcBef>
              <a:spcAft>
                <a:spcPts val="0"/>
              </a:spcAft>
              <a:buSzPts val="2000"/>
              <a:buChar char="○"/>
            </a:pPr>
            <a:r>
              <a:rPr lang="en" sz="2000"/>
              <a:t>M</a:t>
            </a:r>
            <a:r>
              <a:rPr lang="en" sz="2000"/>
              <a:t>aintenance </a:t>
            </a:r>
            <a:r>
              <a:rPr lang="en" sz="2000"/>
              <a:t>Cost</a:t>
            </a:r>
            <a:endParaRPr sz="2000"/>
          </a:p>
          <a:p>
            <a:pPr indent="-355600" lvl="1" marL="1371600" rtl="0" algn="l">
              <a:spcBef>
                <a:spcPts val="0"/>
              </a:spcBef>
              <a:spcAft>
                <a:spcPts val="0"/>
              </a:spcAft>
              <a:buSzPts val="2000"/>
              <a:buChar char="○"/>
            </a:pPr>
            <a:r>
              <a:rPr lang="en" sz="2000"/>
              <a:t>Additional Hardware Cost</a:t>
            </a:r>
            <a:endParaRPr sz="2000"/>
          </a:p>
          <a:p>
            <a:pPr indent="-355600" lvl="0" marL="914400" rtl="0" algn="l">
              <a:spcBef>
                <a:spcPts val="0"/>
              </a:spcBef>
              <a:spcAft>
                <a:spcPts val="0"/>
              </a:spcAft>
              <a:buSzPts val="2000"/>
              <a:buChar char="●"/>
            </a:pPr>
            <a:r>
              <a:rPr lang="en" sz="2000"/>
              <a:t>Greater impact of a failure </a:t>
            </a:r>
            <a:endParaRPr sz="2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8"/>
          <p:cNvSpPr txBox="1"/>
          <p:nvPr/>
        </p:nvSpPr>
        <p:spPr>
          <a:xfrm>
            <a:off x="226400" y="346675"/>
            <a:ext cx="8383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Proxima Nova"/>
                <a:ea typeface="Proxima Nova"/>
                <a:cs typeface="Proxima Nova"/>
                <a:sym typeface="Proxima Nova"/>
              </a:rPr>
              <a:t>When not to use a DBMS</a:t>
            </a:r>
            <a:endParaRPr b="1" sz="2300">
              <a:solidFill>
                <a:schemeClr val="dk1"/>
              </a:solidFill>
            </a:endParaRPr>
          </a:p>
        </p:txBody>
      </p:sp>
      <p:sp>
        <p:nvSpPr>
          <p:cNvPr id="308" name="Google Shape;308;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sz="2000">
                <a:solidFill>
                  <a:schemeClr val="dk1"/>
                </a:solidFill>
              </a:rPr>
              <a:t>In a few situations DBMS may involve unnecessary overhead costs that would not be incurred in traditional file processing.</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Therefore, it may be more desirable to develop customized database applications under the following circumstances: </a:t>
            </a:r>
            <a:endParaRPr sz="20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Simple, well-defined database applications that are not expected to change at all </a:t>
            </a:r>
            <a:endParaRPr sz="20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No multiple-user access to data</a:t>
            </a:r>
            <a:endParaRPr sz="20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Embedded systems with limited storage capacity, where a general-purpose DBMS would not fit </a:t>
            </a:r>
            <a:endParaRPr sz="2000">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9"/>
          <p:cNvSpPr txBox="1"/>
          <p:nvPr/>
        </p:nvSpPr>
        <p:spPr>
          <a:xfrm>
            <a:off x="226400" y="346675"/>
            <a:ext cx="8383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Proxima Nova"/>
                <a:ea typeface="Proxima Nova"/>
                <a:cs typeface="Proxima Nova"/>
                <a:sym typeface="Proxima Nova"/>
              </a:rPr>
              <a:t>When not to use a DBMS</a:t>
            </a:r>
            <a:endParaRPr b="1" sz="2300">
              <a:solidFill>
                <a:schemeClr val="dk1"/>
              </a:solidFill>
            </a:endParaRPr>
          </a:p>
        </p:txBody>
      </p:sp>
      <p:sp>
        <p:nvSpPr>
          <p:cNvPr id="314" name="Google Shape;314;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chemeClr val="dk1"/>
              </a:buClr>
              <a:buSzPts val="2000"/>
              <a:buChar char="●"/>
            </a:pPr>
            <a:r>
              <a:rPr lang="en" sz="2000">
                <a:solidFill>
                  <a:schemeClr val="dk1"/>
                </a:solidFill>
              </a:rPr>
              <a:t>If the database system is not able to handle the complexity of data because of modeling limitations (e.g., in complex genome and protein databases)</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If the database users need special operations not supported by the DBMS (e.g., GIS and location based services).</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Stringent, real-time requirements for some application programs that may not be met because of DBMS overhead</a:t>
            </a:r>
            <a:endParaRPr sz="20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60"/>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Discussion on </a:t>
            </a:r>
            <a:endParaRPr/>
          </a:p>
          <a:p>
            <a:pPr indent="0" lvl="0" marL="0" rtl="0" algn="l">
              <a:spcBef>
                <a:spcPts val="0"/>
              </a:spcBef>
              <a:spcAft>
                <a:spcPts val="0"/>
              </a:spcAft>
              <a:buNone/>
            </a:pPr>
            <a:r>
              <a:rPr lang="en"/>
              <a:t>Files vs Databases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Assessment Plan</a:t>
            </a:r>
            <a:endParaRPr b="1" sz="3600"/>
          </a:p>
        </p:txBody>
      </p:sp>
      <p:graphicFrame>
        <p:nvGraphicFramePr>
          <p:cNvPr id="126" name="Google Shape;126;p28"/>
          <p:cNvGraphicFramePr/>
          <p:nvPr/>
        </p:nvGraphicFramePr>
        <p:xfrm>
          <a:off x="952500" y="1619250"/>
          <a:ext cx="3000000" cy="3000000"/>
        </p:xfrm>
        <a:graphic>
          <a:graphicData uri="http://schemas.openxmlformats.org/drawingml/2006/table">
            <a:tbl>
              <a:tblPr>
                <a:noFill/>
                <a:tableStyleId>{0760D5A5-435E-4F97-8FD0-73A8CE403A84}</a:tableStyleId>
              </a:tblPr>
              <a:tblGrid>
                <a:gridCol w="3619500"/>
                <a:gridCol w="3619500"/>
              </a:tblGrid>
              <a:tr h="381000">
                <a:tc>
                  <a:txBody>
                    <a:bodyPr/>
                    <a:lstStyle/>
                    <a:p>
                      <a:pPr indent="0" lvl="0" marL="0" rtl="0" algn="l">
                        <a:spcBef>
                          <a:spcPts val="0"/>
                        </a:spcBef>
                        <a:spcAft>
                          <a:spcPts val="0"/>
                        </a:spcAft>
                        <a:buNone/>
                      </a:pPr>
                      <a:r>
                        <a:rPr b="1" lang="en">
                          <a:solidFill>
                            <a:schemeClr val="dk1"/>
                          </a:solidFill>
                        </a:rPr>
                        <a:t>Assessment </a:t>
                      </a:r>
                      <a:endParaRPr>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
                          <a:solidFill>
                            <a:schemeClr val="dk1"/>
                          </a:solidFill>
                        </a:rPr>
                        <a:t>Weightage</a:t>
                      </a:r>
                      <a:endParaRPr>
                        <a:solidFill>
                          <a:schemeClr val="dk1"/>
                        </a:solidFill>
                      </a:endParaRPr>
                    </a:p>
                  </a:txBody>
                  <a:tcPr marT="91425" marB="91425" marR="91425" marL="91425"/>
                </a:tc>
              </a:tr>
              <a:tr h="381000">
                <a:tc>
                  <a:txBody>
                    <a:bodyPr/>
                    <a:lstStyle/>
                    <a:p>
                      <a:pPr indent="0" lvl="0" marL="0" rtl="0" algn="l">
                        <a:lnSpc>
                          <a:spcPct val="115000"/>
                        </a:lnSpc>
                        <a:spcBef>
                          <a:spcPts val="0"/>
                        </a:spcBef>
                        <a:spcAft>
                          <a:spcPts val="0"/>
                        </a:spcAft>
                        <a:buNone/>
                      </a:pPr>
                      <a:r>
                        <a:rPr lang="en">
                          <a:solidFill>
                            <a:schemeClr val="dk1"/>
                          </a:solidFill>
                        </a:rPr>
                        <a:t>Assignment</a:t>
                      </a:r>
                      <a:endParaRPr>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chemeClr val="dk1"/>
                          </a:solidFill>
                        </a:rPr>
                        <a:t>10</a:t>
                      </a:r>
                      <a:endParaRPr>
                        <a:solidFill>
                          <a:schemeClr val="dk1"/>
                        </a:solidFill>
                      </a:endParaRPr>
                    </a:p>
                  </a:txBody>
                  <a:tcPr marT="91425" marB="91425" marR="91425" marL="91425"/>
                </a:tc>
              </a:tr>
              <a:tr h="381000">
                <a:tc>
                  <a:txBody>
                    <a:bodyPr/>
                    <a:lstStyle/>
                    <a:p>
                      <a:pPr indent="0" lvl="0" marL="0" rtl="0" algn="l">
                        <a:lnSpc>
                          <a:spcPct val="115000"/>
                        </a:lnSpc>
                        <a:spcBef>
                          <a:spcPts val="0"/>
                        </a:spcBef>
                        <a:spcAft>
                          <a:spcPts val="0"/>
                        </a:spcAft>
                        <a:buNone/>
                      </a:pPr>
                      <a:r>
                        <a:rPr lang="en">
                          <a:solidFill>
                            <a:srgbClr val="202729"/>
                          </a:solidFill>
                        </a:rPr>
                        <a:t>Mid Exams</a:t>
                      </a:r>
                      <a:endParaRPr>
                        <a:solidFill>
                          <a:srgbClr val="202729"/>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202729"/>
                          </a:solidFill>
                        </a:rPr>
                        <a:t>30</a:t>
                      </a:r>
                      <a:endParaRPr>
                        <a:solidFill>
                          <a:srgbClr val="202729"/>
                        </a:solidFill>
                      </a:endParaRPr>
                    </a:p>
                  </a:txBody>
                  <a:tcPr marT="91425" marB="91425" marR="91425" marL="91425"/>
                </a:tc>
              </a:tr>
              <a:tr h="381000">
                <a:tc>
                  <a:txBody>
                    <a:bodyPr/>
                    <a:lstStyle/>
                    <a:p>
                      <a:pPr indent="0" lvl="0" marL="0" rtl="0" algn="l">
                        <a:lnSpc>
                          <a:spcPct val="115000"/>
                        </a:lnSpc>
                        <a:spcBef>
                          <a:spcPts val="0"/>
                        </a:spcBef>
                        <a:spcAft>
                          <a:spcPts val="0"/>
                        </a:spcAft>
                        <a:buNone/>
                      </a:pPr>
                      <a:r>
                        <a:rPr lang="en">
                          <a:solidFill>
                            <a:srgbClr val="202729"/>
                          </a:solidFill>
                        </a:rPr>
                        <a:t>Project</a:t>
                      </a:r>
                      <a:endParaRPr>
                        <a:solidFill>
                          <a:srgbClr val="202729"/>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202729"/>
                          </a:solidFill>
                        </a:rPr>
                        <a:t>9</a:t>
                      </a:r>
                      <a:endParaRPr>
                        <a:solidFill>
                          <a:srgbClr val="202729"/>
                        </a:solidFill>
                      </a:endParaRPr>
                    </a:p>
                  </a:txBody>
                  <a:tcPr marT="91425" marB="91425" marR="91425" marL="91425"/>
                </a:tc>
              </a:tr>
              <a:tr h="381000">
                <a:tc>
                  <a:txBody>
                    <a:bodyPr/>
                    <a:lstStyle/>
                    <a:p>
                      <a:pPr indent="0" lvl="0" marL="0" rtl="0" algn="l">
                        <a:lnSpc>
                          <a:spcPct val="115000"/>
                        </a:lnSpc>
                        <a:spcBef>
                          <a:spcPts val="0"/>
                        </a:spcBef>
                        <a:spcAft>
                          <a:spcPts val="0"/>
                        </a:spcAft>
                        <a:buNone/>
                      </a:pPr>
                      <a:r>
                        <a:rPr lang="en">
                          <a:solidFill>
                            <a:srgbClr val="202729"/>
                          </a:solidFill>
                        </a:rPr>
                        <a:t>Final</a:t>
                      </a:r>
                      <a:endParaRPr>
                        <a:solidFill>
                          <a:srgbClr val="202729"/>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202729"/>
                          </a:solidFill>
                        </a:rPr>
                        <a:t>50</a:t>
                      </a:r>
                      <a:endParaRPr>
                        <a:solidFill>
                          <a:srgbClr val="202729"/>
                        </a:solidFill>
                      </a:endParaRPr>
                    </a:p>
                  </a:txBody>
                  <a:tcPr marT="91425" marB="91425" marR="91425" marL="91425"/>
                </a:tc>
              </a:tr>
              <a:tr h="381000">
                <a:tc>
                  <a:txBody>
                    <a:bodyPr/>
                    <a:lstStyle/>
                    <a:p>
                      <a:pPr indent="0" lvl="0" marL="0" rtl="0" algn="l">
                        <a:lnSpc>
                          <a:spcPct val="115000"/>
                        </a:lnSpc>
                        <a:spcBef>
                          <a:spcPts val="0"/>
                        </a:spcBef>
                        <a:spcAft>
                          <a:spcPts val="0"/>
                        </a:spcAft>
                        <a:buNone/>
                      </a:pPr>
                      <a:r>
                        <a:rPr lang="en">
                          <a:solidFill>
                            <a:srgbClr val="202729"/>
                          </a:solidFill>
                        </a:rPr>
                        <a:t>Class Participation</a:t>
                      </a:r>
                      <a:endParaRPr>
                        <a:solidFill>
                          <a:srgbClr val="202729"/>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202729"/>
                          </a:solidFill>
                        </a:rPr>
                        <a:t>1</a:t>
                      </a:r>
                      <a:endParaRPr>
                        <a:solidFill>
                          <a:srgbClr val="202729"/>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9"/>
          <p:cNvSpPr txBox="1"/>
          <p:nvPr>
            <p:ph type="title"/>
          </p:nvPr>
        </p:nvSpPr>
        <p:spPr>
          <a:xfrm>
            <a:off x="265500" y="1816950"/>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 database is a collection of </a:t>
            </a:r>
            <a:r>
              <a:rPr b="1" lang="en">
                <a:solidFill>
                  <a:srgbClr val="4A86E8"/>
                </a:solidFill>
              </a:rPr>
              <a:t>related data.</a:t>
            </a:r>
            <a:endParaRPr>
              <a:solidFill>
                <a:srgbClr val="4A86E8"/>
              </a:solidFill>
            </a:endParaRPr>
          </a:p>
        </p:txBody>
      </p:sp>
      <p:sp>
        <p:nvSpPr>
          <p:cNvPr id="132" name="Google Shape;132;p2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2400"/>
              <a:t>What is a Database?</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Implicit properties of a database</a:t>
            </a:r>
            <a:endParaRPr b="1" sz="3600"/>
          </a:p>
          <a:p>
            <a:pPr indent="0" lvl="0" marL="0" rtl="0" algn="l">
              <a:spcBef>
                <a:spcPts val="0"/>
              </a:spcBef>
              <a:spcAft>
                <a:spcPts val="0"/>
              </a:spcAft>
              <a:buNone/>
            </a:pPr>
            <a:r>
              <a:t/>
            </a:r>
            <a:endParaRPr b="1" sz="3600"/>
          </a:p>
        </p:txBody>
      </p:sp>
      <p:sp>
        <p:nvSpPr>
          <p:cNvPr id="138" name="Google Shape;138;p30"/>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A database represents the </a:t>
            </a:r>
            <a:r>
              <a:rPr b="1" lang="en" sz="2400">
                <a:solidFill>
                  <a:srgbClr val="0000FF"/>
                </a:solidFill>
              </a:rPr>
              <a:t>miniworld </a:t>
            </a:r>
            <a:r>
              <a:rPr lang="en" sz="2400"/>
              <a:t>or the universe of discourse (UoD). </a:t>
            </a:r>
            <a:endParaRPr sz="2400"/>
          </a:p>
          <a:p>
            <a:pPr indent="-381000" lvl="0" marL="457200" rtl="0" algn="l">
              <a:spcBef>
                <a:spcPts val="0"/>
              </a:spcBef>
              <a:spcAft>
                <a:spcPts val="0"/>
              </a:spcAft>
              <a:buSzPts val="2400"/>
              <a:buAutoNum type="arabicPeriod"/>
            </a:pPr>
            <a:r>
              <a:rPr lang="en" sz="2400"/>
              <a:t>A database is a </a:t>
            </a:r>
            <a:r>
              <a:rPr b="1" lang="en" sz="2400">
                <a:solidFill>
                  <a:schemeClr val="dk2"/>
                </a:solidFill>
              </a:rPr>
              <a:t>logically coherent collection of data</a:t>
            </a:r>
            <a:r>
              <a:rPr lang="en" sz="2400"/>
              <a:t> with some inherent meaning</a:t>
            </a:r>
            <a:endParaRPr sz="2400"/>
          </a:p>
          <a:p>
            <a:pPr indent="-381000" lvl="0" marL="457200" rtl="0" algn="l">
              <a:spcBef>
                <a:spcPts val="1600"/>
              </a:spcBef>
              <a:spcAft>
                <a:spcPts val="1600"/>
              </a:spcAft>
              <a:buSzPts val="2400"/>
              <a:buAutoNum type="arabicPeriod"/>
            </a:pPr>
            <a:r>
              <a:rPr lang="en" sz="2400"/>
              <a:t>A database is designed, built, and populated with data for a </a:t>
            </a:r>
            <a:r>
              <a:rPr b="1" lang="en" sz="2400">
                <a:solidFill>
                  <a:srgbClr val="980000"/>
                </a:solidFill>
              </a:rPr>
              <a:t>specific purpose</a:t>
            </a:r>
            <a:r>
              <a:rPr lang="en" sz="2400"/>
              <a:t>.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Database</a:t>
            </a:r>
            <a:endParaRPr b="1" sz="3600"/>
          </a:p>
        </p:txBody>
      </p:sp>
      <p:sp>
        <p:nvSpPr>
          <p:cNvPr id="144" name="Google Shape;144;p31"/>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A database can be of any size and complexity.</a:t>
            </a:r>
            <a:endParaRPr sz="2400"/>
          </a:p>
          <a:p>
            <a:pPr indent="-381000" lvl="0" marL="457200" rtl="0" algn="l">
              <a:spcBef>
                <a:spcPts val="0"/>
              </a:spcBef>
              <a:spcAft>
                <a:spcPts val="0"/>
              </a:spcAft>
              <a:buSzPts val="2400"/>
              <a:buChar char="●"/>
            </a:pPr>
            <a:r>
              <a:rPr lang="en" sz="2400"/>
              <a:t>A database may be generated and maintained manually or it may be computerized.</a:t>
            </a:r>
            <a:endParaRPr sz="2400"/>
          </a:p>
          <a:p>
            <a:pPr indent="-381000" lvl="0" marL="457200" rtl="0" algn="l">
              <a:spcBef>
                <a:spcPts val="0"/>
              </a:spcBef>
              <a:spcAft>
                <a:spcPts val="0"/>
              </a:spcAft>
              <a:buSzPts val="2400"/>
              <a:buChar char="●"/>
            </a:pPr>
            <a:r>
              <a:rPr lang="en" sz="2400"/>
              <a:t>A computerized database may be created and maintained either by a group of application programs written specifically for that task or by a </a:t>
            </a:r>
            <a:r>
              <a:rPr b="1" lang="en" sz="2400">
                <a:solidFill>
                  <a:srgbClr val="4A86E8"/>
                </a:solidFill>
              </a:rPr>
              <a:t>database management system.</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DBMS </a:t>
            </a:r>
            <a:endParaRPr sz="3600"/>
          </a:p>
        </p:txBody>
      </p:sp>
      <p:sp>
        <p:nvSpPr>
          <p:cNvPr id="150" name="Google Shape;150;p32"/>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dk1"/>
                </a:solidFill>
              </a:rPr>
              <a:t>The DBMS is a general-purpose software system that facilitates the processes of </a:t>
            </a:r>
            <a:r>
              <a:rPr b="1" lang="en" sz="2400">
                <a:solidFill>
                  <a:srgbClr val="4A86E8"/>
                </a:solidFill>
              </a:rPr>
              <a:t>defining</a:t>
            </a:r>
            <a:r>
              <a:rPr lang="en" sz="2400">
                <a:solidFill>
                  <a:schemeClr val="dk1"/>
                </a:solidFill>
              </a:rPr>
              <a:t>, </a:t>
            </a:r>
            <a:r>
              <a:rPr b="1" lang="en" sz="2400">
                <a:solidFill>
                  <a:srgbClr val="6FA8DC"/>
                </a:solidFill>
              </a:rPr>
              <a:t>constructing</a:t>
            </a:r>
            <a:r>
              <a:rPr lang="en" sz="2400">
                <a:solidFill>
                  <a:schemeClr val="dk1"/>
                </a:solidFill>
              </a:rPr>
              <a:t>, </a:t>
            </a:r>
            <a:r>
              <a:rPr b="1" lang="en" sz="2400">
                <a:solidFill>
                  <a:srgbClr val="DD7E6B"/>
                </a:solidFill>
              </a:rPr>
              <a:t>manipulating</a:t>
            </a:r>
            <a:r>
              <a:rPr b="1" lang="en" sz="2400">
                <a:solidFill>
                  <a:srgbClr val="A2C4C9"/>
                </a:solidFill>
              </a:rPr>
              <a:t>,</a:t>
            </a:r>
            <a:r>
              <a:rPr lang="en" sz="2400">
                <a:solidFill>
                  <a:schemeClr val="dk1"/>
                </a:solidFill>
              </a:rPr>
              <a:t> and </a:t>
            </a:r>
            <a:r>
              <a:rPr b="1" lang="en" sz="2400">
                <a:solidFill>
                  <a:srgbClr val="6AA84F"/>
                </a:solidFill>
              </a:rPr>
              <a:t>sharing</a:t>
            </a:r>
            <a:r>
              <a:rPr lang="en" sz="2400">
                <a:solidFill>
                  <a:schemeClr val="dk1"/>
                </a:solidFill>
              </a:rPr>
              <a:t> databases among various users and applications.</a:t>
            </a:r>
            <a:endParaRPr sz="24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400"/>
              <a:t>Defining a database</a:t>
            </a:r>
            <a:endParaRPr b="1" sz="3600"/>
          </a:p>
        </p:txBody>
      </p:sp>
      <p:sp>
        <p:nvSpPr>
          <p:cNvPr id="156" name="Google Shape;156;p33"/>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en" sz="2400">
                <a:solidFill>
                  <a:schemeClr val="dk1"/>
                </a:solidFill>
              </a:rPr>
              <a:t>Specifying the data types, structures, and constraints of the data to be stored in the database. </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The database definition or descriptive information is also stored by the DBMS in the form of a </a:t>
            </a:r>
            <a:r>
              <a:rPr b="1" lang="en" sz="2400">
                <a:solidFill>
                  <a:srgbClr val="0000FF"/>
                </a:solidFill>
              </a:rPr>
              <a:t>database catalog</a:t>
            </a:r>
            <a:r>
              <a:rPr lang="en" sz="2400">
                <a:solidFill>
                  <a:schemeClr val="dk1"/>
                </a:solidFill>
              </a:rPr>
              <a:t> or </a:t>
            </a:r>
            <a:r>
              <a:rPr b="1" lang="en" sz="2400">
                <a:solidFill>
                  <a:srgbClr val="0000FF"/>
                </a:solidFill>
              </a:rPr>
              <a:t>dictionary</a:t>
            </a:r>
            <a:r>
              <a:rPr lang="en" sz="2400">
                <a:solidFill>
                  <a:schemeClr val="dk1"/>
                </a:solidFill>
              </a:rPr>
              <a:t>; it is </a:t>
            </a:r>
            <a:r>
              <a:rPr b="1" lang="en" sz="2400">
                <a:solidFill>
                  <a:schemeClr val="dk1"/>
                </a:solidFill>
              </a:rPr>
              <a:t>called meta-data</a:t>
            </a:r>
            <a:r>
              <a:rPr lang="en" sz="2400">
                <a:solidFill>
                  <a:schemeClr val="dk1"/>
                </a:solidFill>
              </a:rPr>
              <a:t>. </a:t>
            </a:r>
            <a:endParaRPr sz="24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