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sldIdLst>
    <p:sldId id="297" r:id="rId2"/>
    <p:sldId id="298" r:id="rId3"/>
    <p:sldId id="264" r:id="rId4"/>
    <p:sldId id="342" r:id="rId5"/>
    <p:sldId id="472" r:id="rId6"/>
    <p:sldId id="266" r:id="rId7"/>
    <p:sldId id="473" r:id="rId8"/>
    <p:sldId id="482" r:id="rId9"/>
    <p:sldId id="481" r:id="rId10"/>
    <p:sldId id="272" r:id="rId11"/>
    <p:sldId id="483" r:id="rId12"/>
    <p:sldId id="487" r:id="rId13"/>
    <p:sldId id="484" r:id="rId14"/>
    <p:sldId id="503" r:id="rId15"/>
    <p:sldId id="267" r:id="rId16"/>
    <p:sldId id="268" r:id="rId17"/>
    <p:sldId id="269" r:id="rId18"/>
    <p:sldId id="271" r:id="rId19"/>
    <p:sldId id="302" r:id="rId20"/>
    <p:sldId id="257" r:id="rId21"/>
    <p:sldId id="258" r:id="rId22"/>
    <p:sldId id="259" r:id="rId23"/>
    <p:sldId id="504" r:id="rId24"/>
    <p:sldId id="505" r:id="rId25"/>
    <p:sldId id="260" r:id="rId26"/>
    <p:sldId id="262" r:id="rId27"/>
    <p:sldId id="330" r:id="rId28"/>
    <p:sldId id="327" r:id="rId29"/>
    <p:sldId id="328" r:id="rId30"/>
    <p:sldId id="329" r:id="rId31"/>
    <p:sldId id="332" r:id="rId32"/>
    <p:sldId id="333" r:id="rId33"/>
    <p:sldId id="261" r:id="rId34"/>
    <p:sldId id="337" r:id="rId35"/>
    <p:sldId id="265" r:id="rId36"/>
    <p:sldId id="338" r:id="rId37"/>
    <p:sldId id="340" r:id="rId38"/>
    <p:sldId id="339" r:id="rId39"/>
    <p:sldId id="341" r:id="rId40"/>
    <p:sldId id="279" r:id="rId41"/>
    <p:sldId id="286" r:id="rId42"/>
    <p:sldId id="319" r:id="rId43"/>
    <p:sldId id="320" r:id="rId44"/>
    <p:sldId id="324" r:id="rId45"/>
    <p:sldId id="321" r:id="rId46"/>
    <p:sldId id="32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327" autoAdjust="0"/>
  </p:normalViewPr>
  <p:slideViewPr>
    <p:cSldViewPr snapToGrid="0">
      <p:cViewPr varScale="1">
        <p:scale>
          <a:sx n="55" d="100"/>
          <a:sy n="55" d="100"/>
        </p:scale>
        <p:origin x="18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56D41-2732-4DA7-B270-2C2675594F01}" type="datetimeFigureOut">
              <a:rPr lang="en-US" smtClean="0"/>
              <a:t>10/8/2021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AB55D-B7A8-4E4E-A5C3-CD079CD30261}" type="slidenum">
              <a:rPr lang="en-US" smtClean="0"/>
              <a:t>‹#›</a:t>
            </a:fld>
            <a:endParaRPr lang="en-US"/>
          </a:p>
        </p:txBody>
      </p:sp>
    </p:spTree>
    <p:extLst>
      <p:ext uri="{BB962C8B-B14F-4D97-AF65-F5344CB8AC3E}">
        <p14:creationId xmlns:p14="http://schemas.microsoft.com/office/powerpoint/2010/main" val="246262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Fname</a:t>
            </a:r>
            <a:r>
              <a:rPr lang="en-US" dirty="0"/>
              <a:t>, </a:t>
            </a:r>
            <a:r>
              <a:rPr lang="en-US" dirty="0" err="1"/>
              <a:t>Lname</a:t>
            </a:r>
            <a:r>
              <a:rPr lang="en-US" dirty="0"/>
              <a:t>, Address FROM EMPLOYEE, DEPARTMENT WHERE </a:t>
            </a:r>
            <a:r>
              <a:rPr lang="en-US" dirty="0" err="1"/>
              <a:t>Dname</a:t>
            </a:r>
            <a:r>
              <a:rPr lang="en-US" dirty="0"/>
              <a:t> = ‘Research’ AND </a:t>
            </a:r>
            <a:r>
              <a:rPr lang="en-US" dirty="0" err="1"/>
              <a:t>Dnumber</a:t>
            </a:r>
            <a:r>
              <a:rPr lang="en-US" dirty="0"/>
              <a:t> = </a:t>
            </a:r>
            <a:r>
              <a:rPr lang="en-US" dirty="0" err="1"/>
              <a:t>Dno</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WHERE clause of Q1, the condition </a:t>
            </a:r>
            <a:r>
              <a:rPr lang="en-US" dirty="0" err="1"/>
              <a:t>Dname</a:t>
            </a:r>
            <a:r>
              <a:rPr lang="en-US" dirty="0"/>
              <a:t> = ‘Research’ is a selection condition that chooses the particular tuple of interest in the DEPARTMENT table, because </a:t>
            </a:r>
            <a:r>
              <a:rPr lang="en-US" dirty="0" err="1"/>
              <a:t>Dname</a:t>
            </a:r>
            <a:r>
              <a:rPr lang="en-US" dirty="0"/>
              <a:t> is an attribute of DEPARTMENT. The condition </a:t>
            </a:r>
            <a:r>
              <a:rPr lang="en-US" dirty="0" err="1"/>
              <a:t>Dnumber</a:t>
            </a:r>
            <a:r>
              <a:rPr lang="en-US" dirty="0"/>
              <a:t> = </a:t>
            </a:r>
            <a:r>
              <a:rPr lang="en-US" dirty="0" err="1"/>
              <a:t>Dno</a:t>
            </a:r>
            <a:r>
              <a:rPr lang="en-US" dirty="0"/>
              <a:t> is called a join condition, because it combines two tuples: one from DEPARTMENT and one from EMPLOYEE, whenever the value of </a:t>
            </a:r>
            <a:r>
              <a:rPr lang="en-US" dirty="0" err="1"/>
              <a:t>Dnumber</a:t>
            </a:r>
            <a:r>
              <a:rPr lang="en-US" dirty="0"/>
              <a:t> in DEPARTMENT is equal to the value of </a:t>
            </a:r>
            <a:r>
              <a:rPr lang="en-US" dirty="0" err="1"/>
              <a:t>Dno</a:t>
            </a:r>
            <a:r>
              <a:rPr lang="en-US" dirty="0"/>
              <a:t> in EMPLOYEE. The result of query Q1 is shown in Figure 6.3(b). In general, any number of selection and join conditions may be specified in a single SQL query. A query that involves only selection and join conditions plus projection attributes is known as a select-project-join query. The next example is a select-project-join query with two join conditions</a:t>
            </a:r>
          </a:p>
          <a:p>
            <a:endParaRPr lang="en-US" dirty="0"/>
          </a:p>
        </p:txBody>
      </p:sp>
      <p:sp>
        <p:nvSpPr>
          <p:cNvPr id="4" name="Slide Number Placeholder 3"/>
          <p:cNvSpPr>
            <a:spLocks noGrp="1"/>
          </p:cNvSpPr>
          <p:nvPr>
            <p:ph type="sldNum" sz="quarter" idx="5"/>
          </p:nvPr>
        </p:nvSpPr>
        <p:spPr/>
        <p:txBody>
          <a:bodyPr/>
          <a:lstStyle/>
          <a:p>
            <a:fld id="{DE2FF991-77B2-4FCF-9148-EB32349A36D0}" type="slidenum">
              <a:rPr lang="en-US" smtClean="0"/>
              <a:t>5</a:t>
            </a:fld>
            <a:endParaRPr lang="en-US"/>
          </a:p>
        </p:txBody>
      </p:sp>
    </p:spTree>
    <p:extLst>
      <p:ext uri="{BB962C8B-B14F-4D97-AF65-F5344CB8AC3E}">
        <p14:creationId xmlns:p14="http://schemas.microsoft.com/office/powerpoint/2010/main" val="568795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kzidenzGroteskBE-Md"/>
              </a:rPr>
              <a:t>Q15: SELECT </a:t>
            </a:r>
            <a:r>
              <a:rPr lang="en-US" dirty="0" err="1">
                <a:latin typeface="AkzidenzGroteskBE-Regular"/>
              </a:rPr>
              <a:t>D.Dname</a:t>
            </a:r>
            <a:r>
              <a:rPr lang="en-US" dirty="0">
                <a:latin typeface="AkzidenzGroteskBE-Regular"/>
              </a:rPr>
              <a:t>, </a:t>
            </a:r>
            <a:r>
              <a:rPr lang="en-US" dirty="0" err="1">
                <a:latin typeface="AkzidenzGroteskBE-Regular"/>
              </a:rPr>
              <a:t>E.Lname</a:t>
            </a:r>
            <a:r>
              <a:rPr lang="en-US" dirty="0">
                <a:latin typeface="AkzidenzGroteskBE-Regular"/>
              </a:rPr>
              <a:t>, </a:t>
            </a:r>
            <a:r>
              <a:rPr lang="en-US" dirty="0" err="1">
                <a:latin typeface="AkzidenzGroteskBE-Regular"/>
              </a:rPr>
              <a:t>E.Fname</a:t>
            </a:r>
            <a:r>
              <a:rPr lang="en-US" dirty="0">
                <a:latin typeface="AkzidenzGroteskBE-Regular"/>
              </a:rPr>
              <a:t>, </a:t>
            </a:r>
            <a:r>
              <a:rPr lang="en-US" dirty="0" err="1">
                <a:latin typeface="AkzidenzGroteskBE-Regular"/>
              </a:rPr>
              <a:t>P.Pname</a:t>
            </a:r>
            <a:endParaRPr lang="en-US" dirty="0">
              <a:latin typeface="AkzidenzGroteskBE-Regular"/>
            </a:endParaRPr>
          </a:p>
          <a:p>
            <a:r>
              <a:rPr lang="en-US" b="1" dirty="0">
                <a:latin typeface="AkzidenzGroteskBE-Md"/>
              </a:rPr>
              <a:t>FROM </a:t>
            </a:r>
            <a:r>
              <a:rPr lang="en-US" dirty="0">
                <a:latin typeface="AkzidenzGroteskBE-Regular"/>
              </a:rPr>
              <a:t>DEPARTMENT D, EMPLOYEE E, WORKS_ON W,</a:t>
            </a:r>
          </a:p>
          <a:p>
            <a:r>
              <a:rPr lang="en-US" dirty="0">
                <a:latin typeface="AkzidenzGroteskBE-Regular"/>
              </a:rPr>
              <a:t>PROJECT P</a:t>
            </a:r>
          </a:p>
          <a:p>
            <a:r>
              <a:rPr lang="en-US" b="1" dirty="0">
                <a:latin typeface="AkzidenzGroteskBE-Md"/>
              </a:rPr>
              <a:t>WHERE </a:t>
            </a:r>
            <a:r>
              <a:rPr lang="en-US" dirty="0" err="1">
                <a:latin typeface="AkzidenzGroteskBE-Regular"/>
              </a:rPr>
              <a:t>D.Dnumber</a:t>
            </a:r>
            <a:r>
              <a:rPr lang="en-US" dirty="0">
                <a:latin typeface="AkzidenzGroteskBE-Regular"/>
              </a:rPr>
              <a:t> = </a:t>
            </a:r>
            <a:r>
              <a:rPr lang="en-US" dirty="0" err="1">
                <a:latin typeface="AkzidenzGroteskBE-Regular"/>
              </a:rPr>
              <a:t>E.Dno</a:t>
            </a:r>
            <a:r>
              <a:rPr lang="en-US" dirty="0">
                <a:latin typeface="AkzidenzGroteskBE-Regular"/>
              </a:rPr>
              <a:t> </a:t>
            </a:r>
            <a:r>
              <a:rPr lang="en-US" b="1" dirty="0">
                <a:latin typeface="AkzidenzGroteskBE-Md"/>
              </a:rPr>
              <a:t>AND </a:t>
            </a:r>
            <a:r>
              <a:rPr lang="en-US" dirty="0" err="1">
                <a:latin typeface="AkzidenzGroteskBE-Regular"/>
              </a:rPr>
              <a:t>E.Ssn</a:t>
            </a:r>
            <a:r>
              <a:rPr lang="en-US" dirty="0">
                <a:latin typeface="AkzidenzGroteskBE-Regular"/>
              </a:rPr>
              <a:t> = </a:t>
            </a:r>
            <a:r>
              <a:rPr lang="en-US" dirty="0" err="1">
                <a:latin typeface="AkzidenzGroteskBE-Regular"/>
              </a:rPr>
              <a:t>W.Essn</a:t>
            </a:r>
            <a:r>
              <a:rPr lang="en-US" dirty="0">
                <a:latin typeface="AkzidenzGroteskBE-Regular"/>
              </a:rPr>
              <a:t> </a:t>
            </a:r>
            <a:r>
              <a:rPr lang="en-US" b="1" dirty="0">
                <a:latin typeface="AkzidenzGroteskBE-Md"/>
              </a:rPr>
              <a:t>AND </a:t>
            </a:r>
            <a:r>
              <a:rPr lang="en-US" dirty="0" err="1">
                <a:latin typeface="AkzidenzGroteskBE-Regular"/>
              </a:rPr>
              <a:t>W.Pno</a:t>
            </a:r>
            <a:r>
              <a:rPr lang="en-US" dirty="0">
                <a:latin typeface="AkzidenzGroteskBE-Regular"/>
              </a:rPr>
              <a:t> = </a:t>
            </a:r>
            <a:r>
              <a:rPr lang="en-US" dirty="0" err="1">
                <a:latin typeface="AkzidenzGroteskBE-Regular"/>
              </a:rPr>
              <a:t>P.Pnumber</a:t>
            </a:r>
            <a:endParaRPr lang="en-US" dirty="0">
              <a:latin typeface="AkzidenzGroteskBE-Regular"/>
            </a:endParaRPr>
          </a:p>
          <a:p>
            <a:r>
              <a:rPr lang="en-US" b="1" dirty="0">
                <a:latin typeface="AkzidenzGroteskBE-Md"/>
              </a:rPr>
              <a:t>ORDER BY </a:t>
            </a:r>
            <a:r>
              <a:rPr lang="en-US" dirty="0" err="1">
                <a:latin typeface="AkzidenzGroteskBE-Regular"/>
              </a:rPr>
              <a:t>D.Dname</a:t>
            </a:r>
            <a:r>
              <a:rPr lang="en-US" dirty="0">
                <a:latin typeface="AkzidenzGroteskBE-Regular"/>
              </a:rPr>
              <a:t>, </a:t>
            </a:r>
            <a:r>
              <a:rPr lang="en-US" dirty="0" err="1">
                <a:latin typeface="AkzidenzGroteskBE-Regular"/>
              </a:rPr>
              <a:t>E.Lname</a:t>
            </a:r>
            <a:r>
              <a:rPr lang="en-US" dirty="0">
                <a:latin typeface="AkzidenzGroteskBE-Regular"/>
              </a:rPr>
              <a:t>, </a:t>
            </a:r>
            <a:r>
              <a:rPr lang="en-US" dirty="0" err="1">
                <a:latin typeface="AkzidenzGroteskBE-Regular"/>
              </a:rPr>
              <a:t>E.Fname</a:t>
            </a:r>
            <a:r>
              <a:rPr lang="en-US" dirty="0">
                <a:latin typeface="AkzidenzGroteskBE-Regular"/>
              </a:rPr>
              <a:t>;</a:t>
            </a:r>
            <a:endParaRPr lang="en-US" dirty="0"/>
          </a:p>
          <a:p>
            <a:endParaRPr lang="en-GB" dirty="0"/>
          </a:p>
        </p:txBody>
      </p:sp>
      <p:sp>
        <p:nvSpPr>
          <p:cNvPr id="4" name="Slide Number Placeholder 3"/>
          <p:cNvSpPr>
            <a:spLocks noGrp="1"/>
          </p:cNvSpPr>
          <p:nvPr>
            <p:ph type="sldNum" sz="quarter" idx="10"/>
          </p:nvPr>
        </p:nvSpPr>
        <p:spPr/>
        <p:txBody>
          <a:bodyPr/>
          <a:lstStyle/>
          <a:p>
            <a:fld id="{61EAB55D-B7A8-4E4E-A5C3-CD079CD30261}" type="slidenum">
              <a:rPr lang="en-US" smtClean="0"/>
              <a:t>14</a:t>
            </a:fld>
            <a:endParaRPr lang="en-US"/>
          </a:p>
        </p:txBody>
      </p:sp>
    </p:spTree>
    <p:extLst>
      <p:ext uri="{BB962C8B-B14F-4D97-AF65-F5344CB8AC3E}">
        <p14:creationId xmlns:p14="http://schemas.microsoft.com/office/powerpoint/2010/main" val="3274315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NATURAL JOIN on two relations R and S, no join condition is specified; an</a:t>
            </a:r>
            <a:r>
              <a:rPr lang="en-US" baseline="0" dirty="0"/>
              <a:t> </a:t>
            </a:r>
            <a:r>
              <a:rPr lang="en-US" dirty="0"/>
              <a:t>implicit EQUIJOIN condition for each pair of attributes with the same name from R</a:t>
            </a:r>
            <a:r>
              <a:rPr lang="en-US" baseline="0" dirty="0"/>
              <a:t> </a:t>
            </a:r>
            <a:r>
              <a:rPr lang="en-US" dirty="0"/>
              <a:t>and S is created. Each such pair of attributes is included only once in the resulting</a:t>
            </a:r>
          </a:p>
          <a:p>
            <a:r>
              <a:rPr lang="en-US" dirty="0"/>
              <a:t>Relation.</a:t>
            </a:r>
          </a:p>
          <a:p>
            <a:r>
              <a:rPr lang="en-US" b="1" dirty="0"/>
              <a:t>Very Important</a:t>
            </a:r>
          </a:p>
          <a:p>
            <a:r>
              <a:rPr lang="en-US" sz="1200" b="0" i="0" u="none" strike="noStrike" kern="1200" baseline="0" dirty="0">
                <a:solidFill>
                  <a:schemeClr val="tx1"/>
                </a:solidFill>
                <a:latin typeface="+mn-lt"/>
                <a:ea typeface="+mn-ea"/>
                <a:cs typeface="+mn-cs"/>
              </a:rPr>
              <a:t>If the names of the join attributes are not the same in the base relations, it is possible to rename the attributes so that they match, and then to apply NATURAL JOIN. In this case, the AS construct can be used to rename a relation and all its attributes in the FROM clause. </a:t>
            </a:r>
          </a:p>
          <a:p>
            <a:r>
              <a:rPr lang="en-US" sz="1200" b="0" i="0" u="none" strike="noStrike" kern="1200" baseline="0" dirty="0">
                <a:solidFill>
                  <a:schemeClr val="tx1"/>
                </a:solidFill>
                <a:latin typeface="+mn-lt"/>
                <a:ea typeface="+mn-ea"/>
                <a:cs typeface="+mn-cs"/>
              </a:rPr>
              <a:t>This is illustrated in Q1B, where the DEPARTMENT relation is renamed as DEPT and its attributes are renamed as </a:t>
            </a:r>
            <a:r>
              <a:rPr lang="en-US" sz="1200" b="0" i="0" u="none" strike="noStrike" kern="1200" baseline="0" dirty="0" err="1">
                <a:solidFill>
                  <a:schemeClr val="tx1"/>
                </a:solidFill>
                <a:latin typeface="+mn-lt"/>
                <a:ea typeface="+mn-ea"/>
                <a:cs typeface="+mn-cs"/>
              </a:rPr>
              <a:t>Dname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Dno</a:t>
            </a:r>
            <a:r>
              <a:rPr lang="en-US" sz="1200" b="0" i="0" u="none" strike="noStrike" kern="1200" baseline="0" dirty="0">
                <a:solidFill>
                  <a:schemeClr val="tx1"/>
                </a:solidFill>
                <a:latin typeface="+mn-lt"/>
                <a:ea typeface="+mn-ea"/>
                <a:cs typeface="+mn-cs"/>
              </a:rPr>
              <a:t> (to match the name of the desired join attribute </a:t>
            </a:r>
            <a:r>
              <a:rPr lang="en-US" sz="1200" b="0" i="0" u="none" strike="noStrike" kern="1200" baseline="0" dirty="0" err="1">
                <a:solidFill>
                  <a:schemeClr val="tx1"/>
                </a:solidFill>
                <a:latin typeface="+mn-lt"/>
                <a:ea typeface="+mn-ea"/>
                <a:cs typeface="+mn-cs"/>
              </a:rPr>
              <a:t>Dno</a:t>
            </a:r>
            <a:r>
              <a:rPr lang="en-US" sz="1200" b="0" i="0" u="none" strike="noStrike" kern="1200" baseline="0" dirty="0">
                <a:solidFill>
                  <a:schemeClr val="tx1"/>
                </a:solidFill>
                <a:latin typeface="+mn-lt"/>
                <a:ea typeface="+mn-ea"/>
                <a:cs typeface="+mn-cs"/>
              </a:rPr>
              <a:t> in the EMPLOYEE table), </a:t>
            </a:r>
            <a:r>
              <a:rPr lang="en-US" sz="1200" b="0" i="0" u="none" strike="noStrike" kern="1200" baseline="0" dirty="0" err="1">
                <a:solidFill>
                  <a:schemeClr val="tx1"/>
                </a:solidFill>
                <a:latin typeface="+mn-lt"/>
                <a:ea typeface="+mn-ea"/>
                <a:cs typeface="+mn-cs"/>
              </a:rPr>
              <a:t>Mssn</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Msdate</a:t>
            </a:r>
            <a:r>
              <a:rPr lang="en-US" sz="1200" b="0" i="0" u="none" strike="noStrike" kern="1200" baseline="0" dirty="0">
                <a:solidFill>
                  <a:schemeClr val="tx1"/>
                </a:solidFill>
                <a:latin typeface="+mn-lt"/>
                <a:ea typeface="+mn-ea"/>
                <a:cs typeface="+mn-cs"/>
              </a:rPr>
              <a:t>. The implied join condition for this NATURAL JOIN is </a:t>
            </a:r>
            <a:r>
              <a:rPr lang="en-US" sz="1200" b="0" i="0" u="none" strike="noStrike" kern="1200" baseline="0" dirty="0" err="1">
                <a:solidFill>
                  <a:schemeClr val="tx1"/>
                </a:solidFill>
                <a:latin typeface="+mn-lt"/>
                <a:ea typeface="+mn-ea"/>
                <a:cs typeface="+mn-cs"/>
              </a:rPr>
              <a:t>EMPLOYEE.Dno</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DEPT.Dno</a:t>
            </a:r>
            <a:r>
              <a:rPr lang="en-US" sz="1200" b="0" i="0" u="none" strike="noStrike" kern="1200" baseline="0" dirty="0">
                <a:solidFill>
                  <a:schemeClr val="tx1"/>
                </a:solidFill>
                <a:latin typeface="+mn-lt"/>
                <a:ea typeface="+mn-ea"/>
                <a:cs typeface="+mn-cs"/>
              </a:rPr>
              <a:t>, because this is the only pair of attributes with the same name after renaming:</a:t>
            </a:r>
            <a:endParaRPr lang="en-US" b="1" dirty="0"/>
          </a:p>
          <a:p>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15</a:t>
            </a:fld>
            <a:endParaRPr lang="en-US"/>
          </a:p>
        </p:txBody>
      </p:sp>
    </p:spTree>
    <p:extLst>
      <p:ext uri="{BB962C8B-B14F-4D97-AF65-F5344CB8AC3E}">
        <p14:creationId xmlns:p14="http://schemas.microsoft.com/office/powerpoint/2010/main" val="2516463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SQL, the options available for specifying joined tables include INNER JOIN (only pairs of tuples that match the join condition are retrieved, same as JOIN)</a:t>
            </a:r>
          </a:p>
          <a:p>
            <a:r>
              <a:rPr lang="en-US" sz="1200" b="1" i="0" u="none" strike="noStrike" kern="1200" baseline="0" dirty="0">
                <a:solidFill>
                  <a:schemeClr val="tx1"/>
                </a:solidFill>
                <a:latin typeface="+mn-lt"/>
                <a:ea typeface="+mn-ea"/>
                <a:cs typeface="+mn-cs"/>
              </a:rPr>
              <a:t>LEFT OUTER JOIN </a:t>
            </a:r>
            <a:r>
              <a:rPr lang="en-US" sz="1200" b="0" i="0" u="none" strike="noStrike" kern="1200" baseline="0" dirty="0">
                <a:solidFill>
                  <a:schemeClr val="tx1"/>
                </a:solidFill>
                <a:latin typeface="+mn-lt"/>
                <a:ea typeface="+mn-ea"/>
                <a:cs typeface="+mn-cs"/>
              </a:rPr>
              <a:t>(every tuple in the left table must appear in the result; if it does not have a matching tuple, it is padded with NULL values for the attributes of the right table),</a:t>
            </a:r>
          </a:p>
          <a:p>
            <a:r>
              <a:rPr lang="en-US" sz="1200" b="1" i="0" u="none" strike="noStrike" kern="1200" baseline="0" dirty="0">
                <a:solidFill>
                  <a:schemeClr val="tx1"/>
                </a:solidFill>
                <a:latin typeface="+mn-lt"/>
                <a:ea typeface="+mn-ea"/>
                <a:cs typeface="+mn-cs"/>
              </a:rPr>
              <a:t>RIGHT OUTER JOIN </a:t>
            </a:r>
            <a:r>
              <a:rPr lang="en-US" sz="1200" b="0" i="0" u="none" strike="noStrike" kern="1200" baseline="0" dirty="0">
                <a:solidFill>
                  <a:schemeClr val="tx1"/>
                </a:solidFill>
                <a:latin typeface="+mn-lt"/>
                <a:ea typeface="+mn-ea"/>
                <a:cs typeface="+mn-cs"/>
              </a:rPr>
              <a:t>(every tuple in the right table must appear in the result; if it does not have a matching tuple, it is padded with NULL values for the attributes of the left table), and </a:t>
            </a:r>
          </a:p>
          <a:p>
            <a:r>
              <a:rPr lang="en-US" sz="1200" b="1" i="0" u="none" strike="noStrike" kern="1200" baseline="0" dirty="0">
                <a:solidFill>
                  <a:schemeClr val="tx1"/>
                </a:solidFill>
                <a:latin typeface="+mn-lt"/>
                <a:ea typeface="+mn-ea"/>
                <a:cs typeface="+mn-cs"/>
              </a:rPr>
              <a:t>FULL OUTER JOIN</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In the latter three options, the keyword OUTER may be omitted. </a:t>
            </a:r>
          </a:p>
          <a:p>
            <a:r>
              <a:rPr lang="en-US" sz="1200" b="0" i="0" u="none" strike="noStrike" kern="1200" baseline="0" dirty="0">
                <a:solidFill>
                  <a:schemeClr val="tx1"/>
                </a:solidFill>
                <a:latin typeface="+mn-lt"/>
                <a:ea typeface="+mn-ea"/>
                <a:cs typeface="+mn-cs"/>
              </a:rPr>
              <a:t>If the join attributes have the same name, one can also specify the natural join variation of outer joins by using the keyword NATURAL before the operation (for example, NATURAL LEFT OUTER JOIN). The keyword CROSS JOIN is used to specify</a:t>
            </a:r>
          </a:p>
          <a:p>
            <a:r>
              <a:rPr lang="en-US" sz="1200" b="0" i="0" u="none" strike="noStrike" kern="1200" baseline="0" dirty="0">
                <a:solidFill>
                  <a:schemeClr val="tx1"/>
                </a:solidFill>
                <a:latin typeface="+mn-lt"/>
                <a:ea typeface="+mn-ea"/>
                <a:cs typeface="+mn-cs"/>
              </a:rPr>
              <a:t>the CARTESIAN PRODUCT operation, although this should be used only with the utmost care because it generates all possible tuple combinations.</a:t>
            </a:r>
          </a:p>
          <a:p>
            <a:r>
              <a:rPr lang="en-US" sz="1200" b="0" i="0" u="none" strike="noStrike" kern="1200" baseline="0" dirty="0">
                <a:solidFill>
                  <a:schemeClr val="tx1"/>
                </a:solidFill>
                <a:latin typeface="+mn-lt"/>
                <a:ea typeface="+mn-ea"/>
                <a:cs typeface="+mn-cs"/>
              </a:rPr>
              <a:t>It is also possible to </a:t>
            </a:r>
            <a:r>
              <a:rPr lang="en-US" sz="1200" b="0" i="1" u="none" strike="noStrike" kern="1200" baseline="0" dirty="0">
                <a:solidFill>
                  <a:schemeClr val="tx1"/>
                </a:solidFill>
                <a:latin typeface="+mn-lt"/>
                <a:ea typeface="+mn-ea"/>
                <a:cs typeface="+mn-cs"/>
              </a:rPr>
              <a:t>nest </a:t>
            </a:r>
            <a:r>
              <a:rPr lang="en-US" sz="1200" b="0" i="0" u="none" strike="noStrike" kern="1200" baseline="0" dirty="0">
                <a:solidFill>
                  <a:schemeClr val="tx1"/>
                </a:solidFill>
                <a:latin typeface="+mn-lt"/>
                <a:ea typeface="+mn-ea"/>
                <a:cs typeface="+mn-cs"/>
              </a:rPr>
              <a:t>join specifications; that is, one of the tables in a join may itself be a joined table. This allows the specification of the join of three or more tables as a single joined table, which is called a </a:t>
            </a:r>
            <a:r>
              <a:rPr lang="en-US" sz="1200" b="1" i="0" u="none" strike="noStrike" kern="1200" baseline="0" dirty="0">
                <a:solidFill>
                  <a:schemeClr val="tx1"/>
                </a:solidFill>
                <a:latin typeface="+mn-lt"/>
                <a:ea typeface="+mn-ea"/>
                <a:cs typeface="+mn-cs"/>
              </a:rPr>
              <a:t>multiway join</a:t>
            </a:r>
            <a:r>
              <a:rPr lang="en-US" sz="1200" b="0" i="0" u="none" strike="noStrike" kern="1200" baseline="0" dirty="0">
                <a:solidFill>
                  <a:schemeClr val="tx1"/>
                </a:solidFill>
                <a:latin typeface="+mn-lt"/>
                <a:ea typeface="+mn-ea"/>
                <a:cs typeface="+mn-cs"/>
              </a:rPr>
              <a:t>. For example, </a:t>
            </a:r>
          </a:p>
          <a:p>
            <a:r>
              <a:rPr lang="en-US" sz="1200" b="0" i="0" u="none" strike="noStrike" kern="1200" baseline="0" dirty="0">
                <a:solidFill>
                  <a:schemeClr val="tx1"/>
                </a:solidFill>
                <a:latin typeface="+mn-lt"/>
                <a:ea typeface="+mn-ea"/>
                <a:cs typeface="+mn-cs"/>
              </a:rPr>
              <a:t>Q2A is a different way of specifying query Q2 from Section 6.3.1 using the concept of a joined table:</a:t>
            </a:r>
          </a:p>
          <a:p>
            <a:r>
              <a:rPr lang="en-US" sz="1200" b="1" i="0" u="none" strike="noStrike" kern="1200" baseline="0" dirty="0">
                <a:solidFill>
                  <a:schemeClr val="tx1"/>
                </a:solidFill>
                <a:latin typeface="+mn-lt"/>
                <a:ea typeface="+mn-ea"/>
                <a:cs typeface="+mn-cs"/>
              </a:rPr>
              <a:t>Q2A: SELECT </a:t>
            </a:r>
            <a:r>
              <a:rPr lang="en-US" sz="1200" b="0" i="0" u="none" strike="noStrike" kern="1200" baseline="0" dirty="0" err="1">
                <a:solidFill>
                  <a:schemeClr val="tx1"/>
                </a:solidFill>
                <a:latin typeface="+mn-lt"/>
                <a:ea typeface="+mn-ea"/>
                <a:cs typeface="+mn-cs"/>
              </a:rPr>
              <a:t>Pnumber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Dnum</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Lname</a:t>
            </a:r>
            <a:r>
              <a:rPr lang="en-US" sz="1200" b="0" i="0" u="none" strike="noStrike" kern="1200" baseline="0" dirty="0">
                <a:solidFill>
                  <a:schemeClr val="tx1"/>
                </a:solidFill>
                <a:latin typeface="+mn-lt"/>
                <a:ea typeface="+mn-ea"/>
                <a:cs typeface="+mn-cs"/>
              </a:rPr>
              <a:t>, Address, </a:t>
            </a:r>
            <a:r>
              <a:rPr lang="en-US" sz="1200" b="0" i="0" u="none" strike="noStrike" kern="1200" baseline="0" dirty="0" err="1">
                <a:solidFill>
                  <a:schemeClr val="tx1"/>
                </a:solidFill>
                <a:latin typeface="+mn-lt"/>
                <a:ea typeface="+mn-ea"/>
                <a:cs typeface="+mn-cs"/>
              </a:rPr>
              <a:t>Bdate</a:t>
            </a:r>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FROM </a:t>
            </a:r>
            <a:r>
              <a:rPr lang="en-US" sz="1200" b="0" i="0" u="none" strike="noStrike" kern="1200" baseline="0" dirty="0">
                <a:solidFill>
                  <a:schemeClr val="tx1"/>
                </a:solidFill>
                <a:latin typeface="+mn-lt"/>
                <a:ea typeface="+mn-ea"/>
                <a:cs typeface="+mn-cs"/>
              </a:rPr>
              <a:t>((PROJECT </a:t>
            </a:r>
            <a:r>
              <a:rPr lang="en-US" sz="1200" b="1" i="0" u="none" strike="noStrike" kern="1200" baseline="0" dirty="0">
                <a:solidFill>
                  <a:schemeClr val="tx1"/>
                </a:solidFill>
                <a:latin typeface="+mn-lt"/>
                <a:ea typeface="+mn-ea"/>
                <a:cs typeface="+mn-cs"/>
              </a:rPr>
              <a:t>JOIN </a:t>
            </a:r>
            <a:r>
              <a:rPr lang="en-US" sz="1200" b="0" i="0" u="none" strike="noStrike" kern="1200" baseline="0" dirty="0">
                <a:solidFill>
                  <a:schemeClr val="tx1"/>
                </a:solidFill>
                <a:latin typeface="+mn-lt"/>
                <a:ea typeface="+mn-ea"/>
                <a:cs typeface="+mn-cs"/>
              </a:rPr>
              <a:t>DEPARTMENT </a:t>
            </a:r>
            <a:r>
              <a:rPr lang="en-US" sz="1200" b="1" i="0" u="none" strike="noStrike" kern="1200" baseline="0" dirty="0">
                <a:solidFill>
                  <a:schemeClr val="tx1"/>
                </a:solidFill>
                <a:latin typeface="+mn-lt"/>
                <a:ea typeface="+mn-ea"/>
                <a:cs typeface="+mn-cs"/>
              </a:rPr>
              <a:t>ON </a:t>
            </a:r>
            <a:r>
              <a:rPr lang="en-US" sz="1200" b="0" i="0" u="none" strike="noStrike" kern="1200" baseline="0" dirty="0" err="1">
                <a:solidFill>
                  <a:schemeClr val="tx1"/>
                </a:solidFill>
                <a:latin typeface="+mn-lt"/>
                <a:ea typeface="+mn-ea"/>
                <a:cs typeface="+mn-cs"/>
              </a:rPr>
              <a:t>Dnum</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Dnumber</a:t>
            </a:r>
            <a:r>
              <a:rPr lang="en-US" sz="1200" b="0"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JOIN </a:t>
            </a:r>
            <a:r>
              <a:rPr lang="en-US" sz="1200" b="0" i="0" u="none" strike="noStrike" kern="1200" baseline="0" dirty="0">
                <a:solidFill>
                  <a:schemeClr val="tx1"/>
                </a:solidFill>
                <a:latin typeface="+mn-lt"/>
                <a:ea typeface="+mn-ea"/>
                <a:cs typeface="+mn-cs"/>
              </a:rPr>
              <a:t>EMPLOYEE </a:t>
            </a:r>
            <a:r>
              <a:rPr lang="en-US" sz="1200" b="1" i="0" u="none" strike="noStrike" kern="1200" baseline="0" dirty="0">
                <a:solidFill>
                  <a:schemeClr val="tx1"/>
                </a:solidFill>
                <a:latin typeface="+mn-lt"/>
                <a:ea typeface="+mn-ea"/>
                <a:cs typeface="+mn-cs"/>
              </a:rPr>
              <a:t>ON </a:t>
            </a:r>
            <a:r>
              <a:rPr lang="en-US" sz="1200" b="0" i="0" u="none" strike="noStrike" kern="1200" baseline="0" dirty="0" err="1">
                <a:solidFill>
                  <a:schemeClr val="tx1"/>
                </a:solidFill>
                <a:latin typeface="+mn-lt"/>
                <a:ea typeface="+mn-ea"/>
                <a:cs typeface="+mn-cs"/>
              </a:rPr>
              <a:t>Mgr_ssn</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Ssn</a:t>
            </a:r>
            <a:r>
              <a:rPr lang="en-US" sz="1200" b="0"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WHERE </a:t>
            </a:r>
            <a:r>
              <a:rPr lang="en-US" sz="1200" b="0" i="0" u="none" strike="noStrike" kern="1200" baseline="0" dirty="0" err="1">
                <a:solidFill>
                  <a:schemeClr val="tx1"/>
                </a:solidFill>
                <a:latin typeface="+mn-lt"/>
                <a:ea typeface="+mn-ea"/>
                <a:cs typeface="+mn-cs"/>
              </a:rPr>
              <a:t>Plocation</a:t>
            </a:r>
            <a:r>
              <a:rPr lang="en-US" sz="1200" b="0" i="0" u="none" strike="noStrike" kern="1200" baseline="0" dirty="0">
                <a:solidFill>
                  <a:schemeClr val="tx1"/>
                </a:solidFill>
                <a:latin typeface="+mn-lt"/>
                <a:ea typeface="+mn-ea"/>
                <a:cs typeface="+mn-cs"/>
              </a:rPr>
              <a:t> = ‘Stafford’;</a:t>
            </a:r>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16</a:t>
            </a:fld>
            <a:endParaRPr lang="en-US"/>
          </a:p>
        </p:txBody>
      </p:sp>
    </p:spTree>
    <p:extLst>
      <p:ext uri="{BB962C8B-B14F-4D97-AF65-F5344CB8AC3E}">
        <p14:creationId xmlns:p14="http://schemas.microsoft.com/office/powerpoint/2010/main" val="3589224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18</a:t>
            </a:fld>
            <a:endParaRPr lang="en-US"/>
          </a:p>
        </p:txBody>
      </p:sp>
    </p:spTree>
    <p:extLst>
      <p:ext uri="{BB962C8B-B14F-4D97-AF65-F5344CB8AC3E}">
        <p14:creationId xmlns:p14="http://schemas.microsoft.com/office/powerpoint/2010/main" val="3673005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queries require that existing values in the database be fetched and then used in a comparison condition. Such queries can be conveniently formulated by using nested queries, which are complete select-from-where blocks within another SQL query. That other query is called the outer query. These nested queries can also appear in the WHERE clause or the FROM clause or the SELECT clause or other SQL clauses as needed. </a:t>
            </a:r>
          </a:p>
          <a:p>
            <a:r>
              <a:rPr lang="en-US" dirty="0"/>
              <a:t>Query 4 is formulated in Q4 without a nested query, but it</a:t>
            </a:r>
          </a:p>
          <a:p>
            <a:r>
              <a:rPr lang="en-US" dirty="0"/>
              <a:t>can be rephrased to use nested queries as shown in Q4A. Q4A introduces the comparison</a:t>
            </a:r>
          </a:p>
          <a:p>
            <a:r>
              <a:rPr lang="en-US" dirty="0"/>
              <a:t>operator IN, which compares a value v with a set (or multiset) of values V</a:t>
            </a:r>
          </a:p>
          <a:p>
            <a:r>
              <a:rPr lang="en-US" dirty="0"/>
              <a:t>and evaluates to TRUE if v is one of the elements in V.</a:t>
            </a:r>
          </a:p>
        </p:txBody>
      </p:sp>
      <p:sp>
        <p:nvSpPr>
          <p:cNvPr id="4" name="Slide Number Placeholder 3"/>
          <p:cNvSpPr>
            <a:spLocks noGrp="1"/>
          </p:cNvSpPr>
          <p:nvPr>
            <p:ph type="sldNum" sz="quarter" idx="10"/>
          </p:nvPr>
        </p:nvSpPr>
        <p:spPr/>
        <p:txBody>
          <a:bodyPr/>
          <a:lstStyle/>
          <a:p>
            <a:fld id="{61EAB55D-B7A8-4E4E-A5C3-CD079CD30261}" type="slidenum">
              <a:rPr lang="en-US" smtClean="0"/>
              <a:t>21</a:t>
            </a:fld>
            <a:endParaRPr lang="en-US"/>
          </a:p>
        </p:txBody>
      </p:sp>
    </p:spTree>
    <p:extLst>
      <p:ext uri="{BB962C8B-B14F-4D97-AF65-F5344CB8AC3E}">
        <p14:creationId xmlns:p14="http://schemas.microsoft.com/office/powerpoint/2010/main" val="1781163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22</a:t>
            </a:fld>
            <a:endParaRPr lang="en-US"/>
          </a:p>
        </p:txBody>
      </p:sp>
    </p:spTree>
    <p:extLst>
      <p:ext uri="{BB962C8B-B14F-4D97-AF65-F5344CB8AC3E}">
        <p14:creationId xmlns:p14="http://schemas.microsoft.com/office/powerpoint/2010/main" val="1332602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NAME, LOCATION, PHONE_NUMBER from</a:t>
            </a:r>
            <a:r>
              <a:rPr lang="en-US" baseline="0" dirty="0" smtClean="0"/>
              <a:t> Students</a:t>
            </a:r>
            <a:endParaRPr lang="en-US" dirty="0" smtClean="0"/>
          </a:p>
          <a:p>
            <a:r>
              <a:rPr lang="en-US" dirty="0" smtClean="0"/>
              <a:t>WHERE ROLL_NO IN</a:t>
            </a:r>
          </a:p>
          <a:p>
            <a:r>
              <a:rPr lang="en-US" dirty="0" smtClean="0"/>
              <a:t>(SELECT ROLL_NO from SECTION where SECTION=’A’); </a:t>
            </a:r>
          </a:p>
          <a:p>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25</a:t>
            </a:fld>
            <a:endParaRPr lang="en-US"/>
          </a:p>
        </p:txBody>
      </p:sp>
    </p:spTree>
    <p:extLst>
      <p:ext uri="{BB962C8B-B14F-4D97-AF65-F5344CB8AC3E}">
        <p14:creationId xmlns:p14="http://schemas.microsoft.com/office/powerpoint/2010/main" val="2657308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26</a:t>
            </a:fld>
            <a:endParaRPr lang="en-US"/>
          </a:p>
        </p:txBody>
      </p:sp>
    </p:spTree>
    <p:extLst>
      <p:ext uri="{BB962C8B-B14F-4D97-AF65-F5344CB8AC3E}">
        <p14:creationId xmlns:p14="http://schemas.microsoft.com/office/powerpoint/2010/main" val="1650057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Lname</a:t>
            </a:r>
            <a:r>
              <a:rPr lang="en-US" dirty="0"/>
              <a:t>, </a:t>
            </a:r>
            <a:r>
              <a:rPr lang="en-US" dirty="0" err="1"/>
              <a:t>Fname</a:t>
            </a:r>
            <a:endParaRPr lang="en-US" dirty="0"/>
          </a:p>
          <a:p>
            <a:r>
              <a:rPr lang="en-US" dirty="0"/>
              <a:t>FROM EMPLOYEE</a:t>
            </a:r>
          </a:p>
          <a:p>
            <a:r>
              <a:rPr lang="en-US" dirty="0"/>
              <a:t>WHERE Salary &gt; ALL ( SELECT Salary</a:t>
            </a:r>
          </a:p>
          <a:p>
            <a:r>
              <a:rPr lang="en-US" dirty="0"/>
              <a:t>FROM EMPLOYEE</a:t>
            </a:r>
          </a:p>
          <a:p>
            <a:r>
              <a:rPr lang="en-US" dirty="0"/>
              <a:t>WHERE </a:t>
            </a:r>
            <a:r>
              <a:rPr lang="en-US" dirty="0" err="1"/>
              <a:t>Dno</a:t>
            </a:r>
            <a:r>
              <a:rPr lang="en-US" dirty="0"/>
              <a:t> = 5 );</a:t>
            </a:r>
          </a:p>
        </p:txBody>
      </p:sp>
      <p:sp>
        <p:nvSpPr>
          <p:cNvPr id="4" name="Slide Number Placeholder 3"/>
          <p:cNvSpPr>
            <a:spLocks noGrp="1"/>
          </p:cNvSpPr>
          <p:nvPr>
            <p:ph type="sldNum" sz="quarter" idx="10"/>
          </p:nvPr>
        </p:nvSpPr>
        <p:spPr/>
        <p:txBody>
          <a:bodyPr/>
          <a:lstStyle/>
          <a:p>
            <a:fld id="{61EAB55D-B7A8-4E4E-A5C3-CD079CD30261}" type="slidenum">
              <a:rPr lang="en-US" smtClean="0"/>
              <a:t>28</a:t>
            </a:fld>
            <a:endParaRPr lang="en-US"/>
          </a:p>
        </p:txBody>
      </p:sp>
    </p:spTree>
    <p:extLst>
      <p:ext uri="{BB962C8B-B14F-4D97-AF65-F5344CB8AC3E}">
        <p14:creationId xmlns:p14="http://schemas.microsoft.com/office/powerpoint/2010/main" val="3779754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DISTINCT </a:t>
            </a:r>
            <a:r>
              <a:rPr lang="en-US" dirty="0" err="1"/>
              <a:t>Pnumber</a:t>
            </a:r>
            <a:r>
              <a:rPr lang="en-US" dirty="0"/>
              <a:t> FROM PROJECT WHERE </a:t>
            </a:r>
            <a:r>
              <a:rPr lang="en-US" dirty="0" err="1"/>
              <a:t>Pnumber</a:t>
            </a:r>
            <a:r>
              <a:rPr lang="en-US" dirty="0"/>
              <a:t> </a:t>
            </a:r>
            <a:r>
              <a:rPr lang="en-US" dirty="0" smtClean="0"/>
              <a:t>IN ( SELECT </a:t>
            </a:r>
            <a:r>
              <a:rPr lang="en-US" dirty="0" err="1" smtClean="0"/>
              <a:t>Pnumber</a:t>
            </a:r>
            <a:r>
              <a:rPr lang="en-US" dirty="0" smtClean="0"/>
              <a:t> FROM PROJECT, DEPARTMENT, EMPLOYEE WHERE </a:t>
            </a:r>
            <a:r>
              <a:rPr lang="en-US" dirty="0" err="1" smtClean="0"/>
              <a:t>Dnum</a:t>
            </a:r>
            <a:r>
              <a:rPr lang="en-US" dirty="0" smtClean="0"/>
              <a:t> = </a:t>
            </a:r>
            <a:r>
              <a:rPr lang="en-US" dirty="0" err="1" smtClean="0"/>
              <a:t>Dnumber</a:t>
            </a:r>
            <a:r>
              <a:rPr lang="en-US" dirty="0" smtClean="0"/>
              <a:t> AND </a:t>
            </a:r>
            <a:r>
              <a:rPr lang="en-US" dirty="0" err="1" smtClean="0"/>
              <a:t>Mgr_ssn</a:t>
            </a:r>
            <a:r>
              <a:rPr lang="en-US" dirty="0" smtClean="0"/>
              <a:t> = </a:t>
            </a:r>
            <a:r>
              <a:rPr lang="en-US" dirty="0" err="1" smtClean="0"/>
              <a:t>Ssn</a:t>
            </a:r>
            <a:r>
              <a:rPr lang="en-US" dirty="0" smtClean="0"/>
              <a:t> AND </a:t>
            </a:r>
            <a:r>
              <a:rPr lang="en-US" dirty="0" err="1" smtClean="0"/>
              <a:t>Lname</a:t>
            </a:r>
            <a:r>
              <a:rPr lang="en-US" dirty="0" smtClean="0"/>
              <a:t> = ‘Smith’ ) OR </a:t>
            </a:r>
            <a:r>
              <a:rPr lang="en-US" dirty="0" err="1" smtClean="0"/>
              <a:t>Pnumber</a:t>
            </a:r>
            <a:r>
              <a:rPr lang="en-US" dirty="0" smtClean="0"/>
              <a:t> IN ( SELECT </a:t>
            </a:r>
            <a:r>
              <a:rPr lang="en-US" dirty="0" err="1"/>
              <a:t>Pno</a:t>
            </a:r>
            <a:r>
              <a:rPr lang="en-US" dirty="0"/>
              <a:t> FROM WORKS_ON, EMPLOYEE WHERE </a:t>
            </a:r>
            <a:r>
              <a:rPr lang="en-US" dirty="0" err="1"/>
              <a:t>Essn</a:t>
            </a:r>
            <a:r>
              <a:rPr lang="en-US" dirty="0"/>
              <a:t> = </a:t>
            </a:r>
            <a:r>
              <a:rPr lang="en-US" dirty="0" err="1"/>
              <a:t>Ssn</a:t>
            </a:r>
            <a:r>
              <a:rPr lang="en-US" dirty="0"/>
              <a:t> AND </a:t>
            </a:r>
            <a:r>
              <a:rPr lang="en-US" dirty="0" err="1"/>
              <a:t>Lname</a:t>
            </a:r>
            <a:r>
              <a:rPr lang="en-US" dirty="0"/>
              <a:t> = ‘Smith’ );</a:t>
            </a:r>
          </a:p>
        </p:txBody>
      </p:sp>
      <p:sp>
        <p:nvSpPr>
          <p:cNvPr id="4" name="Slide Number Placeholder 3"/>
          <p:cNvSpPr>
            <a:spLocks noGrp="1"/>
          </p:cNvSpPr>
          <p:nvPr>
            <p:ph type="sldNum" sz="quarter" idx="10"/>
          </p:nvPr>
        </p:nvSpPr>
        <p:spPr/>
        <p:txBody>
          <a:bodyPr/>
          <a:lstStyle/>
          <a:p>
            <a:fld id="{61EAB55D-B7A8-4E4E-A5C3-CD079CD30261}" type="slidenum">
              <a:rPr lang="en-US" smtClean="0"/>
              <a:t>29</a:t>
            </a:fld>
            <a:endParaRPr lang="en-US"/>
          </a:p>
        </p:txBody>
      </p:sp>
    </p:spTree>
    <p:extLst>
      <p:ext uri="{BB962C8B-B14F-4D97-AF65-F5344CB8AC3E}">
        <p14:creationId xmlns:p14="http://schemas.microsoft.com/office/powerpoint/2010/main" val="417006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FROM clause in Q1A contains a single </a:t>
            </a:r>
            <a:r>
              <a:rPr lang="en-US" sz="1200" b="0" i="1" u="none" strike="noStrike" kern="1200" baseline="0" dirty="0">
                <a:solidFill>
                  <a:schemeClr val="tx1"/>
                </a:solidFill>
                <a:latin typeface="+mn-lt"/>
                <a:ea typeface="+mn-ea"/>
                <a:cs typeface="+mn-cs"/>
              </a:rPr>
              <a:t>joined table. </a:t>
            </a:r>
          </a:p>
          <a:p>
            <a:r>
              <a:rPr lang="en-US" sz="1200" b="0" i="0" u="none" strike="noStrike" kern="1200" baseline="0" dirty="0">
                <a:solidFill>
                  <a:schemeClr val="tx1"/>
                </a:solidFill>
                <a:latin typeface="+mn-lt"/>
                <a:ea typeface="+mn-ea"/>
                <a:cs typeface="+mn-cs"/>
              </a:rPr>
              <a:t>The attributes of such a table are all the attributes of the first table, EMPLOYEE, followed by all the attributes of the second table, DEPARTMENT. </a:t>
            </a:r>
          </a:p>
          <a:p>
            <a:r>
              <a:rPr lang="en-US" sz="1200" b="0" i="0" u="none" strike="noStrike" kern="1200" baseline="0" dirty="0">
                <a:solidFill>
                  <a:schemeClr val="tx1"/>
                </a:solidFill>
                <a:latin typeface="+mn-lt"/>
                <a:ea typeface="+mn-ea"/>
                <a:cs typeface="+mn-cs"/>
              </a:rPr>
              <a:t>The concept of a joined table also allows the user to specify different types of join, such as NATURAL JOIN and various types of OUTER JOIN. </a:t>
            </a:r>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6</a:t>
            </a:fld>
            <a:endParaRPr lang="en-US"/>
          </a:p>
        </p:txBody>
      </p:sp>
    </p:spTree>
    <p:extLst>
      <p:ext uri="{BB962C8B-B14F-4D97-AF65-F5344CB8AC3E}">
        <p14:creationId xmlns:p14="http://schemas.microsoft.com/office/powerpoint/2010/main" val="2429023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each EMPLOYEE tuple, evaluate the nested query, which retrieves the </a:t>
            </a:r>
            <a:r>
              <a:rPr lang="en-US" dirty="0" err="1" smtClean="0"/>
              <a:t>Essn</a:t>
            </a:r>
            <a:r>
              <a:rPr lang="en-US" dirty="0" smtClean="0"/>
              <a:t> values for all DEPENDENT tuples with the same sex and name as that EMPLOYEE tuple; if the </a:t>
            </a:r>
            <a:r>
              <a:rPr lang="en-US" dirty="0" err="1" smtClean="0"/>
              <a:t>Ssn</a:t>
            </a:r>
            <a:r>
              <a:rPr lang="en-US" dirty="0" smtClean="0"/>
              <a:t> value of the EMPLOYEE tuple is in the result of the nested query, then select that EMPLOYEE tuple.</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Another </a:t>
            </a:r>
            <a:r>
              <a:rPr lang="en-US" sz="1200" b="1" i="0" u="none" strike="noStrike" kern="1200" baseline="0" dirty="0">
                <a:solidFill>
                  <a:schemeClr val="tx1"/>
                </a:solidFill>
                <a:latin typeface="+mn-lt"/>
                <a:ea typeface="+mn-ea"/>
                <a:cs typeface="+mn-cs"/>
              </a:rPr>
              <a:t>way of writing same query</a:t>
            </a:r>
          </a:p>
          <a:p>
            <a:r>
              <a:rPr lang="en-US" sz="1200" b="1" i="0" u="none" strike="noStrike" kern="1200" baseline="0" dirty="0" smtClean="0">
                <a:solidFill>
                  <a:schemeClr val="tx1"/>
                </a:solidFill>
                <a:latin typeface="+mn-lt"/>
                <a:ea typeface="+mn-ea"/>
                <a:cs typeface="+mn-cs"/>
              </a:rPr>
              <a:t>SELECT </a:t>
            </a:r>
            <a:r>
              <a:rPr lang="en-US" sz="1200" b="0" i="0" u="none" strike="noStrike" kern="1200" baseline="0" dirty="0" err="1">
                <a:solidFill>
                  <a:schemeClr val="tx1"/>
                </a:solidFill>
                <a:latin typeface="+mn-lt"/>
                <a:ea typeface="+mn-ea"/>
                <a:cs typeface="+mn-cs"/>
              </a:rPr>
              <a:t>E.Fname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E.Lname</a:t>
            </a:r>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FROM </a:t>
            </a:r>
            <a:r>
              <a:rPr lang="en-US" sz="1200" b="0" i="0" u="none" strike="noStrike" kern="1200" baseline="0" dirty="0">
                <a:solidFill>
                  <a:schemeClr val="tx1"/>
                </a:solidFill>
                <a:latin typeface="+mn-lt"/>
                <a:ea typeface="+mn-ea"/>
                <a:cs typeface="+mn-cs"/>
              </a:rPr>
              <a:t>EMPLOYEE </a:t>
            </a:r>
            <a:r>
              <a:rPr lang="en-US" sz="1200" b="1" i="0" u="none" strike="noStrike" kern="1200" baseline="0" dirty="0">
                <a:solidFill>
                  <a:schemeClr val="tx1"/>
                </a:solidFill>
                <a:latin typeface="+mn-lt"/>
                <a:ea typeface="+mn-ea"/>
                <a:cs typeface="+mn-cs"/>
              </a:rPr>
              <a:t>AS </a:t>
            </a:r>
            <a:r>
              <a:rPr lang="en-US" sz="1200" b="0" i="0" u="none" strike="noStrike" kern="1200" baseline="0" dirty="0">
                <a:solidFill>
                  <a:schemeClr val="tx1"/>
                </a:solidFill>
                <a:latin typeface="+mn-lt"/>
                <a:ea typeface="+mn-ea"/>
                <a:cs typeface="+mn-cs"/>
              </a:rPr>
              <a:t>E, DEPENDENT </a:t>
            </a:r>
            <a:r>
              <a:rPr lang="en-US" sz="1200" b="1" i="0" u="none" strike="noStrike" kern="1200" baseline="0" dirty="0">
                <a:solidFill>
                  <a:schemeClr val="tx1"/>
                </a:solidFill>
                <a:latin typeface="+mn-lt"/>
                <a:ea typeface="+mn-ea"/>
                <a:cs typeface="+mn-cs"/>
              </a:rPr>
              <a:t>AS </a:t>
            </a:r>
            <a:r>
              <a:rPr lang="en-US" sz="1200" b="0" i="0" u="none" strike="noStrike" kern="1200" baseline="0" dirty="0">
                <a:solidFill>
                  <a:schemeClr val="tx1"/>
                </a:solidFill>
                <a:latin typeface="+mn-lt"/>
                <a:ea typeface="+mn-ea"/>
                <a:cs typeface="+mn-cs"/>
              </a:rPr>
              <a:t>D</a:t>
            </a:r>
          </a:p>
          <a:p>
            <a:r>
              <a:rPr lang="en-US" sz="1200" b="1" i="0" u="none" strike="noStrike" kern="1200" baseline="0" dirty="0">
                <a:solidFill>
                  <a:schemeClr val="tx1"/>
                </a:solidFill>
                <a:latin typeface="+mn-lt"/>
                <a:ea typeface="+mn-ea"/>
                <a:cs typeface="+mn-cs"/>
              </a:rPr>
              <a:t>WHERE </a:t>
            </a:r>
            <a:r>
              <a:rPr lang="en-US" sz="1200" b="0" i="0" u="none" strike="noStrike" kern="1200" baseline="0" dirty="0" err="1">
                <a:solidFill>
                  <a:schemeClr val="tx1"/>
                </a:solidFill>
                <a:latin typeface="+mn-lt"/>
                <a:ea typeface="+mn-ea"/>
                <a:cs typeface="+mn-cs"/>
              </a:rPr>
              <a:t>E.Ssn</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D.Essn</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AND </a:t>
            </a:r>
            <a:r>
              <a:rPr lang="en-US" sz="1200" b="0" i="0" u="none" strike="noStrike" kern="1200" baseline="0" dirty="0" err="1">
                <a:solidFill>
                  <a:schemeClr val="tx1"/>
                </a:solidFill>
                <a:latin typeface="+mn-lt"/>
                <a:ea typeface="+mn-ea"/>
                <a:cs typeface="+mn-cs"/>
              </a:rPr>
              <a:t>E.Sex</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D.Sex</a:t>
            </a:r>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AND </a:t>
            </a:r>
            <a:r>
              <a:rPr lang="en-US" sz="1200" b="0" i="0" u="none" strike="noStrike" kern="1200" baseline="0" dirty="0" err="1">
                <a:solidFill>
                  <a:schemeClr val="tx1"/>
                </a:solidFill>
                <a:latin typeface="+mn-lt"/>
                <a:ea typeface="+mn-ea"/>
                <a:cs typeface="+mn-cs"/>
              </a:rPr>
              <a:t>E.Fname</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D.Dependent_name</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35</a:t>
            </a:fld>
            <a:endParaRPr lang="en-US"/>
          </a:p>
        </p:txBody>
      </p:sp>
    </p:spTree>
    <p:extLst>
      <p:ext uri="{BB962C8B-B14F-4D97-AF65-F5344CB8AC3E}">
        <p14:creationId xmlns:p14="http://schemas.microsoft.com/office/powerpoint/2010/main" val="3567532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EAB55D-B7A8-4E4E-A5C3-CD079CD30261}" type="slidenum">
              <a:rPr lang="en-US" smtClean="0"/>
              <a:t>38</a:t>
            </a:fld>
            <a:endParaRPr lang="en-US"/>
          </a:p>
        </p:txBody>
      </p:sp>
    </p:spTree>
    <p:extLst>
      <p:ext uri="{BB962C8B-B14F-4D97-AF65-F5344CB8AC3E}">
        <p14:creationId xmlns:p14="http://schemas.microsoft.com/office/powerpoint/2010/main" val="3867804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dirty="0" err="1"/>
              <a:t>Fname</a:t>
            </a:r>
            <a:r>
              <a:rPr lang="en-US" dirty="0"/>
              <a:t>, </a:t>
            </a:r>
            <a:r>
              <a:rPr lang="en-US" dirty="0" err="1"/>
              <a:t>Lname</a:t>
            </a:r>
            <a:r>
              <a:rPr lang="en-US" dirty="0"/>
              <a:t> FROM EMPLOYEE WHERE EXISTS ( SELECT * FROM DEPENDENT WHERE </a:t>
            </a:r>
            <a:r>
              <a:rPr lang="en-US" dirty="0" err="1"/>
              <a:t>Ssn</a:t>
            </a:r>
            <a:r>
              <a:rPr lang="en-US" dirty="0"/>
              <a:t> = </a:t>
            </a:r>
            <a:r>
              <a:rPr lang="en-US" dirty="0" err="1"/>
              <a:t>Essn</a:t>
            </a:r>
            <a:r>
              <a:rPr lang="en-US" dirty="0"/>
              <a:t> ) AND EXISTS ( SELECT * FROM DEPARTMENT WHERE </a:t>
            </a:r>
            <a:r>
              <a:rPr lang="en-US" dirty="0" err="1"/>
              <a:t>Ssn</a:t>
            </a:r>
            <a:r>
              <a:rPr lang="en-US" dirty="0"/>
              <a:t> = </a:t>
            </a:r>
            <a:r>
              <a:rPr lang="en-US" dirty="0" err="1"/>
              <a:t>Mgr_ssn</a:t>
            </a:r>
            <a:r>
              <a:rPr lang="en-US" dirty="0"/>
              <a:t> );</a:t>
            </a:r>
          </a:p>
        </p:txBody>
      </p:sp>
      <p:sp>
        <p:nvSpPr>
          <p:cNvPr id="4" name="Slide Number Placeholder 3"/>
          <p:cNvSpPr>
            <a:spLocks noGrp="1"/>
          </p:cNvSpPr>
          <p:nvPr>
            <p:ph type="sldNum" sz="quarter" idx="5"/>
          </p:nvPr>
        </p:nvSpPr>
        <p:spPr/>
        <p:txBody>
          <a:bodyPr/>
          <a:lstStyle/>
          <a:p>
            <a:fld id="{61EAB55D-B7A8-4E4E-A5C3-CD079CD30261}" type="slidenum">
              <a:rPr lang="en-US" smtClean="0"/>
              <a:t>39</a:t>
            </a:fld>
            <a:endParaRPr lang="en-US"/>
          </a:p>
        </p:txBody>
      </p:sp>
    </p:spTree>
    <p:extLst>
      <p:ext uri="{BB962C8B-B14F-4D97-AF65-F5344CB8AC3E}">
        <p14:creationId xmlns:p14="http://schemas.microsoft.com/office/powerpoint/2010/main" val="3686830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dirty="0" err="1" smtClean="0"/>
              <a:t>Lname</a:t>
            </a:r>
            <a:r>
              <a:rPr lang="en-US" dirty="0" smtClean="0"/>
              <a:t>, </a:t>
            </a:r>
            <a:r>
              <a:rPr lang="en-US" dirty="0" err="1" smtClean="0"/>
              <a:t>Fname</a:t>
            </a:r>
            <a:endParaRPr lang="en-US" dirty="0" smtClean="0"/>
          </a:p>
          <a:p>
            <a:r>
              <a:rPr lang="en-US" dirty="0" smtClean="0"/>
              <a:t>FROM EMPLOYEE</a:t>
            </a:r>
          </a:p>
          <a:p>
            <a:r>
              <a:rPr lang="en-US" dirty="0" smtClean="0"/>
              <a:t>WHERE ( SELECT COUNT (*)</a:t>
            </a:r>
          </a:p>
          <a:p>
            <a:r>
              <a:rPr lang="en-US" dirty="0" smtClean="0"/>
              <a:t>FROM DEPENDENT</a:t>
            </a:r>
          </a:p>
          <a:p>
            <a:r>
              <a:rPr lang="en-US" dirty="0" smtClean="0"/>
              <a:t>WHERE </a:t>
            </a:r>
            <a:r>
              <a:rPr lang="en-US" dirty="0" err="1" smtClean="0"/>
              <a:t>Ssn</a:t>
            </a:r>
            <a:r>
              <a:rPr lang="en-US" dirty="0" smtClean="0"/>
              <a:t> = </a:t>
            </a:r>
            <a:r>
              <a:rPr lang="en-US" dirty="0" err="1" smtClean="0"/>
              <a:t>Essn</a:t>
            </a:r>
            <a:r>
              <a:rPr lang="en-US" dirty="0" smtClean="0"/>
              <a:t> ) &gt; = 2;</a:t>
            </a:r>
          </a:p>
          <a:p>
            <a:endParaRPr lang="en-US" dirty="0"/>
          </a:p>
          <a:p>
            <a:r>
              <a:rPr lang="en-US" sz="1200" b="0" i="0" u="none" strike="noStrike" kern="1200" baseline="0" dirty="0">
                <a:solidFill>
                  <a:schemeClr val="tx1"/>
                </a:solidFill>
                <a:latin typeface="+mn-lt"/>
                <a:ea typeface="+mn-ea"/>
                <a:cs typeface="+mn-cs"/>
              </a:rPr>
              <a:t>The correlated nested query counts the number of dependents that each employee</a:t>
            </a:r>
          </a:p>
          <a:p>
            <a:r>
              <a:rPr lang="en-US" sz="1200" b="0" i="0" u="none" strike="noStrike" kern="1200" baseline="0" dirty="0">
                <a:solidFill>
                  <a:schemeClr val="tx1"/>
                </a:solidFill>
                <a:latin typeface="+mn-lt"/>
                <a:ea typeface="+mn-ea"/>
                <a:cs typeface="+mn-cs"/>
              </a:rPr>
              <a:t>has; if this is greater than or equal to two, the employee tuple is selected.</a:t>
            </a:r>
            <a:endParaRPr lang="en-US" dirty="0"/>
          </a:p>
        </p:txBody>
      </p:sp>
      <p:sp>
        <p:nvSpPr>
          <p:cNvPr id="4" name="Slide Number Placeholder 3"/>
          <p:cNvSpPr>
            <a:spLocks noGrp="1"/>
          </p:cNvSpPr>
          <p:nvPr>
            <p:ph type="sldNum" sz="quarter" idx="10"/>
          </p:nvPr>
        </p:nvSpPr>
        <p:spPr/>
        <p:txBody>
          <a:bodyPr/>
          <a:lstStyle/>
          <a:p>
            <a:fld id="{61EAB55D-B7A8-4E4E-A5C3-CD079CD30261}" type="slidenum">
              <a:rPr lang="en-US" smtClean="0"/>
              <a:t>40</a:t>
            </a:fld>
            <a:endParaRPr lang="en-US"/>
          </a:p>
        </p:txBody>
      </p:sp>
    </p:spTree>
    <p:extLst>
      <p:ext uri="{BB962C8B-B14F-4D97-AF65-F5344CB8AC3E}">
        <p14:creationId xmlns:p14="http://schemas.microsoft.com/office/powerpoint/2010/main" val="3014169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Q27: SELECT </a:t>
            </a:r>
            <a:r>
              <a:rPr lang="en-US" dirty="0" err="1"/>
              <a:t>Pnumber</a:t>
            </a:r>
            <a:r>
              <a:rPr lang="en-US" dirty="0"/>
              <a:t>, </a:t>
            </a:r>
            <a:r>
              <a:rPr lang="en-US" dirty="0" err="1"/>
              <a:t>Pname</a:t>
            </a:r>
            <a:r>
              <a:rPr lang="en-US" dirty="0"/>
              <a:t>, COUNT (*)</a:t>
            </a:r>
          </a:p>
          <a:p>
            <a:r>
              <a:rPr lang="en-US" dirty="0"/>
              <a:t>FROM PROJECT, WORKS_ON, EMPLOYEE</a:t>
            </a:r>
          </a:p>
          <a:p>
            <a:r>
              <a:rPr lang="en-US" dirty="0"/>
              <a:t>WHERE </a:t>
            </a:r>
            <a:r>
              <a:rPr lang="en-US" dirty="0" err="1"/>
              <a:t>Pnumber</a:t>
            </a:r>
            <a:r>
              <a:rPr lang="en-US" dirty="0"/>
              <a:t> = </a:t>
            </a:r>
            <a:r>
              <a:rPr lang="en-US" dirty="0" err="1"/>
              <a:t>Pno</a:t>
            </a:r>
            <a:r>
              <a:rPr lang="en-US" dirty="0"/>
              <a:t> AND </a:t>
            </a:r>
            <a:r>
              <a:rPr lang="en-US" dirty="0" err="1"/>
              <a:t>Ssn</a:t>
            </a:r>
            <a:r>
              <a:rPr lang="en-US" dirty="0"/>
              <a:t> = </a:t>
            </a:r>
            <a:r>
              <a:rPr lang="en-US" dirty="0" err="1"/>
              <a:t>Essn</a:t>
            </a:r>
            <a:r>
              <a:rPr lang="en-US" dirty="0"/>
              <a:t> AND </a:t>
            </a:r>
            <a:r>
              <a:rPr lang="en-US" dirty="0" err="1"/>
              <a:t>Dno</a:t>
            </a:r>
            <a:r>
              <a:rPr lang="en-US" dirty="0"/>
              <a:t> = 5</a:t>
            </a:r>
          </a:p>
          <a:p>
            <a:r>
              <a:rPr lang="en-US" dirty="0"/>
              <a:t>GROUP BY </a:t>
            </a:r>
            <a:r>
              <a:rPr lang="en-US" dirty="0" err="1"/>
              <a:t>Pnumber</a:t>
            </a:r>
            <a:r>
              <a:rPr lang="en-US" dirty="0"/>
              <a:t>, </a:t>
            </a:r>
            <a:r>
              <a:rPr lang="en-US" dirty="0" err="1"/>
              <a:t>Pname</a:t>
            </a:r>
            <a:r>
              <a:rPr lang="en-US" dirty="0"/>
              <a:t>;</a:t>
            </a:r>
          </a:p>
        </p:txBody>
      </p:sp>
      <p:sp>
        <p:nvSpPr>
          <p:cNvPr id="4" name="Slide Number Placeholder 3"/>
          <p:cNvSpPr>
            <a:spLocks noGrp="1"/>
          </p:cNvSpPr>
          <p:nvPr>
            <p:ph type="sldNum" sz="quarter" idx="10"/>
          </p:nvPr>
        </p:nvSpPr>
        <p:spPr/>
        <p:txBody>
          <a:bodyPr/>
          <a:lstStyle/>
          <a:p>
            <a:fld id="{61EAB55D-B7A8-4E4E-A5C3-CD079CD30261}" type="slidenum">
              <a:rPr lang="en-US" smtClean="0"/>
              <a:t>41</a:t>
            </a:fld>
            <a:endParaRPr lang="en-US"/>
          </a:p>
        </p:txBody>
      </p:sp>
    </p:spTree>
    <p:extLst>
      <p:ext uri="{BB962C8B-B14F-4D97-AF65-F5344CB8AC3E}">
        <p14:creationId xmlns:p14="http://schemas.microsoft.com/office/powerpoint/2010/main" val="1230436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give an overview of the schema evolution commands available in SQL, which can be used to alter a schema by adding or dropping tables, attributes, constraints, and other schema elements. This can be done while the database is operational and does not require recompilation of the database schema. Certain checks must be done by the DBMS to ensure that the changes do not affect the rest of the database and make it inconsistent</a:t>
            </a:r>
          </a:p>
        </p:txBody>
      </p:sp>
      <p:sp>
        <p:nvSpPr>
          <p:cNvPr id="4" name="Slide Number Placeholder 3"/>
          <p:cNvSpPr>
            <a:spLocks noGrp="1"/>
          </p:cNvSpPr>
          <p:nvPr>
            <p:ph type="sldNum" sz="quarter" idx="5"/>
          </p:nvPr>
        </p:nvSpPr>
        <p:spPr/>
        <p:txBody>
          <a:bodyPr/>
          <a:lstStyle/>
          <a:p>
            <a:fld id="{61EAB55D-B7A8-4E4E-A5C3-CD079CD30261}" type="slidenum">
              <a:rPr lang="en-US" smtClean="0"/>
              <a:t>42</a:t>
            </a:fld>
            <a:endParaRPr lang="en-US"/>
          </a:p>
        </p:txBody>
      </p:sp>
    </p:spTree>
    <p:extLst>
      <p:ext uri="{BB962C8B-B14F-4D97-AF65-F5344CB8AC3E}">
        <p14:creationId xmlns:p14="http://schemas.microsoft.com/office/powerpoint/2010/main" val="3207461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EAB55D-B7A8-4E4E-A5C3-CD079CD30261}" type="slidenum">
              <a:rPr lang="en-US" smtClean="0"/>
              <a:t>44</a:t>
            </a:fld>
            <a:endParaRPr lang="en-US"/>
          </a:p>
        </p:txBody>
      </p:sp>
    </p:spTree>
    <p:extLst>
      <p:ext uri="{BB962C8B-B14F-4D97-AF65-F5344CB8AC3E}">
        <p14:creationId xmlns:p14="http://schemas.microsoft.com/office/powerpoint/2010/main" val="532510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null constraint must be specified when the column is altered that’s why it is not mentioned over the slide. </a:t>
            </a:r>
          </a:p>
        </p:txBody>
      </p:sp>
      <p:sp>
        <p:nvSpPr>
          <p:cNvPr id="4" name="Slide Number Placeholder 3"/>
          <p:cNvSpPr>
            <a:spLocks noGrp="1"/>
          </p:cNvSpPr>
          <p:nvPr>
            <p:ph type="sldNum" sz="quarter" idx="5"/>
          </p:nvPr>
        </p:nvSpPr>
        <p:spPr/>
        <p:txBody>
          <a:bodyPr/>
          <a:lstStyle/>
          <a:p>
            <a:fld id="{61EAB55D-B7A8-4E4E-A5C3-CD079CD30261}" type="slidenum">
              <a:rPr lang="en-US" smtClean="0"/>
              <a:t>45</a:t>
            </a:fld>
            <a:endParaRPr lang="en-US"/>
          </a:p>
        </p:txBody>
      </p:sp>
    </p:spTree>
    <p:extLst>
      <p:ext uri="{BB962C8B-B14F-4D97-AF65-F5344CB8AC3E}">
        <p14:creationId xmlns:p14="http://schemas.microsoft.com/office/powerpoint/2010/main" val="1613778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1EAB55D-B7A8-4E4E-A5C3-CD079CD30261}" type="slidenum">
              <a:rPr lang="en-US" smtClean="0"/>
              <a:t>46</a:t>
            </a:fld>
            <a:endParaRPr lang="en-US"/>
          </a:p>
        </p:txBody>
      </p:sp>
    </p:spTree>
    <p:extLst>
      <p:ext uri="{BB962C8B-B14F-4D97-AF65-F5344CB8AC3E}">
        <p14:creationId xmlns:p14="http://schemas.microsoft.com/office/powerpoint/2010/main" val="247114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Fname</a:t>
            </a:r>
            <a:r>
              <a:rPr lang="en-US" dirty="0"/>
              <a:t>, </a:t>
            </a:r>
            <a:r>
              <a:rPr lang="en-US" dirty="0" err="1"/>
              <a:t>Lname</a:t>
            </a:r>
            <a:r>
              <a:rPr lang="en-US" dirty="0"/>
              <a:t>, Address FROM EMPLOYEE, DEPARTMENT WHERE </a:t>
            </a:r>
            <a:r>
              <a:rPr lang="en-US" dirty="0" err="1"/>
              <a:t>Dname</a:t>
            </a:r>
            <a:r>
              <a:rPr lang="en-US" dirty="0"/>
              <a:t> = ‘Research’ AND </a:t>
            </a:r>
            <a:r>
              <a:rPr lang="en-US" dirty="0" err="1"/>
              <a:t>Dnumber</a:t>
            </a:r>
            <a:r>
              <a:rPr lang="en-US" dirty="0"/>
              <a:t> = </a:t>
            </a:r>
            <a:r>
              <a:rPr lang="en-US" dirty="0" err="1"/>
              <a:t>Dno</a:t>
            </a:r>
            <a:r>
              <a:rPr lang="en-US" dirty="0"/>
              <a:t>;</a:t>
            </a:r>
          </a:p>
        </p:txBody>
      </p:sp>
      <p:sp>
        <p:nvSpPr>
          <p:cNvPr id="4" name="Slide Number Placeholder 3"/>
          <p:cNvSpPr>
            <a:spLocks noGrp="1"/>
          </p:cNvSpPr>
          <p:nvPr>
            <p:ph type="sldNum" sz="quarter" idx="5"/>
          </p:nvPr>
        </p:nvSpPr>
        <p:spPr/>
        <p:txBody>
          <a:bodyPr/>
          <a:lstStyle/>
          <a:p>
            <a:fld id="{DE2FF991-77B2-4FCF-9148-EB32349A36D0}" type="slidenum">
              <a:rPr lang="en-US" smtClean="0"/>
              <a:t>7</a:t>
            </a:fld>
            <a:endParaRPr lang="en-US"/>
          </a:p>
        </p:txBody>
      </p:sp>
    </p:spTree>
    <p:extLst>
      <p:ext uri="{BB962C8B-B14F-4D97-AF65-F5344CB8AC3E}">
        <p14:creationId xmlns:p14="http://schemas.microsoft.com/office/powerpoint/2010/main" val="3916970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Pnumber</a:t>
            </a:r>
            <a:r>
              <a:rPr lang="en-US" dirty="0"/>
              <a:t>, </a:t>
            </a:r>
            <a:r>
              <a:rPr lang="en-US" dirty="0" err="1"/>
              <a:t>Dnum</a:t>
            </a:r>
            <a:r>
              <a:rPr lang="en-US" dirty="0"/>
              <a:t>, </a:t>
            </a:r>
            <a:r>
              <a:rPr lang="en-US" dirty="0" err="1"/>
              <a:t>Lname</a:t>
            </a:r>
            <a:r>
              <a:rPr lang="en-US" dirty="0"/>
              <a:t>, Address, </a:t>
            </a:r>
            <a:r>
              <a:rPr lang="en-US" dirty="0" err="1"/>
              <a:t>Bdate</a:t>
            </a:r>
            <a:r>
              <a:rPr lang="en-US" dirty="0"/>
              <a:t> FROM PROJECT, DEPARTMENT, EMPLOYEE WHERE </a:t>
            </a:r>
            <a:r>
              <a:rPr lang="en-US" dirty="0" err="1"/>
              <a:t>Dnum</a:t>
            </a:r>
            <a:r>
              <a:rPr lang="en-US" dirty="0"/>
              <a:t> = </a:t>
            </a:r>
            <a:r>
              <a:rPr lang="en-US" dirty="0" err="1"/>
              <a:t>Dnumber</a:t>
            </a:r>
            <a:r>
              <a:rPr lang="en-US" dirty="0"/>
              <a:t> AND </a:t>
            </a:r>
            <a:r>
              <a:rPr lang="en-US" dirty="0" err="1"/>
              <a:t>Mgr_ssn</a:t>
            </a:r>
            <a:r>
              <a:rPr lang="en-US" dirty="0"/>
              <a:t> = </a:t>
            </a:r>
            <a:r>
              <a:rPr lang="en-US" dirty="0" err="1"/>
              <a:t>Ssn</a:t>
            </a:r>
            <a:r>
              <a:rPr lang="en-US" dirty="0"/>
              <a:t> AND </a:t>
            </a:r>
            <a:r>
              <a:rPr lang="en-US" dirty="0" err="1"/>
              <a:t>Plocation</a:t>
            </a:r>
            <a:r>
              <a:rPr lang="en-US" dirty="0"/>
              <a:t> = ‘Stafford’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WHERE clause of Q1, the condition </a:t>
            </a:r>
            <a:r>
              <a:rPr lang="en-US" dirty="0" err="1"/>
              <a:t>Dname</a:t>
            </a:r>
            <a:r>
              <a:rPr lang="en-US" dirty="0"/>
              <a:t> = ‘Research’ is a selection condition that chooses the particular tuple of interest in the DEPARTMENT table, because </a:t>
            </a:r>
            <a:r>
              <a:rPr lang="en-US" dirty="0" err="1"/>
              <a:t>Dname</a:t>
            </a:r>
            <a:r>
              <a:rPr lang="en-US" dirty="0"/>
              <a:t> is an attribute of DEPARTMENT. The condition </a:t>
            </a:r>
            <a:r>
              <a:rPr lang="en-US" dirty="0" err="1"/>
              <a:t>Dnumber</a:t>
            </a:r>
            <a:r>
              <a:rPr lang="en-US" dirty="0"/>
              <a:t> = </a:t>
            </a:r>
            <a:r>
              <a:rPr lang="en-US" dirty="0" err="1"/>
              <a:t>Dno</a:t>
            </a:r>
            <a:r>
              <a:rPr lang="en-US" dirty="0"/>
              <a:t> is called a join condition, because it combines two tuples: one from DEPARTMENT and one from EMPLOYEE, whenever the value of </a:t>
            </a:r>
            <a:r>
              <a:rPr lang="en-US" dirty="0" err="1"/>
              <a:t>Dnumber</a:t>
            </a:r>
            <a:r>
              <a:rPr lang="en-US" dirty="0"/>
              <a:t> in DEPARTMENT is equal to the value of </a:t>
            </a:r>
            <a:r>
              <a:rPr lang="en-US" dirty="0" err="1"/>
              <a:t>Dno</a:t>
            </a:r>
            <a:r>
              <a:rPr lang="en-US" dirty="0"/>
              <a:t> in EMPLOYEE. The result of query Q1 is shown in Figure 6.3(b). In general, any number of selection and join conditions may be specified in a single SQL query. A query that involves only selection and join conditions plus projection attributes is known as a select-project-join query. The next example is a select-project-join query with two join conditions</a:t>
            </a:r>
          </a:p>
          <a:p>
            <a:endParaRPr lang="en-US" dirty="0"/>
          </a:p>
        </p:txBody>
      </p:sp>
      <p:sp>
        <p:nvSpPr>
          <p:cNvPr id="4" name="Slide Number Placeholder 3"/>
          <p:cNvSpPr>
            <a:spLocks noGrp="1"/>
          </p:cNvSpPr>
          <p:nvPr>
            <p:ph type="sldNum" sz="quarter" idx="5"/>
          </p:nvPr>
        </p:nvSpPr>
        <p:spPr/>
        <p:txBody>
          <a:bodyPr/>
          <a:lstStyle/>
          <a:p>
            <a:fld id="{DE2FF991-77B2-4FCF-9148-EB32349A36D0}" type="slidenum">
              <a:rPr lang="en-US" smtClean="0"/>
              <a:t>8</a:t>
            </a:fld>
            <a:endParaRPr lang="en-US"/>
          </a:p>
        </p:txBody>
      </p:sp>
    </p:spTree>
    <p:extLst>
      <p:ext uri="{BB962C8B-B14F-4D97-AF65-F5344CB8AC3E}">
        <p14:creationId xmlns:p14="http://schemas.microsoft.com/office/powerpoint/2010/main" val="285900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a:t>
            </a:r>
            <a:r>
              <a:rPr lang="en-US" dirty="0" err="1"/>
              <a:t>Pnumber</a:t>
            </a:r>
            <a:r>
              <a:rPr lang="en-US" dirty="0"/>
              <a:t>, </a:t>
            </a:r>
            <a:r>
              <a:rPr lang="en-US" dirty="0" err="1"/>
              <a:t>Dnum</a:t>
            </a:r>
            <a:r>
              <a:rPr lang="en-US" dirty="0"/>
              <a:t>, </a:t>
            </a:r>
            <a:r>
              <a:rPr lang="en-US" dirty="0" err="1"/>
              <a:t>Lname</a:t>
            </a:r>
            <a:r>
              <a:rPr lang="en-US" dirty="0"/>
              <a:t>, Address, </a:t>
            </a:r>
            <a:r>
              <a:rPr lang="en-US" dirty="0" err="1"/>
              <a:t>Bdate</a:t>
            </a:r>
            <a:r>
              <a:rPr lang="en-US" dirty="0"/>
              <a:t> FROM PROJECT, DEPARTMENT, EMPLOYEE WHERE </a:t>
            </a:r>
            <a:r>
              <a:rPr lang="en-US" dirty="0" err="1"/>
              <a:t>Dnum</a:t>
            </a:r>
            <a:r>
              <a:rPr lang="en-US" dirty="0"/>
              <a:t> = </a:t>
            </a:r>
            <a:r>
              <a:rPr lang="en-US" dirty="0" err="1"/>
              <a:t>Dnumber</a:t>
            </a:r>
            <a:r>
              <a:rPr lang="en-US" dirty="0"/>
              <a:t> AND </a:t>
            </a:r>
            <a:r>
              <a:rPr lang="en-US" dirty="0" err="1"/>
              <a:t>Mgr_ssn</a:t>
            </a:r>
            <a:r>
              <a:rPr lang="en-US" dirty="0"/>
              <a:t> = </a:t>
            </a:r>
            <a:r>
              <a:rPr lang="en-US" dirty="0" err="1"/>
              <a:t>Ssn</a:t>
            </a:r>
            <a:r>
              <a:rPr lang="en-US" dirty="0"/>
              <a:t> AND </a:t>
            </a:r>
            <a:r>
              <a:rPr lang="en-US" dirty="0" err="1"/>
              <a:t>Plocation</a:t>
            </a:r>
            <a:r>
              <a:rPr lang="en-US" dirty="0"/>
              <a:t> = ‘Stafford’</a:t>
            </a:r>
          </a:p>
          <a:p>
            <a:endParaRPr lang="en-US" dirty="0"/>
          </a:p>
        </p:txBody>
      </p:sp>
      <p:sp>
        <p:nvSpPr>
          <p:cNvPr id="4" name="Slide Number Placeholder 3"/>
          <p:cNvSpPr>
            <a:spLocks noGrp="1"/>
          </p:cNvSpPr>
          <p:nvPr>
            <p:ph type="sldNum" sz="quarter" idx="5"/>
          </p:nvPr>
        </p:nvSpPr>
        <p:spPr/>
        <p:txBody>
          <a:bodyPr/>
          <a:lstStyle/>
          <a:p>
            <a:fld id="{DE2FF991-77B2-4FCF-9148-EB32349A36D0}" type="slidenum">
              <a:rPr lang="en-US" smtClean="0"/>
              <a:t>9</a:t>
            </a:fld>
            <a:endParaRPr lang="en-US"/>
          </a:p>
        </p:txBody>
      </p:sp>
    </p:spTree>
    <p:extLst>
      <p:ext uri="{BB962C8B-B14F-4D97-AF65-F5344CB8AC3E}">
        <p14:creationId xmlns:p14="http://schemas.microsoft.com/office/powerpoint/2010/main" val="354452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Q2A: SELECT </a:t>
            </a:r>
            <a:r>
              <a:rPr lang="en-US" dirty="0" err="1"/>
              <a:t>Pnumber</a:t>
            </a:r>
            <a:r>
              <a:rPr lang="en-US" dirty="0"/>
              <a:t>, </a:t>
            </a:r>
            <a:r>
              <a:rPr lang="en-US" dirty="0" err="1"/>
              <a:t>Dnum</a:t>
            </a:r>
            <a:r>
              <a:rPr lang="en-US" dirty="0"/>
              <a:t>, </a:t>
            </a:r>
            <a:r>
              <a:rPr lang="en-US" dirty="0" err="1"/>
              <a:t>Lname</a:t>
            </a:r>
            <a:r>
              <a:rPr lang="en-US" dirty="0"/>
              <a:t>, Address, </a:t>
            </a:r>
            <a:r>
              <a:rPr lang="en-US" dirty="0" err="1"/>
              <a:t>Bdate</a:t>
            </a:r>
            <a:endParaRPr lang="en-US" dirty="0"/>
          </a:p>
          <a:p>
            <a:r>
              <a:rPr lang="en-US" dirty="0"/>
              <a:t>FROM ((PROJECT JOIN DEPARTMENT ON </a:t>
            </a:r>
            <a:r>
              <a:rPr lang="en-US" dirty="0" err="1"/>
              <a:t>Dnum</a:t>
            </a:r>
            <a:r>
              <a:rPr lang="en-US" dirty="0"/>
              <a:t> = </a:t>
            </a:r>
            <a:r>
              <a:rPr lang="en-US" dirty="0" err="1"/>
              <a:t>Dnumber</a:t>
            </a:r>
            <a:r>
              <a:rPr lang="en-US" dirty="0"/>
              <a:t>)</a:t>
            </a:r>
          </a:p>
          <a:p>
            <a:r>
              <a:rPr lang="en-US" dirty="0"/>
              <a:t>JOIN EMPLOYEE ON </a:t>
            </a:r>
            <a:r>
              <a:rPr lang="en-US" dirty="0" err="1"/>
              <a:t>Mgr_ssn</a:t>
            </a:r>
            <a:r>
              <a:rPr lang="en-US" dirty="0"/>
              <a:t> = </a:t>
            </a:r>
            <a:r>
              <a:rPr lang="en-US" dirty="0" err="1"/>
              <a:t>Ssn</a:t>
            </a:r>
            <a:r>
              <a:rPr lang="en-US" dirty="0"/>
              <a:t>)</a:t>
            </a:r>
          </a:p>
          <a:p>
            <a:r>
              <a:rPr lang="en-US" dirty="0"/>
              <a:t>WHERE </a:t>
            </a:r>
            <a:r>
              <a:rPr lang="en-US" dirty="0" err="1"/>
              <a:t>Plocation</a:t>
            </a:r>
            <a:r>
              <a:rPr lang="en-US" dirty="0"/>
              <a:t> = ‘Stafford’;</a:t>
            </a:r>
          </a:p>
        </p:txBody>
      </p:sp>
      <p:sp>
        <p:nvSpPr>
          <p:cNvPr id="4" name="Slide Number Placeholder 3"/>
          <p:cNvSpPr>
            <a:spLocks noGrp="1"/>
          </p:cNvSpPr>
          <p:nvPr>
            <p:ph type="sldNum" sz="quarter" idx="10"/>
          </p:nvPr>
        </p:nvSpPr>
        <p:spPr/>
        <p:txBody>
          <a:bodyPr/>
          <a:lstStyle/>
          <a:p>
            <a:fld id="{61EAB55D-B7A8-4E4E-A5C3-CD079CD30261}" type="slidenum">
              <a:rPr lang="en-US" smtClean="0"/>
              <a:t>10</a:t>
            </a:fld>
            <a:endParaRPr lang="en-US"/>
          </a:p>
        </p:txBody>
      </p:sp>
    </p:spTree>
    <p:extLst>
      <p:ext uri="{BB962C8B-B14F-4D97-AF65-F5344CB8AC3E}">
        <p14:creationId xmlns:p14="http://schemas.microsoft.com/office/powerpoint/2010/main" val="153850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SQL, the same name can be used for two (or more) attributes as long as the attributes are in different tables. If this is the case, and a </a:t>
            </a:r>
            <a:r>
              <a:rPr lang="en-US" dirty="0" err="1"/>
              <a:t>multitable</a:t>
            </a:r>
            <a:r>
              <a:rPr lang="en-US" dirty="0"/>
              <a:t> query refers to two or more attributes with the same name, we must qualify the attribute name with the relation name to prevent ambiguity. This is done by prefixing the relation name to the attribute name and separating the two by a period. To illustrate this, suppose that in Figures 5.5 and 5.6 the </a:t>
            </a:r>
            <a:r>
              <a:rPr lang="en-US" dirty="0" err="1"/>
              <a:t>Dno</a:t>
            </a:r>
            <a:r>
              <a:rPr lang="en-US" dirty="0"/>
              <a:t> and </a:t>
            </a:r>
            <a:r>
              <a:rPr lang="en-US" dirty="0" err="1"/>
              <a:t>Lname</a:t>
            </a:r>
            <a:r>
              <a:rPr lang="en-US" dirty="0"/>
              <a:t> attributes of the EMPLOYEE relation were called </a:t>
            </a:r>
            <a:r>
              <a:rPr lang="en-US" dirty="0" err="1"/>
              <a:t>Dnumber</a:t>
            </a:r>
            <a:r>
              <a:rPr lang="en-US" dirty="0"/>
              <a:t> and Name, and the </a:t>
            </a:r>
            <a:r>
              <a:rPr lang="en-US" dirty="0" err="1"/>
              <a:t>Dname</a:t>
            </a:r>
            <a:r>
              <a:rPr lang="en-US" dirty="0"/>
              <a:t> attribute of DEPARTMENT was also called Name; then, to prevent ambiguity, query Q1 would be rephrased as shown in Q1A. We must prefix the attributes Name and </a:t>
            </a:r>
            <a:r>
              <a:rPr lang="en-US" dirty="0" err="1"/>
              <a:t>Dnumber</a:t>
            </a:r>
            <a:r>
              <a:rPr lang="en-US" dirty="0"/>
              <a:t> in Q1A to specify which ones we are referring to, because the same attribute names are used in both relations:</a:t>
            </a:r>
          </a:p>
        </p:txBody>
      </p:sp>
      <p:sp>
        <p:nvSpPr>
          <p:cNvPr id="4" name="Slide Number Placeholder 3"/>
          <p:cNvSpPr>
            <a:spLocks noGrp="1"/>
          </p:cNvSpPr>
          <p:nvPr>
            <p:ph type="sldNum" sz="quarter" idx="5"/>
          </p:nvPr>
        </p:nvSpPr>
        <p:spPr/>
        <p:txBody>
          <a:bodyPr/>
          <a:lstStyle/>
          <a:p>
            <a:fld id="{DE2FF991-77B2-4FCF-9148-EB32349A36D0}" type="slidenum">
              <a:rPr lang="en-US" smtClean="0"/>
              <a:t>11</a:t>
            </a:fld>
            <a:endParaRPr lang="en-US"/>
          </a:p>
        </p:txBody>
      </p:sp>
    </p:spTree>
    <p:extLst>
      <p:ext uri="{BB962C8B-B14F-4D97-AF65-F5344CB8AC3E}">
        <p14:creationId xmlns:p14="http://schemas.microsoft.com/office/powerpoint/2010/main" val="791085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SELECT </a:t>
            </a:r>
            <a:r>
              <a:rPr lang="en-US" dirty="0" err="1"/>
              <a:t>E.Fname</a:t>
            </a:r>
            <a:r>
              <a:rPr lang="en-US" dirty="0"/>
              <a:t>, </a:t>
            </a:r>
            <a:r>
              <a:rPr lang="en-US" dirty="0" err="1"/>
              <a:t>E.Lname</a:t>
            </a:r>
            <a:r>
              <a:rPr lang="en-US" dirty="0"/>
              <a:t>, </a:t>
            </a:r>
            <a:r>
              <a:rPr lang="en-US" dirty="0" err="1"/>
              <a:t>S.Fname</a:t>
            </a:r>
            <a:r>
              <a:rPr lang="en-US" dirty="0"/>
              <a:t>, </a:t>
            </a:r>
            <a:r>
              <a:rPr lang="en-US" dirty="0" err="1"/>
              <a:t>S.Lname</a:t>
            </a:r>
            <a:r>
              <a:rPr lang="en-US" dirty="0"/>
              <a:t> FROM EMPLOYEE AS E, EMPLOYEE AS S WHERE </a:t>
            </a:r>
            <a:r>
              <a:rPr lang="en-US" dirty="0" err="1"/>
              <a:t>E.Super_ssn</a:t>
            </a:r>
            <a:r>
              <a:rPr lang="en-US" dirty="0"/>
              <a:t> = </a:t>
            </a:r>
            <a:r>
              <a:rPr lang="en-US" dirty="0" err="1"/>
              <a:t>S.Ssn</a:t>
            </a:r>
            <a:r>
              <a:rPr lang="en-US" dirty="0"/>
              <a:t>;</a:t>
            </a:r>
          </a:p>
          <a:p>
            <a:endParaRPr lang="en-US" dirty="0"/>
          </a:p>
        </p:txBody>
      </p:sp>
      <p:sp>
        <p:nvSpPr>
          <p:cNvPr id="4" name="Slide Number Placeholder 3"/>
          <p:cNvSpPr>
            <a:spLocks noGrp="1"/>
          </p:cNvSpPr>
          <p:nvPr>
            <p:ph type="sldNum" sz="quarter" idx="5"/>
          </p:nvPr>
        </p:nvSpPr>
        <p:spPr/>
        <p:txBody>
          <a:bodyPr/>
          <a:lstStyle/>
          <a:p>
            <a:fld id="{DE2FF991-77B2-4FCF-9148-EB32349A36D0}" type="slidenum">
              <a:rPr lang="en-US" smtClean="0"/>
              <a:t>12</a:t>
            </a:fld>
            <a:endParaRPr lang="en-US"/>
          </a:p>
        </p:txBody>
      </p:sp>
    </p:spTree>
    <p:extLst>
      <p:ext uri="{BB962C8B-B14F-4D97-AF65-F5344CB8AC3E}">
        <p14:creationId xmlns:p14="http://schemas.microsoft.com/office/powerpoint/2010/main" val="381849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E.Fname</a:t>
            </a:r>
            <a:r>
              <a:rPr lang="en-US" dirty="0"/>
              <a:t>, </a:t>
            </a:r>
            <a:r>
              <a:rPr lang="en-US" dirty="0" err="1"/>
              <a:t>E.Lname</a:t>
            </a:r>
            <a:r>
              <a:rPr lang="en-US" dirty="0"/>
              <a:t>, </a:t>
            </a:r>
            <a:r>
              <a:rPr lang="en-US" dirty="0" err="1"/>
              <a:t>S.Fname</a:t>
            </a:r>
            <a:r>
              <a:rPr lang="en-US" dirty="0"/>
              <a:t>, </a:t>
            </a:r>
            <a:r>
              <a:rPr lang="en-US" dirty="0" err="1"/>
              <a:t>S.Lname</a:t>
            </a:r>
            <a:r>
              <a:rPr lang="en-US" dirty="0"/>
              <a:t> FROM EMPLOYEE AS E, EMPLOYEE AS S WHERE </a:t>
            </a:r>
            <a:r>
              <a:rPr lang="en-US" dirty="0" err="1"/>
              <a:t>E.Super_ssn</a:t>
            </a:r>
            <a:r>
              <a:rPr lang="en-US" dirty="0"/>
              <a:t> = </a:t>
            </a:r>
            <a:r>
              <a:rPr lang="en-US" dirty="0" err="1"/>
              <a:t>S.Ssn</a:t>
            </a:r>
            <a:r>
              <a:rPr lang="en-US" dirty="0"/>
              <a:t>;</a:t>
            </a:r>
          </a:p>
        </p:txBody>
      </p:sp>
      <p:sp>
        <p:nvSpPr>
          <p:cNvPr id="4" name="Slide Number Placeholder 3"/>
          <p:cNvSpPr>
            <a:spLocks noGrp="1"/>
          </p:cNvSpPr>
          <p:nvPr>
            <p:ph type="sldNum" sz="quarter" idx="5"/>
          </p:nvPr>
        </p:nvSpPr>
        <p:spPr/>
        <p:txBody>
          <a:bodyPr/>
          <a:lstStyle/>
          <a:p>
            <a:fld id="{DE2FF991-77B2-4FCF-9148-EB32349A36D0}" type="slidenum">
              <a:rPr lang="en-US" smtClean="0"/>
              <a:t>13</a:t>
            </a:fld>
            <a:endParaRPr lang="en-US"/>
          </a:p>
        </p:txBody>
      </p:sp>
    </p:spTree>
    <p:extLst>
      <p:ext uri="{BB962C8B-B14F-4D97-AF65-F5344CB8AC3E}">
        <p14:creationId xmlns:p14="http://schemas.microsoft.com/office/powerpoint/2010/main" val="1920482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E6E578-43D9-4939-9AA0-E864941C16A0}"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49B-E24A-4943-A9FD-DCA1C0D89989}" type="slidenum">
              <a:rPr lang="en-US" smtClean="0"/>
              <a:t>‹#›</a:t>
            </a:fld>
            <a:endParaRPr lang="en-US"/>
          </a:p>
        </p:txBody>
      </p:sp>
      <p:pic>
        <p:nvPicPr>
          <p:cNvPr id="7" name="Picture 6">
            <a:extLst>
              <a:ext uri="{FF2B5EF4-FFF2-40B4-BE49-F238E27FC236}">
                <a16:creationId xmlns:a16="http://schemas.microsoft.com/office/drawing/2014/main" xmlns="" id="{0F174397-0D63-4C1F-AF2C-ABC3F509011D}"/>
              </a:ext>
            </a:extLst>
          </p:cNvPr>
          <p:cNvPicPr>
            <a:picLocks noChangeAspect="1"/>
          </p:cNvPicPr>
          <p:nvPr/>
        </p:nvPicPr>
        <p:blipFill rotWithShape="1">
          <a:blip r:embed="rId2"/>
          <a:srcRect l="27226" t="18084" r="28977" b="12181"/>
          <a:stretch/>
        </p:blipFill>
        <p:spPr>
          <a:xfrm>
            <a:off x="7922623" y="205437"/>
            <a:ext cx="1071154" cy="1157939"/>
          </a:xfrm>
          <a:prstGeom prst="rect">
            <a:avLst/>
          </a:prstGeom>
        </p:spPr>
      </p:pic>
      <p:sp>
        <p:nvSpPr>
          <p:cNvPr id="8" name="Rectangle 7">
            <a:extLst>
              <a:ext uri="{FF2B5EF4-FFF2-40B4-BE49-F238E27FC236}">
                <a16:creationId xmlns:a16="http://schemas.microsoft.com/office/drawing/2014/main" xmlns="" id="{4898A03E-0FDE-46A3-A84F-1830AED88669}"/>
              </a:ext>
            </a:extLst>
          </p:cNvPr>
          <p:cNvSpPr/>
          <p:nvPr/>
        </p:nvSpPr>
        <p:spPr>
          <a:xfrm>
            <a:off x="0" y="0"/>
            <a:ext cx="9144000" cy="23513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7D92B1D4-51E0-41B0-A9CE-E9F04685F9FA}"/>
              </a:ext>
            </a:extLst>
          </p:cNvPr>
          <p:cNvSpPr/>
          <p:nvPr/>
        </p:nvSpPr>
        <p:spPr>
          <a:xfrm>
            <a:off x="0" y="6622869"/>
            <a:ext cx="9144000" cy="23513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77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6E578-43D9-4939-9AA0-E864941C16A0}"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112972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6E578-43D9-4939-9AA0-E864941C16A0}"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312382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6E578-43D9-4939-9AA0-E864941C16A0}"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49B-E24A-4943-A9FD-DCA1C0D89989}" type="slidenum">
              <a:rPr lang="en-US" smtClean="0"/>
              <a:t>‹#›</a:t>
            </a:fld>
            <a:endParaRPr lang="en-US"/>
          </a:p>
        </p:txBody>
      </p:sp>
      <p:pic>
        <p:nvPicPr>
          <p:cNvPr id="7" name="Picture 6">
            <a:extLst>
              <a:ext uri="{FF2B5EF4-FFF2-40B4-BE49-F238E27FC236}">
                <a16:creationId xmlns:a16="http://schemas.microsoft.com/office/drawing/2014/main" xmlns="" id="{A6A5843D-7A54-4CA7-AD7D-5EEBBA48F626}"/>
              </a:ext>
            </a:extLst>
          </p:cNvPr>
          <p:cNvPicPr>
            <a:picLocks noChangeAspect="1"/>
          </p:cNvPicPr>
          <p:nvPr/>
        </p:nvPicPr>
        <p:blipFill rotWithShape="1">
          <a:blip r:embed="rId2"/>
          <a:srcRect l="27226" t="18084" r="28977" b="12181"/>
          <a:stretch/>
        </p:blipFill>
        <p:spPr>
          <a:xfrm>
            <a:off x="7922623" y="205437"/>
            <a:ext cx="1071154" cy="1157939"/>
          </a:xfrm>
          <a:prstGeom prst="rect">
            <a:avLst/>
          </a:prstGeom>
        </p:spPr>
      </p:pic>
      <p:sp>
        <p:nvSpPr>
          <p:cNvPr id="8" name="Rectangle 7">
            <a:extLst>
              <a:ext uri="{FF2B5EF4-FFF2-40B4-BE49-F238E27FC236}">
                <a16:creationId xmlns:a16="http://schemas.microsoft.com/office/drawing/2014/main" xmlns="" id="{8520A1D5-8ABA-4F1E-95D2-81FB7DDA6847}"/>
              </a:ext>
            </a:extLst>
          </p:cNvPr>
          <p:cNvSpPr/>
          <p:nvPr/>
        </p:nvSpPr>
        <p:spPr>
          <a:xfrm>
            <a:off x="0" y="0"/>
            <a:ext cx="9144000" cy="23513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CB2F617E-FF14-47E4-9375-DB68DFC62311}"/>
              </a:ext>
            </a:extLst>
          </p:cNvPr>
          <p:cNvSpPr/>
          <p:nvPr/>
        </p:nvSpPr>
        <p:spPr>
          <a:xfrm>
            <a:off x="0" y="6622869"/>
            <a:ext cx="9144000" cy="23513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61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6E578-43D9-4939-9AA0-E864941C16A0}"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295463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E6E578-43D9-4939-9AA0-E864941C16A0}"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5183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E6E578-43D9-4939-9AA0-E864941C16A0}" type="datetimeFigureOut">
              <a:rPr lang="en-US" smtClean="0"/>
              <a:t>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195636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E6E578-43D9-4939-9AA0-E864941C16A0}" type="datetimeFigureOut">
              <a:rPr lang="en-US" smtClean="0"/>
              <a:t>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51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6E578-43D9-4939-9AA0-E864941C16A0}" type="datetimeFigureOut">
              <a:rPr lang="en-US" smtClean="0"/>
              <a:t>10/8/2021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331707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E6E578-43D9-4939-9AA0-E864941C16A0}"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352692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E6E578-43D9-4939-9AA0-E864941C16A0}"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3549B-E24A-4943-A9FD-DCA1C0D89989}" type="slidenum">
              <a:rPr lang="en-US" smtClean="0"/>
              <a:t>‹#›</a:t>
            </a:fld>
            <a:endParaRPr lang="en-US"/>
          </a:p>
        </p:txBody>
      </p:sp>
    </p:spTree>
    <p:extLst>
      <p:ext uri="{BB962C8B-B14F-4D97-AF65-F5344CB8AC3E}">
        <p14:creationId xmlns:p14="http://schemas.microsoft.com/office/powerpoint/2010/main" val="387852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6E578-43D9-4939-9AA0-E864941C16A0}" type="datetimeFigureOut">
              <a:rPr lang="en-US" smtClean="0"/>
              <a:t>10/8/2021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3549B-E24A-4943-A9FD-DCA1C0D89989}" type="slidenum">
              <a:rPr lang="en-US" smtClean="0"/>
              <a:t>‹#›</a:t>
            </a:fld>
            <a:endParaRPr lang="en-US"/>
          </a:p>
        </p:txBody>
      </p:sp>
    </p:spTree>
    <p:extLst>
      <p:ext uri="{BB962C8B-B14F-4D97-AF65-F5344CB8AC3E}">
        <p14:creationId xmlns:p14="http://schemas.microsoft.com/office/powerpoint/2010/main" val="25097454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D2E0FD-AB3F-4517-A921-82C289D80C72}"/>
              </a:ext>
            </a:extLst>
          </p:cNvPr>
          <p:cNvSpPr>
            <a:spLocks noGrp="1"/>
          </p:cNvSpPr>
          <p:nvPr>
            <p:ph type="ctrTitle"/>
          </p:nvPr>
        </p:nvSpPr>
        <p:spPr/>
        <p:txBody>
          <a:bodyPr/>
          <a:lstStyle/>
          <a:p>
            <a:pPr algn="l"/>
            <a:r>
              <a:rPr lang="en-US" b="1" dirty="0"/>
              <a:t>Database Systems</a:t>
            </a:r>
          </a:p>
        </p:txBody>
      </p:sp>
      <p:sp>
        <p:nvSpPr>
          <p:cNvPr id="3" name="Subtitle 2">
            <a:extLst>
              <a:ext uri="{FF2B5EF4-FFF2-40B4-BE49-F238E27FC236}">
                <a16:creationId xmlns:a16="http://schemas.microsoft.com/office/drawing/2014/main" xmlns="" id="{1A4D66F6-F0FE-4A2D-B2BD-57BA54120C9D}"/>
              </a:ext>
            </a:extLst>
          </p:cNvPr>
          <p:cNvSpPr>
            <a:spLocks noGrp="1"/>
          </p:cNvSpPr>
          <p:nvPr>
            <p:ph type="subTitle" idx="1"/>
          </p:nvPr>
        </p:nvSpPr>
        <p:spPr>
          <a:xfrm>
            <a:off x="685799" y="3602038"/>
            <a:ext cx="7490791" cy="1655762"/>
          </a:xfrm>
        </p:spPr>
        <p:txBody>
          <a:bodyPr>
            <a:normAutofit/>
          </a:bodyPr>
          <a:lstStyle/>
          <a:p>
            <a:pPr algn="l"/>
            <a:r>
              <a:rPr lang="en-US" sz="2800" b="1" dirty="0"/>
              <a:t>Chapter # 7</a:t>
            </a:r>
          </a:p>
          <a:p>
            <a:pPr algn="l"/>
            <a:r>
              <a:rPr lang="en-US" sz="2800" b="1" dirty="0"/>
              <a:t>More SQL: Complex Queries, Triggers, Views, and Schema Modification</a:t>
            </a:r>
          </a:p>
        </p:txBody>
      </p:sp>
    </p:spTree>
    <p:extLst>
      <p:ext uri="{BB962C8B-B14F-4D97-AF65-F5344CB8AC3E}">
        <p14:creationId xmlns:p14="http://schemas.microsoft.com/office/powerpoint/2010/main" val="306714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76250"/>
            <a:ext cx="3261425" cy="3875088"/>
          </a:xfrm>
        </p:spPr>
        <p:txBody>
          <a:bodyPr>
            <a:normAutofit lnSpcReduction="10000"/>
          </a:bodyPr>
          <a:lstStyle/>
          <a:p>
            <a:pPr marL="0" indent="0">
              <a:buNone/>
            </a:pPr>
            <a:r>
              <a:rPr lang="en-US" b="1" dirty="0"/>
              <a:t>Query 2. For every project located in ‘Stafford’, list the project number, the controlling department number, and the department manager’s last name, address, and birth date</a:t>
            </a:r>
          </a:p>
          <a:p>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172" y="0"/>
            <a:ext cx="5793828" cy="6858000"/>
          </a:xfrm>
          <a:prstGeom prst="rect">
            <a:avLst/>
          </a:prstGeom>
        </p:spPr>
      </p:pic>
    </p:spTree>
    <p:extLst>
      <p:ext uri="{BB962C8B-B14F-4D97-AF65-F5344CB8AC3E}">
        <p14:creationId xmlns:p14="http://schemas.microsoft.com/office/powerpoint/2010/main" val="45986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D4DBF5-5D1F-455E-9689-8D95732B93D8}"/>
              </a:ext>
            </a:extLst>
          </p:cNvPr>
          <p:cNvSpPr>
            <a:spLocks noGrp="1"/>
          </p:cNvSpPr>
          <p:nvPr>
            <p:ph type="title"/>
          </p:nvPr>
        </p:nvSpPr>
        <p:spPr/>
        <p:txBody>
          <a:bodyPr>
            <a:normAutofit fontScale="90000"/>
          </a:bodyPr>
          <a:lstStyle/>
          <a:p>
            <a:r>
              <a:rPr lang="en-US" b="1" dirty="0"/>
              <a:t>Ambiguous Attribute Names, Aliasing, Renaming, and Tuple Variables</a:t>
            </a:r>
          </a:p>
        </p:txBody>
      </p:sp>
      <p:sp>
        <p:nvSpPr>
          <p:cNvPr id="3" name="Content Placeholder 2">
            <a:extLst>
              <a:ext uri="{FF2B5EF4-FFF2-40B4-BE49-F238E27FC236}">
                <a16:creationId xmlns:a16="http://schemas.microsoft.com/office/drawing/2014/main" xmlns="" id="{93B7B28B-FE4F-4BCF-B2C8-7D1113C9C529}"/>
              </a:ext>
            </a:extLst>
          </p:cNvPr>
          <p:cNvSpPr>
            <a:spLocks noGrp="1"/>
          </p:cNvSpPr>
          <p:nvPr>
            <p:ph idx="1"/>
          </p:nvPr>
        </p:nvSpPr>
        <p:spPr/>
        <p:txBody>
          <a:bodyPr/>
          <a:lstStyle/>
          <a:p>
            <a:r>
              <a:rPr lang="en-US" altLang="en-US" dirty="0">
                <a:ea typeface="ＭＳ Ｐゴシック" panose="020B0600070205080204" pitchFamily="34" charset="-128"/>
              </a:rPr>
              <a:t>Same name can be used for two (or more) attributes in different relations</a:t>
            </a:r>
          </a:p>
          <a:p>
            <a:pPr lvl="1"/>
            <a:r>
              <a:rPr lang="en-US" altLang="en-US" dirty="0">
                <a:ea typeface="ＭＳ Ｐゴシック" panose="020B0600070205080204" pitchFamily="34" charset="-128"/>
              </a:rPr>
              <a:t>As long as the attributes are in different relations</a:t>
            </a:r>
          </a:p>
          <a:p>
            <a:pPr lvl="1"/>
            <a:r>
              <a:rPr lang="en-US" altLang="en-US" dirty="0">
                <a:ea typeface="ＭＳ Ｐゴシック" panose="020B0600070205080204" pitchFamily="34" charset="-128"/>
              </a:rPr>
              <a:t>Must </a:t>
            </a:r>
            <a:r>
              <a:rPr lang="en-US" altLang="en-US" b="1" dirty="0">
                <a:ea typeface="ＭＳ Ｐゴシック" panose="020B0600070205080204" pitchFamily="34" charset="-128"/>
              </a:rPr>
              <a:t>qualify</a:t>
            </a:r>
            <a:r>
              <a:rPr lang="en-US" altLang="en-US" dirty="0">
                <a:ea typeface="ＭＳ Ｐゴシック" panose="020B0600070205080204" pitchFamily="34" charset="-128"/>
              </a:rPr>
              <a:t> the attribute name with the relation's name to prevent ambiguity</a:t>
            </a:r>
          </a:p>
          <a:p>
            <a:endParaRPr lang="en-US" dirty="0"/>
          </a:p>
        </p:txBody>
      </p:sp>
      <p:pic>
        <p:nvPicPr>
          <p:cNvPr id="5" name="Content Placeholder 4" descr="Text&#10;&#10;Description automatically generated">
            <a:extLst>
              <a:ext uri="{FF2B5EF4-FFF2-40B4-BE49-F238E27FC236}">
                <a16:creationId xmlns:a16="http://schemas.microsoft.com/office/drawing/2014/main" xmlns="" id="{67D89B75-B1D5-426D-8880-D7EC5C94335E}"/>
              </a:ext>
            </a:extLst>
          </p:cNvPr>
          <p:cNvPicPr>
            <a:picLocks noChangeAspect="1"/>
          </p:cNvPicPr>
          <p:nvPr/>
        </p:nvPicPr>
        <p:blipFill>
          <a:blip r:embed="rId3"/>
          <a:stretch>
            <a:fillRect/>
          </a:stretch>
        </p:blipFill>
        <p:spPr>
          <a:xfrm>
            <a:off x="628650" y="3738880"/>
            <a:ext cx="7886700" cy="2757500"/>
          </a:xfrm>
          <a:prstGeom prst="rect">
            <a:avLst/>
          </a:prstGeom>
        </p:spPr>
      </p:pic>
    </p:spTree>
    <p:extLst>
      <p:ext uri="{BB962C8B-B14F-4D97-AF65-F5344CB8AC3E}">
        <p14:creationId xmlns:p14="http://schemas.microsoft.com/office/powerpoint/2010/main" val="70136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8D46EC27-4D5F-45F9-B547-D1D7A94FE41E}"/>
              </a:ext>
            </a:extLst>
          </p:cNvPr>
          <p:cNvSpPr>
            <a:spLocks noGrp="1"/>
          </p:cNvSpPr>
          <p:nvPr>
            <p:ph type="title"/>
          </p:nvPr>
        </p:nvSpPr>
        <p:spPr>
          <a:xfrm>
            <a:off x="628650" y="480154"/>
            <a:ext cx="7886700" cy="1095506"/>
          </a:xfrm>
        </p:spPr>
        <p:txBody>
          <a:bodyPr>
            <a:normAutofit/>
          </a:bodyPr>
          <a:lstStyle/>
          <a:p>
            <a:r>
              <a:rPr lang="en-US" b="1" dirty="0"/>
              <a:t>SELF JOIN</a:t>
            </a:r>
          </a:p>
        </p:txBody>
      </p:sp>
      <p:pic>
        <p:nvPicPr>
          <p:cNvPr id="5" name="Picture 9" descr="fig05_06">
            <a:extLst>
              <a:ext uri="{FF2B5EF4-FFF2-40B4-BE49-F238E27FC236}">
                <a16:creationId xmlns:a16="http://schemas.microsoft.com/office/drawing/2014/main" xmlns="" id="{CF9F96F4-E1E8-492E-B863-812794D45986}"/>
              </a:ext>
            </a:extLst>
          </p:cNvPr>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tretch/>
        </p:blipFill>
        <p:spPr bwMode="auto">
          <a:xfrm>
            <a:off x="4695192" y="1690687"/>
            <a:ext cx="3820158" cy="48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6E919963-4FCA-46F2-BF7F-5FC25E534742}"/>
              </a:ext>
            </a:extLst>
          </p:cNvPr>
          <p:cNvSpPr txBox="1"/>
          <p:nvPr/>
        </p:nvSpPr>
        <p:spPr>
          <a:xfrm>
            <a:off x="894080" y="1690688"/>
            <a:ext cx="3536971" cy="3108543"/>
          </a:xfrm>
          <a:prstGeom prst="rect">
            <a:avLst/>
          </a:prstGeom>
          <a:noFill/>
        </p:spPr>
        <p:txBody>
          <a:bodyPr wrap="square">
            <a:spAutoFit/>
          </a:bodyPr>
          <a:lstStyle/>
          <a:p>
            <a:r>
              <a:rPr lang="en-US" sz="2800" b="1" dirty="0"/>
              <a:t>Query 3. For each employee, retrieve the employee’s first and last name and the first and last name of his or her immediate supervisor. </a:t>
            </a:r>
          </a:p>
        </p:txBody>
      </p:sp>
    </p:spTree>
    <p:extLst>
      <p:ext uri="{BB962C8B-B14F-4D97-AF65-F5344CB8AC3E}">
        <p14:creationId xmlns:p14="http://schemas.microsoft.com/office/powerpoint/2010/main" val="215437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xmlns="" id="{E2A4CFAA-AEDF-4205-88B4-F61E74A42C1E}"/>
              </a:ext>
            </a:extLst>
          </p:cNvPr>
          <p:cNvPicPr>
            <a:picLocks noGrp="1" noChangeAspect="1"/>
          </p:cNvPicPr>
          <p:nvPr>
            <p:ph idx="1"/>
          </p:nvPr>
        </p:nvPicPr>
        <p:blipFill rotWithShape="1">
          <a:blip r:embed="rId3"/>
          <a:srcRect b="64064"/>
          <a:stretch/>
        </p:blipFill>
        <p:spPr>
          <a:xfrm>
            <a:off x="0" y="1518921"/>
            <a:ext cx="8940800" cy="686397"/>
          </a:xfrm>
        </p:spPr>
      </p:pic>
      <p:pic>
        <p:nvPicPr>
          <p:cNvPr id="7" name="Picture 6" descr="Table&#10;&#10;Description automatically generated">
            <a:extLst>
              <a:ext uri="{FF2B5EF4-FFF2-40B4-BE49-F238E27FC236}">
                <a16:creationId xmlns:a16="http://schemas.microsoft.com/office/drawing/2014/main" xmlns="" id="{E970E16B-B80D-40FC-A516-E57B22F1DFBB}"/>
              </a:ext>
            </a:extLst>
          </p:cNvPr>
          <p:cNvPicPr>
            <a:picLocks noChangeAspect="1"/>
          </p:cNvPicPr>
          <p:nvPr/>
        </p:nvPicPr>
        <p:blipFill rotWithShape="1">
          <a:blip r:embed="rId4"/>
          <a:srcRect b="10319"/>
          <a:stretch/>
        </p:blipFill>
        <p:spPr>
          <a:xfrm>
            <a:off x="1331928" y="3408681"/>
            <a:ext cx="5617511" cy="2951480"/>
          </a:xfrm>
          <a:prstGeom prst="rect">
            <a:avLst/>
          </a:prstGeom>
        </p:spPr>
      </p:pic>
      <p:sp>
        <p:nvSpPr>
          <p:cNvPr id="2" name="Rectangle 1"/>
          <p:cNvSpPr/>
          <p:nvPr/>
        </p:nvSpPr>
        <p:spPr>
          <a:xfrm>
            <a:off x="551329" y="2205318"/>
            <a:ext cx="7530353" cy="646331"/>
          </a:xfrm>
          <a:prstGeom prst="rect">
            <a:avLst/>
          </a:prstGeom>
        </p:spPr>
        <p:txBody>
          <a:bodyPr wrap="square">
            <a:spAutoFit/>
          </a:bodyPr>
          <a:lstStyle/>
          <a:p>
            <a:r>
              <a:rPr lang="en-US" dirty="0"/>
              <a:t>SELECT </a:t>
            </a:r>
            <a:r>
              <a:rPr lang="en-US" dirty="0" err="1"/>
              <a:t>E.Fname</a:t>
            </a:r>
            <a:r>
              <a:rPr lang="en-US" dirty="0"/>
              <a:t>, </a:t>
            </a:r>
            <a:r>
              <a:rPr lang="en-US" dirty="0" err="1"/>
              <a:t>E.Lname</a:t>
            </a:r>
            <a:r>
              <a:rPr lang="en-US" dirty="0"/>
              <a:t>, </a:t>
            </a:r>
            <a:r>
              <a:rPr lang="en-US" dirty="0" err="1"/>
              <a:t>S.Fname</a:t>
            </a:r>
            <a:r>
              <a:rPr lang="en-US" dirty="0"/>
              <a:t>, </a:t>
            </a:r>
            <a:r>
              <a:rPr lang="en-US" dirty="0" err="1"/>
              <a:t>S.Lname</a:t>
            </a:r>
            <a:r>
              <a:rPr lang="en-US" dirty="0"/>
              <a:t> FROM EMPLOYEE E, EMPLOYEE S WHERE </a:t>
            </a:r>
            <a:r>
              <a:rPr lang="en-US" dirty="0" err="1"/>
              <a:t>E.Super_ssn</a:t>
            </a:r>
            <a:r>
              <a:rPr lang="en-US" dirty="0"/>
              <a:t> = </a:t>
            </a:r>
            <a:r>
              <a:rPr lang="en-US" dirty="0" err="1"/>
              <a:t>S.Ssn</a:t>
            </a:r>
            <a:r>
              <a:rPr lang="en-US" dirty="0"/>
              <a:t>;</a:t>
            </a:r>
          </a:p>
        </p:txBody>
      </p:sp>
    </p:spTree>
    <p:extLst>
      <p:ext uri="{BB962C8B-B14F-4D97-AF65-F5344CB8AC3E}">
        <p14:creationId xmlns:p14="http://schemas.microsoft.com/office/powerpoint/2010/main" val="1416423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 BY</a:t>
            </a:r>
          </a:p>
        </p:txBody>
      </p:sp>
      <p:sp>
        <p:nvSpPr>
          <p:cNvPr id="5" name="Rectangle 4"/>
          <p:cNvSpPr/>
          <p:nvPr/>
        </p:nvSpPr>
        <p:spPr>
          <a:xfrm>
            <a:off x="114300" y="5706454"/>
            <a:ext cx="6743700" cy="369332"/>
          </a:xfrm>
          <a:prstGeom prst="rect">
            <a:avLst/>
          </a:prstGeom>
        </p:spPr>
        <p:txBody>
          <a:bodyPr wrap="square">
            <a:spAutoFit/>
          </a:bodyPr>
          <a:lstStyle/>
          <a:p>
            <a:r>
              <a:rPr lang="en-US" dirty="0"/>
              <a:t>ORDER BY </a:t>
            </a:r>
            <a:r>
              <a:rPr lang="en-US" dirty="0" err="1"/>
              <a:t>D.Dname</a:t>
            </a:r>
            <a:r>
              <a:rPr lang="en-US" dirty="0"/>
              <a:t> DESC, </a:t>
            </a:r>
            <a:r>
              <a:rPr lang="en-US" dirty="0" err="1"/>
              <a:t>E.Lname</a:t>
            </a:r>
            <a:r>
              <a:rPr lang="en-US" dirty="0"/>
              <a:t> ASC, </a:t>
            </a:r>
            <a:r>
              <a:rPr lang="en-US" dirty="0" err="1"/>
              <a:t>E.Fname</a:t>
            </a:r>
            <a:r>
              <a:rPr lang="en-US" dirty="0"/>
              <a:t> ASC</a:t>
            </a:r>
          </a:p>
        </p:txBody>
      </p:sp>
      <p:pic>
        <p:nvPicPr>
          <p:cNvPr id="3" name="Picture 2"/>
          <p:cNvPicPr>
            <a:picLocks noChangeAspect="1"/>
          </p:cNvPicPr>
          <p:nvPr/>
        </p:nvPicPr>
        <p:blipFill>
          <a:blip r:embed="rId3"/>
          <a:stretch>
            <a:fillRect/>
          </a:stretch>
        </p:blipFill>
        <p:spPr>
          <a:xfrm>
            <a:off x="5284694" y="1419536"/>
            <a:ext cx="3657025" cy="4656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09922" y="1762327"/>
            <a:ext cx="4572000" cy="1477328"/>
          </a:xfrm>
          <a:prstGeom prst="rect">
            <a:avLst/>
          </a:prstGeom>
        </p:spPr>
        <p:txBody>
          <a:bodyPr>
            <a:spAutoFit/>
          </a:bodyPr>
          <a:lstStyle/>
          <a:p>
            <a:r>
              <a:rPr lang="en-US" b="1" dirty="0"/>
              <a:t>Query 15. Retrieve a list of employees and the projects they are working on,</a:t>
            </a:r>
          </a:p>
          <a:p>
            <a:r>
              <a:rPr lang="en-US" b="1" dirty="0"/>
              <a:t>ordered by department name and, within each department, ordered alphabetically by</a:t>
            </a:r>
          </a:p>
          <a:p>
            <a:r>
              <a:rPr lang="en-US" b="1" dirty="0"/>
              <a:t>last name, then first name.</a:t>
            </a:r>
          </a:p>
        </p:txBody>
      </p:sp>
      <p:sp>
        <p:nvSpPr>
          <p:cNvPr id="7" name="TextBox 6">
            <a:extLst>
              <a:ext uri="{FF2B5EF4-FFF2-40B4-BE49-F238E27FC236}">
                <a16:creationId xmlns:a16="http://schemas.microsoft.com/office/drawing/2014/main" xmlns="" id="{FCC3FDF1-E89F-49C8-A4F8-4F099BA1F76B}"/>
              </a:ext>
            </a:extLst>
          </p:cNvPr>
          <p:cNvSpPr txBox="1"/>
          <p:nvPr/>
        </p:nvSpPr>
        <p:spPr>
          <a:xfrm>
            <a:off x="202281" y="3457392"/>
            <a:ext cx="4581524" cy="1754326"/>
          </a:xfrm>
          <a:prstGeom prst="rect">
            <a:avLst/>
          </a:prstGeom>
          <a:noFill/>
        </p:spPr>
        <p:txBody>
          <a:bodyPr wrap="square">
            <a:spAutoFit/>
          </a:bodyPr>
          <a:lstStyle/>
          <a:p>
            <a:r>
              <a:rPr lang="en-US" dirty="0"/>
              <a:t>SELECT </a:t>
            </a:r>
            <a:r>
              <a:rPr lang="en-US" dirty="0" err="1"/>
              <a:t>D.Dname</a:t>
            </a:r>
            <a:r>
              <a:rPr lang="en-US" dirty="0"/>
              <a:t>, </a:t>
            </a:r>
            <a:r>
              <a:rPr lang="en-US" dirty="0" err="1"/>
              <a:t>E.Lname</a:t>
            </a:r>
            <a:r>
              <a:rPr lang="en-US" dirty="0"/>
              <a:t>, </a:t>
            </a:r>
            <a:r>
              <a:rPr lang="en-US" dirty="0" err="1"/>
              <a:t>E.Fname</a:t>
            </a:r>
            <a:r>
              <a:rPr lang="en-US" dirty="0"/>
              <a:t>, </a:t>
            </a:r>
            <a:r>
              <a:rPr lang="en-US" dirty="0" err="1"/>
              <a:t>P.Pname</a:t>
            </a:r>
            <a:endParaRPr lang="en-US" dirty="0"/>
          </a:p>
          <a:p>
            <a:r>
              <a:rPr lang="en-US" dirty="0"/>
              <a:t>FROM DEPARTMENT D, EMPLOYEE E, WORKS_ON </a:t>
            </a:r>
            <a:r>
              <a:rPr lang="en-US" dirty="0" smtClean="0"/>
              <a:t>W, PROJECT </a:t>
            </a:r>
            <a:r>
              <a:rPr lang="en-US" dirty="0"/>
              <a:t>P</a:t>
            </a:r>
          </a:p>
          <a:p>
            <a:r>
              <a:rPr lang="en-US" dirty="0"/>
              <a:t>WHERE </a:t>
            </a:r>
            <a:r>
              <a:rPr lang="en-US" dirty="0" err="1"/>
              <a:t>D.Dnumber</a:t>
            </a:r>
            <a:r>
              <a:rPr lang="en-US" dirty="0"/>
              <a:t> = </a:t>
            </a:r>
            <a:r>
              <a:rPr lang="en-US" dirty="0" err="1"/>
              <a:t>E.Dno</a:t>
            </a:r>
            <a:r>
              <a:rPr lang="en-US" dirty="0"/>
              <a:t> AND </a:t>
            </a:r>
            <a:r>
              <a:rPr lang="en-US" dirty="0" err="1"/>
              <a:t>E.Ssn</a:t>
            </a:r>
            <a:r>
              <a:rPr lang="en-US" dirty="0"/>
              <a:t> = </a:t>
            </a:r>
            <a:r>
              <a:rPr lang="en-US" dirty="0" err="1"/>
              <a:t>W.Essn</a:t>
            </a:r>
            <a:r>
              <a:rPr lang="en-US" dirty="0"/>
              <a:t> AND </a:t>
            </a:r>
            <a:r>
              <a:rPr lang="en-US" dirty="0" err="1"/>
              <a:t>W.Pno</a:t>
            </a:r>
            <a:r>
              <a:rPr lang="en-US" dirty="0"/>
              <a:t> = </a:t>
            </a:r>
            <a:r>
              <a:rPr lang="en-US" dirty="0" err="1"/>
              <a:t>P.Pnumber</a:t>
            </a:r>
            <a:endParaRPr lang="en-US" dirty="0"/>
          </a:p>
          <a:p>
            <a:r>
              <a:rPr lang="en-US" dirty="0"/>
              <a:t>ORDER BY </a:t>
            </a:r>
            <a:r>
              <a:rPr lang="en-US" dirty="0" err="1"/>
              <a:t>D.Dname</a:t>
            </a:r>
            <a:r>
              <a:rPr lang="en-US" dirty="0"/>
              <a:t>, </a:t>
            </a:r>
            <a:r>
              <a:rPr lang="en-US" dirty="0" err="1"/>
              <a:t>E.Lname</a:t>
            </a:r>
            <a:r>
              <a:rPr lang="en-US" dirty="0"/>
              <a:t>, </a:t>
            </a:r>
            <a:r>
              <a:rPr lang="en-US" dirty="0" err="1"/>
              <a:t>E.Fname</a:t>
            </a:r>
            <a:r>
              <a:rPr lang="en-US" dirty="0"/>
              <a:t>;</a:t>
            </a:r>
          </a:p>
        </p:txBody>
      </p:sp>
    </p:spTree>
    <p:extLst>
      <p:ext uri="{BB962C8B-B14F-4D97-AF65-F5344CB8AC3E}">
        <p14:creationId xmlns:p14="http://schemas.microsoft.com/office/powerpoint/2010/main" val="4121175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NATURAL JOIN</a:t>
            </a:r>
            <a:r>
              <a:rPr lang="en-US" dirty="0"/>
              <a:t> </a:t>
            </a:r>
          </a:p>
        </p:txBody>
      </p:sp>
      <p:sp>
        <p:nvSpPr>
          <p:cNvPr id="3" name="Content Placeholder 2"/>
          <p:cNvSpPr>
            <a:spLocks noGrp="1"/>
          </p:cNvSpPr>
          <p:nvPr>
            <p:ph idx="1"/>
          </p:nvPr>
        </p:nvSpPr>
        <p:spPr/>
        <p:txBody>
          <a:bodyPr>
            <a:normAutofit fontScale="92500"/>
          </a:bodyPr>
          <a:lstStyle/>
          <a:p>
            <a:r>
              <a:rPr lang="en-US" dirty="0"/>
              <a:t>In a NATURAL JOIN on two relations R and S, no join condition is specified; </a:t>
            </a:r>
          </a:p>
          <a:p>
            <a:r>
              <a:rPr lang="en-US" dirty="0"/>
              <a:t>An implicit EQUIJOIN condition for each pair of attributes with the same name from R and S is created. </a:t>
            </a:r>
          </a:p>
          <a:p>
            <a:r>
              <a:rPr lang="en-US" dirty="0"/>
              <a:t>Each such pair of attributes is included only once in the resulting relation. </a:t>
            </a:r>
          </a:p>
          <a:p>
            <a:pPr marL="0" indent="0">
              <a:buNone/>
            </a:pPr>
            <a:r>
              <a:rPr lang="en-US" dirty="0"/>
              <a:t>Q1B: SELECT </a:t>
            </a:r>
            <a:r>
              <a:rPr lang="en-US" dirty="0" err="1"/>
              <a:t>Fname</a:t>
            </a:r>
            <a:r>
              <a:rPr lang="en-US" dirty="0"/>
              <a:t>, </a:t>
            </a:r>
            <a:r>
              <a:rPr lang="en-US" dirty="0" err="1"/>
              <a:t>Lname</a:t>
            </a:r>
            <a:r>
              <a:rPr lang="en-US" dirty="0"/>
              <a:t>, Address, </a:t>
            </a:r>
            <a:r>
              <a:rPr lang="en-US" dirty="0" err="1"/>
              <a:t>D.Dnumber</a:t>
            </a:r>
            <a:r>
              <a:rPr lang="en-US" dirty="0"/>
              <a:t> AS </a:t>
            </a:r>
            <a:r>
              <a:rPr lang="en-US" dirty="0" err="1"/>
              <a:t>Dno</a:t>
            </a:r>
            <a:endParaRPr lang="en-US" dirty="0"/>
          </a:p>
          <a:p>
            <a:pPr marL="0" indent="0">
              <a:buNone/>
            </a:pPr>
            <a:r>
              <a:rPr lang="en-US" dirty="0"/>
              <a:t>FROM (EMPLOYEE E NATURAL JOIN DEPARTMENT D</a:t>
            </a:r>
          </a:p>
          <a:p>
            <a:pPr marL="0" indent="0">
              <a:buNone/>
            </a:pPr>
            <a:r>
              <a:rPr lang="en-US" dirty="0"/>
              <a:t>WHERE </a:t>
            </a:r>
            <a:r>
              <a:rPr lang="en-US" dirty="0" err="1"/>
              <a:t>Dname</a:t>
            </a:r>
            <a:r>
              <a:rPr lang="en-US" dirty="0"/>
              <a:t> = ‘Research’;</a:t>
            </a:r>
          </a:p>
        </p:txBody>
      </p:sp>
      <p:sp>
        <p:nvSpPr>
          <p:cNvPr id="5" name="Rectangle 4"/>
          <p:cNvSpPr/>
          <p:nvPr/>
        </p:nvSpPr>
        <p:spPr>
          <a:xfrm>
            <a:off x="934895" y="6127233"/>
            <a:ext cx="7301079" cy="369332"/>
          </a:xfrm>
          <a:prstGeom prst="rect">
            <a:avLst/>
          </a:prstGeom>
        </p:spPr>
        <p:txBody>
          <a:bodyPr wrap="square">
            <a:spAutoFit/>
          </a:bodyPr>
          <a:lstStyle/>
          <a:p>
            <a:r>
              <a:rPr lang="en-US" dirty="0"/>
              <a:t>Implicit join condition: </a:t>
            </a:r>
            <a:r>
              <a:rPr lang="en-US" dirty="0" err="1"/>
              <a:t>EMPLOYEE.Dno</a:t>
            </a:r>
            <a:r>
              <a:rPr lang="en-US" dirty="0"/>
              <a:t> = </a:t>
            </a:r>
            <a:r>
              <a:rPr lang="en-US" dirty="0" err="1"/>
              <a:t>DEPT.Dno</a:t>
            </a:r>
            <a:r>
              <a:rPr lang="en-US" dirty="0"/>
              <a:t>  </a:t>
            </a:r>
          </a:p>
        </p:txBody>
      </p:sp>
    </p:spTree>
    <p:extLst>
      <p:ext uri="{BB962C8B-B14F-4D97-AF65-F5344CB8AC3E}">
        <p14:creationId xmlns:p14="http://schemas.microsoft.com/office/powerpoint/2010/main" val="3969284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Inner join/Join</a:t>
            </a:r>
          </a:p>
        </p:txBody>
      </p:sp>
      <p:sp>
        <p:nvSpPr>
          <p:cNvPr id="3" name="Content Placeholder 2"/>
          <p:cNvSpPr>
            <a:spLocks noGrp="1"/>
          </p:cNvSpPr>
          <p:nvPr>
            <p:ph idx="1"/>
          </p:nvPr>
        </p:nvSpPr>
        <p:spPr/>
        <p:txBody>
          <a:bodyPr/>
          <a:lstStyle/>
          <a:p>
            <a:r>
              <a:rPr lang="en-US" dirty="0"/>
              <a:t>Default type of join in a joined table</a:t>
            </a:r>
          </a:p>
          <a:p>
            <a:r>
              <a:rPr lang="en-US" dirty="0"/>
              <a:t>Tuple is included in the result only if a matching tuple exists in the other relation.</a:t>
            </a:r>
          </a:p>
          <a:p>
            <a:endParaRPr lang="en-US" dirty="0"/>
          </a:p>
        </p:txBody>
      </p:sp>
      <p:pic>
        <p:nvPicPr>
          <p:cNvPr id="9" name="Picture 8">
            <a:extLst>
              <a:ext uri="{FF2B5EF4-FFF2-40B4-BE49-F238E27FC236}">
                <a16:creationId xmlns:a16="http://schemas.microsoft.com/office/drawing/2014/main" xmlns="" id="{86DFE77E-67F4-4F2A-A7FA-5AF057651E59}"/>
              </a:ext>
            </a:extLst>
          </p:cNvPr>
          <p:cNvPicPr>
            <a:picLocks noChangeAspect="1"/>
          </p:cNvPicPr>
          <p:nvPr/>
        </p:nvPicPr>
        <p:blipFill>
          <a:blip r:embed="rId3"/>
          <a:stretch>
            <a:fillRect/>
          </a:stretch>
        </p:blipFill>
        <p:spPr>
          <a:xfrm>
            <a:off x="2509837" y="3428999"/>
            <a:ext cx="3700463" cy="2822143"/>
          </a:xfrm>
          <a:prstGeom prst="rect">
            <a:avLst/>
          </a:prstGeom>
        </p:spPr>
      </p:pic>
    </p:spTree>
    <p:extLst>
      <p:ext uri="{BB962C8B-B14F-4D97-AF65-F5344CB8AC3E}">
        <p14:creationId xmlns:p14="http://schemas.microsoft.com/office/powerpoint/2010/main" val="939111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Outer JOIN</a:t>
            </a:r>
          </a:p>
        </p:txBody>
      </p:sp>
      <p:sp>
        <p:nvSpPr>
          <p:cNvPr id="3" name="Content Placeholder 2"/>
          <p:cNvSpPr>
            <a:spLocks noGrp="1"/>
          </p:cNvSpPr>
          <p:nvPr>
            <p:ph idx="1"/>
          </p:nvPr>
        </p:nvSpPr>
        <p:spPr/>
        <p:txBody>
          <a:bodyPr>
            <a:normAutofit/>
          </a:bodyPr>
          <a:lstStyle/>
          <a:p>
            <a:r>
              <a:rPr lang="en-US" dirty="0"/>
              <a:t>LEFT OUTER JOIN 	</a:t>
            </a:r>
          </a:p>
          <a:p>
            <a:pPr lvl="1"/>
            <a:r>
              <a:rPr lang="en-US" dirty="0"/>
              <a:t>Every tuple in left table must appear in result</a:t>
            </a:r>
          </a:p>
          <a:p>
            <a:pPr lvl="1"/>
            <a:r>
              <a:rPr lang="en-US" dirty="0"/>
              <a:t>No matching tuple: attributes of right table are Padded with NULL values </a:t>
            </a:r>
          </a:p>
          <a:p>
            <a:r>
              <a:rPr lang="en-US" dirty="0"/>
              <a:t>RIGHT OUTER JOIN</a:t>
            </a:r>
          </a:p>
          <a:p>
            <a:pPr lvl="1"/>
            <a:r>
              <a:rPr lang="en-US" dirty="0"/>
              <a:t>Every tuple in right table must appear in result</a:t>
            </a:r>
          </a:p>
          <a:p>
            <a:pPr lvl="1"/>
            <a:r>
              <a:rPr lang="en-US" dirty="0"/>
              <a:t>No matching tuple: attributes of left table are Padded with NULL values </a:t>
            </a:r>
          </a:p>
          <a:p>
            <a:endParaRPr lang="en-US" dirty="0"/>
          </a:p>
          <a:p>
            <a:endParaRPr lang="en-US" dirty="0"/>
          </a:p>
        </p:txBody>
      </p:sp>
      <p:pic>
        <p:nvPicPr>
          <p:cNvPr id="1028" name="Picture 4" descr="SQL LEFT JOIN - Dofactory">
            <a:extLst>
              <a:ext uri="{FF2B5EF4-FFF2-40B4-BE49-F238E27FC236}">
                <a16:creationId xmlns:a16="http://schemas.microsoft.com/office/drawing/2014/main" xmlns="" id="{9B2DD401-4828-40D0-AE32-DBDEC97BC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647" y="549333"/>
            <a:ext cx="226695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QL RIGHT JOIN - Dofactory">
            <a:extLst>
              <a:ext uri="{FF2B5EF4-FFF2-40B4-BE49-F238E27FC236}">
                <a16:creationId xmlns:a16="http://schemas.microsoft.com/office/drawing/2014/main" xmlns="" id="{522391B0-AB32-4D0D-A4E3-4FBA5518BA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654549"/>
            <a:ext cx="22383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552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685799"/>
            <a:ext cx="3518115" cy="2723827"/>
          </a:xfrm>
        </p:spPr>
        <p:txBody>
          <a:bodyPr>
            <a:normAutofit lnSpcReduction="10000"/>
          </a:bodyPr>
          <a:lstStyle/>
          <a:p>
            <a:pPr marL="0" indent="0">
              <a:buNone/>
            </a:pPr>
            <a:r>
              <a:rPr lang="en-US" b="1" dirty="0"/>
              <a:t>Query 8. For each employee, retrieve the employee’s first and last name and the first and last name of his or her immediate supervisor.</a:t>
            </a:r>
          </a:p>
          <a:p>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49152"/>
          <a:stretch/>
        </p:blipFill>
        <p:spPr>
          <a:xfrm>
            <a:off x="3350172" y="304152"/>
            <a:ext cx="5793828" cy="3487119"/>
          </a:xfrm>
          <a:prstGeom prst="rect">
            <a:avLst/>
          </a:prstGeom>
        </p:spPr>
      </p:pic>
      <p:pic>
        <p:nvPicPr>
          <p:cNvPr id="6" name="Picture 5"/>
          <p:cNvPicPr>
            <a:picLocks noChangeAspect="1"/>
          </p:cNvPicPr>
          <p:nvPr/>
        </p:nvPicPr>
        <p:blipFill>
          <a:blip r:embed="rId4"/>
          <a:stretch>
            <a:fillRect/>
          </a:stretch>
        </p:blipFill>
        <p:spPr>
          <a:xfrm>
            <a:off x="396175" y="3847455"/>
            <a:ext cx="7996221" cy="1843547"/>
          </a:xfrm>
          <a:prstGeom prst="rect">
            <a:avLst/>
          </a:prstGeom>
        </p:spPr>
      </p:pic>
    </p:spTree>
    <p:extLst>
      <p:ext uri="{BB962C8B-B14F-4D97-AF65-F5344CB8AC3E}">
        <p14:creationId xmlns:p14="http://schemas.microsoft.com/office/powerpoint/2010/main" val="3773371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9E78A3-18F1-421D-88CF-20E3541C1005}"/>
              </a:ext>
            </a:extLst>
          </p:cNvPr>
          <p:cNvSpPr>
            <a:spLocks noGrp="1"/>
          </p:cNvSpPr>
          <p:nvPr>
            <p:ph type="title"/>
          </p:nvPr>
        </p:nvSpPr>
        <p:spPr/>
        <p:txBody>
          <a:bodyPr/>
          <a:lstStyle/>
          <a:p>
            <a:r>
              <a:rPr lang="en-US" b="1" dirty="0"/>
              <a:t>Comparison Operator: IS or IS NOT</a:t>
            </a:r>
          </a:p>
        </p:txBody>
      </p:sp>
      <p:sp>
        <p:nvSpPr>
          <p:cNvPr id="3" name="Content Placeholder 2">
            <a:extLst>
              <a:ext uri="{FF2B5EF4-FFF2-40B4-BE49-F238E27FC236}">
                <a16:creationId xmlns:a16="http://schemas.microsoft.com/office/drawing/2014/main" xmlns="" id="{116893D7-2972-4F75-BE52-A1C4EAC84893}"/>
              </a:ext>
            </a:extLst>
          </p:cNvPr>
          <p:cNvSpPr>
            <a:spLocks noGrp="1"/>
          </p:cNvSpPr>
          <p:nvPr>
            <p:ph idx="1"/>
          </p:nvPr>
        </p:nvSpPr>
        <p:spPr/>
        <p:txBody>
          <a:bodyPr/>
          <a:lstStyle/>
          <a:p>
            <a:r>
              <a:rPr lang="en-US" b="1" dirty="0"/>
              <a:t>IS or IS NOT: </a:t>
            </a:r>
            <a:r>
              <a:rPr lang="en-US" dirty="0"/>
              <a:t>check whether an attribute value is NULL or NOT NULL</a:t>
            </a:r>
          </a:p>
          <a:p>
            <a:endParaRPr lang="en-US" dirty="0"/>
          </a:p>
        </p:txBody>
      </p:sp>
      <p:pic>
        <p:nvPicPr>
          <p:cNvPr id="5" name="Picture 4">
            <a:extLst>
              <a:ext uri="{FF2B5EF4-FFF2-40B4-BE49-F238E27FC236}">
                <a16:creationId xmlns:a16="http://schemas.microsoft.com/office/drawing/2014/main" xmlns="" id="{0E36B9C8-2473-480E-B626-0AE82349D938}"/>
              </a:ext>
            </a:extLst>
          </p:cNvPr>
          <p:cNvPicPr>
            <a:picLocks noChangeAspect="1"/>
          </p:cNvPicPr>
          <p:nvPr/>
        </p:nvPicPr>
        <p:blipFill>
          <a:blip r:embed="rId2"/>
          <a:stretch>
            <a:fillRect/>
          </a:stretch>
        </p:blipFill>
        <p:spPr>
          <a:xfrm>
            <a:off x="397404" y="2962274"/>
            <a:ext cx="8349192" cy="1533525"/>
          </a:xfrm>
          <a:prstGeom prst="rect">
            <a:avLst/>
          </a:prstGeom>
        </p:spPr>
      </p:pic>
    </p:spTree>
    <p:extLst>
      <p:ext uri="{BB962C8B-B14F-4D97-AF65-F5344CB8AC3E}">
        <p14:creationId xmlns:p14="http://schemas.microsoft.com/office/powerpoint/2010/main" val="4266963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209030-6561-4D70-9427-46EFBC96DB1A}"/>
              </a:ext>
            </a:extLst>
          </p:cNvPr>
          <p:cNvSpPr>
            <a:spLocks noGrp="1"/>
          </p:cNvSpPr>
          <p:nvPr>
            <p:ph type="title"/>
          </p:nvPr>
        </p:nvSpPr>
        <p:spPr/>
        <p:txBody>
          <a:bodyPr/>
          <a:lstStyle/>
          <a:p>
            <a:r>
              <a:rPr lang="en-US" b="1" dirty="0"/>
              <a:t>Chapter Outlines</a:t>
            </a:r>
          </a:p>
        </p:txBody>
      </p:sp>
      <p:sp>
        <p:nvSpPr>
          <p:cNvPr id="3" name="Content Placeholder 2">
            <a:extLst>
              <a:ext uri="{FF2B5EF4-FFF2-40B4-BE49-F238E27FC236}">
                <a16:creationId xmlns:a16="http://schemas.microsoft.com/office/drawing/2014/main" xmlns="" id="{9CDD490F-AF12-4B61-AB36-5C54B7704435}"/>
              </a:ext>
            </a:extLst>
          </p:cNvPr>
          <p:cNvSpPr>
            <a:spLocks noGrp="1"/>
          </p:cNvSpPr>
          <p:nvPr>
            <p:ph idx="1"/>
          </p:nvPr>
        </p:nvSpPr>
        <p:spPr/>
        <p:txBody>
          <a:bodyPr/>
          <a:lstStyle/>
          <a:p>
            <a:r>
              <a:rPr lang="en-US" b="1" dirty="0"/>
              <a:t>More Complex SQL Retrieval Queries</a:t>
            </a:r>
          </a:p>
          <a:p>
            <a:r>
              <a:rPr lang="en-US" b="1" dirty="0"/>
              <a:t>Views (Virtual Tables) in SQL</a:t>
            </a:r>
          </a:p>
          <a:p>
            <a:r>
              <a:rPr lang="en-US" b="1" dirty="0"/>
              <a:t>Schema Change Statements in SQL</a:t>
            </a:r>
          </a:p>
        </p:txBody>
      </p:sp>
    </p:spTree>
    <p:extLst>
      <p:ext uri="{BB962C8B-B14F-4D97-AF65-F5344CB8AC3E}">
        <p14:creationId xmlns:p14="http://schemas.microsoft.com/office/powerpoint/2010/main" val="1701338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Queries/ Subqueries</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Subqueries:</a:t>
            </a:r>
            <a:r>
              <a:rPr lang="en-US" dirty="0"/>
              <a:t> </a:t>
            </a:r>
          </a:p>
          <a:p>
            <a:r>
              <a:rPr lang="en-US" dirty="0"/>
              <a:t>can be placed in a number of SQL clauses like </a:t>
            </a:r>
          </a:p>
          <a:p>
            <a:pPr marL="457200" lvl="1" indent="0">
              <a:buNone/>
            </a:pPr>
            <a:r>
              <a:rPr lang="en-US" dirty="0"/>
              <a:t>WHERE clause</a:t>
            </a:r>
          </a:p>
          <a:p>
            <a:pPr marL="457200" lvl="1" indent="0">
              <a:buNone/>
            </a:pPr>
            <a:r>
              <a:rPr lang="en-US" dirty="0"/>
              <a:t>FROM clause</a:t>
            </a:r>
          </a:p>
          <a:p>
            <a:pPr marL="457200" lvl="1" indent="0">
              <a:buNone/>
            </a:pPr>
            <a:r>
              <a:rPr lang="en-US" dirty="0"/>
              <a:t>HAVING clause.</a:t>
            </a:r>
          </a:p>
          <a:p>
            <a:r>
              <a:rPr lang="en-US" dirty="0"/>
              <a:t>can be used with SELECT, UPDATE, INSERT, DELETE statements along with the operators like =, &lt;, &gt;, &gt;=, &lt;=, IN, BETWEEN, etc.</a:t>
            </a:r>
          </a:p>
          <a:p>
            <a:r>
              <a:rPr lang="en-US" dirty="0"/>
              <a:t>A subquery is a query within another query. The outer query is known as the main query, and the inner query is known as a subquery.</a:t>
            </a:r>
          </a:p>
          <a:p>
            <a:r>
              <a:rPr lang="en-US" dirty="0"/>
              <a:t>Subqueries are on the right side of the comparison operator and enclosed in parentheses</a:t>
            </a:r>
            <a:r>
              <a:rPr lang="en-US" dirty="0" smtClean="0"/>
              <a:t>.</a:t>
            </a:r>
            <a:endParaRPr lang="en-US" b="1" dirty="0"/>
          </a:p>
        </p:txBody>
      </p:sp>
    </p:spTree>
    <p:extLst>
      <p:ext uri="{BB962C8B-B14F-4D97-AF65-F5344CB8AC3E}">
        <p14:creationId xmlns:p14="http://schemas.microsoft.com/office/powerpoint/2010/main" val="3542135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Sub Queries: Syntax</a:t>
            </a:r>
          </a:p>
        </p:txBody>
      </p:sp>
      <p:sp>
        <p:nvSpPr>
          <p:cNvPr id="3" name="Content Placeholder 2"/>
          <p:cNvSpPr>
            <a:spLocks noGrp="1"/>
          </p:cNvSpPr>
          <p:nvPr>
            <p:ph idx="1"/>
          </p:nvPr>
        </p:nvSpPr>
        <p:spPr/>
        <p:txBody>
          <a:bodyPr/>
          <a:lstStyle/>
          <a:p>
            <a:pPr marL="0" indent="0">
              <a:buNone/>
            </a:pPr>
            <a:r>
              <a:rPr lang="en-US" dirty="0"/>
              <a:t>SELECT </a:t>
            </a:r>
            <a:r>
              <a:rPr lang="en-US" dirty="0" err="1"/>
              <a:t>column_name</a:t>
            </a:r>
            <a:r>
              <a:rPr lang="en-US" dirty="0"/>
              <a:t>  </a:t>
            </a:r>
          </a:p>
          <a:p>
            <a:pPr marL="0" indent="0">
              <a:buNone/>
            </a:pPr>
            <a:r>
              <a:rPr lang="en-US" dirty="0"/>
              <a:t>FROM </a:t>
            </a:r>
            <a:r>
              <a:rPr lang="en-US" dirty="0" err="1"/>
              <a:t>table_name</a:t>
            </a:r>
            <a:r>
              <a:rPr lang="en-US" dirty="0"/>
              <a:t>  </a:t>
            </a:r>
          </a:p>
          <a:p>
            <a:pPr marL="0" indent="0">
              <a:buNone/>
            </a:pPr>
            <a:r>
              <a:rPr lang="en-US" dirty="0"/>
              <a:t>WHERE </a:t>
            </a:r>
            <a:r>
              <a:rPr lang="en-US" dirty="0" err="1"/>
              <a:t>column_name</a:t>
            </a:r>
            <a:r>
              <a:rPr lang="en-US" dirty="0"/>
              <a:t> expression operator   </a:t>
            </a:r>
          </a:p>
          <a:p>
            <a:pPr marL="0" indent="0">
              <a:buNone/>
            </a:pPr>
            <a:r>
              <a:rPr lang="en-US" dirty="0"/>
              <a:t>( SELECT </a:t>
            </a:r>
            <a:r>
              <a:rPr lang="en-US" dirty="0" err="1"/>
              <a:t>column_name</a:t>
            </a:r>
            <a:r>
              <a:rPr lang="en-US" dirty="0"/>
              <a:t>  from </a:t>
            </a:r>
            <a:r>
              <a:rPr lang="en-US" dirty="0" err="1"/>
              <a:t>table_name</a:t>
            </a:r>
            <a:r>
              <a:rPr lang="en-US" dirty="0"/>
              <a:t> WHERE ... ); </a:t>
            </a:r>
          </a:p>
        </p:txBody>
      </p:sp>
    </p:spTree>
    <p:extLst>
      <p:ext uri="{BB962C8B-B14F-4D97-AF65-F5344CB8AC3E}">
        <p14:creationId xmlns:p14="http://schemas.microsoft.com/office/powerpoint/2010/main" val="3506607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344771"/>
            <a:ext cx="8191500" cy="1325563"/>
          </a:xfrm>
        </p:spPr>
        <p:txBody>
          <a:bodyPr/>
          <a:lstStyle/>
          <a:p>
            <a:r>
              <a:rPr lang="en-US" b="1" dirty="0"/>
              <a:t>Demo Database: Employee Table</a:t>
            </a:r>
            <a:br>
              <a:rPr lang="en-US" b="1" dirty="0"/>
            </a:b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4434741"/>
              </p:ext>
            </p:extLst>
          </p:nvPr>
        </p:nvGraphicFramePr>
        <p:xfrm>
          <a:off x="628650" y="1202818"/>
          <a:ext cx="7886700" cy="3934468"/>
        </p:xfrm>
        <a:graphic>
          <a:graphicData uri="http://schemas.openxmlformats.org/drawingml/2006/table">
            <a:tbl>
              <a:tblPr/>
              <a:tblGrid>
                <a:gridCol w="1577340">
                  <a:extLst>
                    <a:ext uri="{9D8B030D-6E8A-4147-A177-3AD203B41FA5}">
                      <a16:colId xmlns:a16="http://schemas.microsoft.com/office/drawing/2014/main" xmlns="" val="2897999939"/>
                    </a:ext>
                  </a:extLst>
                </a:gridCol>
                <a:gridCol w="1577340">
                  <a:extLst>
                    <a:ext uri="{9D8B030D-6E8A-4147-A177-3AD203B41FA5}">
                      <a16:colId xmlns:a16="http://schemas.microsoft.com/office/drawing/2014/main" xmlns="" val="1107168539"/>
                    </a:ext>
                  </a:extLst>
                </a:gridCol>
                <a:gridCol w="1577340">
                  <a:extLst>
                    <a:ext uri="{9D8B030D-6E8A-4147-A177-3AD203B41FA5}">
                      <a16:colId xmlns:a16="http://schemas.microsoft.com/office/drawing/2014/main" xmlns="" val="1706972766"/>
                    </a:ext>
                  </a:extLst>
                </a:gridCol>
                <a:gridCol w="1577340">
                  <a:extLst>
                    <a:ext uri="{9D8B030D-6E8A-4147-A177-3AD203B41FA5}">
                      <a16:colId xmlns:a16="http://schemas.microsoft.com/office/drawing/2014/main" xmlns="" val="2307134061"/>
                    </a:ext>
                  </a:extLst>
                </a:gridCol>
                <a:gridCol w="1577340">
                  <a:extLst>
                    <a:ext uri="{9D8B030D-6E8A-4147-A177-3AD203B41FA5}">
                      <a16:colId xmlns:a16="http://schemas.microsoft.com/office/drawing/2014/main" xmlns="" val="3333480890"/>
                    </a:ext>
                  </a:extLst>
                </a:gridCol>
              </a:tblGrid>
              <a:tr h="492405">
                <a:tc>
                  <a:txBody>
                    <a:bodyPr/>
                    <a:lstStyle/>
                    <a:p>
                      <a:pPr algn="l" fontAlgn="t"/>
                      <a:r>
                        <a:rPr lang="en-US" sz="2400" dirty="0">
                          <a:solidFill>
                            <a:srgbClr val="000000"/>
                          </a:solidFill>
                          <a:effectLst/>
                          <a:latin typeface="times new roman" panose="02020603050405020304" pitchFamily="18" charset="0"/>
                        </a:rPr>
                        <a:t>ID</a:t>
                      </a:r>
                    </a:p>
                  </a:txBody>
                  <a:tcPr marL="88975" marR="88975" marT="88975" marB="88975">
                    <a:lnL w="9525" cap="flat" cmpd="sng" algn="ctr">
                      <a:solidFill>
                        <a:srgbClr val="C0858A"/>
                      </a:solidFill>
                      <a:prstDash val="solid"/>
                      <a:round/>
                      <a:headEnd type="none" w="med" len="med"/>
                      <a:tailEnd type="none" w="med" len="med"/>
                    </a:lnL>
                    <a:lnR w="9525" cap="flat" cmpd="sng" algn="ctr">
                      <a:solidFill>
                        <a:srgbClr val="C0858A"/>
                      </a:solidFill>
                      <a:prstDash val="solid"/>
                      <a:round/>
                      <a:headEnd type="none" w="med" len="med"/>
                      <a:tailEnd type="none" w="med" len="med"/>
                    </a:lnR>
                    <a:lnT w="9525" cap="flat" cmpd="sng" algn="ctr">
                      <a:solidFill>
                        <a:srgbClr val="C0858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dirty="0">
                          <a:solidFill>
                            <a:srgbClr val="000000"/>
                          </a:solidFill>
                          <a:effectLst/>
                          <a:latin typeface="times new roman" panose="02020603050405020304" pitchFamily="18" charset="0"/>
                        </a:rPr>
                        <a:t>NAME</a:t>
                      </a:r>
                    </a:p>
                  </a:txBody>
                  <a:tcPr marL="88975" marR="88975" marT="88975" marB="88975">
                    <a:lnL w="9525" cap="flat" cmpd="sng" algn="ctr">
                      <a:solidFill>
                        <a:srgbClr val="C0858A"/>
                      </a:solidFill>
                      <a:prstDash val="solid"/>
                      <a:round/>
                      <a:headEnd type="none" w="med" len="med"/>
                      <a:tailEnd type="none" w="med" len="med"/>
                    </a:lnL>
                    <a:lnR w="9525" cap="flat" cmpd="sng" algn="ctr">
                      <a:solidFill>
                        <a:srgbClr val="C0858A"/>
                      </a:solidFill>
                      <a:prstDash val="solid"/>
                      <a:round/>
                      <a:headEnd type="none" w="med" len="med"/>
                      <a:tailEnd type="none" w="med" len="med"/>
                    </a:lnR>
                    <a:lnT w="9525" cap="flat" cmpd="sng" algn="ctr">
                      <a:solidFill>
                        <a:srgbClr val="C0858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panose="02020603050405020304" pitchFamily="18" charset="0"/>
                        </a:rPr>
                        <a:t>AGE</a:t>
                      </a:r>
                    </a:p>
                  </a:txBody>
                  <a:tcPr marL="88975" marR="88975" marT="88975" marB="88975">
                    <a:lnL w="9525" cap="flat" cmpd="sng" algn="ctr">
                      <a:solidFill>
                        <a:srgbClr val="C0858A"/>
                      </a:solidFill>
                      <a:prstDash val="solid"/>
                      <a:round/>
                      <a:headEnd type="none" w="med" len="med"/>
                      <a:tailEnd type="none" w="med" len="med"/>
                    </a:lnL>
                    <a:lnR w="9525" cap="flat" cmpd="sng" algn="ctr">
                      <a:solidFill>
                        <a:srgbClr val="C0858A"/>
                      </a:solidFill>
                      <a:prstDash val="solid"/>
                      <a:round/>
                      <a:headEnd type="none" w="med" len="med"/>
                      <a:tailEnd type="none" w="med" len="med"/>
                    </a:lnR>
                    <a:lnT w="9525" cap="flat" cmpd="sng" algn="ctr">
                      <a:solidFill>
                        <a:srgbClr val="C0858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panose="02020603050405020304" pitchFamily="18" charset="0"/>
                        </a:rPr>
                        <a:t>ADDRESS</a:t>
                      </a:r>
                    </a:p>
                  </a:txBody>
                  <a:tcPr marL="88975" marR="88975" marT="88975" marB="88975">
                    <a:lnL w="9525" cap="flat" cmpd="sng" algn="ctr">
                      <a:solidFill>
                        <a:srgbClr val="C0858A"/>
                      </a:solidFill>
                      <a:prstDash val="solid"/>
                      <a:round/>
                      <a:headEnd type="none" w="med" len="med"/>
                      <a:tailEnd type="none" w="med" len="med"/>
                    </a:lnL>
                    <a:lnR w="9525" cap="flat" cmpd="sng" algn="ctr">
                      <a:solidFill>
                        <a:srgbClr val="C0858A"/>
                      </a:solidFill>
                      <a:prstDash val="solid"/>
                      <a:round/>
                      <a:headEnd type="none" w="med" len="med"/>
                      <a:tailEnd type="none" w="med" len="med"/>
                    </a:lnR>
                    <a:lnT w="9525" cap="flat" cmpd="sng" algn="ctr">
                      <a:solidFill>
                        <a:srgbClr val="C0858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panose="02020603050405020304" pitchFamily="18" charset="0"/>
                        </a:rPr>
                        <a:t>SALARY</a:t>
                      </a:r>
                    </a:p>
                  </a:txBody>
                  <a:tcPr marL="88975" marR="88975" marT="88975" marB="88975">
                    <a:lnL w="9525" cap="flat" cmpd="sng" algn="ctr">
                      <a:solidFill>
                        <a:srgbClr val="C0858A"/>
                      </a:solidFill>
                      <a:prstDash val="solid"/>
                      <a:round/>
                      <a:headEnd type="none" w="med" len="med"/>
                      <a:tailEnd type="none" w="med" len="med"/>
                    </a:lnL>
                    <a:lnR w="9525" cap="flat" cmpd="sng" algn="ctr">
                      <a:solidFill>
                        <a:srgbClr val="C0858A"/>
                      </a:solidFill>
                      <a:prstDash val="solid"/>
                      <a:round/>
                      <a:headEnd type="none" w="med" len="med"/>
                      <a:tailEnd type="none" w="med" len="med"/>
                    </a:lnR>
                    <a:lnT w="9525" cap="flat" cmpd="sng" algn="ctr">
                      <a:solidFill>
                        <a:srgbClr val="C0858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1873088585"/>
                  </a:ext>
                </a:extLst>
              </a:tr>
              <a:tr h="438686">
                <a:tc>
                  <a:txBody>
                    <a:bodyPr/>
                    <a:lstStyle/>
                    <a:p>
                      <a:pPr algn="just" fontAlgn="t"/>
                      <a:r>
                        <a:rPr lang="en-US" sz="2400">
                          <a:solidFill>
                            <a:srgbClr val="333333"/>
                          </a:solidFill>
                          <a:effectLst/>
                          <a:latin typeface="inter-regular"/>
                        </a:rPr>
                        <a:t>1</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John</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20</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US</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2000.00</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462760202"/>
                  </a:ext>
                </a:extLst>
              </a:tr>
              <a:tr h="438686">
                <a:tc>
                  <a:txBody>
                    <a:bodyPr/>
                    <a:lstStyle/>
                    <a:p>
                      <a:pPr algn="just" fontAlgn="t"/>
                      <a:r>
                        <a:rPr lang="en-US" sz="2400" dirty="0">
                          <a:solidFill>
                            <a:srgbClr val="333333"/>
                          </a:solidFill>
                          <a:effectLst/>
                          <a:latin typeface="inter-regular"/>
                        </a:rPr>
                        <a:t>2</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Stephan</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26</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Dubai</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1500.00</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314292117"/>
                  </a:ext>
                </a:extLst>
              </a:tr>
              <a:tr h="438686">
                <a:tc>
                  <a:txBody>
                    <a:bodyPr/>
                    <a:lstStyle/>
                    <a:p>
                      <a:pPr algn="just" fontAlgn="t"/>
                      <a:r>
                        <a:rPr lang="en-US" sz="2400">
                          <a:solidFill>
                            <a:srgbClr val="333333"/>
                          </a:solidFill>
                          <a:effectLst/>
                          <a:latin typeface="inter-regular"/>
                        </a:rPr>
                        <a:t>3</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David</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27</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Bangkok</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2000.00</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474583945"/>
                  </a:ext>
                </a:extLst>
              </a:tr>
              <a:tr h="438686">
                <a:tc>
                  <a:txBody>
                    <a:bodyPr/>
                    <a:lstStyle/>
                    <a:p>
                      <a:pPr algn="just" fontAlgn="t"/>
                      <a:r>
                        <a:rPr lang="en-US" sz="2400">
                          <a:solidFill>
                            <a:srgbClr val="333333"/>
                          </a:solidFill>
                          <a:effectLst/>
                          <a:latin typeface="inter-regular"/>
                        </a:rPr>
                        <a:t>4</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Alina</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29</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UK</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6500.00</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6223347"/>
                  </a:ext>
                </a:extLst>
              </a:tr>
              <a:tr h="438686">
                <a:tc>
                  <a:txBody>
                    <a:bodyPr/>
                    <a:lstStyle/>
                    <a:p>
                      <a:pPr algn="just" fontAlgn="t"/>
                      <a:r>
                        <a:rPr lang="en-US" sz="2400">
                          <a:solidFill>
                            <a:srgbClr val="333333"/>
                          </a:solidFill>
                          <a:effectLst/>
                          <a:latin typeface="inter-regular"/>
                        </a:rPr>
                        <a:t>5</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Kathrin</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34</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Bangalore</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8500.00</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280704212"/>
                  </a:ext>
                </a:extLst>
              </a:tr>
              <a:tr h="438686">
                <a:tc>
                  <a:txBody>
                    <a:bodyPr/>
                    <a:lstStyle/>
                    <a:p>
                      <a:pPr algn="just" fontAlgn="t"/>
                      <a:r>
                        <a:rPr lang="en-US" sz="2400">
                          <a:solidFill>
                            <a:srgbClr val="333333"/>
                          </a:solidFill>
                          <a:effectLst/>
                          <a:latin typeface="inter-regular"/>
                        </a:rPr>
                        <a:t>6</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Harry</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42</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China</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4500.00</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13273016"/>
                  </a:ext>
                </a:extLst>
              </a:tr>
              <a:tr h="438686">
                <a:tc>
                  <a:txBody>
                    <a:bodyPr/>
                    <a:lstStyle/>
                    <a:p>
                      <a:pPr algn="just" fontAlgn="t"/>
                      <a:r>
                        <a:rPr lang="en-US" sz="2400">
                          <a:solidFill>
                            <a:srgbClr val="333333"/>
                          </a:solidFill>
                          <a:effectLst/>
                          <a:latin typeface="inter-regular"/>
                        </a:rPr>
                        <a:t>7</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Jackson</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25</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Mizoram</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10000.00</a:t>
                      </a:r>
                    </a:p>
                  </a:txBody>
                  <a:tcPr marL="59317" marR="59317" marT="59317" marB="593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4210297675"/>
                  </a:ext>
                </a:extLst>
              </a:tr>
            </a:tbl>
          </a:graphicData>
        </a:graphic>
      </p:graphicFrame>
      <p:sp>
        <p:nvSpPr>
          <p:cNvPr id="7" name="Rectangle 6"/>
          <p:cNvSpPr/>
          <p:nvPr/>
        </p:nvSpPr>
        <p:spPr>
          <a:xfrm>
            <a:off x="176463" y="5137286"/>
            <a:ext cx="8842207" cy="1938992"/>
          </a:xfrm>
          <a:prstGeom prst="rect">
            <a:avLst/>
          </a:prstGeom>
        </p:spPr>
        <p:txBody>
          <a:bodyPr wrap="square">
            <a:spAutoFit/>
          </a:bodyPr>
          <a:lstStyle/>
          <a:p>
            <a:r>
              <a:rPr lang="en-US" sz="2400" b="1" dirty="0"/>
              <a:t>Display the name of the employee who is getting max salary</a:t>
            </a:r>
            <a:r>
              <a:rPr lang="en-US" sz="2400" b="1" dirty="0" smtClean="0"/>
              <a:t>.</a:t>
            </a:r>
          </a:p>
          <a:p>
            <a:endParaRPr lang="en-US" sz="2400" dirty="0"/>
          </a:p>
          <a:p>
            <a:r>
              <a:rPr lang="en-US" sz="2400" dirty="0"/>
              <a:t>select name from employees where salary = (select max(Salary)from employees);</a:t>
            </a:r>
          </a:p>
          <a:p>
            <a:endParaRPr lang="en-US" sz="2400" dirty="0"/>
          </a:p>
        </p:txBody>
      </p:sp>
    </p:spTree>
    <p:extLst>
      <p:ext uri="{BB962C8B-B14F-4D97-AF65-F5344CB8AC3E}">
        <p14:creationId xmlns:p14="http://schemas.microsoft.com/office/powerpoint/2010/main" val="2342744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0CBBC6-7A6D-4C14-9E01-21CD304ECCE9}"/>
              </a:ext>
            </a:extLst>
          </p:cNvPr>
          <p:cNvSpPr>
            <a:spLocks noGrp="1"/>
          </p:cNvSpPr>
          <p:nvPr>
            <p:ph type="title"/>
          </p:nvPr>
        </p:nvSpPr>
        <p:spPr>
          <a:xfrm>
            <a:off x="628650" y="384176"/>
            <a:ext cx="7886700" cy="1325563"/>
          </a:xfrm>
        </p:spPr>
        <p:txBody>
          <a:bodyPr/>
          <a:lstStyle/>
          <a:p>
            <a:r>
              <a:rPr lang="en-US" b="1" dirty="0"/>
              <a:t>Equal to and In</a:t>
            </a:r>
          </a:p>
        </p:txBody>
      </p:sp>
      <p:sp>
        <p:nvSpPr>
          <p:cNvPr id="3" name="Content Placeholder 2">
            <a:extLst>
              <a:ext uri="{FF2B5EF4-FFF2-40B4-BE49-F238E27FC236}">
                <a16:creationId xmlns:a16="http://schemas.microsoft.com/office/drawing/2014/main" xmlns="" id="{1654C431-E07C-4E88-895C-217F7449336E}"/>
              </a:ext>
            </a:extLst>
          </p:cNvPr>
          <p:cNvSpPr>
            <a:spLocks noGrp="1"/>
          </p:cNvSpPr>
          <p:nvPr>
            <p:ph idx="1"/>
          </p:nvPr>
        </p:nvSpPr>
        <p:spPr/>
        <p:txBody>
          <a:bodyPr/>
          <a:lstStyle/>
          <a:p>
            <a:r>
              <a:rPr lang="en-US" dirty="0"/>
              <a:t>If a nested query returns a single attribute and a single tuple: </a:t>
            </a:r>
            <a:r>
              <a:rPr lang="en-US" b="1" dirty="0"/>
              <a:t>use = instead of IN for the comparison operator. </a:t>
            </a:r>
          </a:p>
          <a:p>
            <a:r>
              <a:rPr lang="en-US" dirty="0"/>
              <a:t>In general, the nested query </a:t>
            </a:r>
            <a:r>
              <a:rPr lang="en-US" dirty="0" smtClean="0"/>
              <a:t>may return </a:t>
            </a:r>
            <a:r>
              <a:rPr lang="en-US" dirty="0"/>
              <a:t>a table (relation), which is a set or multiset of tuples.</a:t>
            </a:r>
          </a:p>
        </p:txBody>
      </p:sp>
    </p:spTree>
    <p:extLst>
      <p:ext uri="{BB962C8B-B14F-4D97-AF65-F5344CB8AC3E}">
        <p14:creationId xmlns:p14="http://schemas.microsoft.com/office/powerpoint/2010/main" val="1569213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Sets and Renaming in SQL</a:t>
            </a:r>
          </a:p>
        </p:txBody>
      </p:sp>
      <p:sp>
        <p:nvSpPr>
          <p:cNvPr id="3" name="Content Placeholder 2"/>
          <p:cNvSpPr>
            <a:spLocks noGrp="1"/>
          </p:cNvSpPr>
          <p:nvPr>
            <p:ph idx="1"/>
          </p:nvPr>
        </p:nvSpPr>
        <p:spPr/>
        <p:txBody>
          <a:bodyPr/>
          <a:lstStyle/>
          <a:p>
            <a:r>
              <a:rPr lang="en-US" dirty="0"/>
              <a:t>Explicit set of values in the WHERE clause using IN Operator.</a:t>
            </a:r>
          </a:p>
          <a:p>
            <a:endParaRPr lang="en-US" dirty="0"/>
          </a:p>
          <a:p>
            <a:endParaRPr lang="en-US" dirty="0"/>
          </a:p>
          <a:p>
            <a:pPr marL="0" indent="0">
              <a:buNone/>
            </a:pPr>
            <a:endParaRPr lang="en-US" dirty="0"/>
          </a:p>
          <a:p>
            <a:r>
              <a:rPr lang="en-US" dirty="0"/>
              <a:t>AS construct: used to alias both attribute and relation names </a:t>
            </a:r>
          </a:p>
        </p:txBody>
      </p:sp>
      <p:sp>
        <p:nvSpPr>
          <p:cNvPr id="4" name="Rectangle 3"/>
          <p:cNvSpPr/>
          <p:nvPr/>
        </p:nvSpPr>
        <p:spPr>
          <a:xfrm>
            <a:off x="4453217" y="3244334"/>
            <a:ext cx="237566" cy="369332"/>
          </a:xfrm>
          <a:prstGeom prst="rect">
            <a:avLst/>
          </a:prstGeom>
        </p:spPr>
        <p:txBody>
          <a:bodyPr wrap="none">
            <a:spAutoFit/>
          </a:bodyPr>
          <a:lstStyle/>
          <a:p>
            <a:r>
              <a:rPr lang="en-US" dirty="0"/>
              <a:t> </a:t>
            </a:r>
          </a:p>
        </p:txBody>
      </p:sp>
      <p:pic>
        <p:nvPicPr>
          <p:cNvPr id="1026" name="Picture 2" descr="https://lh5.googleusercontent.com/3vKdjYcVXyHf2AK40PXuvzhgPyrS6j6suVlPY6av9MEZpUQ-1NvYF5o65jCW94DVx4G3Z5XdC7sVQ_8SwfoAKNdmTwbj5SduWWquZhnoiasJ8aaHkoibB7rcOrPxv6Ry=s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497" y="2768083"/>
            <a:ext cx="6959311" cy="14319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2tqviknWuJ-T5vzgNffXUY3jULXmxuVn_Bb26CHG-E2XRKjPuESz8pKInyDSQUE9IbyhD8DuR9geQ5mDybFokeBg704FptD1RZECQ8qEJFKYryWOdoO7mgQWDjds3dMl=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978" y="5377492"/>
            <a:ext cx="6805830" cy="93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298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3801"/>
            <a:ext cx="9144000" cy="1226399"/>
          </a:xfrm>
        </p:spPr>
        <p:txBody>
          <a:bodyPr>
            <a:normAutofit/>
          </a:bodyPr>
          <a:lstStyle/>
          <a:p>
            <a:pPr marL="0" indent="0">
              <a:buNone/>
            </a:pPr>
            <a:r>
              <a:rPr lang="en-US" b="1" dirty="0"/>
              <a:t>Display NAME, LOCATION, PHONE_NUMBER of the students whose section is A</a:t>
            </a:r>
            <a:r>
              <a:rPr lang="en-US" b="1" dirty="0" smtClean="0"/>
              <a:t>.</a:t>
            </a:r>
            <a:endParaRPr lang="en-US" b="1" dirty="0"/>
          </a:p>
        </p:txBody>
      </p:sp>
      <p:sp>
        <p:nvSpPr>
          <p:cNvPr id="14" name="Rectangle 13"/>
          <p:cNvSpPr/>
          <p:nvPr/>
        </p:nvSpPr>
        <p:spPr>
          <a:xfrm>
            <a:off x="385010" y="1171227"/>
            <a:ext cx="2447465" cy="461665"/>
          </a:xfrm>
          <a:prstGeom prst="rect">
            <a:avLst/>
          </a:prstGeom>
        </p:spPr>
        <p:txBody>
          <a:bodyPr wrap="none">
            <a:spAutoFit/>
          </a:bodyPr>
          <a:lstStyle/>
          <a:p>
            <a:r>
              <a:rPr lang="en-US" sz="2400" b="1" dirty="0"/>
              <a:t>Students Relation</a:t>
            </a:r>
          </a:p>
        </p:txBody>
      </p:sp>
      <p:sp>
        <p:nvSpPr>
          <p:cNvPr id="15" name="Rectangle 14"/>
          <p:cNvSpPr/>
          <p:nvPr/>
        </p:nvSpPr>
        <p:spPr>
          <a:xfrm>
            <a:off x="5721162" y="1167638"/>
            <a:ext cx="2257990" cy="461665"/>
          </a:xfrm>
          <a:prstGeom prst="rect">
            <a:avLst/>
          </a:prstGeom>
        </p:spPr>
        <p:txBody>
          <a:bodyPr wrap="none">
            <a:spAutoFit/>
          </a:bodyPr>
          <a:lstStyle/>
          <a:p>
            <a:r>
              <a:rPr lang="en-US" sz="2400" b="1" dirty="0"/>
              <a:t>Section Relation</a:t>
            </a:r>
          </a:p>
        </p:txBody>
      </p:sp>
      <p:graphicFrame>
        <p:nvGraphicFramePr>
          <p:cNvPr id="17" name="Table 16"/>
          <p:cNvGraphicFramePr>
            <a:graphicFrameLocks noGrp="1"/>
          </p:cNvGraphicFramePr>
          <p:nvPr>
            <p:extLst>
              <p:ext uri="{D42A27DB-BD31-4B8C-83A1-F6EECF244321}">
                <p14:modId xmlns:p14="http://schemas.microsoft.com/office/powerpoint/2010/main" val="3348904922"/>
              </p:ext>
            </p:extLst>
          </p:nvPr>
        </p:nvGraphicFramePr>
        <p:xfrm>
          <a:off x="1" y="1629303"/>
          <a:ext cx="4908885" cy="4168140"/>
        </p:xfrm>
        <a:graphic>
          <a:graphicData uri="http://schemas.openxmlformats.org/drawingml/2006/table">
            <a:tbl>
              <a:tblPr/>
              <a:tblGrid>
                <a:gridCol w="1038094">
                  <a:extLst>
                    <a:ext uri="{9D8B030D-6E8A-4147-A177-3AD203B41FA5}">
                      <a16:colId xmlns:a16="http://schemas.microsoft.com/office/drawing/2014/main" xmlns="" val="2320780909"/>
                    </a:ext>
                  </a:extLst>
                </a:gridCol>
                <a:gridCol w="951835">
                  <a:extLst>
                    <a:ext uri="{9D8B030D-6E8A-4147-A177-3AD203B41FA5}">
                      <a16:colId xmlns:a16="http://schemas.microsoft.com/office/drawing/2014/main" xmlns="" val="1739453302"/>
                    </a:ext>
                  </a:extLst>
                </a:gridCol>
                <a:gridCol w="1078744">
                  <a:extLst>
                    <a:ext uri="{9D8B030D-6E8A-4147-A177-3AD203B41FA5}">
                      <a16:colId xmlns:a16="http://schemas.microsoft.com/office/drawing/2014/main" xmlns="" val="808541042"/>
                    </a:ext>
                  </a:extLst>
                </a:gridCol>
                <a:gridCol w="1840212">
                  <a:extLst>
                    <a:ext uri="{9D8B030D-6E8A-4147-A177-3AD203B41FA5}">
                      <a16:colId xmlns:a16="http://schemas.microsoft.com/office/drawing/2014/main" xmlns="" val="3027105094"/>
                    </a:ext>
                  </a:extLst>
                </a:gridCol>
              </a:tblGrid>
              <a:tr h="546197">
                <a:tc>
                  <a:txBody>
                    <a:bodyPr/>
                    <a:lstStyle/>
                    <a:p>
                      <a:pPr algn="l" fontAlgn="base"/>
                      <a:r>
                        <a:rPr lang="en-US" sz="2000" b="0" dirty="0">
                          <a:effectLst/>
                        </a:rPr>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ROLL_NO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dirty="0">
                          <a:effectLst/>
                        </a:rPr>
                        <a:t>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PHONE_NUMBER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703730759"/>
                  </a:ext>
                </a:extLst>
              </a:tr>
              <a:tr h="445269">
                <a:tc>
                  <a:txBody>
                    <a:bodyPr/>
                    <a:lstStyle/>
                    <a:p>
                      <a:pPr algn="l" fontAlgn="base"/>
                      <a:r>
                        <a:rPr lang="en-US" sz="2000" b="0">
                          <a:effectLst/>
                        </a:rPr>
                        <a:t>Ram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dirty="0">
                          <a:effectLst/>
                        </a:rPr>
                        <a:t>101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Chennai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9988775566</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3515104181"/>
                  </a:ext>
                </a:extLst>
              </a:tr>
              <a:tr h="682746">
                <a:tc>
                  <a:txBody>
                    <a:bodyPr/>
                    <a:lstStyle/>
                    <a:p>
                      <a:pPr algn="l" fontAlgn="base"/>
                      <a:r>
                        <a:rPr lang="en-US" sz="2000" b="0">
                          <a:effectLst/>
                        </a:rPr>
                        <a:t>Raj</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dirty="0">
                          <a:effectLst/>
                        </a:rPr>
                        <a:t>102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Coimbatore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8877665544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2417162837"/>
                  </a:ext>
                </a:extLst>
              </a:tr>
              <a:tr h="445269">
                <a:tc>
                  <a:txBody>
                    <a:bodyPr/>
                    <a:lstStyle/>
                    <a:p>
                      <a:pPr algn="l" fontAlgn="base"/>
                      <a:r>
                        <a:rPr lang="en-US" sz="2000" b="0">
                          <a:effectLst/>
                        </a:rPr>
                        <a:t>Sasi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103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Madurai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7766553344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552184174"/>
                  </a:ext>
                </a:extLst>
              </a:tr>
              <a:tr h="445269">
                <a:tc>
                  <a:txBody>
                    <a:bodyPr/>
                    <a:lstStyle/>
                    <a:p>
                      <a:pPr algn="l" fontAlgn="base"/>
                      <a:r>
                        <a:rPr lang="en-US" sz="2000" b="0">
                          <a:effectLst/>
                        </a:rPr>
                        <a:t>Ravi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104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Salem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8989898989</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2797427891"/>
                  </a:ext>
                </a:extLst>
              </a:tr>
              <a:tr h="682746">
                <a:tc>
                  <a:txBody>
                    <a:bodyPr/>
                    <a:lstStyle/>
                    <a:p>
                      <a:pPr algn="l" fontAlgn="base"/>
                      <a:r>
                        <a:rPr lang="en-US" sz="2000" b="0">
                          <a:effectLst/>
                        </a:rPr>
                        <a:t>Sumathi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105</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dirty="0">
                          <a:effectLst/>
                        </a:rPr>
                        <a:t>Kanchipuram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dirty="0">
                          <a:effectLst/>
                        </a:rPr>
                        <a:t>8989856868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320848014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87615905"/>
              </p:ext>
            </p:extLst>
          </p:nvPr>
        </p:nvGraphicFramePr>
        <p:xfrm>
          <a:off x="5038581" y="1629303"/>
          <a:ext cx="3983064" cy="2110740"/>
        </p:xfrm>
        <a:graphic>
          <a:graphicData uri="http://schemas.openxmlformats.org/drawingml/2006/table">
            <a:tbl>
              <a:tblPr/>
              <a:tblGrid>
                <a:gridCol w="1327688">
                  <a:extLst>
                    <a:ext uri="{9D8B030D-6E8A-4147-A177-3AD203B41FA5}">
                      <a16:colId xmlns:a16="http://schemas.microsoft.com/office/drawing/2014/main" xmlns="" val="3731562492"/>
                    </a:ext>
                  </a:extLst>
                </a:gridCol>
                <a:gridCol w="1327688">
                  <a:extLst>
                    <a:ext uri="{9D8B030D-6E8A-4147-A177-3AD203B41FA5}">
                      <a16:colId xmlns:a16="http://schemas.microsoft.com/office/drawing/2014/main" xmlns="" val="2058412206"/>
                    </a:ext>
                  </a:extLst>
                </a:gridCol>
                <a:gridCol w="1327688">
                  <a:extLst>
                    <a:ext uri="{9D8B030D-6E8A-4147-A177-3AD203B41FA5}">
                      <a16:colId xmlns:a16="http://schemas.microsoft.com/office/drawing/2014/main" xmlns="" val="2174931168"/>
                    </a:ext>
                  </a:extLst>
                </a:gridCol>
              </a:tblGrid>
              <a:tr h="384599">
                <a:tc>
                  <a:txBody>
                    <a:bodyPr/>
                    <a:lstStyle/>
                    <a:p>
                      <a:pPr algn="l" fontAlgn="base"/>
                      <a:r>
                        <a:rPr lang="en-US" sz="2000" b="0">
                          <a:effectLst/>
                        </a:rPr>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ROLL_NO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SECTION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1013343834"/>
                  </a:ext>
                </a:extLst>
              </a:tr>
              <a:tr h="480748">
                <a:tc>
                  <a:txBody>
                    <a:bodyPr/>
                    <a:lstStyle/>
                    <a:p>
                      <a:pPr algn="l" fontAlgn="base"/>
                      <a:r>
                        <a:rPr lang="en-US" sz="2000" b="0" dirty="0">
                          <a:effectLst/>
                        </a:rPr>
                        <a:t>Ravi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104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A</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2427874344"/>
                  </a:ext>
                </a:extLst>
              </a:tr>
              <a:tr h="480748">
                <a:tc>
                  <a:txBody>
                    <a:bodyPr/>
                    <a:lstStyle/>
                    <a:p>
                      <a:pPr algn="l" fontAlgn="base"/>
                      <a:r>
                        <a:rPr lang="en-US" sz="2000" b="0" dirty="0" err="1">
                          <a:effectLst/>
                        </a:rPr>
                        <a:t>Sumathi</a:t>
                      </a:r>
                      <a:endParaRPr lang="en-US" sz="20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105</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B</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3665552091"/>
                  </a:ext>
                </a:extLst>
              </a:tr>
              <a:tr h="0">
                <a:tc>
                  <a:txBody>
                    <a:bodyPr/>
                    <a:lstStyle/>
                    <a:p>
                      <a:pPr algn="l" fontAlgn="base"/>
                      <a:r>
                        <a:rPr lang="en-US" sz="2000" b="0">
                          <a:effectLst/>
                        </a:rPr>
                        <a:t>Raj</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a:effectLst/>
                        </a:rPr>
                        <a:t>102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ase"/>
                      <a:r>
                        <a:rPr lang="en-US" sz="2000" b="0" dirty="0">
                          <a:effectLst/>
                        </a:rPr>
                        <a:t>A</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xmlns="" val="3399195481"/>
                  </a:ext>
                </a:extLst>
              </a:tr>
            </a:tbl>
          </a:graphicData>
        </a:graphic>
      </p:graphicFrame>
      <p:sp>
        <p:nvSpPr>
          <p:cNvPr id="2" name="Rectangle 1"/>
          <p:cNvSpPr/>
          <p:nvPr/>
        </p:nvSpPr>
        <p:spPr>
          <a:xfrm>
            <a:off x="5038581" y="4320115"/>
            <a:ext cx="3983064" cy="1938992"/>
          </a:xfrm>
          <a:prstGeom prst="rect">
            <a:avLst/>
          </a:prstGeom>
        </p:spPr>
        <p:txBody>
          <a:bodyPr wrap="square">
            <a:spAutoFit/>
          </a:bodyPr>
          <a:lstStyle/>
          <a:p>
            <a:r>
              <a:rPr lang="en-US" sz="2000" dirty="0"/>
              <a:t>Select </a:t>
            </a:r>
            <a:endParaRPr lang="en-US" sz="2000" dirty="0" smtClean="0"/>
          </a:p>
          <a:p>
            <a:r>
              <a:rPr lang="en-US" sz="2000" dirty="0" smtClean="0"/>
              <a:t>NAME</a:t>
            </a:r>
            <a:r>
              <a:rPr lang="en-US" sz="2000" dirty="0"/>
              <a:t>, LOCATION, PHONE_NUMBER from Students</a:t>
            </a:r>
          </a:p>
          <a:p>
            <a:r>
              <a:rPr lang="en-US" sz="2000" dirty="0"/>
              <a:t>WHERE ROLL_NO IN</a:t>
            </a:r>
          </a:p>
          <a:p>
            <a:r>
              <a:rPr lang="en-US" sz="2000" dirty="0"/>
              <a:t>(SELECT ROLL_NO from SECTION where SECTION=’A’); </a:t>
            </a:r>
            <a:endParaRPr lang="en-US" sz="2000" dirty="0"/>
          </a:p>
        </p:txBody>
      </p:sp>
    </p:spTree>
    <p:extLst>
      <p:ext uri="{BB962C8B-B14F-4D97-AF65-F5344CB8AC3E}">
        <p14:creationId xmlns:p14="http://schemas.microsoft.com/office/powerpoint/2010/main" val="511641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95300"/>
            <a:ext cx="4019550" cy="6016441"/>
          </a:xfrm>
        </p:spPr>
        <p:txBody>
          <a:bodyPr>
            <a:normAutofit/>
          </a:bodyPr>
          <a:lstStyle/>
          <a:p>
            <a:pPr marL="0" indent="0">
              <a:buNone/>
            </a:pPr>
            <a:r>
              <a:rPr lang="en-US" b="1" dirty="0"/>
              <a:t>Select the </a:t>
            </a:r>
            <a:r>
              <a:rPr lang="en-US" b="1" dirty="0" err="1"/>
              <a:t>Essns</a:t>
            </a:r>
            <a:r>
              <a:rPr lang="en-US" b="1" dirty="0"/>
              <a:t> of all employees who work the same (project, hours) combination on some project that employee ‘John Smith’ (whose </a:t>
            </a:r>
            <a:r>
              <a:rPr lang="en-US" b="1" dirty="0" err="1"/>
              <a:t>Ssn</a:t>
            </a:r>
            <a:r>
              <a:rPr lang="en-US" b="1" dirty="0"/>
              <a:t> = ‘123456789</a:t>
            </a:r>
            <a:r>
              <a:rPr lang="en-US" b="1" dirty="0" smtClean="0"/>
              <a:t>’)</a:t>
            </a:r>
          </a:p>
          <a:p>
            <a:pPr marL="0" indent="0">
              <a:buNone/>
            </a:pPr>
            <a:endParaRPr lang="en-US" dirty="0" smtClean="0"/>
          </a:p>
          <a:p>
            <a:pPr marL="0" indent="0">
              <a:buNone/>
            </a:pPr>
            <a:r>
              <a:rPr lang="en-US" dirty="0" smtClean="0"/>
              <a:t>SELECT </a:t>
            </a:r>
            <a:r>
              <a:rPr lang="en-US" dirty="0"/>
              <a:t>DISTINCT </a:t>
            </a:r>
            <a:r>
              <a:rPr lang="en-US" dirty="0" err="1"/>
              <a:t>Essn</a:t>
            </a:r>
            <a:r>
              <a:rPr lang="en-US" dirty="0"/>
              <a:t> FROM WORKS_ON WHERE (</a:t>
            </a:r>
            <a:r>
              <a:rPr lang="en-US" dirty="0" err="1"/>
              <a:t>Pno</a:t>
            </a:r>
            <a:r>
              <a:rPr lang="en-US" dirty="0"/>
              <a:t>, Hours) IN ( SELECT </a:t>
            </a:r>
            <a:r>
              <a:rPr lang="en-US" dirty="0" err="1"/>
              <a:t>Pno</a:t>
            </a:r>
            <a:r>
              <a:rPr lang="en-US" dirty="0"/>
              <a:t>, Hours FROM WORKS_ON WHERE </a:t>
            </a:r>
            <a:r>
              <a:rPr lang="en-US" dirty="0" err="1"/>
              <a:t>Essn</a:t>
            </a:r>
            <a:r>
              <a:rPr lang="en-US" dirty="0"/>
              <a:t> = ‘123456789’ );</a:t>
            </a:r>
          </a:p>
          <a:p>
            <a:pPr marL="0" indent="0">
              <a:buNone/>
            </a:pPr>
            <a:endParaRPr lang="en-US" b="1" dirty="0"/>
          </a:p>
          <a:p>
            <a:pPr marL="0" indent="0">
              <a:buNone/>
            </a:pPr>
            <a:endParaRPr lang="en-US" b="1" dirty="0"/>
          </a:p>
        </p:txBody>
      </p:sp>
      <p:pic>
        <p:nvPicPr>
          <p:cNvPr id="4" name="Picture 3"/>
          <p:cNvPicPr>
            <a:picLocks noChangeAspect="1"/>
          </p:cNvPicPr>
          <p:nvPr/>
        </p:nvPicPr>
        <p:blipFill>
          <a:blip r:embed="rId3"/>
          <a:stretch>
            <a:fillRect/>
          </a:stretch>
        </p:blipFill>
        <p:spPr>
          <a:xfrm>
            <a:off x="4019550" y="483820"/>
            <a:ext cx="4972050" cy="6027921"/>
          </a:xfrm>
          <a:prstGeom prst="rect">
            <a:avLst/>
          </a:prstGeom>
        </p:spPr>
      </p:pic>
    </p:spTree>
    <p:extLst>
      <p:ext uri="{BB962C8B-B14F-4D97-AF65-F5344CB8AC3E}">
        <p14:creationId xmlns:p14="http://schemas.microsoft.com/office/powerpoint/2010/main" val="2902706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37FED-EAC2-4444-B840-24DB8B319B5C}"/>
              </a:ext>
            </a:extLst>
          </p:cNvPr>
          <p:cNvSpPr>
            <a:spLocks noGrp="1"/>
          </p:cNvSpPr>
          <p:nvPr>
            <p:ph type="title"/>
          </p:nvPr>
        </p:nvSpPr>
        <p:spPr/>
        <p:txBody>
          <a:bodyPr/>
          <a:lstStyle/>
          <a:p>
            <a:r>
              <a:rPr lang="en-US" dirty="0"/>
              <a:t>ALL</a:t>
            </a:r>
          </a:p>
        </p:txBody>
      </p:sp>
      <p:sp>
        <p:nvSpPr>
          <p:cNvPr id="3" name="Content Placeholder 2">
            <a:extLst>
              <a:ext uri="{FF2B5EF4-FFF2-40B4-BE49-F238E27FC236}">
                <a16:creationId xmlns:a16="http://schemas.microsoft.com/office/drawing/2014/main" xmlns="" id="{0918F981-5E3A-470B-AB35-318C4C110FDB}"/>
              </a:ext>
            </a:extLst>
          </p:cNvPr>
          <p:cNvSpPr>
            <a:spLocks noGrp="1"/>
          </p:cNvSpPr>
          <p:nvPr>
            <p:ph idx="1"/>
          </p:nvPr>
        </p:nvSpPr>
        <p:spPr/>
        <p:txBody>
          <a:bodyPr>
            <a:normAutofit fontScale="77500" lnSpcReduction="20000"/>
          </a:bodyPr>
          <a:lstStyle/>
          <a:p>
            <a:r>
              <a:rPr lang="en-US" dirty="0"/>
              <a:t>ALL: used to compare a value to a list or subquery. It must be preceded by =, !=, &gt;, &lt;, &lt;=, &gt;= and followed by a list or subquery.</a:t>
            </a:r>
          </a:p>
          <a:p>
            <a:pPr algn="l">
              <a:buFont typeface="Arial" panose="020B0604020202020204" pitchFamily="34" charset="0"/>
              <a:buChar char="•"/>
            </a:pPr>
            <a:r>
              <a:rPr lang="en-US" b="0" i="0" dirty="0">
                <a:solidFill>
                  <a:srgbClr val="212529"/>
                </a:solidFill>
                <a:effectLst/>
                <a:latin typeface="-apple-system"/>
              </a:rPr>
              <a:t>"x = ALL (...)": The value must match all the values in the list to evaluate to TRUE.</a:t>
            </a:r>
          </a:p>
          <a:p>
            <a:pPr algn="l">
              <a:buFont typeface="Arial" panose="020B0604020202020204" pitchFamily="34" charset="0"/>
              <a:buChar char="•"/>
            </a:pPr>
            <a:r>
              <a:rPr lang="en-US" b="0" i="0" dirty="0">
                <a:solidFill>
                  <a:srgbClr val="212529"/>
                </a:solidFill>
                <a:effectLst/>
                <a:latin typeface="-apple-system"/>
              </a:rPr>
              <a:t>"x != ALL (...)": The value must not match any values in the list to evaluate to TRUE.</a:t>
            </a:r>
          </a:p>
          <a:p>
            <a:pPr algn="l">
              <a:buFont typeface="Arial" panose="020B0604020202020204" pitchFamily="34" charset="0"/>
              <a:buChar char="•"/>
            </a:pPr>
            <a:r>
              <a:rPr lang="en-US" b="0" i="0" dirty="0">
                <a:solidFill>
                  <a:srgbClr val="212529"/>
                </a:solidFill>
                <a:effectLst/>
                <a:latin typeface="-apple-system"/>
              </a:rPr>
              <a:t>"x &gt; ALL (...)": The value must be greater than the biggest value in the list to evaluate to TRUE.</a:t>
            </a:r>
          </a:p>
          <a:p>
            <a:pPr algn="l">
              <a:buFont typeface="Arial" panose="020B0604020202020204" pitchFamily="34" charset="0"/>
              <a:buChar char="•"/>
            </a:pPr>
            <a:r>
              <a:rPr lang="en-US" b="0" i="0" dirty="0">
                <a:solidFill>
                  <a:srgbClr val="212529"/>
                </a:solidFill>
                <a:effectLst/>
                <a:latin typeface="-apple-system"/>
              </a:rPr>
              <a:t>"x &lt; ALL (...)": The value must be smaller than the smallest value in the list to evaluate to TRUE.</a:t>
            </a:r>
          </a:p>
          <a:p>
            <a:pPr algn="l">
              <a:buFont typeface="Arial" panose="020B0604020202020204" pitchFamily="34" charset="0"/>
              <a:buChar char="•"/>
            </a:pPr>
            <a:r>
              <a:rPr lang="en-US" b="0" i="0" dirty="0">
                <a:solidFill>
                  <a:srgbClr val="212529"/>
                </a:solidFill>
                <a:effectLst/>
                <a:latin typeface="-apple-system"/>
              </a:rPr>
              <a:t>"x &gt;= ALL (...)": The value must be greater than or equal to the biggest value in the list to evaluate to TRUE.</a:t>
            </a:r>
          </a:p>
          <a:p>
            <a:pPr algn="l">
              <a:buFont typeface="Arial" panose="020B0604020202020204" pitchFamily="34" charset="0"/>
              <a:buChar char="•"/>
            </a:pPr>
            <a:r>
              <a:rPr lang="en-US" b="0" i="0" dirty="0">
                <a:solidFill>
                  <a:srgbClr val="212529"/>
                </a:solidFill>
                <a:effectLst/>
                <a:latin typeface="-apple-system"/>
              </a:rPr>
              <a:t>"x &lt;= ALL (...)": The value must be smaller than or equal to the smallest value in the list to evaluate to TRUE.</a:t>
            </a:r>
          </a:p>
          <a:p>
            <a:endParaRPr lang="en-US" dirty="0"/>
          </a:p>
        </p:txBody>
      </p:sp>
    </p:spTree>
    <p:extLst>
      <p:ext uri="{BB962C8B-B14F-4D97-AF65-F5344CB8AC3E}">
        <p14:creationId xmlns:p14="http://schemas.microsoft.com/office/powerpoint/2010/main" val="2782118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450" y="495300"/>
            <a:ext cx="2950167" cy="5681663"/>
          </a:xfrm>
        </p:spPr>
        <p:txBody>
          <a:bodyPr/>
          <a:lstStyle/>
          <a:p>
            <a:pPr marL="0" indent="0">
              <a:buNone/>
            </a:pPr>
            <a:r>
              <a:rPr lang="en-US" b="1" dirty="0" smtClean="0"/>
              <a:t>Exercise: </a:t>
            </a:r>
          </a:p>
          <a:p>
            <a:pPr marL="0" indent="0">
              <a:buNone/>
            </a:pPr>
            <a:r>
              <a:rPr lang="en-US" b="1" dirty="0" smtClean="0"/>
              <a:t>Write </a:t>
            </a:r>
            <a:r>
              <a:rPr lang="en-US" b="1" dirty="0"/>
              <a:t>a query that returns the names of employees whose salary is greater than the salary of all the employees in department 5</a:t>
            </a:r>
          </a:p>
        </p:txBody>
      </p:sp>
      <p:pic>
        <p:nvPicPr>
          <p:cNvPr id="4" name="Picture 3"/>
          <p:cNvPicPr>
            <a:picLocks noChangeAspect="1"/>
          </p:cNvPicPr>
          <p:nvPr/>
        </p:nvPicPr>
        <p:blipFill>
          <a:blip r:embed="rId3"/>
          <a:stretch>
            <a:fillRect/>
          </a:stretch>
        </p:blipFill>
        <p:spPr>
          <a:xfrm>
            <a:off x="4019550" y="483820"/>
            <a:ext cx="4972050" cy="6027921"/>
          </a:xfrm>
          <a:prstGeom prst="rect">
            <a:avLst/>
          </a:prstGeom>
        </p:spPr>
      </p:pic>
    </p:spTree>
    <p:extLst>
      <p:ext uri="{BB962C8B-B14F-4D97-AF65-F5344CB8AC3E}">
        <p14:creationId xmlns:p14="http://schemas.microsoft.com/office/powerpoint/2010/main" val="2538546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450" y="495300"/>
            <a:ext cx="2950167" cy="5681663"/>
          </a:xfrm>
        </p:spPr>
        <p:txBody>
          <a:bodyPr/>
          <a:lstStyle/>
          <a:p>
            <a:pPr marL="0" indent="0">
              <a:buNone/>
            </a:pPr>
            <a:r>
              <a:rPr lang="en-US" b="1" dirty="0"/>
              <a:t>Make a list of all project numbers for projects that involve an employee whose last name is ‘Smith’, either as a worker or as a manager of the department that controls the project. </a:t>
            </a:r>
          </a:p>
          <a:p>
            <a:pPr marL="0" indent="0">
              <a:buNone/>
            </a:pPr>
            <a:endParaRPr lang="en-US" b="1" dirty="0"/>
          </a:p>
        </p:txBody>
      </p:sp>
      <p:pic>
        <p:nvPicPr>
          <p:cNvPr id="4" name="Picture 3"/>
          <p:cNvPicPr>
            <a:picLocks noChangeAspect="1"/>
          </p:cNvPicPr>
          <p:nvPr/>
        </p:nvPicPr>
        <p:blipFill>
          <a:blip r:embed="rId3"/>
          <a:stretch>
            <a:fillRect/>
          </a:stretch>
        </p:blipFill>
        <p:spPr>
          <a:xfrm>
            <a:off x="4019550" y="483820"/>
            <a:ext cx="4972050" cy="6027921"/>
          </a:xfrm>
          <a:prstGeom prst="rect">
            <a:avLst/>
          </a:prstGeom>
        </p:spPr>
      </p:pic>
    </p:spTree>
    <p:extLst>
      <p:ext uri="{BB962C8B-B14F-4D97-AF65-F5344CB8AC3E}">
        <p14:creationId xmlns:p14="http://schemas.microsoft.com/office/powerpoint/2010/main" val="22193289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Joined Tables in SQL and Outer Joins</a:t>
            </a:r>
          </a:p>
        </p:txBody>
      </p:sp>
      <p:sp>
        <p:nvSpPr>
          <p:cNvPr id="3" name="Content Placeholder 2"/>
          <p:cNvSpPr>
            <a:spLocks noGrp="1"/>
          </p:cNvSpPr>
          <p:nvPr>
            <p:ph idx="1"/>
          </p:nvPr>
        </p:nvSpPr>
        <p:spPr/>
        <p:txBody>
          <a:bodyPr/>
          <a:lstStyle/>
          <a:p>
            <a:r>
              <a:rPr lang="en-US" dirty="0"/>
              <a:t>SQL joins are used to combine two or more tables. </a:t>
            </a:r>
          </a:p>
          <a:p>
            <a:r>
              <a:rPr lang="en-US" dirty="0"/>
              <a:t>The joining of two or more tables is based on common field between them.</a:t>
            </a:r>
          </a:p>
          <a:p>
            <a:r>
              <a:rPr lang="en-US" dirty="0"/>
              <a:t>Syntax: </a:t>
            </a:r>
          </a:p>
          <a:p>
            <a:pPr marL="457200" lvl="1" indent="0">
              <a:buNone/>
            </a:pPr>
            <a:r>
              <a:rPr lang="en-US" dirty="0"/>
              <a:t>select col1,col2,....</a:t>
            </a:r>
          </a:p>
          <a:p>
            <a:pPr marL="457200" lvl="1" indent="0">
              <a:buNone/>
            </a:pPr>
            <a:r>
              <a:rPr lang="en-US" dirty="0"/>
              <a:t>from table1 JOIN table2 ON (common columns in both tables)</a:t>
            </a:r>
          </a:p>
          <a:p>
            <a:pPr marL="457200" lvl="1" indent="0">
              <a:buNone/>
            </a:pPr>
            <a:r>
              <a:rPr lang="en-US" dirty="0"/>
              <a:t>where condition</a:t>
            </a:r>
          </a:p>
          <a:p>
            <a:endParaRPr lang="en-US" dirty="0"/>
          </a:p>
        </p:txBody>
      </p:sp>
    </p:spTree>
    <p:extLst>
      <p:ext uri="{BB962C8B-B14F-4D97-AF65-F5344CB8AC3E}">
        <p14:creationId xmlns:p14="http://schemas.microsoft.com/office/powerpoint/2010/main" val="2814939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4784E-C0A5-4942-97F2-3BF716E827B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B5C329C9-2376-4D0C-9385-AB465989822F}"/>
              </a:ext>
            </a:extLst>
          </p:cNvPr>
          <p:cNvSpPr>
            <a:spLocks noGrp="1"/>
          </p:cNvSpPr>
          <p:nvPr>
            <p:ph idx="1"/>
          </p:nvPr>
        </p:nvSpPr>
        <p:spPr/>
        <p:txBody>
          <a:bodyPr/>
          <a:lstStyle/>
          <a:p>
            <a:pPr marL="0" indent="0">
              <a:buNone/>
            </a:pPr>
            <a:r>
              <a:rPr lang="en-US" dirty="0"/>
              <a:t>SELECT DISTINCT </a:t>
            </a:r>
            <a:r>
              <a:rPr lang="en-US" dirty="0" err="1"/>
              <a:t>Pnumber</a:t>
            </a:r>
            <a:r>
              <a:rPr lang="en-US" dirty="0"/>
              <a:t> </a:t>
            </a:r>
          </a:p>
          <a:p>
            <a:pPr marL="0" indent="0">
              <a:buNone/>
            </a:pPr>
            <a:r>
              <a:rPr lang="en-US" dirty="0"/>
              <a:t>FROM PROJECT WHERE </a:t>
            </a:r>
            <a:r>
              <a:rPr lang="en-US" dirty="0" err="1"/>
              <a:t>Pnumber</a:t>
            </a:r>
            <a:r>
              <a:rPr lang="en-US" dirty="0"/>
              <a:t> IN </a:t>
            </a:r>
          </a:p>
          <a:p>
            <a:pPr marL="0" indent="0">
              <a:buNone/>
            </a:pPr>
            <a:r>
              <a:rPr lang="en-US" dirty="0"/>
              <a:t>( SELECT </a:t>
            </a:r>
            <a:r>
              <a:rPr lang="en-US" dirty="0" err="1"/>
              <a:t>Pnumber</a:t>
            </a:r>
            <a:r>
              <a:rPr lang="en-US" dirty="0"/>
              <a:t> FROM PROJECT, DEPARTMENT, EMPLOYEE WHERE </a:t>
            </a:r>
            <a:r>
              <a:rPr lang="en-US" dirty="0" err="1"/>
              <a:t>Dnum</a:t>
            </a:r>
            <a:r>
              <a:rPr lang="en-US" dirty="0"/>
              <a:t> = </a:t>
            </a:r>
            <a:r>
              <a:rPr lang="en-US" dirty="0" err="1"/>
              <a:t>Dnumber</a:t>
            </a:r>
            <a:r>
              <a:rPr lang="en-US" dirty="0"/>
              <a:t> AND </a:t>
            </a:r>
            <a:r>
              <a:rPr lang="en-US" dirty="0" err="1"/>
              <a:t>Mgr_ssn</a:t>
            </a:r>
            <a:r>
              <a:rPr lang="en-US" dirty="0"/>
              <a:t> = </a:t>
            </a:r>
            <a:r>
              <a:rPr lang="en-US" dirty="0" err="1"/>
              <a:t>Ssn</a:t>
            </a:r>
            <a:r>
              <a:rPr lang="en-US" dirty="0"/>
              <a:t> AND </a:t>
            </a:r>
            <a:r>
              <a:rPr lang="en-US" dirty="0" err="1"/>
              <a:t>Lname</a:t>
            </a:r>
            <a:r>
              <a:rPr lang="en-US" dirty="0"/>
              <a:t> = ‘Smith’ ) </a:t>
            </a:r>
          </a:p>
          <a:p>
            <a:pPr marL="0" indent="0">
              <a:buNone/>
            </a:pPr>
            <a:r>
              <a:rPr lang="en-US" dirty="0"/>
              <a:t>OR </a:t>
            </a:r>
            <a:r>
              <a:rPr lang="en-US" dirty="0" err="1"/>
              <a:t>Pnumber</a:t>
            </a:r>
            <a:r>
              <a:rPr lang="en-US" dirty="0"/>
              <a:t> IN </a:t>
            </a:r>
          </a:p>
          <a:p>
            <a:pPr marL="0" indent="0">
              <a:buNone/>
            </a:pPr>
            <a:r>
              <a:rPr lang="en-US" dirty="0"/>
              <a:t>( SELECT </a:t>
            </a:r>
            <a:r>
              <a:rPr lang="en-US" dirty="0" err="1"/>
              <a:t>Pno</a:t>
            </a:r>
            <a:r>
              <a:rPr lang="en-US" dirty="0"/>
              <a:t> FROM WORKS_ON, EMPLOYEE WHERE </a:t>
            </a:r>
            <a:r>
              <a:rPr lang="en-US" dirty="0" err="1"/>
              <a:t>Essn</a:t>
            </a:r>
            <a:r>
              <a:rPr lang="en-US" dirty="0"/>
              <a:t> = </a:t>
            </a:r>
            <a:r>
              <a:rPr lang="en-US" dirty="0" err="1"/>
              <a:t>Ssn</a:t>
            </a:r>
            <a:r>
              <a:rPr lang="en-US" dirty="0"/>
              <a:t> AND </a:t>
            </a:r>
            <a:r>
              <a:rPr lang="en-US" dirty="0" err="1"/>
              <a:t>Lname</a:t>
            </a:r>
            <a:r>
              <a:rPr lang="en-US" dirty="0"/>
              <a:t> = ‘Smith’ );</a:t>
            </a:r>
          </a:p>
        </p:txBody>
      </p:sp>
    </p:spTree>
    <p:extLst>
      <p:ext uri="{BB962C8B-B14F-4D97-AF65-F5344CB8AC3E}">
        <p14:creationId xmlns:p14="http://schemas.microsoft.com/office/powerpoint/2010/main" val="2844436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3C7640-68F8-47E5-B2FC-CD11680B0217}"/>
              </a:ext>
            </a:extLst>
          </p:cNvPr>
          <p:cNvSpPr>
            <a:spLocks noGrp="1"/>
          </p:cNvSpPr>
          <p:nvPr>
            <p:ph type="title"/>
          </p:nvPr>
        </p:nvSpPr>
        <p:spPr/>
        <p:txBody>
          <a:bodyPr/>
          <a:lstStyle/>
          <a:p>
            <a:r>
              <a:rPr lang="en-US" dirty="0"/>
              <a:t>ANY</a:t>
            </a:r>
          </a:p>
        </p:txBody>
      </p:sp>
      <p:sp>
        <p:nvSpPr>
          <p:cNvPr id="3" name="Content Placeholder 2">
            <a:extLst>
              <a:ext uri="{FF2B5EF4-FFF2-40B4-BE49-F238E27FC236}">
                <a16:creationId xmlns:a16="http://schemas.microsoft.com/office/drawing/2014/main" xmlns="" id="{7EC45D1F-2D1A-4FD3-8FD1-DCE6E9814984}"/>
              </a:ext>
            </a:extLst>
          </p:cNvPr>
          <p:cNvSpPr>
            <a:spLocks noGrp="1"/>
          </p:cNvSpPr>
          <p:nvPr>
            <p:ph idx="1"/>
          </p:nvPr>
        </p:nvSpPr>
        <p:spPr/>
        <p:txBody>
          <a:bodyPr>
            <a:normAutofit fontScale="70000" lnSpcReduction="20000"/>
          </a:bodyPr>
          <a:lstStyle/>
          <a:p>
            <a:r>
              <a:rPr lang="en-US" dirty="0"/>
              <a:t>The ANY comparison condition is used to compare a value to a list or subquery. It must be preceded by =, !=, &gt;, &lt;, &lt;=, &gt;= and followed by a list or subquery.</a:t>
            </a:r>
          </a:p>
          <a:p>
            <a:pPr algn="l">
              <a:buFont typeface="Arial" panose="020B0604020202020204" pitchFamily="34" charset="0"/>
              <a:buChar char="•"/>
            </a:pPr>
            <a:r>
              <a:rPr lang="en-US" b="0" i="0" dirty="0">
                <a:solidFill>
                  <a:srgbClr val="212529"/>
                </a:solidFill>
                <a:effectLst/>
                <a:latin typeface="-apple-system"/>
              </a:rPr>
              <a:t>"x = ANY (...)": The value must match one or more values in the list to evaluate to TRUE.</a:t>
            </a:r>
          </a:p>
          <a:p>
            <a:pPr algn="l">
              <a:buFont typeface="Arial" panose="020B0604020202020204" pitchFamily="34" charset="0"/>
              <a:buChar char="•"/>
            </a:pPr>
            <a:r>
              <a:rPr lang="en-US" b="0" i="0" dirty="0">
                <a:solidFill>
                  <a:srgbClr val="212529"/>
                </a:solidFill>
                <a:effectLst/>
                <a:latin typeface="-apple-system"/>
              </a:rPr>
              <a:t>"x != ANY (...)": The value must not match one or more values in the list to evaluate to TRUE.</a:t>
            </a:r>
          </a:p>
          <a:p>
            <a:pPr algn="l">
              <a:buFont typeface="Arial" panose="020B0604020202020204" pitchFamily="34" charset="0"/>
              <a:buChar char="•"/>
            </a:pPr>
            <a:r>
              <a:rPr lang="en-US" b="0" i="0" dirty="0">
                <a:solidFill>
                  <a:srgbClr val="212529"/>
                </a:solidFill>
                <a:effectLst/>
                <a:latin typeface="-apple-system"/>
              </a:rPr>
              <a:t>"x &gt; ANY (...)": The value must be greater than the smallest value in the list to evaluate to TRUE.</a:t>
            </a:r>
          </a:p>
          <a:p>
            <a:pPr algn="l">
              <a:buFont typeface="Arial" panose="020B0604020202020204" pitchFamily="34" charset="0"/>
              <a:buChar char="•"/>
            </a:pPr>
            <a:r>
              <a:rPr lang="en-US" b="0" i="0" dirty="0">
                <a:solidFill>
                  <a:srgbClr val="212529"/>
                </a:solidFill>
                <a:effectLst/>
                <a:latin typeface="-apple-system"/>
              </a:rPr>
              <a:t>"x &lt; ANY (...)": The value must be smaller than the biggest value in the list to evaluate to TRUE.</a:t>
            </a:r>
          </a:p>
          <a:p>
            <a:pPr algn="l">
              <a:buFont typeface="Arial" panose="020B0604020202020204" pitchFamily="34" charset="0"/>
              <a:buChar char="•"/>
            </a:pPr>
            <a:r>
              <a:rPr lang="en-US" b="0" i="0" dirty="0">
                <a:solidFill>
                  <a:srgbClr val="212529"/>
                </a:solidFill>
                <a:effectLst/>
                <a:latin typeface="-apple-system"/>
              </a:rPr>
              <a:t>"x &gt;= ANY (...)": The value must be greater than or equal to the smallest value in the list to evaluate to TRUE.</a:t>
            </a:r>
          </a:p>
          <a:p>
            <a:pPr algn="l">
              <a:buFont typeface="Arial" panose="020B0604020202020204" pitchFamily="34" charset="0"/>
              <a:buChar char="•"/>
            </a:pPr>
            <a:r>
              <a:rPr lang="en-US" b="0" i="0" dirty="0">
                <a:solidFill>
                  <a:srgbClr val="212529"/>
                </a:solidFill>
                <a:effectLst/>
                <a:latin typeface="-apple-system"/>
              </a:rPr>
              <a:t>"x &lt;= ANY (...)": The value must be smaller than or equal to the biggest value in the list to evaluate to TRUE.</a:t>
            </a:r>
          </a:p>
        </p:txBody>
      </p:sp>
    </p:spTree>
    <p:extLst>
      <p:ext uri="{BB962C8B-B14F-4D97-AF65-F5344CB8AC3E}">
        <p14:creationId xmlns:p14="http://schemas.microsoft.com/office/powerpoint/2010/main" val="2814320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6C8D6C1-CC14-4D0D-9DE9-C1B564E70675}"/>
              </a:ext>
            </a:extLst>
          </p:cNvPr>
          <p:cNvSpPr>
            <a:spLocks noGrp="1"/>
          </p:cNvSpPr>
          <p:nvPr>
            <p:ph idx="1"/>
          </p:nvPr>
        </p:nvSpPr>
        <p:spPr>
          <a:xfrm>
            <a:off x="304800" y="519139"/>
            <a:ext cx="6705600" cy="4967262"/>
          </a:xfrm>
        </p:spPr>
        <p:txBody>
          <a:bodyPr>
            <a:normAutofit fontScale="92500" lnSpcReduction="10000"/>
          </a:bodyPr>
          <a:lstStyle/>
          <a:p>
            <a:pPr marL="0" indent="0">
              <a:buNone/>
            </a:pPr>
            <a:r>
              <a:rPr lang="en-US" dirty="0"/>
              <a:t>SELECT </a:t>
            </a:r>
            <a:r>
              <a:rPr lang="en-US" dirty="0" err="1"/>
              <a:t>empno</a:t>
            </a:r>
            <a:r>
              <a:rPr lang="en-US" dirty="0"/>
              <a:t>, </a:t>
            </a:r>
            <a:r>
              <a:rPr lang="en-US" dirty="0" err="1"/>
              <a:t>sal</a:t>
            </a:r>
            <a:endParaRPr lang="en-US" dirty="0"/>
          </a:p>
          <a:p>
            <a:pPr marL="0" indent="0">
              <a:buNone/>
            </a:pPr>
            <a:r>
              <a:rPr lang="en-US" dirty="0"/>
              <a:t>FROM   emp</a:t>
            </a:r>
          </a:p>
          <a:p>
            <a:pPr marL="0" indent="0">
              <a:buNone/>
            </a:pPr>
            <a:r>
              <a:rPr lang="en-US" dirty="0"/>
              <a:t>WHERE  </a:t>
            </a:r>
          </a:p>
          <a:p>
            <a:pPr marL="0" indent="0">
              <a:buNone/>
            </a:pPr>
            <a:r>
              <a:rPr lang="en-US" dirty="0" err="1"/>
              <a:t>sal</a:t>
            </a:r>
            <a:r>
              <a:rPr lang="en-US" dirty="0"/>
              <a:t> &gt; ANY (2000, 3000, 4000);</a:t>
            </a:r>
          </a:p>
          <a:p>
            <a:pPr marL="0" indent="0">
              <a:buNone/>
            </a:pPr>
            <a:r>
              <a:rPr lang="en-US" dirty="0"/>
              <a:t>     EMPNO        SAL</a:t>
            </a:r>
          </a:p>
          <a:p>
            <a:pPr marL="0" indent="0">
              <a:buNone/>
            </a:pPr>
            <a:r>
              <a:rPr lang="en-US" dirty="0"/>
              <a:t>      7566       2975</a:t>
            </a:r>
          </a:p>
          <a:p>
            <a:pPr marL="0" indent="0">
              <a:buNone/>
            </a:pPr>
            <a:r>
              <a:rPr lang="en-US" dirty="0"/>
              <a:t>      7698       2850</a:t>
            </a:r>
          </a:p>
          <a:p>
            <a:pPr marL="0" indent="0">
              <a:buNone/>
            </a:pPr>
            <a:r>
              <a:rPr lang="en-US" dirty="0"/>
              <a:t>      7782       2450</a:t>
            </a:r>
          </a:p>
          <a:p>
            <a:pPr marL="0" indent="0">
              <a:buNone/>
            </a:pPr>
            <a:r>
              <a:rPr lang="en-US" dirty="0"/>
              <a:t>      7788       3000</a:t>
            </a:r>
          </a:p>
          <a:p>
            <a:pPr marL="0" indent="0">
              <a:buNone/>
            </a:pPr>
            <a:r>
              <a:rPr lang="en-US" dirty="0"/>
              <a:t>      7839       5000</a:t>
            </a:r>
          </a:p>
          <a:p>
            <a:pPr marL="0" indent="0">
              <a:buNone/>
            </a:pPr>
            <a:r>
              <a:rPr lang="en-US" dirty="0"/>
              <a:t>      7902       3000</a:t>
            </a:r>
          </a:p>
          <a:p>
            <a:endParaRPr lang="en-US" dirty="0"/>
          </a:p>
          <a:p>
            <a:pPr marL="0" indent="0">
              <a:buNone/>
            </a:pPr>
            <a:endParaRPr lang="en-US" dirty="0"/>
          </a:p>
        </p:txBody>
      </p:sp>
      <p:pic>
        <p:nvPicPr>
          <p:cNvPr id="5" name="Content Placeholder 3">
            <a:extLst>
              <a:ext uri="{FF2B5EF4-FFF2-40B4-BE49-F238E27FC236}">
                <a16:creationId xmlns:a16="http://schemas.microsoft.com/office/drawing/2014/main" xmlns="" id="{B3AB59E5-C6CD-466A-B480-912544C834FF}"/>
              </a:ext>
            </a:extLst>
          </p:cNvPr>
          <p:cNvPicPr>
            <a:picLocks noChangeAspect="1"/>
          </p:cNvPicPr>
          <p:nvPr/>
        </p:nvPicPr>
        <p:blipFill>
          <a:blip r:embed="rId2"/>
          <a:stretch>
            <a:fillRect/>
          </a:stretch>
        </p:blipFill>
        <p:spPr>
          <a:xfrm>
            <a:off x="3067050" y="2571750"/>
            <a:ext cx="5781648" cy="2914650"/>
          </a:xfrm>
          <a:prstGeom prst="rect">
            <a:avLst/>
          </a:prstGeom>
        </p:spPr>
      </p:pic>
    </p:spTree>
    <p:extLst>
      <p:ext uri="{BB962C8B-B14F-4D97-AF65-F5344CB8AC3E}">
        <p14:creationId xmlns:p14="http://schemas.microsoft.com/office/powerpoint/2010/main" val="3889119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of Subqueries</a:t>
            </a:r>
          </a:p>
        </p:txBody>
      </p:sp>
      <p:sp>
        <p:nvSpPr>
          <p:cNvPr id="3" name="Content Placeholder 2"/>
          <p:cNvSpPr>
            <a:spLocks noGrp="1"/>
          </p:cNvSpPr>
          <p:nvPr>
            <p:ph idx="1"/>
          </p:nvPr>
        </p:nvSpPr>
        <p:spPr/>
        <p:txBody>
          <a:bodyPr>
            <a:normAutofit lnSpcReduction="10000"/>
          </a:bodyPr>
          <a:lstStyle/>
          <a:p>
            <a:r>
              <a:rPr lang="en-US" b="1" dirty="0"/>
              <a:t>Single row subquery :</a:t>
            </a:r>
            <a:r>
              <a:rPr lang="en-US" dirty="0"/>
              <a:t> Returns zero or one row. Uses Aggregate functions (max, min, avg, </a:t>
            </a:r>
            <a:r>
              <a:rPr lang="en-US" dirty="0" err="1"/>
              <a:t>count,sum</a:t>
            </a:r>
            <a:r>
              <a:rPr lang="en-US" dirty="0"/>
              <a:t>) </a:t>
            </a:r>
          </a:p>
          <a:p>
            <a:r>
              <a:rPr lang="en-US" b="1" dirty="0"/>
              <a:t>Multiple row subquery : </a:t>
            </a:r>
            <a:r>
              <a:rPr lang="en-US" dirty="0"/>
              <a:t>Returns one or more rows. </a:t>
            </a:r>
          </a:p>
          <a:p>
            <a:r>
              <a:rPr lang="en-US" b="1" dirty="0"/>
              <a:t>Multiple column subqueries :</a:t>
            </a:r>
            <a:r>
              <a:rPr lang="en-US" dirty="0"/>
              <a:t> Returns one or more columns.</a:t>
            </a:r>
          </a:p>
          <a:p>
            <a:r>
              <a:rPr lang="en-US" b="1" dirty="0"/>
              <a:t>Correlated subqueries : </a:t>
            </a:r>
            <a:r>
              <a:rPr lang="en-US" dirty="0"/>
              <a:t>Reference one or more columns in the outer SQL statement. The subquery is known as a correlated subquery because the subquery is related to the outer SQL statement.</a:t>
            </a:r>
          </a:p>
        </p:txBody>
      </p:sp>
      <p:sp>
        <p:nvSpPr>
          <p:cNvPr id="4" name="Rectangle 3"/>
          <p:cNvSpPr/>
          <p:nvPr/>
        </p:nvSpPr>
        <p:spPr>
          <a:xfrm>
            <a:off x="4453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419364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5D99C0-C8CA-47FB-A14C-B9B88D7F13B4}"/>
              </a:ext>
            </a:extLst>
          </p:cNvPr>
          <p:cNvSpPr>
            <a:spLocks noGrp="1"/>
          </p:cNvSpPr>
          <p:nvPr>
            <p:ph type="title"/>
          </p:nvPr>
        </p:nvSpPr>
        <p:spPr/>
        <p:txBody>
          <a:bodyPr/>
          <a:lstStyle/>
          <a:p>
            <a:r>
              <a:rPr lang="en-US" dirty="0"/>
              <a:t>Correlated Nested Queries</a:t>
            </a:r>
          </a:p>
        </p:txBody>
      </p:sp>
      <p:sp>
        <p:nvSpPr>
          <p:cNvPr id="3" name="Content Placeholder 2">
            <a:extLst>
              <a:ext uri="{FF2B5EF4-FFF2-40B4-BE49-F238E27FC236}">
                <a16:creationId xmlns:a16="http://schemas.microsoft.com/office/drawing/2014/main" xmlns="" id="{18B7E736-6E85-47C7-8F77-C1558F405F90}"/>
              </a:ext>
            </a:extLst>
          </p:cNvPr>
          <p:cNvSpPr>
            <a:spLocks noGrp="1"/>
          </p:cNvSpPr>
          <p:nvPr>
            <p:ph idx="1"/>
          </p:nvPr>
        </p:nvSpPr>
        <p:spPr/>
        <p:txBody>
          <a:bodyPr/>
          <a:lstStyle/>
          <a:p>
            <a:r>
              <a:rPr lang="en-US" dirty="0"/>
              <a:t>Whenever a condition in the WHERE clause of a nested query references some attribute of a relation declared in the outer query, the two queries are said to be correlated. </a:t>
            </a:r>
          </a:p>
          <a:p>
            <a:r>
              <a:rPr lang="en-US" dirty="0"/>
              <a:t>Evaluated as a top-down approach</a:t>
            </a:r>
          </a:p>
          <a:p>
            <a:endParaRPr lang="en-US" dirty="0"/>
          </a:p>
        </p:txBody>
      </p:sp>
    </p:spTree>
    <p:extLst>
      <p:ext uri="{BB962C8B-B14F-4D97-AF65-F5344CB8AC3E}">
        <p14:creationId xmlns:p14="http://schemas.microsoft.com/office/powerpoint/2010/main" val="1164186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76250"/>
            <a:ext cx="7657514" cy="5700713"/>
          </a:xfrm>
        </p:spPr>
        <p:txBody>
          <a:bodyPr/>
          <a:lstStyle/>
          <a:p>
            <a:pPr marL="0" indent="0">
              <a:buNone/>
            </a:pPr>
            <a:r>
              <a:rPr lang="en-US" b="1" dirty="0"/>
              <a:t>Retrieve the name of each employee who has a dependent with the same first name and is the same sex as the employee.</a:t>
            </a:r>
          </a:p>
          <a:p>
            <a:pPr marL="0" indent="0">
              <a:buNone/>
            </a:pPr>
            <a:endParaRPr lang="en-US" b="1" dirty="0"/>
          </a:p>
        </p:txBody>
      </p:sp>
      <p:pic>
        <p:nvPicPr>
          <p:cNvPr id="5" name="Picture 4"/>
          <p:cNvPicPr>
            <a:picLocks noChangeAspect="1"/>
          </p:cNvPicPr>
          <p:nvPr/>
        </p:nvPicPr>
        <p:blipFill>
          <a:blip r:embed="rId3"/>
          <a:stretch>
            <a:fillRect/>
          </a:stretch>
        </p:blipFill>
        <p:spPr>
          <a:xfrm>
            <a:off x="468262" y="1729152"/>
            <a:ext cx="8010525" cy="1676400"/>
          </a:xfrm>
          <a:prstGeom prst="rect">
            <a:avLst/>
          </a:prstGeom>
        </p:spPr>
      </p:pic>
      <p:pic>
        <p:nvPicPr>
          <p:cNvPr id="6" name="Picture 5"/>
          <p:cNvPicPr>
            <a:picLocks noChangeAspect="1"/>
          </p:cNvPicPr>
          <p:nvPr/>
        </p:nvPicPr>
        <p:blipFill>
          <a:blip r:embed="rId4"/>
          <a:stretch>
            <a:fillRect/>
          </a:stretch>
        </p:blipFill>
        <p:spPr>
          <a:xfrm>
            <a:off x="1873199" y="3441631"/>
            <a:ext cx="5200650" cy="1895475"/>
          </a:xfrm>
          <a:prstGeom prst="rect">
            <a:avLst/>
          </a:prstGeom>
        </p:spPr>
      </p:pic>
      <p:sp>
        <p:nvSpPr>
          <p:cNvPr id="7" name="Rectangle 6"/>
          <p:cNvSpPr/>
          <p:nvPr/>
        </p:nvSpPr>
        <p:spPr>
          <a:xfrm>
            <a:off x="256147" y="5370470"/>
            <a:ext cx="8434754" cy="1323439"/>
          </a:xfrm>
          <a:prstGeom prst="rect">
            <a:avLst/>
          </a:prstGeom>
        </p:spPr>
        <p:txBody>
          <a:bodyPr wrap="square">
            <a:spAutoFit/>
          </a:bodyPr>
          <a:lstStyle/>
          <a:p>
            <a:r>
              <a:rPr lang="en-US" sz="2000" dirty="0"/>
              <a:t>SELECT </a:t>
            </a:r>
            <a:r>
              <a:rPr lang="en-US" sz="2000" dirty="0" err="1"/>
              <a:t>E.Fname</a:t>
            </a:r>
            <a:r>
              <a:rPr lang="en-US" sz="2000" dirty="0"/>
              <a:t>, </a:t>
            </a:r>
            <a:r>
              <a:rPr lang="en-US" sz="2000" dirty="0" err="1" smtClean="0"/>
              <a:t>E.Lname</a:t>
            </a:r>
            <a:r>
              <a:rPr lang="en-US" sz="2000" dirty="0" smtClean="0"/>
              <a:t> FROM </a:t>
            </a:r>
            <a:r>
              <a:rPr lang="en-US" sz="2000" dirty="0"/>
              <a:t>EMPLOYEE AS E</a:t>
            </a:r>
          </a:p>
          <a:p>
            <a:r>
              <a:rPr lang="en-US" sz="2000" dirty="0" smtClean="0"/>
              <a:t>WHERE </a:t>
            </a:r>
            <a:r>
              <a:rPr lang="en-US" sz="2000" dirty="0" err="1"/>
              <a:t>E.Ssn</a:t>
            </a:r>
            <a:r>
              <a:rPr lang="en-US" sz="2000" dirty="0"/>
              <a:t> IN </a:t>
            </a:r>
            <a:endParaRPr lang="en-US" sz="2000" dirty="0" smtClean="0"/>
          </a:p>
          <a:p>
            <a:r>
              <a:rPr lang="en-US" sz="2000" dirty="0" smtClean="0"/>
              <a:t>(SELECT </a:t>
            </a:r>
            <a:r>
              <a:rPr lang="en-US" sz="2000" dirty="0" err="1" smtClean="0"/>
              <a:t>D.Essn</a:t>
            </a:r>
            <a:r>
              <a:rPr lang="en-US" sz="2000" dirty="0" smtClean="0"/>
              <a:t> FROM </a:t>
            </a:r>
            <a:r>
              <a:rPr lang="en-US" sz="2000" dirty="0"/>
              <a:t>DEPENDENT AS D</a:t>
            </a:r>
          </a:p>
          <a:p>
            <a:r>
              <a:rPr lang="en-US" sz="2000" dirty="0"/>
              <a:t>WHERE </a:t>
            </a:r>
            <a:r>
              <a:rPr lang="en-US" sz="2000" dirty="0" err="1"/>
              <a:t>E.Fname</a:t>
            </a:r>
            <a:r>
              <a:rPr lang="en-US" sz="2000" dirty="0"/>
              <a:t> = </a:t>
            </a:r>
            <a:r>
              <a:rPr lang="en-US" sz="2000" dirty="0" err="1" smtClean="0"/>
              <a:t>D.Dependent_name</a:t>
            </a:r>
            <a:r>
              <a:rPr lang="en-US" sz="2000" dirty="0" smtClean="0"/>
              <a:t> AND </a:t>
            </a:r>
            <a:r>
              <a:rPr lang="en-US" sz="2000" dirty="0" err="1"/>
              <a:t>E.Sex</a:t>
            </a:r>
            <a:r>
              <a:rPr lang="en-US" sz="2000" dirty="0"/>
              <a:t> = </a:t>
            </a:r>
            <a:r>
              <a:rPr lang="en-US" sz="2000" dirty="0" err="1"/>
              <a:t>D.Sex</a:t>
            </a:r>
            <a:r>
              <a:rPr lang="en-US" sz="2000" dirty="0"/>
              <a:t> );</a:t>
            </a:r>
            <a:endParaRPr lang="en-US" sz="2000" dirty="0"/>
          </a:p>
        </p:txBody>
      </p:sp>
    </p:spTree>
    <p:extLst>
      <p:ext uri="{BB962C8B-B14F-4D97-AF65-F5344CB8AC3E}">
        <p14:creationId xmlns:p14="http://schemas.microsoft.com/office/powerpoint/2010/main" val="623107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8291B-7EFD-400D-8913-CD26203824BA}"/>
              </a:ext>
            </a:extLst>
          </p:cNvPr>
          <p:cNvSpPr>
            <a:spLocks noGrp="1"/>
          </p:cNvSpPr>
          <p:nvPr>
            <p:ph type="title"/>
          </p:nvPr>
        </p:nvSpPr>
        <p:spPr/>
        <p:txBody>
          <a:bodyPr/>
          <a:lstStyle/>
          <a:p>
            <a:r>
              <a:rPr lang="en-US" dirty="0"/>
              <a:t>Exists and Not Exists</a:t>
            </a:r>
          </a:p>
        </p:txBody>
      </p:sp>
      <p:sp>
        <p:nvSpPr>
          <p:cNvPr id="3" name="Content Placeholder 2">
            <a:extLst>
              <a:ext uri="{FF2B5EF4-FFF2-40B4-BE49-F238E27FC236}">
                <a16:creationId xmlns:a16="http://schemas.microsoft.com/office/drawing/2014/main" xmlns="" id="{87692068-AB49-44CF-89FD-4822E4761BCF}"/>
              </a:ext>
            </a:extLst>
          </p:cNvPr>
          <p:cNvSpPr>
            <a:spLocks noGrp="1"/>
          </p:cNvSpPr>
          <p:nvPr>
            <p:ph idx="1"/>
          </p:nvPr>
        </p:nvSpPr>
        <p:spPr/>
        <p:txBody>
          <a:bodyPr/>
          <a:lstStyle/>
          <a:p>
            <a:r>
              <a:rPr lang="en-US" dirty="0"/>
              <a:t>The EXISTS function: used to check whether the result of a nested query is empty (contains no tuples) or not. </a:t>
            </a:r>
          </a:p>
          <a:p>
            <a:r>
              <a:rPr lang="en-US" dirty="0"/>
              <a:t>The result of EXISTS is a Boolean value TRUE if the nested query result contains at least one tuple, or FALSE if the nested query result contains no tuples.</a:t>
            </a:r>
          </a:p>
        </p:txBody>
      </p:sp>
    </p:spTree>
    <p:extLst>
      <p:ext uri="{BB962C8B-B14F-4D97-AF65-F5344CB8AC3E}">
        <p14:creationId xmlns:p14="http://schemas.microsoft.com/office/powerpoint/2010/main" val="2154118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FB7FD95-1429-4008-B90E-2A00A4DAAABF}"/>
              </a:ext>
            </a:extLst>
          </p:cNvPr>
          <p:cNvSpPr>
            <a:spLocks noGrp="1"/>
          </p:cNvSpPr>
          <p:nvPr>
            <p:ph idx="1"/>
          </p:nvPr>
        </p:nvSpPr>
        <p:spPr>
          <a:xfrm>
            <a:off x="133350" y="645318"/>
            <a:ext cx="3216822" cy="5567363"/>
          </a:xfrm>
        </p:spPr>
        <p:txBody>
          <a:bodyPr/>
          <a:lstStyle/>
          <a:p>
            <a:pPr marL="0" indent="0">
              <a:buNone/>
            </a:pPr>
            <a:r>
              <a:rPr lang="en-US" dirty="0"/>
              <a:t>Retrieve the names of employees who have no dependents. </a:t>
            </a:r>
          </a:p>
          <a:p>
            <a:pPr marL="0" indent="0">
              <a:buNone/>
            </a:pPr>
            <a:r>
              <a:rPr lang="en-US" dirty="0"/>
              <a:t>SELECT </a:t>
            </a:r>
            <a:r>
              <a:rPr lang="en-US" dirty="0" err="1"/>
              <a:t>Fname</a:t>
            </a:r>
            <a:r>
              <a:rPr lang="en-US" dirty="0"/>
              <a:t>, </a:t>
            </a:r>
            <a:r>
              <a:rPr lang="en-US" dirty="0" err="1"/>
              <a:t>Lname</a:t>
            </a:r>
            <a:r>
              <a:rPr lang="en-US" dirty="0"/>
              <a:t> FROM EMPLOYEE WHERE NOT EXISTS ( SELECT * FROM DEPENDENT D WHERE </a:t>
            </a:r>
            <a:r>
              <a:rPr lang="en-US" dirty="0" err="1"/>
              <a:t>E.Ssn</a:t>
            </a:r>
            <a:r>
              <a:rPr lang="en-US" dirty="0"/>
              <a:t> = </a:t>
            </a:r>
            <a:r>
              <a:rPr lang="en-US" dirty="0" err="1"/>
              <a:t>D.Essn</a:t>
            </a:r>
            <a:r>
              <a:rPr lang="en-US" dirty="0"/>
              <a:t> ); </a:t>
            </a:r>
          </a:p>
        </p:txBody>
      </p:sp>
      <p:pic>
        <p:nvPicPr>
          <p:cNvPr id="4" name="Picture 3">
            <a:extLst>
              <a:ext uri="{FF2B5EF4-FFF2-40B4-BE49-F238E27FC236}">
                <a16:creationId xmlns:a16="http://schemas.microsoft.com/office/drawing/2014/main" xmlns="" id="{F19884BD-9A36-4118-8B95-7EFA78F42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172" y="0"/>
            <a:ext cx="5793828" cy="6858000"/>
          </a:xfrm>
          <a:prstGeom prst="rect">
            <a:avLst/>
          </a:prstGeom>
        </p:spPr>
      </p:pic>
    </p:spTree>
    <p:extLst>
      <p:ext uri="{BB962C8B-B14F-4D97-AF65-F5344CB8AC3E}">
        <p14:creationId xmlns:p14="http://schemas.microsoft.com/office/powerpoint/2010/main" val="1992284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33E7261-08BE-4FAD-97A6-A6EE78EEEC6E}"/>
              </a:ext>
            </a:extLst>
          </p:cNvPr>
          <p:cNvSpPr>
            <a:spLocks noGrp="1"/>
          </p:cNvSpPr>
          <p:nvPr>
            <p:ph idx="1"/>
          </p:nvPr>
        </p:nvSpPr>
        <p:spPr>
          <a:xfrm>
            <a:off x="154983" y="480448"/>
            <a:ext cx="3331167" cy="5715566"/>
          </a:xfrm>
        </p:spPr>
        <p:txBody>
          <a:bodyPr>
            <a:normAutofit fontScale="92500" lnSpcReduction="10000"/>
          </a:bodyPr>
          <a:lstStyle/>
          <a:p>
            <a:pPr marL="0" indent="0">
              <a:buNone/>
            </a:pPr>
            <a:r>
              <a:rPr lang="en-US" b="1" dirty="0"/>
              <a:t>Retrieve the name of each employee who has a dependent with the same first name and is the same sex as the employee</a:t>
            </a:r>
            <a:r>
              <a:rPr lang="en-US" b="1" dirty="0" smtClean="0"/>
              <a:t>.</a:t>
            </a:r>
          </a:p>
          <a:p>
            <a:pPr marL="0" indent="0">
              <a:buNone/>
            </a:pPr>
            <a:r>
              <a:rPr lang="en-US" dirty="0"/>
              <a:t>SELECT </a:t>
            </a:r>
            <a:r>
              <a:rPr lang="en-US" dirty="0" err="1"/>
              <a:t>E.Fname</a:t>
            </a:r>
            <a:r>
              <a:rPr lang="en-US" dirty="0"/>
              <a:t>, </a:t>
            </a:r>
            <a:r>
              <a:rPr lang="en-US" dirty="0" err="1"/>
              <a:t>E.Lname</a:t>
            </a:r>
            <a:r>
              <a:rPr lang="en-US" dirty="0"/>
              <a:t> FROM EMPLOYEE  E WHERE EXISTS </a:t>
            </a:r>
          </a:p>
          <a:p>
            <a:pPr marL="0" indent="0">
              <a:buNone/>
            </a:pPr>
            <a:r>
              <a:rPr lang="en-US" dirty="0"/>
              <a:t>( SELECT * FROM DEPENDENT  D WHERE </a:t>
            </a:r>
            <a:r>
              <a:rPr lang="en-US" dirty="0" err="1"/>
              <a:t>E.Ssn</a:t>
            </a:r>
            <a:r>
              <a:rPr lang="en-US" dirty="0"/>
              <a:t> = </a:t>
            </a:r>
            <a:r>
              <a:rPr lang="en-US" dirty="0" err="1"/>
              <a:t>D.Essn</a:t>
            </a:r>
            <a:r>
              <a:rPr lang="en-US" dirty="0"/>
              <a:t> AND </a:t>
            </a:r>
            <a:r>
              <a:rPr lang="en-US" dirty="0" err="1"/>
              <a:t>E.Sex</a:t>
            </a:r>
            <a:r>
              <a:rPr lang="en-US" dirty="0"/>
              <a:t> = </a:t>
            </a:r>
            <a:r>
              <a:rPr lang="en-US" dirty="0" err="1"/>
              <a:t>D.Sex</a:t>
            </a:r>
            <a:r>
              <a:rPr lang="en-US" dirty="0"/>
              <a:t> AND </a:t>
            </a:r>
            <a:r>
              <a:rPr lang="en-US" dirty="0" err="1"/>
              <a:t>E.Fname</a:t>
            </a:r>
            <a:r>
              <a:rPr lang="en-US" dirty="0"/>
              <a:t> = </a:t>
            </a:r>
            <a:r>
              <a:rPr lang="en-US" dirty="0" err="1"/>
              <a:t>D.Dependent_name</a:t>
            </a:r>
            <a:r>
              <a:rPr lang="en-US" dirty="0"/>
              <a:t>);</a:t>
            </a:r>
          </a:p>
          <a:p>
            <a:endParaRPr lang="en-US" dirty="0"/>
          </a:p>
          <a:p>
            <a:pPr marL="0" indent="0">
              <a:buNone/>
            </a:pPr>
            <a:endParaRPr lang="en-US" b="1" dirty="0"/>
          </a:p>
          <a:p>
            <a:pPr marL="0" indent="0">
              <a:buNone/>
            </a:pPr>
            <a:endParaRPr lang="en-US" b="1" dirty="0"/>
          </a:p>
        </p:txBody>
      </p:sp>
      <p:pic>
        <p:nvPicPr>
          <p:cNvPr id="4" name="Picture 3">
            <a:extLst>
              <a:ext uri="{FF2B5EF4-FFF2-40B4-BE49-F238E27FC236}">
                <a16:creationId xmlns:a16="http://schemas.microsoft.com/office/drawing/2014/main" xmlns="" id="{C2AA7C0E-0319-4C29-99DF-FA7654F62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172" y="0"/>
            <a:ext cx="5793828" cy="6858000"/>
          </a:xfrm>
          <a:prstGeom prst="rect">
            <a:avLst/>
          </a:prstGeom>
        </p:spPr>
      </p:pic>
    </p:spTree>
    <p:extLst>
      <p:ext uri="{BB962C8B-B14F-4D97-AF65-F5344CB8AC3E}">
        <p14:creationId xmlns:p14="http://schemas.microsoft.com/office/powerpoint/2010/main" val="218776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EE9A277-759D-40D2-AB46-595BBF94E182}"/>
              </a:ext>
            </a:extLst>
          </p:cNvPr>
          <p:cNvSpPr>
            <a:spLocks noGrp="1"/>
          </p:cNvSpPr>
          <p:nvPr>
            <p:ph idx="1"/>
          </p:nvPr>
        </p:nvSpPr>
        <p:spPr>
          <a:xfrm>
            <a:off x="628650" y="590550"/>
            <a:ext cx="2552700" cy="5586413"/>
          </a:xfrm>
        </p:spPr>
        <p:txBody>
          <a:bodyPr/>
          <a:lstStyle/>
          <a:p>
            <a:pPr marL="0" indent="0">
              <a:buNone/>
            </a:pPr>
            <a:r>
              <a:rPr lang="en-US" dirty="0" smtClean="0"/>
              <a:t>List </a:t>
            </a:r>
            <a:r>
              <a:rPr lang="en-US" dirty="0"/>
              <a:t>the names of </a:t>
            </a:r>
            <a:r>
              <a:rPr lang="en-US" dirty="0" smtClean="0"/>
              <a:t>managers of department </a:t>
            </a:r>
            <a:r>
              <a:rPr lang="en-US" dirty="0"/>
              <a:t>who have at least one dependent. </a:t>
            </a:r>
          </a:p>
        </p:txBody>
      </p:sp>
      <p:pic>
        <p:nvPicPr>
          <p:cNvPr id="4" name="Picture 3">
            <a:extLst>
              <a:ext uri="{FF2B5EF4-FFF2-40B4-BE49-F238E27FC236}">
                <a16:creationId xmlns:a16="http://schemas.microsoft.com/office/drawing/2014/main" xmlns="" id="{80F5B7F9-3A7F-46EF-858F-0C0210C7E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172" y="0"/>
            <a:ext cx="5793828" cy="6858000"/>
          </a:xfrm>
          <a:prstGeom prst="rect">
            <a:avLst/>
          </a:prstGeom>
        </p:spPr>
      </p:pic>
    </p:spTree>
    <p:extLst>
      <p:ext uri="{BB962C8B-B14F-4D97-AF65-F5344CB8AC3E}">
        <p14:creationId xmlns:p14="http://schemas.microsoft.com/office/powerpoint/2010/main" val="32196961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F00E25-EE2B-4FBD-A5DB-313B31E3A49D}"/>
              </a:ext>
            </a:extLst>
          </p:cNvPr>
          <p:cNvSpPr>
            <a:spLocks noGrp="1"/>
          </p:cNvSpPr>
          <p:nvPr>
            <p:ph type="title"/>
          </p:nvPr>
        </p:nvSpPr>
        <p:spPr/>
        <p:txBody>
          <a:bodyPr/>
          <a:lstStyle/>
          <a:p>
            <a:r>
              <a:rPr lang="en-US" dirty="0"/>
              <a:t>Types of Joins</a:t>
            </a:r>
          </a:p>
        </p:txBody>
      </p:sp>
      <p:sp>
        <p:nvSpPr>
          <p:cNvPr id="3" name="Content Placeholder 2">
            <a:extLst>
              <a:ext uri="{FF2B5EF4-FFF2-40B4-BE49-F238E27FC236}">
                <a16:creationId xmlns:a16="http://schemas.microsoft.com/office/drawing/2014/main" xmlns="" id="{9AC9A950-5EE2-4B82-B39D-2D9C95A0DA66}"/>
              </a:ext>
            </a:extLst>
          </p:cNvPr>
          <p:cNvSpPr>
            <a:spLocks noGrp="1"/>
          </p:cNvSpPr>
          <p:nvPr>
            <p:ph idx="1"/>
          </p:nvPr>
        </p:nvSpPr>
        <p:spPr/>
        <p:txBody>
          <a:bodyPr/>
          <a:lstStyle/>
          <a:p>
            <a:r>
              <a:rPr lang="en-US" dirty="0"/>
              <a:t>Cartesian Product</a:t>
            </a:r>
          </a:p>
          <a:p>
            <a:r>
              <a:rPr lang="en-US" dirty="0" err="1"/>
              <a:t>Equi</a:t>
            </a:r>
            <a:r>
              <a:rPr lang="en-US" dirty="0"/>
              <a:t> JOIN/ Inner Join/ Join</a:t>
            </a:r>
          </a:p>
          <a:p>
            <a:r>
              <a:rPr lang="en-US" dirty="0"/>
              <a:t>Left outer Join/ Left Join</a:t>
            </a:r>
          </a:p>
          <a:p>
            <a:r>
              <a:rPr lang="en-US" dirty="0"/>
              <a:t>Right Outer Join/ Right Join</a:t>
            </a:r>
          </a:p>
          <a:p>
            <a:r>
              <a:rPr lang="en-US" dirty="0"/>
              <a:t>Self Join</a:t>
            </a:r>
          </a:p>
          <a:p>
            <a:endParaRPr lang="en-US" dirty="0"/>
          </a:p>
        </p:txBody>
      </p:sp>
    </p:spTree>
    <p:extLst>
      <p:ext uri="{BB962C8B-B14F-4D97-AF65-F5344CB8AC3E}">
        <p14:creationId xmlns:p14="http://schemas.microsoft.com/office/powerpoint/2010/main" val="2080761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847" y="195572"/>
            <a:ext cx="7877908" cy="4351338"/>
          </a:xfrm>
        </p:spPr>
        <p:txBody>
          <a:bodyPr/>
          <a:lstStyle/>
          <a:p>
            <a:r>
              <a:rPr lang="en-US" dirty="0" smtClean="0"/>
              <a:t>Retrieve </a:t>
            </a:r>
            <a:r>
              <a:rPr lang="en-US" dirty="0"/>
              <a:t>the names of all employees who have two or more dependents</a:t>
            </a:r>
          </a:p>
        </p:txBody>
      </p:sp>
      <p:pic>
        <p:nvPicPr>
          <p:cNvPr id="4" name="Picture 3"/>
          <p:cNvPicPr>
            <a:picLocks noChangeAspect="1"/>
          </p:cNvPicPr>
          <p:nvPr/>
        </p:nvPicPr>
        <p:blipFill rotWithShape="1">
          <a:blip r:embed="rId3"/>
          <a:srcRect t="5085" b="67265"/>
          <a:stretch/>
        </p:blipFill>
        <p:spPr>
          <a:xfrm>
            <a:off x="15498" y="1037026"/>
            <a:ext cx="8368432" cy="2805194"/>
          </a:xfrm>
          <a:prstGeom prst="rect">
            <a:avLst/>
          </a:prstGeom>
        </p:spPr>
      </p:pic>
      <p:pic>
        <p:nvPicPr>
          <p:cNvPr id="5" name="Picture 4"/>
          <p:cNvPicPr>
            <a:picLocks noChangeAspect="1"/>
          </p:cNvPicPr>
          <p:nvPr/>
        </p:nvPicPr>
        <p:blipFill rotWithShape="1">
          <a:blip r:embed="rId3"/>
          <a:srcRect l="31878" t="72970" r="3896" b="774"/>
          <a:stretch/>
        </p:blipFill>
        <p:spPr>
          <a:xfrm>
            <a:off x="4054090" y="3671255"/>
            <a:ext cx="4975796" cy="2466074"/>
          </a:xfrm>
          <a:prstGeom prst="rect">
            <a:avLst/>
          </a:prstGeom>
        </p:spPr>
      </p:pic>
    </p:spTree>
    <p:extLst>
      <p:ext uri="{BB962C8B-B14F-4D97-AF65-F5344CB8AC3E}">
        <p14:creationId xmlns:p14="http://schemas.microsoft.com/office/powerpoint/2010/main" val="4650003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06400"/>
            <a:ext cx="9144000" cy="1195754"/>
          </a:xfrm>
        </p:spPr>
        <p:txBody>
          <a:bodyPr>
            <a:normAutofit lnSpcReduction="10000"/>
          </a:bodyPr>
          <a:lstStyle/>
          <a:p>
            <a:pPr marL="0" indent="0">
              <a:buNone/>
            </a:pPr>
            <a:r>
              <a:rPr lang="en-US" dirty="0" smtClean="0"/>
              <a:t>For </a:t>
            </a:r>
            <a:r>
              <a:rPr lang="en-US" dirty="0"/>
              <a:t>each project, retrieve the project number, the project name, and the number of employees from department 5 who work on the project.</a:t>
            </a:r>
          </a:p>
        </p:txBody>
      </p:sp>
      <p:pic>
        <p:nvPicPr>
          <p:cNvPr id="4" name="Picture 3"/>
          <p:cNvPicPr>
            <a:picLocks noChangeAspect="1"/>
          </p:cNvPicPr>
          <p:nvPr/>
        </p:nvPicPr>
        <p:blipFill>
          <a:blip r:embed="rId3"/>
          <a:stretch>
            <a:fillRect/>
          </a:stretch>
        </p:blipFill>
        <p:spPr>
          <a:xfrm>
            <a:off x="4551232" y="1904400"/>
            <a:ext cx="4592768" cy="3371350"/>
          </a:xfrm>
          <a:prstGeom prst="rect">
            <a:avLst/>
          </a:prstGeom>
        </p:spPr>
      </p:pic>
      <p:pic>
        <p:nvPicPr>
          <p:cNvPr id="5" name="Picture 4"/>
          <p:cNvPicPr>
            <a:picLocks noChangeAspect="1"/>
          </p:cNvPicPr>
          <p:nvPr/>
        </p:nvPicPr>
        <p:blipFill rotWithShape="1">
          <a:blip r:embed="rId4"/>
          <a:srcRect l="2704" t="11364" r="4377" b="34637"/>
          <a:stretch/>
        </p:blipFill>
        <p:spPr>
          <a:xfrm>
            <a:off x="588935" y="3901525"/>
            <a:ext cx="6078566" cy="2045899"/>
          </a:xfrm>
          <a:prstGeom prst="rect">
            <a:avLst/>
          </a:prstGeom>
        </p:spPr>
      </p:pic>
      <p:sp>
        <p:nvSpPr>
          <p:cNvPr id="2" name="Rectangle 1"/>
          <p:cNvSpPr/>
          <p:nvPr/>
        </p:nvSpPr>
        <p:spPr>
          <a:xfrm>
            <a:off x="165100" y="1904400"/>
            <a:ext cx="4572000" cy="1477328"/>
          </a:xfrm>
          <a:prstGeom prst="rect">
            <a:avLst/>
          </a:prstGeom>
        </p:spPr>
        <p:txBody>
          <a:bodyPr>
            <a:spAutoFit/>
          </a:bodyPr>
          <a:lstStyle/>
          <a:p>
            <a:r>
              <a:rPr lang="en-US" dirty="0" smtClean="0"/>
              <a:t> </a:t>
            </a:r>
            <a:r>
              <a:rPr lang="en-US" dirty="0"/>
              <a:t>SELECT </a:t>
            </a:r>
            <a:r>
              <a:rPr lang="en-US" dirty="0" err="1"/>
              <a:t>Pnumber</a:t>
            </a:r>
            <a:r>
              <a:rPr lang="en-US" dirty="0"/>
              <a:t>, </a:t>
            </a:r>
            <a:r>
              <a:rPr lang="en-US" dirty="0" err="1"/>
              <a:t>Pname</a:t>
            </a:r>
            <a:r>
              <a:rPr lang="en-US" dirty="0"/>
              <a:t>, COUNT (*)</a:t>
            </a:r>
          </a:p>
          <a:p>
            <a:r>
              <a:rPr lang="en-US" dirty="0"/>
              <a:t>FROM PROJECT, WORKS_ON, EMPLOYEE</a:t>
            </a:r>
          </a:p>
          <a:p>
            <a:r>
              <a:rPr lang="en-US" dirty="0"/>
              <a:t>WHERE </a:t>
            </a:r>
            <a:r>
              <a:rPr lang="en-US" dirty="0" err="1"/>
              <a:t>Pnumber</a:t>
            </a:r>
            <a:r>
              <a:rPr lang="en-US" dirty="0"/>
              <a:t> = </a:t>
            </a:r>
            <a:r>
              <a:rPr lang="en-US" dirty="0" err="1"/>
              <a:t>Pno</a:t>
            </a:r>
            <a:r>
              <a:rPr lang="en-US" dirty="0"/>
              <a:t> AND </a:t>
            </a:r>
            <a:r>
              <a:rPr lang="en-US" dirty="0" err="1"/>
              <a:t>Ssn</a:t>
            </a:r>
            <a:r>
              <a:rPr lang="en-US" dirty="0"/>
              <a:t> = </a:t>
            </a:r>
            <a:r>
              <a:rPr lang="en-US" dirty="0" err="1"/>
              <a:t>Essn</a:t>
            </a:r>
            <a:r>
              <a:rPr lang="en-US" dirty="0"/>
              <a:t> AND </a:t>
            </a:r>
            <a:r>
              <a:rPr lang="en-US" dirty="0" err="1"/>
              <a:t>Dno</a:t>
            </a:r>
            <a:r>
              <a:rPr lang="en-US" dirty="0"/>
              <a:t> = 5</a:t>
            </a:r>
          </a:p>
          <a:p>
            <a:r>
              <a:rPr lang="en-US" dirty="0"/>
              <a:t>GROUP BY </a:t>
            </a:r>
            <a:r>
              <a:rPr lang="en-US" dirty="0" err="1"/>
              <a:t>Pnumber</a:t>
            </a:r>
            <a:r>
              <a:rPr lang="en-US" dirty="0"/>
              <a:t>, </a:t>
            </a:r>
            <a:r>
              <a:rPr lang="en-US" dirty="0" err="1"/>
              <a:t>Pname</a:t>
            </a:r>
            <a:r>
              <a:rPr lang="en-US" dirty="0"/>
              <a:t>;</a:t>
            </a:r>
          </a:p>
        </p:txBody>
      </p:sp>
    </p:spTree>
    <p:extLst>
      <p:ext uri="{BB962C8B-B14F-4D97-AF65-F5344CB8AC3E}">
        <p14:creationId xmlns:p14="http://schemas.microsoft.com/office/powerpoint/2010/main" val="638229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C5D721-BF3C-4225-B99D-4D91CF2264DA}"/>
              </a:ext>
            </a:extLst>
          </p:cNvPr>
          <p:cNvSpPr>
            <a:spLocks noGrp="1"/>
          </p:cNvSpPr>
          <p:nvPr>
            <p:ph type="title"/>
          </p:nvPr>
        </p:nvSpPr>
        <p:spPr/>
        <p:txBody>
          <a:bodyPr/>
          <a:lstStyle/>
          <a:p>
            <a:r>
              <a:rPr lang="en-US" dirty="0"/>
              <a:t>Schema Change Statements in SQL</a:t>
            </a:r>
          </a:p>
        </p:txBody>
      </p:sp>
      <p:sp>
        <p:nvSpPr>
          <p:cNvPr id="3" name="Content Placeholder 2">
            <a:extLst>
              <a:ext uri="{FF2B5EF4-FFF2-40B4-BE49-F238E27FC236}">
                <a16:creationId xmlns:a16="http://schemas.microsoft.com/office/drawing/2014/main" xmlns="" id="{C9246D9E-5042-4BD8-80A1-43888E0630A2}"/>
              </a:ext>
            </a:extLst>
          </p:cNvPr>
          <p:cNvSpPr>
            <a:spLocks noGrp="1"/>
          </p:cNvSpPr>
          <p:nvPr>
            <p:ph idx="1"/>
          </p:nvPr>
        </p:nvSpPr>
        <p:spPr/>
        <p:txBody>
          <a:bodyPr/>
          <a:lstStyle/>
          <a:p>
            <a:r>
              <a:rPr lang="en-US" dirty="0"/>
              <a:t>DROP TABLE </a:t>
            </a:r>
            <a:r>
              <a:rPr lang="en-US" dirty="0" err="1"/>
              <a:t>table_name</a:t>
            </a:r>
            <a:r>
              <a:rPr lang="en-US" dirty="0"/>
              <a:t>;</a:t>
            </a:r>
          </a:p>
          <a:p>
            <a:r>
              <a:rPr lang="en-US" b="1" i="0" dirty="0">
                <a:solidFill>
                  <a:srgbClr val="000000"/>
                </a:solidFill>
                <a:effectLst/>
                <a:latin typeface="Segoe UI" panose="020B0502040204020203" pitchFamily="34" charset="0"/>
              </a:rPr>
              <a:t>SQL TRUNCATE TABLE: </a:t>
            </a:r>
            <a:r>
              <a:rPr lang="en-US" b="0" i="0" dirty="0">
                <a:solidFill>
                  <a:srgbClr val="000000"/>
                </a:solidFill>
                <a:effectLst/>
                <a:latin typeface="Verdana" panose="020B0604030504040204" pitchFamily="34" charset="0"/>
              </a:rPr>
              <a:t>used to delete the data inside a table, but not the table itself.</a:t>
            </a:r>
            <a:endParaRPr lang="en-US" b="1" i="0" dirty="0">
              <a:solidFill>
                <a:srgbClr val="000000"/>
              </a:solidFill>
              <a:effectLst/>
              <a:latin typeface="Segoe UI" panose="020B0502040204020203" pitchFamily="34" charset="0"/>
            </a:endParaRPr>
          </a:p>
          <a:p>
            <a:pPr lvl="1"/>
            <a:r>
              <a:rPr lang="en-US" i="0" dirty="0">
                <a:solidFill>
                  <a:srgbClr val="000000"/>
                </a:solidFill>
                <a:effectLst/>
                <a:latin typeface="Segoe UI" panose="020B0502040204020203" pitchFamily="34" charset="0"/>
              </a:rPr>
              <a:t>TRUNCATE TABLE </a:t>
            </a:r>
            <a:r>
              <a:rPr lang="en-US" i="0" dirty="0" err="1">
                <a:solidFill>
                  <a:srgbClr val="000000"/>
                </a:solidFill>
                <a:effectLst/>
                <a:latin typeface="Segoe UI" panose="020B0502040204020203" pitchFamily="34" charset="0"/>
              </a:rPr>
              <a:t>table_name</a:t>
            </a:r>
            <a:r>
              <a:rPr lang="en-US" i="0" dirty="0">
                <a:solidFill>
                  <a:srgbClr val="000000"/>
                </a:solidFill>
                <a:effectLst/>
                <a:latin typeface="Segoe UI" panose="020B0502040204020203" pitchFamily="34" charset="0"/>
              </a:rPr>
              <a:t>;</a:t>
            </a:r>
          </a:p>
          <a:p>
            <a:pPr lvl="1"/>
            <a:endParaRPr lang="en-US" i="0" dirty="0">
              <a:solidFill>
                <a:srgbClr val="000000"/>
              </a:solidFill>
              <a:effectLst/>
              <a:latin typeface="Segoe UI" panose="020B0502040204020203" pitchFamily="34" charset="0"/>
            </a:endParaRPr>
          </a:p>
          <a:p>
            <a:pPr lvl="1"/>
            <a:endParaRPr lang="en-US" dirty="0"/>
          </a:p>
        </p:txBody>
      </p:sp>
    </p:spTree>
    <p:extLst>
      <p:ext uri="{BB962C8B-B14F-4D97-AF65-F5344CB8AC3E}">
        <p14:creationId xmlns:p14="http://schemas.microsoft.com/office/powerpoint/2010/main" val="440139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73691-4C52-420B-8777-03B1ED0A0BE3}"/>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SQL ALTER TABLE Statement</a:t>
            </a:r>
            <a:endParaRPr lang="en-US" dirty="0"/>
          </a:p>
        </p:txBody>
      </p:sp>
      <p:sp>
        <p:nvSpPr>
          <p:cNvPr id="3" name="Content Placeholder 2">
            <a:extLst>
              <a:ext uri="{FF2B5EF4-FFF2-40B4-BE49-F238E27FC236}">
                <a16:creationId xmlns:a16="http://schemas.microsoft.com/office/drawing/2014/main" xmlns="" id="{EEC4E3B6-AE57-46C5-A9DB-E01651155794}"/>
              </a:ext>
            </a:extLst>
          </p:cNvPr>
          <p:cNvSpPr>
            <a:spLocks noGrp="1"/>
          </p:cNvSpPr>
          <p:nvPr>
            <p:ph idx="1"/>
          </p:nvPr>
        </p:nvSpPr>
        <p:spPr/>
        <p:txBody>
          <a:bodyPr>
            <a:normAutofit/>
          </a:bodyPr>
          <a:lstStyle/>
          <a:p>
            <a:pPr marL="0" indent="0">
              <a:buNone/>
            </a:pPr>
            <a:r>
              <a:rPr lang="en-US" sz="3200" b="1" dirty="0"/>
              <a:t>ADD COLUMNS</a:t>
            </a:r>
          </a:p>
          <a:p>
            <a:pPr marL="0" indent="0">
              <a:buNone/>
            </a:pPr>
            <a:r>
              <a:rPr lang="en-US" dirty="0"/>
              <a:t>ALTER TABLE </a:t>
            </a:r>
            <a:r>
              <a:rPr lang="en-US" dirty="0" err="1"/>
              <a:t>table_name</a:t>
            </a:r>
            <a:endParaRPr lang="en-US" dirty="0"/>
          </a:p>
          <a:p>
            <a:pPr marL="0" indent="0">
              <a:buNone/>
            </a:pPr>
            <a:r>
              <a:rPr lang="en-US" dirty="0"/>
              <a:t>ADD </a:t>
            </a:r>
            <a:r>
              <a:rPr lang="en-US" dirty="0" err="1"/>
              <a:t>column_name</a:t>
            </a:r>
            <a:r>
              <a:rPr lang="en-US" dirty="0"/>
              <a:t> datatype;</a:t>
            </a:r>
          </a:p>
          <a:p>
            <a:pPr marL="0" indent="0">
              <a:buNone/>
            </a:pPr>
            <a:endParaRPr lang="en-US" dirty="0"/>
          </a:p>
          <a:p>
            <a:pPr marL="457200" lvl="1" indent="0">
              <a:buNone/>
            </a:pPr>
            <a:endParaRPr lang="en-US" dirty="0"/>
          </a:p>
          <a:p>
            <a:pPr marL="457200" lvl="1" indent="0">
              <a:buNone/>
            </a:pPr>
            <a:r>
              <a:rPr lang="en-US" dirty="0"/>
              <a:t>ALTER TABLE </a:t>
            </a:r>
            <a:r>
              <a:rPr lang="en-US" dirty="0" err="1"/>
              <a:t>table_name</a:t>
            </a:r>
            <a:endParaRPr lang="en-US" dirty="0"/>
          </a:p>
          <a:p>
            <a:pPr marL="457200" lvl="1" indent="0">
              <a:buNone/>
            </a:pPr>
            <a:r>
              <a:rPr lang="en-US" dirty="0"/>
              <a:t>MODIFY </a:t>
            </a:r>
            <a:r>
              <a:rPr lang="en-US" dirty="0" err="1"/>
              <a:t>column_name</a:t>
            </a:r>
            <a:r>
              <a:rPr lang="en-US" dirty="0"/>
              <a:t> datatype;</a:t>
            </a:r>
          </a:p>
        </p:txBody>
      </p:sp>
    </p:spTree>
    <p:extLst>
      <p:ext uri="{BB962C8B-B14F-4D97-AF65-F5344CB8AC3E}">
        <p14:creationId xmlns:p14="http://schemas.microsoft.com/office/powerpoint/2010/main" val="3162348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402683-4885-45FC-80E8-93BDCAF646BD}"/>
              </a:ext>
            </a:extLst>
          </p:cNvPr>
          <p:cNvSpPr>
            <a:spLocks noGrp="1"/>
          </p:cNvSpPr>
          <p:nvPr>
            <p:ph type="title"/>
          </p:nvPr>
        </p:nvSpPr>
        <p:spPr/>
        <p:txBody>
          <a:bodyPr/>
          <a:lstStyle/>
          <a:p>
            <a:r>
              <a:rPr lang="en-US" dirty="0"/>
              <a:t>DROP COLUMNS AND CONSTRAINTS</a:t>
            </a:r>
          </a:p>
        </p:txBody>
      </p:sp>
      <p:sp>
        <p:nvSpPr>
          <p:cNvPr id="3" name="Content Placeholder 2">
            <a:extLst>
              <a:ext uri="{FF2B5EF4-FFF2-40B4-BE49-F238E27FC236}">
                <a16:creationId xmlns:a16="http://schemas.microsoft.com/office/drawing/2014/main" xmlns="" id="{3416E6EC-273B-4C46-AB7D-95F612F4C5DB}"/>
              </a:ext>
            </a:extLst>
          </p:cNvPr>
          <p:cNvSpPr>
            <a:spLocks noGrp="1"/>
          </p:cNvSpPr>
          <p:nvPr>
            <p:ph idx="1"/>
          </p:nvPr>
        </p:nvSpPr>
        <p:spPr/>
        <p:txBody>
          <a:bodyPr/>
          <a:lstStyle/>
          <a:p>
            <a:r>
              <a:rPr lang="en-US" b="1" dirty="0">
                <a:solidFill>
                  <a:srgbClr val="000000"/>
                </a:solidFill>
                <a:latin typeface="Segoe UI" panose="020B0502040204020203" pitchFamily="34" charset="0"/>
              </a:rPr>
              <a:t>Drop Column</a:t>
            </a:r>
            <a:endParaRPr lang="en-US" b="1" i="0" dirty="0">
              <a:solidFill>
                <a:srgbClr val="000000"/>
              </a:solidFill>
              <a:effectLst/>
              <a:latin typeface="Segoe UI" panose="020B0502040204020203" pitchFamily="34" charset="0"/>
            </a:endParaRPr>
          </a:p>
          <a:p>
            <a:pPr marL="457200" lvl="1" indent="0">
              <a:buNone/>
            </a:pPr>
            <a:r>
              <a:rPr lang="en-US" dirty="0"/>
              <a:t>ALTER TABLE </a:t>
            </a:r>
            <a:r>
              <a:rPr lang="en-US" dirty="0" err="1"/>
              <a:t>table_name</a:t>
            </a:r>
            <a:endParaRPr lang="en-US" dirty="0"/>
          </a:p>
          <a:p>
            <a:pPr marL="457200" lvl="1" indent="0">
              <a:buNone/>
            </a:pPr>
            <a:r>
              <a:rPr lang="en-US" dirty="0"/>
              <a:t>DROP COLUMN </a:t>
            </a:r>
            <a:r>
              <a:rPr lang="en-US" dirty="0" err="1"/>
              <a:t>column_name</a:t>
            </a:r>
            <a:r>
              <a:rPr lang="en-US" dirty="0"/>
              <a:t>;</a:t>
            </a:r>
            <a:endParaRPr lang="en-US" b="1" dirty="0">
              <a:solidFill>
                <a:srgbClr val="000000"/>
              </a:solidFill>
              <a:latin typeface="Segoe UI" panose="020B0502040204020203" pitchFamily="34" charset="0"/>
            </a:endParaRPr>
          </a:p>
          <a:p>
            <a:r>
              <a:rPr lang="en-US" b="1" dirty="0">
                <a:solidFill>
                  <a:srgbClr val="000000"/>
                </a:solidFill>
                <a:latin typeface="Segoe UI" panose="020B0502040204020203" pitchFamily="34" charset="0"/>
              </a:rPr>
              <a:t>Drop constraints</a:t>
            </a:r>
          </a:p>
          <a:p>
            <a:pPr lvl="1"/>
            <a:r>
              <a:rPr lang="en-US" i="0" dirty="0">
                <a:solidFill>
                  <a:srgbClr val="000000"/>
                </a:solidFill>
                <a:effectLst/>
                <a:latin typeface="Segoe UI" panose="020B0502040204020203" pitchFamily="34" charset="0"/>
              </a:rPr>
              <a:t>ALTER TABLE </a:t>
            </a:r>
            <a:r>
              <a:rPr lang="en-US" i="0" dirty="0" err="1">
                <a:solidFill>
                  <a:srgbClr val="000000"/>
                </a:solidFill>
                <a:effectLst/>
                <a:latin typeface="Segoe UI" panose="020B0502040204020203" pitchFamily="34" charset="0"/>
              </a:rPr>
              <a:t>table_name</a:t>
            </a:r>
            <a:r>
              <a:rPr lang="en-US" i="0" dirty="0">
                <a:solidFill>
                  <a:srgbClr val="000000"/>
                </a:solidFill>
                <a:effectLst/>
                <a:latin typeface="Segoe UI" panose="020B0502040204020203" pitchFamily="34" charset="0"/>
              </a:rPr>
              <a:t> </a:t>
            </a:r>
          </a:p>
          <a:p>
            <a:pPr lvl="1"/>
            <a:r>
              <a:rPr lang="en-US" i="0" dirty="0">
                <a:solidFill>
                  <a:srgbClr val="000000"/>
                </a:solidFill>
                <a:effectLst/>
                <a:latin typeface="Segoe UI" panose="020B0502040204020203" pitchFamily="34" charset="0"/>
              </a:rPr>
              <a:t>DROP CONSTRAINT </a:t>
            </a:r>
            <a:r>
              <a:rPr lang="en-US" i="0" dirty="0" err="1">
                <a:solidFill>
                  <a:srgbClr val="000000"/>
                </a:solidFill>
                <a:effectLst/>
                <a:latin typeface="Segoe UI" panose="020B0502040204020203" pitchFamily="34" charset="0"/>
              </a:rPr>
              <a:t>Constraint</a:t>
            </a:r>
            <a:r>
              <a:rPr lang="en-US" dirty="0" err="1">
                <a:solidFill>
                  <a:srgbClr val="000000"/>
                </a:solidFill>
                <a:latin typeface="Segoe UI" panose="020B0502040204020203" pitchFamily="34" charset="0"/>
              </a:rPr>
              <a:t>_name</a:t>
            </a:r>
            <a:r>
              <a:rPr lang="en-US" dirty="0">
                <a:solidFill>
                  <a:srgbClr val="000000"/>
                </a:solidFill>
                <a:latin typeface="Segoe UI" panose="020B0502040204020203" pitchFamily="34" charset="0"/>
              </a:rPr>
              <a:t>;</a:t>
            </a:r>
            <a:endParaRPr lang="en-US" i="0" dirty="0">
              <a:solidFill>
                <a:srgbClr val="000000"/>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1026835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7B233-B421-4D5E-A4AD-51192A3DF8AA}"/>
              </a:ext>
            </a:extLst>
          </p:cNvPr>
          <p:cNvSpPr>
            <a:spLocks noGrp="1"/>
          </p:cNvSpPr>
          <p:nvPr>
            <p:ph type="title"/>
          </p:nvPr>
        </p:nvSpPr>
        <p:spPr/>
        <p:txBody>
          <a:bodyPr/>
          <a:lstStyle/>
          <a:p>
            <a:r>
              <a:rPr lang="en-US" dirty="0">
                <a:solidFill>
                  <a:srgbClr val="000000"/>
                </a:solidFill>
              </a:rPr>
              <a:t>Add constraints</a:t>
            </a:r>
            <a:endParaRPr lang="en-US" dirty="0"/>
          </a:p>
        </p:txBody>
      </p:sp>
      <p:sp>
        <p:nvSpPr>
          <p:cNvPr id="3" name="Content Placeholder 2">
            <a:extLst>
              <a:ext uri="{FF2B5EF4-FFF2-40B4-BE49-F238E27FC236}">
                <a16:creationId xmlns:a16="http://schemas.microsoft.com/office/drawing/2014/main" xmlns="" id="{608215D2-890F-48F6-99C1-01DE9F9D7F44}"/>
              </a:ext>
            </a:extLst>
          </p:cNvPr>
          <p:cNvSpPr>
            <a:spLocks noGrp="1"/>
          </p:cNvSpPr>
          <p:nvPr>
            <p:ph idx="1"/>
          </p:nvPr>
        </p:nvSpPr>
        <p:spPr/>
        <p:txBody>
          <a:bodyPr>
            <a:normAutofit fontScale="92500"/>
          </a:bodyPr>
          <a:lstStyle/>
          <a:p>
            <a:r>
              <a:rPr lang="en-US" b="1" dirty="0">
                <a:solidFill>
                  <a:srgbClr val="000000"/>
                </a:solidFill>
                <a:latin typeface="Segoe UI" panose="020B0502040204020203" pitchFamily="34" charset="0"/>
              </a:rPr>
              <a:t>Unique Constraint</a:t>
            </a:r>
          </a:p>
          <a:p>
            <a:pPr marL="457200" lvl="1" indent="0">
              <a:buNone/>
            </a:pPr>
            <a:r>
              <a:rPr lang="en-US" dirty="0">
                <a:solidFill>
                  <a:srgbClr val="000000"/>
                </a:solidFill>
                <a:latin typeface="Segoe UI" panose="020B0502040204020203" pitchFamily="34" charset="0"/>
              </a:rPr>
              <a:t>ALTER TABLE </a:t>
            </a:r>
            <a:r>
              <a:rPr lang="en-US" dirty="0" err="1">
                <a:solidFill>
                  <a:srgbClr val="000000"/>
                </a:solidFill>
                <a:latin typeface="Segoe UI" panose="020B0502040204020203" pitchFamily="34" charset="0"/>
              </a:rPr>
              <a:t>table_name</a:t>
            </a:r>
            <a:r>
              <a:rPr lang="en-US" dirty="0">
                <a:solidFill>
                  <a:srgbClr val="000000"/>
                </a:solidFill>
                <a:latin typeface="Segoe UI" panose="020B0502040204020203" pitchFamily="34" charset="0"/>
              </a:rPr>
              <a:t> </a:t>
            </a:r>
          </a:p>
          <a:p>
            <a:pPr marL="457200" lvl="1" indent="0">
              <a:buNone/>
            </a:pPr>
            <a:r>
              <a:rPr lang="en-US" dirty="0">
                <a:solidFill>
                  <a:srgbClr val="000000"/>
                </a:solidFill>
                <a:latin typeface="Segoe UI" panose="020B0502040204020203" pitchFamily="34" charset="0"/>
              </a:rPr>
              <a:t>ADD CONSTRAINT </a:t>
            </a:r>
            <a:r>
              <a:rPr lang="en-US" dirty="0" err="1">
                <a:solidFill>
                  <a:srgbClr val="000000"/>
                </a:solidFill>
                <a:latin typeface="Segoe UI" panose="020B0502040204020203" pitchFamily="34" charset="0"/>
              </a:rPr>
              <a:t>constraint_name</a:t>
            </a:r>
            <a:r>
              <a:rPr lang="en-US" dirty="0">
                <a:solidFill>
                  <a:srgbClr val="000000"/>
                </a:solidFill>
                <a:latin typeface="Segoe UI" panose="020B0502040204020203" pitchFamily="34" charset="0"/>
              </a:rPr>
              <a:t> UNIQUE(column1, column2...);</a:t>
            </a:r>
            <a:endParaRPr lang="en-US" b="1" dirty="0">
              <a:solidFill>
                <a:srgbClr val="000000"/>
              </a:solidFill>
              <a:latin typeface="Segoe UI" panose="020B0502040204020203" pitchFamily="34" charset="0"/>
            </a:endParaRPr>
          </a:p>
          <a:p>
            <a:r>
              <a:rPr lang="en-US" b="1" dirty="0">
                <a:solidFill>
                  <a:srgbClr val="000000"/>
                </a:solidFill>
                <a:latin typeface="Segoe UI" panose="020B0502040204020203" pitchFamily="34" charset="0"/>
              </a:rPr>
              <a:t>Check Constraint</a:t>
            </a:r>
          </a:p>
          <a:p>
            <a:pPr marL="457200" lvl="1" indent="0">
              <a:buNone/>
            </a:pPr>
            <a:r>
              <a:rPr lang="en-US" dirty="0">
                <a:solidFill>
                  <a:srgbClr val="000000"/>
                </a:solidFill>
                <a:latin typeface="Segoe UI" panose="020B0502040204020203" pitchFamily="34" charset="0"/>
              </a:rPr>
              <a:t>ALTER TABLE </a:t>
            </a:r>
            <a:r>
              <a:rPr lang="en-US" dirty="0" err="1">
                <a:solidFill>
                  <a:srgbClr val="000000"/>
                </a:solidFill>
                <a:latin typeface="Segoe UI" panose="020B0502040204020203" pitchFamily="34" charset="0"/>
              </a:rPr>
              <a:t>table_name</a:t>
            </a:r>
            <a:r>
              <a:rPr lang="en-US" dirty="0">
                <a:solidFill>
                  <a:srgbClr val="000000"/>
                </a:solidFill>
                <a:latin typeface="Segoe UI" panose="020B0502040204020203" pitchFamily="34" charset="0"/>
              </a:rPr>
              <a:t> </a:t>
            </a:r>
          </a:p>
          <a:p>
            <a:pPr marL="457200" lvl="1" indent="0">
              <a:buNone/>
            </a:pPr>
            <a:r>
              <a:rPr lang="en-US" dirty="0">
                <a:solidFill>
                  <a:srgbClr val="000000"/>
                </a:solidFill>
                <a:latin typeface="Segoe UI" panose="020B0502040204020203" pitchFamily="34" charset="0"/>
              </a:rPr>
              <a:t>ADD CONSTRAINT </a:t>
            </a:r>
            <a:r>
              <a:rPr lang="en-US" dirty="0" err="1">
                <a:solidFill>
                  <a:srgbClr val="000000"/>
                </a:solidFill>
                <a:latin typeface="Segoe UI" panose="020B0502040204020203" pitchFamily="34" charset="0"/>
              </a:rPr>
              <a:t>constraint_name</a:t>
            </a:r>
            <a:r>
              <a:rPr lang="en-US" dirty="0">
                <a:solidFill>
                  <a:srgbClr val="000000"/>
                </a:solidFill>
                <a:latin typeface="Segoe UI" panose="020B0502040204020203" pitchFamily="34" charset="0"/>
              </a:rPr>
              <a:t> CHECK (CONDITION);</a:t>
            </a:r>
          </a:p>
          <a:p>
            <a:r>
              <a:rPr lang="en-US" b="1" dirty="0">
                <a:solidFill>
                  <a:srgbClr val="000000"/>
                </a:solidFill>
                <a:latin typeface="Segoe UI" panose="020B0502040204020203" pitchFamily="34" charset="0"/>
              </a:rPr>
              <a:t>Primary Key</a:t>
            </a:r>
          </a:p>
          <a:p>
            <a:pPr marL="457200" lvl="1" indent="0">
              <a:buNone/>
            </a:pPr>
            <a:r>
              <a:rPr lang="en-US" dirty="0">
                <a:solidFill>
                  <a:srgbClr val="000000"/>
                </a:solidFill>
                <a:latin typeface="Segoe UI" panose="020B0502040204020203" pitchFamily="34" charset="0"/>
              </a:rPr>
              <a:t>ALTER TABLE </a:t>
            </a:r>
            <a:r>
              <a:rPr lang="en-US" dirty="0" err="1">
                <a:solidFill>
                  <a:srgbClr val="000000"/>
                </a:solidFill>
                <a:latin typeface="Segoe UI" panose="020B0502040204020203" pitchFamily="34" charset="0"/>
              </a:rPr>
              <a:t>table_name</a:t>
            </a:r>
            <a:r>
              <a:rPr lang="en-US" dirty="0">
                <a:solidFill>
                  <a:srgbClr val="000000"/>
                </a:solidFill>
                <a:latin typeface="Segoe UI" panose="020B0502040204020203" pitchFamily="34" charset="0"/>
              </a:rPr>
              <a:t> </a:t>
            </a:r>
          </a:p>
          <a:p>
            <a:pPr marL="457200" lvl="1" indent="0">
              <a:buNone/>
            </a:pPr>
            <a:r>
              <a:rPr lang="en-US" dirty="0">
                <a:solidFill>
                  <a:srgbClr val="000000"/>
                </a:solidFill>
                <a:latin typeface="Segoe UI" panose="020B0502040204020203" pitchFamily="34" charset="0"/>
              </a:rPr>
              <a:t>ADD CONSTRAINT </a:t>
            </a:r>
            <a:r>
              <a:rPr lang="en-US" dirty="0" err="1">
                <a:solidFill>
                  <a:srgbClr val="000000"/>
                </a:solidFill>
                <a:latin typeface="Segoe UI" panose="020B0502040204020203" pitchFamily="34" charset="0"/>
              </a:rPr>
              <a:t>constraint_name</a:t>
            </a:r>
            <a:r>
              <a:rPr lang="en-US" dirty="0">
                <a:solidFill>
                  <a:srgbClr val="000000"/>
                </a:solidFill>
                <a:latin typeface="Segoe UI" panose="020B0502040204020203" pitchFamily="34" charset="0"/>
              </a:rPr>
              <a:t> Primary Key (COL1,COL2,…);</a:t>
            </a:r>
          </a:p>
          <a:p>
            <a:pPr marL="457200" lvl="1" indent="0">
              <a:buNone/>
            </a:pPr>
            <a:endParaRPr lang="en-US" dirty="0">
              <a:solidFill>
                <a:srgbClr val="000000"/>
              </a:solidFill>
              <a:latin typeface="Segoe UI" panose="020B0502040204020203" pitchFamily="34" charset="0"/>
            </a:endParaRPr>
          </a:p>
          <a:p>
            <a:endParaRPr lang="en-US" b="1" dirty="0">
              <a:solidFill>
                <a:srgbClr val="000000"/>
              </a:solidFill>
              <a:latin typeface="Segoe UI" panose="020B0502040204020203" pitchFamily="34" charset="0"/>
            </a:endParaRPr>
          </a:p>
          <a:p>
            <a:endParaRPr lang="en-US" dirty="0"/>
          </a:p>
        </p:txBody>
      </p:sp>
    </p:spTree>
    <p:extLst>
      <p:ext uri="{BB962C8B-B14F-4D97-AF65-F5344CB8AC3E}">
        <p14:creationId xmlns:p14="http://schemas.microsoft.com/office/powerpoint/2010/main" val="2200486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D7510A79-8B60-4E13-B913-A0DDC3431CCC}"/>
              </a:ext>
            </a:extLst>
          </p:cNvPr>
          <p:cNvSpPr>
            <a:spLocks noGrp="1"/>
          </p:cNvSpPr>
          <p:nvPr>
            <p:ph type="title"/>
          </p:nvPr>
        </p:nvSpPr>
        <p:spPr/>
        <p:txBody>
          <a:bodyPr/>
          <a:lstStyle/>
          <a:p>
            <a:r>
              <a:rPr lang="en-US" dirty="0">
                <a:solidFill>
                  <a:srgbClr val="000000"/>
                </a:solidFill>
              </a:rPr>
              <a:t>Add constraints</a:t>
            </a:r>
            <a:endParaRPr lang="en-US" dirty="0"/>
          </a:p>
        </p:txBody>
      </p:sp>
      <p:sp>
        <p:nvSpPr>
          <p:cNvPr id="3" name="Content Placeholder 2">
            <a:extLst>
              <a:ext uri="{FF2B5EF4-FFF2-40B4-BE49-F238E27FC236}">
                <a16:creationId xmlns:a16="http://schemas.microsoft.com/office/drawing/2014/main" xmlns="" id="{1D9C9F1A-1917-4C90-AE67-889CCB6E3A40}"/>
              </a:ext>
            </a:extLst>
          </p:cNvPr>
          <p:cNvSpPr>
            <a:spLocks noGrp="1"/>
          </p:cNvSpPr>
          <p:nvPr>
            <p:ph idx="1"/>
          </p:nvPr>
        </p:nvSpPr>
        <p:spPr/>
        <p:txBody>
          <a:bodyPr/>
          <a:lstStyle/>
          <a:p>
            <a:r>
              <a:rPr lang="en-US" b="1" dirty="0">
                <a:solidFill>
                  <a:srgbClr val="000000"/>
                </a:solidFill>
                <a:latin typeface="Segoe UI" panose="020B0502040204020203" pitchFamily="34" charset="0"/>
              </a:rPr>
              <a:t>FOREIGN  KEY </a:t>
            </a:r>
            <a:r>
              <a:rPr lang="en-US" b="1" dirty="0" err="1">
                <a:solidFill>
                  <a:srgbClr val="000000"/>
                </a:solidFill>
                <a:latin typeface="Segoe UI" panose="020B0502040204020203" pitchFamily="34" charset="0"/>
              </a:rPr>
              <a:t>Key</a:t>
            </a:r>
            <a:endParaRPr lang="en-US" b="1" dirty="0">
              <a:solidFill>
                <a:srgbClr val="000000"/>
              </a:solidFill>
              <a:latin typeface="Segoe UI" panose="020B0502040204020203" pitchFamily="34" charset="0"/>
            </a:endParaRPr>
          </a:p>
          <a:p>
            <a:pPr marL="457200" lvl="1" indent="0">
              <a:buNone/>
            </a:pPr>
            <a:r>
              <a:rPr lang="en-US" dirty="0">
                <a:solidFill>
                  <a:srgbClr val="000000"/>
                </a:solidFill>
                <a:latin typeface="Segoe UI" panose="020B0502040204020203" pitchFamily="34" charset="0"/>
              </a:rPr>
              <a:t>ALTER TABLE </a:t>
            </a:r>
            <a:r>
              <a:rPr lang="en-US" dirty="0" err="1">
                <a:solidFill>
                  <a:srgbClr val="000000"/>
                </a:solidFill>
                <a:latin typeface="Segoe UI" panose="020B0502040204020203" pitchFamily="34" charset="0"/>
              </a:rPr>
              <a:t>table_name</a:t>
            </a:r>
            <a:r>
              <a:rPr lang="en-US" dirty="0">
                <a:solidFill>
                  <a:srgbClr val="000000"/>
                </a:solidFill>
                <a:latin typeface="Segoe UI" panose="020B0502040204020203" pitchFamily="34" charset="0"/>
              </a:rPr>
              <a:t> </a:t>
            </a:r>
          </a:p>
          <a:p>
            <a:pPr marL="457200" lvl="1" indent="0">
              <a:buNone/>
            </a:pPr>
            <a:r>
              <a:rPr lang="en-US" dirty="0">
                <a:solidFill>
                  <a:srgbClr val="000000"/>
                </a:solidFill>
                <a:latin typeface="Segoe UI" panose="020B0502040204020203" pitchFamily="34" charset="0"/>
              </a:rPr>
              <a:t>ADD CONSTRAINT </a:t>
            </a:r>
            <a:r>
              <a:rPr lang="en-US" dirty="0" err="1">
                <a:solidFill>
                  <a:srgbClr val="000000"/>
                </a:solidFill>
                <a:latin typeface="Segoe UI" panose="020B0502040204020203" pitchFamily="34" charset="0"/>
              </a:rPr>
              <a:t>constraint_name</a:t>
            </a:r>
            <a:r>
              <a:rPr lang="en-US" dirty="0">
                <a:solidFill>
                  <a:srgbClr val="000000"/>
                </a:solidFill>
                <a:latin typeface="Segoe UI" panose="020B0502040204020203" pitchFamily="34" charset="0"/>
              </a:rPr>
              <a:t> FOREIGN KEY (COLUMN_NAME) REFFERENCES TABLE_NAME (COL1);</a:t>
            </a:r>
          </a:p>
          <a:p>
            <a:endParaRPr lang="en-US" dirty="0"/>
          </a:p>
        </p:txBody>
      </p:sp>
    </p:spTree>
    <p:extLst>
      <p:ext uri="{BB962C8B-B14F-4D97-AF65-F5344CB8AC3E}">
        <p14:creationId xmlns:p14="http://schemas.microsoft.com/office/powerpoint/2010/main" val="375977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8D46EC27-4D5F-45F9-B547-D1D7A94FE41E}"/>
              </a:ext>
            </a:extLst>
          </p:cNvPr>
          <p:cNvSpPr>
            <a:spLocks noGrp="1"/>
          </p:cNvSpPr>
          <p:nvPr>
            <p:ph type="title"/>
          </p:nvPr>
        </p:nvSpPr>
        <p:spPr/>
        <p:txBody>
          <a:bodyPr/>
          <a:lstStyle/>
          <a:p>
            <a:r>
              <a:rPr lang="en-US" b="1" dirty="0"/>
              <a:t>Basic SQL Queries: The SELECT-FROM-WHERE Structure with join</a:t>
            </a:r>
          </a:p>
        </p:txBody>
      </p:sp>
      <p:pic>
        <p:nvPicPr>
          <p:cNvPr id="5" name="Picture 9" descr="fig05_06">
            <a:extLst>
              <a:ext uri="{FF2B5EF4-FFF2-40B4-BE49-F238E27FC236}">
                <a16:creationId xmlns:a16="http://schemas.microsoft.com/office/drawing/2014/main" xmlns="" id="{CF9F96F4-E1E8-492E-B863-812794D4598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tretch/>
        </p:blipFill>
        <p:spPr bwMode="auto">
          <a:xfrm>
            <a:off x="4917440" y="1426197"/>
            <a:ext cx="4003040" cy="509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6E919963-4FCA-46F2-BF7F-5FC25E534742}"/>
              </a:ext>
            </a:extLst>
          </p:cNvPr>
          <p:cNvSpPr txBox="1"/>
          <p:nvPr/>
        </p:nvSpPr>
        <p:spPr>
          <a:xfrm>
            <a:off x="873760" y="1690688"/>
            <a:ext cx="3536971" cy="2677656"/>
          </a:xfrm>
          <a:prstGeom prst="rect">
            <a:avLst/>
          </a:prstGeom>
          <a:noFill/>
        </p:spPr>
        <p:txBody>
          <a:bodyPr wrap="square">
            <a:spAutoFit/>
          </a:bodyPr>
          <a:lstStyle/>
          <a:p>
            <a:r>
              <a:rPr lang="en-US" sz="2800" b="1" dirty="0"/>
              <a:t>Query 1. Retrieve the name and address of all employees who work for the</a:t>
            </a:r>
          </a:p>
          <a:p>
            <a:r>
              <a:rPr lang="en-US" sz="2800" b="1" dirty="0"/>
              <a:t>‘Research’ department.</a:t>
            </a:r>
          </a:p>
        </p:txBody>
      </p:sp>
    </p:spTree>
    <p:extLst>
      <p:ext uri="{BB962C8B-B14F-4D97-AF65-F5344CB8AC3E}">
        <p14:creationId xmlns:p14="http://schemas.microsoft.com/office/powerpoint/2010/main" val="282847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28650" y="1825625"/>
            <a:ext cx="3077734" cy="4351338"/>
          </a:xfrm>
        </p:spPr>
        <p:txBody>
          <a:bodyPr/>
          <a:lstStyle/>
          <a:p>
            <a:r>
              <a:rPr lang="en-US" dirty="0"/>
              <a:t>Retrieves the name and address of every employee who works for the ‘Research’ department.</a:t>
            </a:r>
          </a:p>
          <a:p>
            <a:endParaRPr lang="en-US" dirty="0"/>
          </a:p>
        </p:txBody>
      </p:sp>
      <p:pic>
        <p:nvPicPr>
          <p:cNvPr id="4" name="Picture 3"/>
          <p:cNvPicPr>
            <a:picLocks noChangeAspect="1"/>
          </p:cNvPicPr>
          <p:nvPr/>
        </p:nvPicPr>
        <p:blipFill>
          <a:blip r:embed="rId3"/>
          <a:stretch>
            <a:fillRect/>
          </a:stretch>
        </p:blipFill>
        <p:spPr>
          <a:xfrm>
            <a:off x="212218" y="5268734"/>
            <a:ext cx="8521880" cy="1209557"/>
          </a:xfrm>
          <a:prstGeom prst="rect">
            <a:avLst/>
          </a:prstGeom>
        </p:spPr>
      </p:pic>
      <p:pic>
        <p:nvPicPr>
          <p:cNvPr id="6" name="Picture 5"/>
          <p:cNvPicPr>
            <a:picLocks noChangeAspect="1"/>
          </p:cNvPicPr>
          <p:nvPr/>
        </p:nvPicPr>
        <p:blipFill rotWithShape="1">
          <a:blip r:embed="rId4"/>
          <a:srcRect r="-309" b="28141"/>
          <a:stretch/>
        </p:blipFill>
        <p:spPr>
          <a:xfrm>
            <a:off x="3334425" y="139484"/>
            <a:ext cx="5809575" cy="4928461"/>
          </a:xfrm>
          <a:prstGeom prst="rect">
            <a:avLst/>
          </a:prstGeom>
        </p:spPr>
      </p:pic>
    </p:spTree>
    <p:extLst>
      <p:ext uri="{BB962C8B-B14F-4D97-AF65-F5344CB8AC3E}">
        <p14:creationId xmlns:p14="http://schemas.microsoft.com/office/powerpoint/2010/main" val="226882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D8C380-C431-498A-A521-3E0BE98BC200}"/>
              </a:ext>
            </a:extLst>
          </p:cNvPr>
          <p:cNvSpPr>
            <a:spLocks noGrp="1"/>
          </p:cNvSpPr>
          <p:nvPr>
            <p:ph type="title"/>
          </p:nvPr>
        </p:nvSpPr>
        <p:spPr/>
        <p:txBody>
          <a:bodyPr/>
          <a:lstStyle/>
          <a:p>
            <a:r>
              <a:rPr lang="en-US" b="1" dirty="0"/>
              <a:t>Basic SQL Queries: The SELECT-FROM-WHERE Structure with join</a:t>
            </a:r>
          </a:p>
        </p:txBody>
      </p:sp>
      <p:pic>
        <p:nvPicPr>
          <p:cNvPr id="4" name="Picture 4">
            <a:extLst>
              <a:ext uri="{FF2B5EF4-FFF2-40B4-BE49-F238E27FC236}">
                <a16:creationId xmlns:a16="http://schemas.microsoft.com/office/drawing/2014/main" xmlns="" id="{8CD14EB0-9645-4393-89E2-4E2192DFA6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4364" y="2052320"/>
            <a:ext cx="8262172" cy="174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xmlns="" id="{7AF9D297-ECBD-4A0C-AA36-1A30D314A6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8650" y="3785234"/>
            <a:ext cx="6306402" cy="270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418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8D46EC27-4D5F-45F9-B547-D1D7A94FE41E}"/>
              </a:ext>
            </a:extLst>
          </p:cNvPr>
          <p:cNvSpPr>
            <a:spLocks noGrp="1"/>
          </p:cNvSpPr>
          <p:nvPr>
            <p:ph type="title"/>
          </p:nvPr>
        </p:nvSpPr>
        <p:spPr/>
        <p:txBody>
          <a:bodyPr/>
          <a:lstStyle/>
          <a:p>
            <a:r>
              <a:rPr lang="en-US" b="1" dirty="0"/>
              <a:t>Basic SQL Queries: The SELECT-FROM-WHERE Structure with join</a:t>
            </a:r>
          </a:p>
        </p:txBody>
      </p:sp>
      <p:pic>
        <p:nvPicPr>
          <p:cNvPr id="5" name="Picture 9" descr="fig05_06">
            <a:extLst>
              <a:ext uri="{FF2B5EF4-FFF2-40B4-BE49-F238E27FC236}">
                <a16:creationId xmlns:a16="http://schemas.microsoft.com/office/drawing/2014/main" xmlns="" id="{CF9F96F4-E1E8-492E-B863-812794D45986}"/>
              </a:ext>
            </a:extLst>
          </p:cNvPr>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tretch/>
        </p:blipFill>
        <p:spPr bwMode="auto">
          <a:xfrm>
            <a:off x="4431050" y="1690688"/>
            <a:ext cx="4286230" cy="4554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6E919963-4FCA-46F2-BF7F-5FC25E534742}"/>
              </a:ext>
            </a:extLst>
          </p:cNvPr>
          <p:cNvSpPr txBox="1"/>
          <p:nvPr/>
        </p:nvSpPr>
        <p:spPr>
          <a:xfrm>
            <a:off x="894080" y="1690688"/>
            <a:ext cx="3536971" cy="4401205"/>
          </a:xfrm>
          <a:prstGeom prst="rect">
            <a:avLst/>
          </a:prstGeom>
          <a:noFill/>
        </p:spPr>
        <p:txBody>
          <a:bodyPr wrap="square">
            <a:spAutoFit/>
          </a:bodyPr>
          <a:lstStyle/>
          <a:p>
            <a:r>
              <a:rPr lang="en-US" sz="2800" b="1" dirty="0"/>
              <a:t>Query 2. For every project located in ‘Stafford’, list the project number, the</a:t>
            </a:r>
          </a:p>
          <a:p>
            <a:r>
              <a:rPr lang="en-US" sz="2800" b="1" dirty="0"/>
              <a:t>controlling department number, and the department manager’s last name,</a:t>
            </a:r>
          </a:p>
          <a:p>
            <a:r>
              <a:rPr lang="en-US" sz="2800" b="1" dirty="0"/>
              <a:t>address, and birth date.</a:t>
            </a:r>
          </a:p>
        </p:txBody>
      </p:sp>
    </p:spTree>
    <p:extLst>
      <p:ext uri="{BB962C8B-B14F-4D97-AF65-F5344CB8AC3E}">
        <p14:creationId xmlns:p14="http://schemas.microsoft.com/office/powerpoint/2010/main" val="419541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a:extLst>
              <a:ext uri="{FF2B5EF4-FFF2-40B4-BE49-F238E27FC236}">
                <a16:creationId xmlns:a16="http://schemas.microsoft.com/office/drawing/2014/main" xmlns="" id="{362397BC-70B7-4FCA-8AAB-551670AED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0370"/>
          <a:stretch>
            <a:fillRect/>
          </a:stretch>
        </p:blipFill>
        <p:spPr bwMode="auto">
          <a:xfrm>
            <a:off x="457200" y="1600200"/>
            <a:ext cx="7283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4">
            <a:extLst>
              <a:ext uri="{FF2B5EF4-FFF2-40B4-BE49-F238E27FC236}">
                <a16:creationId xmlns:a16="http://schemas.microsoft.com/office/drawing/2014/main" xmlns="" id="{2A200480-6EDF-4F28-B38A-48295E7442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75" y="3429000"/>
            <a:ext cx="73310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xmlns="" id="{185848BD-F320-4FF2-862A-40E5D6AD7A75}"/>
              </a:ext>
            </a:extLst>
          </p:cNvPr>
          <p:cNvSpPr>
            <a:spLocks noGrp="1"/>
          </p:cNvSpPr>
          <p:nvPr>
            <p:ph type="title"/>
          </p:nvPr>
        </p:nvSpPr>
        <p:spPr/>
        <p:txBody>
          <a:bodyPr/>
          <a:lstStyle/>
          <a:p>
            <a:r>
              <a:rPr lang="en-US" b="1" dirty="0"/>
              <a:t>Basic SQL Queries: The SELECT-FROM-WHERE Structure with join</a:t>
            </a:r>
          </a:p>
        </p:txBody>
      </p:sp>
    </p:spTree>
    <p:extLst>
      <p:ext uri="{BB962C8B-B14F-4D97-AF65-F5344CB8AC3E}">
        <p14:creationId xmlns:p14="http://schemas.microsoft.com/office/powerpoint/2010/main" val="545997341"/>
      </p:ext>
    </p:extLst>
  </p:cSld>
  <p:clrMapOvr>
    <a:masterClrMapping/>
  </p:clrMapOvr>
</p:sld>
</file>

<file path=ppt/theme/theme1.xml><?xml version="1.0" encoding="utf-8"?>
<a:theme xmlns:a="http://schemas.openxmlformats.org/drawingml/2006/main" name="Theme2">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E9406C6B-3E47-42BD-A4CA-BAE3804A6438}" vid="{0706D887-9961-4C48-8CED-A75EB86E35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2204</TotalTime>
  <Words>3802</Words>
  <Application>Microsoft Office PowerPoint</Application>
  <PresentationFormat>On-screen Show (4:3)</PresentationFormat>
  <Paragraphs>385</Paragraphs>
  <Slides>46</Slides>
  <Notes>28</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ＭＳ Ｐゴシック</vt:lpstr>
      <vt:lpstr>AkzidenzGroteskBE-Md</vt:lpstr>
      <vt:lpstr>AkzidenzGroteskBE-Regular</vt:lpstr>
      <vt:lpstr>-apple-system</vt:lpstr>
      <vt:lpstr>Arial</vt:lpstr>
      <vt:lpstr>Calibri</vt:lpstr>
      <vt:lpstr>Calibri Light</vt:lpstr>
      <vt:lpstr>inter-regular</vt:lpstr>
      <vt:lpstr>Segoe UI</vt:lpstr>
      <vt:lpstr>times new roman</vt:lpstr>
      <vt:lpstr>Verdana</vt:lpstr>
      <vt:lpstr>Theme2</vt:lpstr>
      <vt:lpstr>Database Systems</vt:lpstr>
      <vt:lpstr>Chapter Outlines</vt:lpstr>
      <vt:lpstr>Joined Tables in SQL and Outer Joins</vt:lpstr>
      <vt:lpstr>Types of Joins</vt:lpstr>
      <vt:lpstr>Basic SQL Queries: The SELECT-FROM-WHERE Structure with join</vt:lpstr>
      <vt:lpstr>Example</vt:lpstr>
      <vt:lpstr>Basic SQL Queries: The SELECT-FROM-WHERE Structure with join</vt:lpstr>
      <vt:lpstr>Basic SQL Queries: The SELECT-FROM-WHERE Structure with join</vt:lpstr>
      <vt:lpstr>Basic SQL Queries: The SELECT-FROM-WHERE Structure with join</vt:lpstr>
      <vt:lpstr>PowerPoint Presentation</vt:lpstr>
      <vt:lpstr>Ambiguous Attribute Names, Aliasing, Renaming, and Tuple Variables</vt:lpstr>
      <vt:lpstr>SELF JOIN</vt:lpstr>
      <vt:lpstr>PowerPoint Presentation</vt:lpstr>
      <vt:lpstr>ORDER BY</vt:lpstr>
      <vt:lpstr>NATURAL JOIN </vt:lpstr>
      <vt:lpstr>Inner join/Join</vt:lpstr>
      <vt:lpstr>Outer JOIN</vt:lpstr>
      <vt:lpstr>PowerPoint Presentation</vt:lpstr>
      <vt:lpstr>Comparison Operator: IS or IS NOT</vt:lpstr>
      <vt:lpstr>Nested Queries/ Subqueries</vt:lpstr>
      <vt:lpstr>Sub Queries: Syntax</vt:lpstr>
      <vt:lpstr>Demo Database: Employee Table </vt:lpstr>
      <vt:lpstr>Equal to and In</vt:lpstr>
      <vt:lpstr>Explicit Sets and Renaming in SQL</vt:lpstr>
      <vt:lpstr>PowerPoint Presentation</vt:lpstr>
      <vt:lpstr>PowerPoint Presentation</vt:lpstr>
      <vt:lpstr>ALL</vt:lpstr>
      <vt:lpstr>PowerPoint Presentation</vt:lpstr>
      <vt:lpstr>PowerPoint Presentation</vt:lpstr>
      <vt:lpstr>PowerPoint Presentation</vt:lpstr>
      <vt:lpstr>ANY</vt:lpstr>
      <vt:lpstr>PowerPoint Presentation</vt:lpstr>
      <vt:lpstr>Type of Subqueries</vt:lpstr>
      <vt:lpstr>Correlated Nested Queries</vt:lpstr>
      <vt:lpstr>PowerPoint Presentation</vt:lpstr>
      <vt:lpstr>Exists and Not Exists</vt:lpstr>
      <vt:lpstr>PowerPoint Presentation</vt:lpstr>
      <vt:lpstr>PowerPoint Presentation</vt:lpstr>
      <vt:lpstr>PowerPoint Presentation</vt:lpstr>
      <vt:lpstr>PowerPoint Presentation</vt:lpstr>
      <vt:lpstr>PowerPoint Presentation</vt:lpstr>
      <vt:lpstr>Schema Change Statements in SQL</vt:lpstr>
      <vt:lpstr>SQL ALTER TABLE Statement</vt:lpstr>
      <vt:lpstr>DROP COLUMNS AND CONSTRAINTS</vt:lpstr>
      <vt:lpstr>Add constraints</vt:lpstr>
      <vt:lpstr>Add constraints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Administrator</dc:creator>
  <cp:lastModifiedBy>Windows User</cp:lastModifiedBy>
  <cp:revision>302</cp:revision>
  <dcterms:created xsi:type="dcterms:W3CDTF">2021-08-25T07:02:28Z</dcterms:created>
  <dcterms:modified xsi:type="dcterms:W3CDTF">2021-10-08T19:27:21Z</dcterms:modified>
</cp:coreProperties>
</file>