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5"/>
  </p:notesMasterIdLst>
  <p:sldIdLst>
    <p:sldId id="256" r:id="rId2"/>
    <p:sldId id="257" r:id="rId3"/>
    <p:sldId id="259" r:id="rId4"/>
    <p:sldId id="260" r:id="rId5"/>
    <p:sldId id="261" r:id="rId6"/>
    <p:sldId id="265" r:id="rId7"/>
    <p:sldId id="262" r:id="rId8"/>
    <p:sldId id="263" r:id="rId9"/>
    <p:sldId id="264" r:id="rId10"/>
    <p:sldId id="266" r:id="rId11"/>
    <p:sldId id="268" r:id="rId12"/>
    <p:sldId id="270" r:id="rId13"/>
    <p:sldId id="269" r:id="rId14"/>
    <p:sldId id="271" r:id="rId15"/>
    <p:sldId id="267"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1" r:id="rId35"/>
    <p:sldId id="294" r:id="rId36"/>
    <p:sldId id="290" r:id="rId37"/>
    <p:sldId id="292" r:id="rId38"/>
    <p:sldId id="293" r:id="rId39"/>
    <p:sldId id="295" r:id="rId40"/>
    <p:sldId id="296" r:id="rId41"/>
    <p:sldId id="297" r:id="rId42"/>
    <p:sldId id="298" r:id="rId43"/>
    <p:sldId id="299"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624" autoAdjust="0"/>
  </p:normalViewPr>
  <p:slideViewPr>
    <p:cSldViewPr snapToGrid="0">
      <p:cViewPr varScale="1">
        <p:scale>
          <a:sx n="95" d="100"/>
          <a:sy n="95" d="100"/>
        </p:scale>
        <p:origin x="11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FF165D-34C8-4B92-8534-96A4C80FDA5B}" type="datetimeFigureOut">
              <a:rPr lang="en-US" smtClean="0"/>
              <a:t>11/15/2022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5C3AD5-6A6F-4493-A36F-634DC390D255}" type="slidenum">
              <a:rPr lang="en-US" smtClean="0"/>
              <a:t>‹#›</a:t>
            </a:fld>
            <a:endParaRPr lang="en-US"/>
          </a:p>
        </p:txBody>
      </p:sp>
    </p:spTree>
    <p:extLst>
      <p:ext uri="{BB962C8B-B14F-4D97-AF65-F5344CB8AC3E}">
        <p14:creationId xmlns:p14="http://schemas.microsoft.com/office/powerpoint/2010/main" val="3933387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Student.java</a:t>
            </a:r>
          </a:p>
          <a:p>
            <a:r>
              <a:rPr lang="en-US" dirty="0"/>
              <a:t>&gt; In package </a:t>
            </a:r>
            <a:r>
              <a:rPr lang="en-US" dirty="0" err="1"/>
              <a:t>springtest</a:t>
            </a:r>
            <a:endParaRPr lang="en-US" dirty="0"/>
          </a:p>
        </p:txBody>
      </p:sp>
      <p:sp>
        <p:nvSpPr>
          <p:cNvPr id="4" name="Slide Number Placeholder 3"/>
          <p:cNvSpPr>
            <a:spLocks noGrp="1"/>
          </p:cNvSpPr>
          <p:nvPr>
            <p:ph type="sldNum" sz="quarter" idx="5"/>
          </p:nvPr>
        </p:nvSpPr>
        <p:spPr/>
        <p:txBody>
          <a:bodyPr/>
          <a:lstStyle/>
          <a:p>
            <a:fld id="{425C3AD5-6A6F-4493-A36F-634DC390D255}" type="slidenum">
              <a:rPr lang="en-US" smtClean="0"/>
              <a:t>7</a:t>
            </a:fld>
            <a:endParaRPr lang="en-US"/>
          </a:p>
        </p:txBody>
      </p:sp>
    </p:spTree>
    <p:extLst>
      <p:ext uri="{BB962C8B-B14F-4D97-AF65-F5344CB8AC3E}">
        <p14:creationId xmlns:p14="http://schemas.microsoft.com/office/powerpoint/2010/main" val="2878135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applicationContext.xml</a:t>
            </a:r>
          </a:p>
          <a:p>
            <a:endParaRPr lang="en-US" dirty="0"/>
          </a:p>
          <a:p>
            <a:r>
              <a:rPr lang="en-US" dirty="0"/>
              <a:t>&gt; Create under </a:t>
            </a:r>
            <a:r>
              <a:rPr lang="en-US" dirty="0" err="1"/>
              <a:t>src</a:t>
            </a:r>
            <a:r>
              <a:rPr lang="en-US" dirty="0"/>
              <a:t>/main/java</a:t>
            </a:r>
          </a:p>
        </p:txBody>
      </p:sp>
      <p:sp>
        <p:nvSpPr>
          <p:cNvPr id="4" name="Slide Number Placeholder 3"/>
          <p:cNvSpPr>
            <a:spLocks noGrp="1"/>
          </p:cNvSpPr>
          <p:nvPr>
            <p:ph type="sldNum" sz="quarter" idx="5"/>
          </p:nvPr>
        </p:nvSpPr>
        <p:spPr/>
        <p:txBody>
          <a:bodyPr/>
          <a:lstStyle/>
          <a:p>
            <a:fld id="{425C3AD5-6A6F-4493-A36F-634DC390D255}" type="slidenum">
              <a:rPr lang="en-US" smtClean="0"/>
              <a:t>8</a:t>
            </a:fld>
            <a:endParaRPr lang="en-US"/>
          </a:p>
        </p:txBody>
      </p:sp>
    </p:spTree>
    <p:extLst>
      <p:ext uri="{BB962C8B-B14F-4D97-AF65-F5344CB8AC3E}">
        <p14:creationId xmlns:p14="http://schemas.microsoft.com/office/powerpoint/2010/main" val="1075909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093D0D-4945-413F-B0E3-7281D464812D}"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F226C56-353F-412C-A46A-022FE11C3DA9}" type="slidenum">
              <a:rPr lang="en-US" smtClean="0"/>
              <a:t>‹#›</a:t>
            </a:fld>
            <a:endParaRPr lang="en-US"/>
          </a:p>
        </p:txBody>
      </p:sp>
    </p:spTree>
    <p:extLst>
      <p:ext uri="{BB962C8B-B14F-4D97-AF65-F5344CB8AC3E}">
        <p14:creationId xmlns:p14="http://schemas.microsoft.com/office/powerpoint/2010/main" val="3957751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093D0D-4945-413F-B0E3-7281D464812D}"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F226C56-353F-412C-A46A-022FE11C3DA9}" type="slidenum">
              <a:rPr lang="en-US" smtClean="0"/>
              <a:t>‹#›</a:t>
            </a:fld>
            <a:endParaRPr lang="en-US"/>
          </a:p>
        </p:txBody>
      </p:sp>
    </p:spTree>
    <p:extLst>
      <p:ext uri="{BB962C8B-B14F-4D97-AF65-F5344CB8AC3E}">
        <p14:creationId xmlns:p14="http://schemas.microsoft.com/office/powerpoint/2010/main" val="1582435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093D0D-4945-413F-B0E3-7281D464812D}"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F226C56-353F-412C-A46A-022FE11C3DA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27862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5093D0D-4945-413F-B0E3-7281D464812D}"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F226C56-353F-412C-A46A-022FE11C3DA9}" type="slidenum">
              <a:rPr lang="en-US" smtClean="0"/>
              <a:t>‹#›</a:t>
            </a:fld>
            <a:endParaRPr lang="en-US"/>
          </a:p>
        </p:txBody>
      </p:sp>
    </p:spTree>
    <p:extLst>
      <p:ext uri="{BB962C8B-B14F-4D97-AF65-F5344CB8AC3E}">
        <p14:creationId xmlns:p14="http://schemas.microsoft.com/office/powerpoint/2010/main" val="431551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5093D0D-4945-413F-B0E3-7281D464812D}"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F226C56-353F-412C-A46A-022FE11C3DA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98604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5093D0D-4945-413F-B0E3-7281D464812D}"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F226C56-353F-412C-A46A-022FE11C3DA9}" type="slidenum">
              <a:rPr lang="en-US" smtClean="0"/>
              <a:t>‹#›</a:t>
            </a:fld>
            <a:endParaRPr lang="en-US"/>
          </a:p>
        </p:txBody>
      </p:sp>
    </p:spTree>
    <p:extLst>
      <p:ext uri="{BB962C8B-B14F-4D97-AF65-F5344CB8AC3E}">
        <p14:creationId xmlns:p14="http://schemas.microsoft.com/office/powerpoint/2010/main" val="3226662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93D0D-4945-413F-B0E3-7281D464812D}"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F226C56-353F-412C-A46A-022FE11C3DA9}" type="slidenum">
              <a:rPr lang="en-US" smtClean="0"/>
              <a:t>‹#›</a:t>
            </a:fld>
            <a:endParaRPr lang="en-US"/>
          </a:p>
        </p:txBody>
      </p:sp>
    </p:spTree>
    <p:extLst>
      <p:ext uri="{BB962C8B-B14F-4D97-AF65-F5344CB8AC3E}">
        <p14:creationId xmlns:p14="http://schemas.microsoft.com/office/powerpoint/2010/main" val="902192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93D0D-4945-413F-B0E3-7281D464812D}"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F226C56-353F-412C-A46A-022FE11C3DA9}" type="slidenum">
              <a:rPr lang="en-US" smtClean="0"/>
              <a:t>‹#›</a:t>
            </a:fld>
            <a:endParaRPr lang="en-US"/>
          </a:p>
        </p:txBody>
      </p:sp>
    </p:spTree>
    <p:extLst>
      <p:ext uri="{BB962C8B-B14F-4D97-AF65-F5344CB8AC3E}">
        <p14:creationId xmlns:p14="http://schemas.microsoft.com/office/powerpoint/2010/main" val="2906543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93D0D-4945-413F-B0E3-7281D464812D}"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F226C56-353F-412C-A46A-022FE11C3DA9}" type="slidenum">
              <a:rPr lang="en-US" smtClean="0"/>
              <a:t>‹#›</a:t>
            </a:fld>
            <a:endParaRPr lang="en-US"/>
          </a:p>
        </p:txBody>
      </p:sp>
    </p:spTree>
    <p:extLst>
      <p:ext uri="{BB962C8B-B14F-4D97-AF65-F5344CB8AC3E}">
        <p14:creationId xmlns:p14="http://schemas.microsoft.com/office/powerpoint/2010/main" val="1976311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093D0D-4945-413F-B0E3-7281D464812D}"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F226C56-353F-412C-A46A-022FE11C3DA9}" type="slidenum">
              <a:rPr lang="en-US" smtClean="0"/>
              <a:t>‹#›</a:t>
            </a:fld>
            <a:endParaRPr lang="en-US"/>
          </a:p>
        </p:txBody>
      </p:sp>
    </p:spTree>
    <p:extLst>
      <p:ext uri="{BB962C8B-B14F-4D97-AF65-F5344CB8AC3E}">
        <p14:creationId xmlns:p14="http://schemas.microsoft.com/office/powerpoint/2010/main" val="864435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093D0D-4945-413F-B0E3-7281D464812D}"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F226C56-353F-412C-A46A-022FE11C3DA9}" type="slidenum">
              <a:rPr lang="en-US" smtClean="0"/>
              <a:t>‹#›</a:t>
            </a:fld>
            <a:endParaRPr lang="en-US"/>
          </a:p>
        </p:txBody>
      </p:sp>
    </p:spTree>
    <p:extLst>
      <p:ext uri="{BB962C8B-B14F-4D97-AF65-F5344CB8AC3E}">
        <p14:creationId xmlns:p14="http://schemas.microsoft.com/office/powerpoint/2010/main" val="865444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093D0D-4945-413F-B0E3-7281D464812D}" type="datetimeFigureOut">
              <a:rPr lang="en-US" smtClean="0"/>
              <a:t>11/15/2022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F226C56-353F-412C-A46A-022FE11C3DA9}" type="slidenum">
              <a:rPr lang="en-US" smtClean="0"/>
              <a:t>‹#›</a:t>
            </a:fld>
            <a:endParaRPr lang="en-US"/>
          </a:p>
        </p:txBody>
      </p:sp>
    </p:spTree>
    <p:extLst>
      <p:ext uri="{BB962C8B-B14F-4D97-AF65-F5344CB8AC3E}">
        <p14:creationId xmlns:p14="http://schemas.microsoft.com/office/powerpoint/2010/main" val="1272625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093D0D-4945-413F-B0E3-7281D464812D}" type="datetimeFigureOut">
              <a:rPr lang="en-US" smtClean="0"/>
              <a:t>11/15/2022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F226C56-353F-412C-A46A-022FE11C3DA9}" type="slidenum">
              <a:rPr lang="en-US" smtClean="0"/>
              <a:t>‹#›</a:t>
            </a:fld>
            <a:endParaRPr lang="en-US"/>
          </a:p>
        </p:txBody>
      </p:sp>
    </p:spTree>
    <p:extLst>
      <p:ext uri="{BB962C8B-B14F-4D97-AF65-F5344CB8AC3E}">
        <p14:creationId xmlns:p14="http://schemas.microsoft.com/office/powerpoint/2010/main" val="400874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93D0D-4945-413F-B0E3-7281D464812D}" type="datetimeFigureOut">
              <a:rPr lang="en-US" smtClean="0"/>
              <a:t>11/15/2022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F226C56-353F-412C-A46A-022FE11C3DA9}" type="slidenum">
              <a:rPr lang="en-US" smtClean="0"/>
              <a:t>‹#›</a:t>
            </a:fld>
            <a:endParaRPr lang="en-US"/>
          </a:p>
        </p:txBody>
      </p:sp>
    </p:spTree>
    <p:extLst>
      <p:ext uri="{BB962C8B-B14F-4D97-AF65-F5344CB8AC3E}">
        <p14:creationId xmlns:p14="http://schemas.microsoft.com/office/powerpoint/2010/main" val="1273694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093D0D-4945-413F-B0E3-7281D464812D}"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F226C56-353F-412C-A46A-022FE11C3DA9}" type="slidenum">
              <a:rPr lang="en-US" smtClean="0"/>
              <a:t>‹#›</a:t>
            </a:fld>
            <a:endParaRPr lang="en-US"/>
          </a:p>
        </p:txBody>
      </p:sp>
    </p:spTree>
    <p:extLst>
      <p:ext uri="{BB962C8B-B14F-4D97-AF65-F5344CB8AC3E}">
        <p14:creationId xmlns:p14="http://schemas.microsoft.com/office/powerpoint/2010/main" val="350873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093D0D-4945-413F-B0E3-7281D464812D}"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F226C56-353F-412C-A46A-022FE11C3DA9}" type="slidenum">
              <a:rPr lang="en-US" smtClean="0"/>
              <a:t>‹#›</a:t>
            </a:fld>
            <a:endParaRPr lang="en-US"/>
          </a:p>
        </p:txBody>
      </p:sp>
    </p:spTree>
    <p:extLst>
      <p:ext uri="{BB962C8B-B14F-4D97-AF65-F5344CB8AC3E}">
        <p14:creationId xmlns:p14="http://schemas.microsoft.com/office/powerpoint/2010/main" val="4002422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5093D0D-4945-413F-B0E3-7281D464812D}" type="datetimeFigureOut">
              <a:rPr lang="en-US" smtClean="0"/>
              <a:t>11/15/2022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F226C56-353F-412C-A46A-022FE11C3DA9}" type="slidenum">
              <a:rPr lang="en-US" smtClean="0"/>
              <a:t>‹#›</a:t>
            </a:fld>
            <a:endParaRPr lang="en-US"/>
          </a:p>
        </p:txBody>
      </p:sp>
    </p:spTree>
    <p:extLst>
      <p:ext uri="{BB962C8B-B14F-4D97-AF65-F5344CB8AC3E}">
        <p14:creationId xmlns:p14="http://schemas.microsoft.com/office/powerpoint/2010/main" val="156812623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javatpoint.com/spring-tutoria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docs.spring.io/spring-framework/docs/2.5.5/reference/aop.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tatic.javatpoint.com/src/sp/springjars.zip" TargetMode="External"/><Relationship Id="rId2" Type="http://schemas.openxmlformats.org/officeDocument/2006/relationships/hyperlink" Target="https://static.javatpoint.com/src/sp/spcorejars.zi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361F9-13FA-7C1A-3CCC-B7AB7DFDA60E}"/>
              </a:ext>
            </a:extLst>
          </p:cNvPr>
          <p:cNvSpPr>
            <a:spLocks noGrp="1"/>
          </p:cNvSpPr>
          <p:nvPr>
            <p:ph type="ctrTitle"/>
          </p:nvPr>
        </p:nvSpPr>
        <p:spPr>
          <a:xfrm>
            <a:off x="2589213" y="2448697"/>
            <a:ext cx="8915399" cy="2262781"/>
          </a:xfrm>
        </p:spPr>
        <p:txBody>
          <a:bodyPr/>
          <a:lstStyle/>
          <a:p>
            <a:r>
              <a:rPr lang="en-US" dirty="0"/>
              <a:t>SPRING</a:t>
            </a:r>
          </a:p>
        </p:txBody>
      </p:sp>
      <p:sp>
        <p:nvSpPr>
          <p:cNvPr id="3" name="Subtitle 2">
            <a:extLst>
              <a:ext uri="{FF2B5EF4-FFF2-40B4-BE49-F238E27FC236}">
                <a16:creationId xmlns:a16="http://schemas.microsoft.com/office/drawing/2014/main" id="{E1610A30-AC77-AFC3-DE0A-989760A01C9A}"/>
              </a:ext>
            </a:extLst>
          </p:cNvPr>
          <p:cNvSpPr>
            <a:spLocks noGrp="1"/>
          </p:cNvSpPr>
          <p:nvPr>
            <p:ph type="subTitle" idx="1"/>
          </p:nvPr>
        </p:nvSpPr>
        <p:spPr/>
        <p:txBody>
          <a:bodyPr/>
          <a:lstStyle/>
          <a:p>
            <a:r>
              <a:rPr lang="en-US" dirty="0">
                <a:hlinkClick r:id="rId2"/>
              </a:rPr>
              <a:t>https://www.javatpoint.com/spring-tutorial</a:t>
            </a:r>
            <a:endParaRPr lang="en-US" dirty="0"/>
          </a:p>
        </p:txBody>
      </p:sp>
      <p:pic>
        <p:nvPicPr>
          <p:cNvPr id="1028" name="Picture 4">
            <a:extLst>
              <a:ext uri="{FF2B5EF4-FFF2-40B4-BE49-F238E27FC236}">
                <a16:creationId xmlns:a16="http://schemas.microsoft.com/office/drawing/2014/main" id="{304D12E4-803B-EE26-441E-412034D0AC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8550" y="3906884"/>
            <a:ext cx="2756715" cy="708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474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CB07F-4C38-51A4-397C-C172AEA9B596}"/>
              </a:ext>
            </a:extLst>
          </p:cNvPr>
          <p:cNvSpPr>
            <a:spLocks noGrp="1"/>
          </p:cNvSpPr>
          <p:nvPr>
            <p:ph type="title"/>
          </p:nvPr>
        </p:nvSpPr>
        <p:spPr/>
        <p:txBody>
          <a:bodyPr/>
          <a:lstStyle/>
          <a:p>
            <a:r>
              <a:rPr lang="en-US" dirty="0"/>
              <a:t>Inversion of Control (IOC)</a:t>
            </a:r>
          </a:p>
        </p:txBody>
      </p:sp>
      <p:sp>
        <p:nvSpPr>
          <p:cNvPr id="3" name="Content Placeholder 2">
            <a:extLst>
              <a:ext uri="{FF2B5EF4-FFF2-40B4-BE49-F238E27FC236}">
                <a16:creationId xmlns:a16="http://schemas.microsoft.com/office/drawing/2014/main" id="{408C95BF-EE34-6B4B-006C-073274A71F58}"/>
              </a:ext>
            </a:extLst>
          </p:cNvPr>
          <p:cNvSpPr>
            <a:spLocks noGrp="1"/>
          </p:cNvSpPr>
          <p:nvPr>
            <p:ph idx="1"/>
          </p:nvPr>
        </p:nvSpPr>
        <p:spPr/>
        <p:txBody>
          <a:bodyPr>
            <a:normAutofit/>
          </a:bodyPr>
          <a:lstStyle/>
          <a:p>
            <a:pPr algn="l" fontAlgn="base"/>
            <a:r>
              <a:rPr lang="en-US" b="0" i="0" dirty="0">
                <a:solidFill>
                  <a:srgbClr val="111111"/>
                </a:solidFill>
                <a:effectLst/>
                <a:latin typeface="Lato" panose="020F0502020204030203" pitchFamily="34" charset="0"/>
              </a:rPr>
              <a:t>Inversion of control (IoC) is a programming technique in which object coupling is bound at run time by an assembler object and is typically not known at compile time using static analysis. In order for the assembler to bind objects to one another, the objects must possess compatible abstractions.</a:t>
            </a:r>
            <a:br>
              <a:rPr lang="en-US" b="0" i="0" dirty="0">
                <a:solidFill>
                  <a:srgbClr val="111111"/>
                </a:solidFill>
                <a:effectLst/>
                <a:latin typeface="Lato" panose="020F0502020204030203" pitchFamily="34" charset="0"/>
              </a:rPr>
            </a:br>
            <a:br>
              <a:rPr lang="en-US" b="0" i="0" dirty="0">
                <a:solidFill>
                  <a:srgbClr val="111111"/>
                </a:solidFill>
                <a:effectLst/>
                <a:latin typeface="Lato" panose="020F0502020204030203" pitchFamily="34" charset="0"/>
              </a:rPr>
            </a:br>
            <a:endParaRPr lang="en-US" b="0" i="0" dirty="0">
              <a:solidFill>
                <a:srgbClr val="111111"/>
              </a:solidFill>
              <a:effectLst/>
              <a:latin typeface="Lato" panose="020F0502020204030203" pitchFamily="34" charset="0"/>
            </a:endParaRPr>
          </a:p>
          <a:p>
            <a:pPr algn="l" fontAlgn="base">
              <a:buFont typeface="Arial" panose="020B0604020202020204" pitchFamily="34" charset="0"/>
              <a:buChar char="•"/>
            </a:pPr>
            <a:r>
              <a:rPr lang="en-US" b="0" i="0" dirty="0">
                <a:solidFill>
                  <a:srgbClr val="111111"/>
                </a:solidFill>
                <a:effectLst/>
                <a:latin typeface="Lato" panose="020F0502020204030203" pitchFamily="34" charset="0"/>
              </a:rPr>
              <a:t>is a concept in application development</a:t>
            </a:r>
            <a:br>
              <a:rPr lang="en-US" b="0" i="0" dirty="0">
                <a:solidFill>
                  <a:srgbClr val="111111"/>
                </a:solidFill>
                <a:effectLst/>
                <a:latin typeface="Lato" panose="020F0502020204030203" pitchFamily="34" charset="0"/>
              </a:rPr>
            </a:br>
            <a:endParaRPr lang="en-US" b="0" i="0" dirty="0">
              <a:solidFill>
                <a:srgbClr val="111111"/>
              </a:solidFill>
              <a:effectLst/>
              <a:latin typeface="Lato" panose="020F0502020204030203" pitchFamily="34" charset="0"/>
            </a:endParaRPr>
          </a:p>
          <a:p>
            <a:pPr algn="l" fontAlgn="base">
              <a:buFont typeface="Arial" panose="020B0604020202020204" pitchFamily="34" charset="0"/>
              <a:buChar char="•"/>
            </a:pPr>
            <a:r>
              <a:rPr lang="en-US" b="0" i="0" dirty="0">
                <a:solidFill>
                  <a:srgbClr val="111111"/>
                </a:solidFill>
                <a:effectLst/>
                <a:latin typeface="Lato" panose="020F0502020204030203" pitchFamily="34" charset="0"/>
              </a:rPr>
              <a:t>"don’t call me, I’ll call you"</a:t>
            </a:r>
            <a:br>
              <a:rPr lang="en-US" b="0" i="0" dirty="0">
                <a:solidFill>
                  <a:srgbClr val="111111"/>
                </a:solidFill>
                <a:effectLst/>
                <a:latin typeface="Lato" panose="020F0502020204030203" pitchFamily="34" charset="0"/>
              </a:rPr>
            </a:br>
            <a:endParaRPr lang="en-US" b="0" i="0" dirty="0">
              <a:solidFill>
                <a:srgbClr val="111111"/>
              </a:solidFill>
              <a:effectLst/>
              <a:latin typeface="Lato" panose="020F0502020204030203" pitchFamily="34" charset="0"/>
            </a:endParaRPr>
          </a:p>
          <a:p>
            <a:pPr algn="l" fontAlgn="base">
              <a:buFont typeface="Arial" panose="020B0604020202020204" pitchFamily="34" charset="0"/>
              <a:buChar char="•"/>
            </a:pPr>
            <a:r>
              <a:rPr lang="en-US" b="0" i="0" dirty="0">
                <a:solidFill>
                  <a:srgbClr val="111111"/>
                </a:solidFill>
                <a:effectLst/>
                <a:latin typeface="Lato" panose="020F0502020204030203" pitchFamily="34" charset="0"/>
              </a:rPr>
              <a:t>one form is Dependency Injection (DI)</a:t>
            </a:r>
          </a:p>
          <a:p>
            <a:endParaRPr lang="en-US" dirty="0"/>
          </a:p>
        </p:txBody>
      </p:sp>
    </p:spTree>
    <p:extLst>
      <p:ext uri="{BB962C8B-B14F-4D97-AF65-F5344CB8AC3E}">
        <p14:creationId xmlns:p14="http://schemas.microsoft.com/office/powerpoint/2010/main" val="2578850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7CC3-3C72-EBF4-E47C-E7EB1EB5045A}"/>
              </a:ext>
            </a:extLst>
          </p:cNvPr>
          <p:cNvSpPr>
            <a:spLocks noGrp="1"/>
          </p:cNvSpPr>
          <p:nvPr>
            <p:ph type="title"/>
          </p:nvPr>
        </p:nvSpPr>
        <p:spPr/>
        <p:txBody>
          <a:bodyPr/>
          <a:lstStyle/>
          <a:p>
            <a:r>
              <a:rPr lang="en-US" dirty="0"/>
              <a:t>Inversion of Control (IOC)</a:t>
            </a:r>
          </a:p>
        </p:txBody>
      </p:sp>
      <p:sp>
        <p:nvSpPr>
          <p:cNvPr id="3" name="Content Placeholder 2">
            <a:extLst>
              <a:ext uri="{FF2B5EF4-FFF2-40B4-BE49-F238E27FC236}">
                <a16:creationId xmlns:a16="http://schemas.microsoft.com/office/drawing/2014/main" id="{796958FC-3138-83F9-932A-63BD0CAB6CE6}"/>
              </a:ext>
            </a:extLst>
          </p:cNvPr>
          <p:cNvSpPr>
            <a:spLocks noGrp="1"/>
          </p:cNvSpPr>
          <p:nvPr>
            <p:ph idx="1"/>
          </p:nvPr>
        </p:nvSpPr>
        <p:spPr>
          <a:xfrm>
            <a:off x="2589212" y="2133600"/>
            <a:ext cx="8915400" cy="4208834"/>
          </a:xfrm>
        </p:spPr>
        <p:txBody>
          <a:bodyPr/>
          <a:lstStyle/>
          <a:p>
            <a:pPr algn="l" fontAlgn="base"/>
            <a:r>
              <a:rPr lang="en-US" b="0" i="0" dirty="0">
                <a:solidFill>
                  <a:srgbClr val="111111"/>
                </a:solidFill>
                <a:effectLst/>
                <a:latin typeface="Lato" panose="020F0502020204030203" pitchFamily="34" charset="0"/>
              </a:rPr>
              <a:t>The Spring container is at the core of the Spring Framework.</a:t>
            </a:r>
            <a:br>
              <a:rPr lang="en-US" b="0" i="0" dirty="0">
                <a:solidFill>
                  <a:srgbClr val="111111"/>
                </a:solidFill>
                <a:effectLst/>
                <a:latin typeface="Lato" panose="020F0502020204030203" pitchFamily="34" charset="0"/>
              </a:rPr>
            </a:br>
            <a:endParaRPr lang="en-US" b="0" i="0" dirty="0">
              <a:solidFill>
                <a:srgbClr val="111111"/>
              </a:solidFill>
              <a:effectLst/>
              <a:latin typeface="Lato" panose="020F0502020204030203" pitchFamily="34" charset="0"/>
            </a:endParaRPr>
          </a:p>
          <a:p>
            <a:pPr algn="l" fontAlgn="base"/>
            <a:r>
              <a:rPr lang="en-US" b="0" i="0" dirty="0">
                <a:solidFill>
                  <a:srgbClr val="111111"/>
                </a:solidFill>
                <a:effectLst/>
                <a:latin typeface="Lato" panose="020F0502020204030203" pitchFamily="34" charset="0"/>
              </a:rPr>
              <a:t>The Spring container uses dependency injection (DI) to manage the components that make up an application.</a:t>
            </a:r>
            <a:br>
              <a:rPr lang="en-US" b="0" i="0" dirty="0">
                <a:solidFill>
                  <a:srgbClr val="111111"/>
                </a:solidFill>
                <a:effectLst/>
                <a:latin typeface="Lato" panose="020F0502020204030203" pitchFamily="34" charset="0"/>
              </a:rPr>
            </a:br>
            <a:endParaRPr lang="en-US" b="0" i="0" dirty="0">
              <a:solidFill>
                <a:srgbClr val="111111"/>
              </a:solidFill>
              <a:effectLst/>
              <a:latin typeface="Lato" panose="020F0502020204030203" pitchFamily="34" charset="0"/>
            </a:endParaRPr>
          </a:p>
          <a:p>
            <a:pPr algn="l" fontAlgn="base"/>
            <a:r>
              <a:rPr lang="en-US" b="0" i="0" dirty="0">
                <a:solidFill>
                  <a:srgbClr val="111111"/>
                </a:solidFill>
                <a:effectLst/>
                <a:latin typeface="Lato" panose="020F0502020204030203" pitchFamily="34" charset="0"/>
              </a:rPr>
              <a:t>The container will create the objects, wire them together, configure them, and manage their complete lifecycle from creation till destruction.</a:t>
            </a:r>
            <a:br>
              <a:rPr lang="en-US" b="0" i="0" dirty="0">
                <a:solidFill>
                  <a:srgbClr val="111111"/>
                </a:solidFill>
                <a:effectLst/>
                <a:latin typeface="Lato" panose="020F0502020204030203" pitchFamily="34" charset="0"/>
              </a:rPr>
            </a:br>
            <a:endParaRPr lang="en-US" b="0" i="0" dirty="0">
              <a:solidFill>
                <a:srgbClr val="111111"/>
              </a:solidFill>
              <a:effectLst/>
              <a:latin typeface="Lato" panose="020F0502020204030203" pitchFamily="34" charset="0"/>
            </a:endParaRPr>
          </a:p>
          <a:p>
            <a:pPr algn="l" fontAlgn="base"/>
            <a:r>
              <a:rPr lang="en-US" b="0" i="0" dirty="0">
                <a:solidFill>
                  <a:srgbClr val="111111"/>
                </a:solidFill>
                <a:effectLst/>
                <a:latin typeface="Lato" panose="020F0502020204030203" pitchFamily="34" charset="0"/>
              </a:rPr>
              <a:t>The container gets its instructions on what objects to instantiate, configure, and assemble by reading configuration metadata provided. The configuration metadata can be represented either by XML, Java annotations, or Java code.</a:t>
            </a:r>
          </a:p>
          <a:p>
            <a:endParaRPr lang="en-US" dirty="0"/>
          </a:p>
        </p:txBody>
      </p:sp>
    </p:spTree>
    <p:extLst>
      <p:ext uri="{BB962C8B-B14F-4D97-AF65-F5344CB8AC3E}">
        <p14:creationId xmlns:p14="http://schemas.microsoft.com/office/powerpoint/2010/main" val="3045843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FA22-F19C-A9F1-2EC9-7A38D123DA1B}"/>
              </a:ext>
            </a:extLst>
          </p:cNvPr>
          <p:cNvSpPr>
            <a:spLocks noGrp="1"/>
          </p:cNvSpPr>
          <p:nvPr>
            <p:ph type="title"/>
          </p:nvPr>
        </p:nvSpPr>
        <p:spPr/>
        <p:txBody>
          <a:bodyPr/>
          <a:lstStyle/>
          <a:p>
            <a:r>
              <a:rPr lang="en-US" dirty="0"/>
              <a:t>Example</a:t>
            </a:r>
          </a:p>
        </p:txBody>
      </p:sp>
      <p:sp>
        <p:nvSpPr>
          <p:cNvPr id="4" name="Content Placeholder 3">
            <a:extLst>
              <a:ext uri="{FF2B5EF4-FFF2-40B4-BE49-F238E27FC236}">
                <a16:creationId xmlns:a16="http://schemas.microsoft.com/office/drawing/2014/main" id="{0A5864AB-95F6-C3D5-5029-F32C1F8012E3}"/>
              </a:ext>
            </a:extLst>
          </p:cNvPr>
          <p:cNvSpPr>
            <a:spLocks noGrp="1"/>
          </p:cNvSpPr>
          <p:nvPr>
            <p:ph sz="half" idx="1"/>
          </p:nvPr>
        </p:nvSpPr>
        <p:spPr>
          <a:xfrm>
            <a:off x="2589211" y="2133600"/>
            <a:ext cx="8626779" cy="4374204"/>
          </a:xfrm>
        </p:spPr>
        <p:txBody>
          <a:bodyPr>
            <a:normAutofit/>
          </a:bodyPr>
          <a:lstStyle/>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Employee{  </a:t>
            </a:r>
          </a:p>
          <a:p>
            <a:pPr marL="0" indent="0" algn="just">
              <a:buNone/>
            </a:pPr>
            <a:r>
              <a:rPr lang="en-US" b="0" i="0" dirty="0">
                <a:solidFill>
                  <a:srgbClr val="000000"/>
                </a:solidFill>
                <a:effectLst/>
                <a:latin typeface="inter-regular"/>
              </a:rPr>
              <a:t>Address </a:t>
            </a:r>
            <a:r>
              <a:rPr lang="en-US" b="0" i="0" dirty="0" err="1">
                <a:solidFill>
                  <a:srgbClr val="000000"/>
                </a:solidFill>
                <a:effectLst/>
                <a:latin typeface="inter-regular"/>
              </a:rPr>
              <a:t>address</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Employee(){  </a:t>
            </a:r>
          </a:p>
          <a:p>
            <a:pPr marL="0" indent="0" algn="just">
              <a:buNone/>
            </a:pPr>
            <a:r>
              <a:rPr lang="en-US" b="0" i="0" dirty="0">
                <a:solidFill>
                  <a:srgbClr val="000000"/>
                </a:solidFill>
                <a:effectLst/>
                <a:latin typeface="inter-regular"/>
              </a:rPr>
              <a:t>address=</a:t>
            </a:r>
            <a:r>
              <a:rPr lang="en-US" b="1" i="0" dirty="0">
                <a:solidFill>
                  <a:srgbClr val="006699"/>
                </a:solidFill>
                <a:effectLst/>
                <a:latin typeface="inter-regular"/>
              </a:rPr>
              <a:t>new</a:t>
            </a:r>
            <a:r>
              <a:rPr lang="en-US" b="0" i="0" dirty="0">
                <a:solidFill>
                  <a:srgbClr val="000000"/>
                </a:solidFill>
                <a:effectLst/>
                <a:latin typeface="inter-regular"/>
              </a:rPr>
              <a:t> Address();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buNone/>
            </a:pPr>
            <a:r>
              <a:rPr lang="en-US" dirty="0"/>
              <a:t>(Dependency Lookup)</a:t>
            </a:r>
          </a:p>
          <a:p>
            <a:pPr marL="0" indent="0">
              <a:buNone/>
            </a:pPr>
            <a:r>
              <a:rPr lang="en-US" dirty="0"/>
              <a:t>Tightly Coupled</a:t>
            </a:r>
          </a:p>
          <a:p>
            <a:pPr marL="0" indent="0">
              <a:buNone/>
            </a:pPr>
            <a:endParaRPr lang="en-US" dirty="0"/>
          </a:p>
          <a:p>
            <a:pPr marL="0" indent="0">
              <a:buNone/>
            </a:pPr>
            <a:r>
              <a:rPr lang="en-US" b="0" i="0" dirty="0">
                <a:solidFill>
                  <a:srgbClr val="333333"/>
                </a:solidFill>
                <a:effectLst/>
                <a:latin typeface="inter-regular"/>
              </a:rPr>
              <a:t>In Spring framework, IOC container is responsible to inject the dependency. We provide metadata to the IOC container either by XML file or annotation.</a:t>
            </a:r>
            <a:endParaRPr lang="en-US" dirty="0"/>
          </a:p>
        </p:txBody>
      </p:sp>
      <p:sp>
        <p:nvSpPr>
          <p:cNvPr id="5" name="Content Placeholder 4">
            <a:extLst>
              <a:ext uri="{FF2B5EF4-FFF2-40B4-BE49-F238E27FC236}">
                <a16:creationId xmlns:a16="http://schemas.microsoft.com/office/drawing/2014/main" id="{B3E291BB-DD82-5C8E-9318-82538698F7B4}"/>
              </a:ext>
            </a:extLst>
          </p:cNvPr>
          <p:cNvSpPr>
            <a:spLocks noGrp="1"/>
          </p:cNvSpPr>
          <p:nvPr>
            <p:ph sz="half" idx="2"/>
          </p:nvPr>
        </p:nvSpPr>
        <p:spPr/>
        <p:txBody>
          <a:bodyPr>
            <a:normAutofit/>
          </a:bodyPr>
          <a:lstStyle/>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Employee{  </a:t>
            </a:r>
          </a:p>
          <a:p>
            <a:pPr marL="0" indent="0" algn="just">
              <a:buNone/>
            </a:pPr>
            <a:r>
              <a:rPr lang="en-US" b="0" i="0" dirty="0">
                <a:solidFill>
                  <a:srgbClr val="000000"/>
                </a:solidFill>
                <a:effectLst/>
                <a:latin typeface="inter-regular"/>
              </a:rPr>
              <a:t>Address </a:t>
            </a:r>
            <a:r>
              <a:rPr lang="en-US" b="0" i="0" dirty="0" err="1">
                <a:solidFill>
                  <a:srgbClr val="000000"/>
                </a:solidFill>
                <a:effectLst/>
                <a:latin typeface="inter-regular"/>
              </a:rPr>
              <a:t>address</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Employee(Address address){  </a:t>
            </a:r>
          </a:p>
          <a:p>
            <a:pPr marL="0" indent="0" algn="just">
              <a:buNone/>
            </a:pPr>
            <a:r>
              <a:rPr lang="en-US" b="1" i="0" dirty="0" err="1">
                <a:solidFill>
                  <a:srgbClr val="006699"/>
                </a:solidFill>
                <a:effectLst/>
                <a:latin typeface="inter-regular"/>
              </a:rPr>
              <a:t>this</a:t>
            </a:r>
            <a:r>
              <a:rPr lang="en-US" b="0" i="0" dirty="0" err="1">
                <a:solidFill>
                  <a:srgbClr val="000000"/>
                </a:solidFill>
                <a:effectLst/>
                <a:latin typeface="inter-regular"/>
              </a:rPr>
              <a:t>.address</a:t>
            </a:r>
            <a:r>
              <a:rPr lang="en-US" b="0" i="0" dirty="0">
                <a:solidFill>
                  <a:srgbClr val="000000"/>
                </a:solidFill>
                <a:effectLst/>
                <a:latin typeface="inter-regular"/>
              </a:rPr>
              <a:t>=address;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buNone/>
            </a:pPr>
            <a:r>
              <a:rPr lang="en-US" dirty="0"/>
              <a:t>(Dependency Injection)</a:t>
            </a:r>
          </a:p>
          <a:p>
            <a:pPr marL="0" indent="0">
              <a:buNone/>
            </a:pPr>
            <a:r>
              <a:rPr lang="en-US" dirty="0"/>
              <a:t>Loosely Coupled</a:t>
            </a:r>
          </a:p>
        </p:txBody>
      </p:sp>
    </p:spTree>
    <p:extLst>
      <p:ext uri="{BB962C8B-B14F-4D97-AF65-F5344CB8AC3E}">
        <p14:creationId xmlns:p14="http://schemas.microsoft.com/office/powerpoint/2010/main" val="1718531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B6F7-E4C9-E3B1-D578-E5A01DB42AD9}"/>
              </a:ext>
            </a:extLst>
          </p:cNvPr>
          <p:cNvSpPr>
            <a:spLocks noGrp="1"/>
          </p:cNvSpPr>
          <p:nvPr>
            <p:ph type="title"/>
          </p:nvPr>
        </p:nvSpPr>
        <p:spPr/>
        <p:txBody>
          <a:bodyPr>
            <a:normAutofit/>
          </a:bodyPr>
          <a:lstStyle/>
          <a:p>
            <a:r>
              <a:rPr lang="en-US" dirty="0"/>
              <a:t>Dependency Injection Types</a:t>
            </a:r>
          </a:p>
        </p:txBody>
      </p:sp>
      <p:sp>
        <p:nvSpPr>
          <p:cNvPr id="3" name="Content Placeholder 2">
            <a:extLst>
              <a:ext uri="{FF2B5EF4-FFF2-40B4-BE49-F238E27FC236}">
                <a16:creationId xmlns:a16="http://schemas.microsoft.com/office/drawing/2014/main" id="{17ECBF76-71B1-16CF-37D6-1EDA2CC81BF3}"/>
              </a:ext>
            </a:extLst>
          </p:cNvPr>
          <p:cNvSpPr>
            <a:spLocks noGrp="1"/>
          </p:cNvSpPr>
          <p:nvPr>
            <p:ph idx="1"/>
          </p:nvPr>
        </p:nvSpPr>
        <p:spPr/>
        <p:txBody>
          <a:bodyPr/>
          <a:lstStyle/>
          <a:p>
            <a:r>
              <a:rPr lang="en-US" dirty="0"/>
              <a:t>Constructor-based DI is accomplished when the container invokes a class constructor with a number of arguments, each representing a dependency on other class.</a:t>
            </a:r>
          </a:p>
          <a:p>
            <a:endParaRPr lang="en-US" dirty="0"/>
          </a:p>
          <a:p>
            <a:r>
              <a:rPr lang="en-US" dirty="0"/>
              <a:t>Setter-based DI is accomplished by the container calling setter methods on your beans after invoking a no-argument constructor or no-argument static factory method to instantiate your bean.</a:t>
            </a:r>
          </a:p>
        </p:txBody>
      </p:sp>
    </p:spTree>
    <p:extLst>
      <p:ext uri="{BB962C8B-B14F-4D97-AF65-F5344CB8AC3E}">
        <p14:creationId xmlns:p14="http://schemas.microsoft.com/office/powerpoint/2010/main" val="1231656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8DD97-7658-CAF5-C95D-B633042139F8}"/>
              </a:ext>
            </a:extLst>
          </p:cNvPr>
          <p:cNvSpPr>
            <a:spLocks noGrp="1"/>
          </p:cNvSpPr>
          <p:nvPr>
            <p:ph type="title"/>
          </p:nvPr>
        </p:nvSpPr>
        <p:spPr/>
        <p:txBody>
          <a:bodyPr/>
          <a:lstStyle/>
          <a:p>
            <a:r>
              <a:rPr lang="en-US" dirty="0"/>
              <a:t>IOC Container</a:t>
            </a:r>
          </a:p>
        </p:txBody>
      </p:sp>
      <p:sp>
        <p:nvSpPr>
          <p:cNvPr id="3" name="Content Placeholder 2">
            <a:extLst>
              <a:ext uri="{FF2B5EF4-FFF2-40B4-BE49-F238E27FC236}">
                <a16:creationId xmlns:a16="http://schemas.microsoft.com/office/drawing/2014/main" id="{22F0291C-AFE8-4C4E-0F25-B9E88A86D285}"/>
              </a:ext>
            </a:extLst>
          </p:cNvPr>
          <p:cNvSpPr>
            <a:spLocks noGrp="1"/>
          </p:cNvSpPr>
          <p:nvPr>
            <p:ph idx="1"/>
          </p:nvPr>
        </p:nvSpPr>
        <p:spPr/>
        <p:txBody>
          <a:bodyPr/>
          <a:lstStyle/>
          <a:p>
            <a:r>
              <a:rPr lang="en-US" dirty="0"/>
              <a:t>The IoC container is responsible to instantiate, configure and assemble the objects. The IoC container gets information from the XML file and works accordingly. The main tasks performed by IoC container are:</a:t>
            </a:r>
          </a:p>
          <a:p>
            <a:pPr lvl="1"/>
            <a:endParaRPr lang="en-US" dirty="0"/>
          </a:p>
          <a:p>
            <a:pPr lvl="1"/>
            <a:r>
              <a:rPr lang="en-US" dirty="0"/>
              <a:t>to instantiate the application class</a:t>
            </a:r>
          </a:p>
          <a:p>
            <a:pPr lvl="1"/>
            <a:r>
              <a:rPr lang="en-US" dirty="0"/>
              <a:t>to configure the object</a:t>
            </a:r>
          </a:p>
          <a:p>
            <a:pPr lvl="1"/>
            <a:r>
              <a:rPr lang="en-US" dirty="0"/>
              <a:t>to assemble the dependencies between the objects</a:t>
            </a:r>
          </a:p>
        </p:txBody>
      </p:sp>
    </p:spTree>
    <p:extLst>
      <p:ext uri="{BB962C8B-B14F-4D97-AF65-F5344CB8AC3E}">
        <p14:creationId xmlns:p14="http://schemas.microsoft.com/office/powerpoint/2010/main" val="658018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06F1-8A52-0C56-7BC8-7F620696676F}"/>
              </a:ext>
            </a:extLst>
          </p:cNvPr>
          <p:cNvSpPr>
            <a:spLocks noGrp="1"/>
          </p:cNvSpPr>
          <p:nvPr>
            <p:ph type="title"/>
          </p:nvPr>
        </p:nvSpPr>
        <p:spPr>
          <a:xfrm>
            <a:off x="2589212" y="624110"/>
            <a:ext cx="8911687" cy="1280890"/>
          </a:xfrm>
        </p:spPr>
        <p:txBody>
          <a:bodyPr/>
          <a:lstStyle/>
          <a:p>
            <a:pPr marL="0" indent="0">
              <a:buNone/>
            </a:pPr>
            <a:r>
              <a:rPr lang="en-US" sz="3600" dirty="0"/>
              <a:t>IoC Container Types:</a:t>
            </a:r>
          </a:p>
        </p:txBody>
      </p:sp>
      <p:sp>
        <p:nvSpPr>
          <p:cNvPr id="3" name="Content Placeholder 2">
            <a:extLst>
              <a:ext uri="{FF2B5EF4-FFF2-40B4-BE49-F238E27FC236}">
                <a16:creationId xmlns:a16="http://schemas.microsoft.com/office/drawing/2014/main" id="{69D140E8-9F48-9A10-0B9E-25B65D8E3667}"/>
              </a:ext>
            </a:extLst>
          </p:cNvPr>
          <p:cNvSpPr>
            <a:spLocks noGrp="1"/>
          </p:cNvSpPr>
          <p:nvPr>
            <p:ph idx="1"/>
          </p:nvPr>
        </p:nvSpPr>
        <p:spPr>
          <a:xfrm>
            <a:off x="2589212" y="1974715"/>
            <a:ext cx="8915400" cy="4717913"/>
          </a:xfrm>
        </p:spPr>
        <p:txBody>
          <a:bodyPr>
            <a:normAutofit/>
          </a:bodyPr>
          <a:lstStyle/>
          <a:p>
            <a:r>
              <a:rPr lang="en-US" sz="2000" dirty="0"/>
              <a:t>Spring </a:t>
            </a:r>
            <a:r>
              <a:rPr lang="en-US" sz="2000" dirty="0" err="1"/>
              <a:t>BeanFactory</a:t>
            </a:r>
            <a:r>
              <a:rPr lang="en-US" sz="2000" dirty="0"/>
              <a:t> Container</a:t>
            </a:r>
          </a:p>
          <a:p>
            <a:pPr lvl="1"/>
            <a:r>
              <a:rPr lang="en-US" sz="1800" dirty="0"/>
              <a:t>This is the simplest container providing basic support for DI. There are a number of implementations of the </a:t>
            </a:r>
            <a:r>
              <a:rPr lang="en-US" sz="1800" dirty="0" err="1"/>
              <a:t>BeanFactory</a:t>
            </a:r>
            <a:r>
              <a:rPr lang="en-US" sz="1800" dirty="0"/>
              <a:t> interface that come supplied straight out-of-the-box with Spring. The most commonly used </a:t>
            </a:r>
            <a:r>
              <a:rPr lang="en-US" sz="1800" dirty="0" err="1"/>
              <a:t>BeanFactory</a:t>
            </a:r>
            <a:r>
              <a:rPr lang="en-US" sz="1800" dirty="0"/>
              <a:t> implementation is the </a:t>
            </a:r>
            <a:r>
              <a:rPr lang="en-US" sz="1800" dirty="0" err="1"/>
              <a:t>XmlBeanFactory</a:t>
            </a:r>
            <a:r>
              <a:rPr lang="en-US" sz="1800" dirty="0"/>
              <a:t> class.</a:t>
            </a:r>
          </a:p>
          <a:p>
            <a:endParaRPr lang="en-US" sz="2000" dirty="0"/>
          </a:p>
          <a:p>
            <a:r>
              <a:rPr lang="en-US" sz="2000" dirty="0"/>
              <a:t>Spring </a:t>
            </a:r>
            <a:r>
              <a:rPr lang="en-US" sz="2000" dirty="0" err="1"/>
              <a:t>ApplicationContext</a:t>
            </a:r>
            <a:r>
              <a:rPr lang="en-US" sz="2000" dirty="0"/>
              <a:t> Container</a:t>
            </a:r>
          </a:p>
          <a:p>
            <a:pPr lvl="1"/>
            <a:r>
              <a:rPr lang="en-US" sz="1800" dirty="0"/>
              <a:t>The </a:t>
            </a:r>
            <a:r>
              <a:rPr lang="en-US" sz="1800" dirty="0" err="1"/>
              <a:t>ApplicationContext</a:t>
            </a:r>
            <a:r>
              <a:rPr lang="en-US" sz="1800" dirty="0"/>
              <a:t> includes all functionality of the </a:t>
            </a:r>
            <a:r>
              <a:rPr lang="en-US" sz="1800" dirty="0" err="1"/>
              <a:t>BeanFactory</a:t>
            </a:r>
            <a:r>
              <a:rPr lang="en-US" sz="1800" dirty="0"/>
              <a:t>, it is generally recommended over the </a:t>
            </a:r>
            <a:r>
              <a:rPr lang="en-US" sz="1800" dirty="0" err="1"/>
              <a:t>BeanFactory</a:t>
            </a:r>
            <a:r>
              <a:rPr lang="en-US" sz="1800" dirty="0"/>
              <a:t>. It adds more enterprise-specific functionality such as the ability to resolve textual messages from a properties file and the ability to publish application events to interested event listeners.</a:t>
            </a:r>
          </a:p>
        </p:txBody>
      </p:sp>
    </p:spTree>
    <p:extLst>
      <p:ext uri="{BB962C8B-B14F-4D97-AF65-F5344CB8AC3E}">
        <p14:creationId xmlns:p14="http://schemas.microsoft.com/office/powerpoint/2010/main" val="1864694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22B0-6BB6-12E1-9F04-CDB21A5E64A8}"/>
              </a:ext>
            </a:extLst>
          </p:cNvPr>
          <p:cNvSpPr>
            <a:spLocks noGrp="1"/>
          </p:cNvSpPr>
          <p:nvPr>
            <p:ph type="title"/>
          </p:nvPr>
        </p:nvSpPr>
        <p:spPr/>
        <p:txBody>
          <a:bodyPr/>
          <a:lstStyle/>
          <a:p>
            <a:r>
              <a:rPr lang="en-US" dirty="0" err="1"/>
              <a:t>BeanFactory</a:t>
            </a:r>
            <a:r>
              <a:rPr lang="en-US" dirty="0"/>
              <a:t> Container</a:t>
            </a:r>
          </a:p>
        </p:txBody>
      </p:sp>
      <p:sp>
        <p:nvSpPr>
          <p:cNvPr id="3" name="Content Placeholder 2">
            <a:extLst>
              <a:ext uri="{FF2B5EF4-FFF2-40B4-BE49-F238E27FC236}">
                <a16:creationId xmlns:a16="http://schemas.microsoft.com/office/drawing/2014/main" id="{AA54A46E-0CD2-121D-529E-7CF56F90BC3B}"/>
              </a:ext>
            </a:extLst>
          </p:cNvPr>
          <p:cNvSpPr>
            <a:spLocks noGrp="1"/>
          </p:cNvSpPr>
          <p:nvPr>
            <p:ph idx="1"/>
          </p:nvPr>
        </p:nvSpPr>
        <p:spPr/>
        <p:txBody>
          <a:bodyPr/>
          <a:lstStyle/>
          <a:p>
            <a:pPr marL="0" indent="0" algn="just">
              <a:buNone/>
            </a:pPr>
            <a:r>
              <a:rPr lang="en-US" b="0" i="0" dirty="0">
                <a:solidFill>
                  <a:srgbClr val="000000"/>
                </a:solidFill>
                <a:effectLst/>
                <a:latin typeface="inter-regular"/>
              </a:rPr>
              <a:t>Resource resource=</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ClassPathResource</a:t>
            </a:r>
            <a:r>
              <a:rPr lang="en-US" b="0" i="0" dirty="0">
                <a:solidFill>
                  <a:srgbClr val="000000"/>
                </a:solidFill>
                <a:effectLst/>
                <a:latin typeface="inter-regular"/>
              </a:rPr>
              <a:t>(</a:t>
            </a:r>
            <a:r>
              <a:rPr lang="en-US" b="0" i="0" dirty="0">
                <a:solidFill>
                  <a:srgbClr val="0000FF"/>
                </a:solidFill>
                <a:effectLst/>
                <a:latin typeface="inter-regular"/>
              </a:rPr>
              <a:t>"applicationContext.xml"</a:t>
            </a:r>
            <a:r>
              <a:rPr lang="en-US" b="0" i="0" dirty="0">
                <a:solidFill>
                  <a:srgbClr val="000000"/>
                </a:solidFill>
                <a:effectLst/>
                <a:latin typeface="inter-regular"/>
              </a:rPr>
              <a:t>);  </a:t>
            </a:r>
          </a:p>
          <a:p>
            <a:pPr marL="0" indent="0" algn="just">
              <a:buNone/>
            </a:pPr>
            <a:r>
              <a:rPr lang="en-US" b="0" i="0" dirty="0" err="1">
                <a:solidFill>
                  <a:srgbClr val="000000"/>
                </a:solidFill>
                <a:effectLst/>
                <a:latin typeface="inter-regular"/>
              </a:rPr>
              <a:t>BeanFactory</a:t>
            </a:r>
            <a:r>
              <a:rPr lang="en-US" b="0" i="0" dirty="0">
                <a:solidFill>
                  <a:srgbClr val="000000"/>
                </a:solidFill>
                <a:effectLst/>
                <a:latin typeface="inter-regular"/>
              </a:rPr>
              <a:t> factory=</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XmlBeanFactory</a:t>
            </a:r>
            <a:r>
              <a:rPr lang="en-US" b="0" i="0" dirty="0">
                <a:solidFill>
                  <a:srgbClr val="000000"/>
                </a:solidFill>
                <a:effectLst/>
                <a:latin typeface="inter-regular"/>
              </a:rPr>
              <a:t>(resource);  </a:t>
            </a:r>
          </a:p>
          <a:p>
            <a:pPr marL="0" indent="0">
              <a:buNone/>
            </a:pPr>
            <a:endParaRPr lang="en-US" dirty="0"/>
          </a:p>
        </p:txBody>
      </p:sp>
    </p:spTree>
    <p:extLst>
      <p:ext uri="{BB962C8B-B14F-4D97-AF65-F5344CB8AC3E}">
        <p14:creationId xmlns:p14="http://schemas.microsoft.com/office/powerpoint/2010/main" val="731238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78F48-66C4-8DE4-418A-E7B08A188DB8}"/>
              </a:ext>
            </a:extLst>
          </p:cNvPr>
          <p:cNvSpPr>
            <a:spLocks noGrp="1"/>
          </p:cNvSpPr>
          <p:nvPr>
            <p:ph type="title"/>
          </p:nvPr>
        </p:nvSpPr>
        <p:spPr/>
        <p:txBody>
          <a:bodyPr/>
          <a:lstStyle/>
          <a:p>
            <a:r>
              <a:rPr lang="en-US" dirty="0" err="1"/>
              <a:t>ApplicationContext</a:t>
            </a:r>
            <a:r>
              <a:rPr lang="en-US" dirty="0"/>
              <a:t> Container</a:t>
            </a:r>
          </a:p>
        </p:txBody>
      </p:sp>
      <p:sp>
        <p:nvSpPr>
          <p:cNvPr id="3" name="Content Placeholder 2">
            <a:extLst>
              <a:ext uri="{FF2B5EF4-FFF2-40B4-BE49-F238E27FC236}">
                <a16:creationId xmlns:a16="http://schemas.microsoft.com/office/drawing/2014/main" id="{E4A0D9C9-31AF-4CFA-39DC-1DA1175B3584}"/>
              </a:ext>
            </a:extLst>
          </p:cNvPr>
          <p:cNvSpPr>
            <a:spLocks noGrp="1"/>
          </p:cNvSpPr>
          <p:nvPr>
            <p:ph idx="1"/>
          </p:nvPr>
        </p:nvSpPr>
        <p:spPr/>
        <p:txBody>
          <a:bodyPr/>
          <a:lstStyle/>
          <a:p>
            <a:pPr marL="0" indent="0" algn="just">
              <a:buNone/>
            </a:pPr>
            <a:r>
              <a:rPr lang="fr-FR" b="0" i="0" dirty="0" err="1">
                <a:solidFill>
                  <a:srgbClr val="000000"/>
                </a:solidFill>
                <a:effectLst/>
                <a:latin typeface="inter-regular"/>
              </a:rPr>
              <a:t>ApplicationContext</a:t>
            </a:r>
            <a:r>
              <a:rPr lang="fr-FR" b="0" i="0" dirty="0">
                <a:solidFill>
                  <a:srgbClr val="000000"/>
                </a:solidFill>
                <a:effectLst/>
                <a:latin typeface="inter-regular"/>
              </a:rPr>
              <a:t> </a:t>
            </a:r>
            <a:r>
              <a:rPr lang="fr-FR" b="0" i="0" dirty="0" err="1">
                <a:solidFill>
                  <a:srgbClr val="000000"/>
                </a:solidFill>
                <a:effectLst/>
                <a:latin typeface="inter-regular"/>
              </a:rPr>
              <a:t>context</a:t>
            </a:r>
            <a:r>
              <a:rPr lang="fr-FR" b="0" i="0" dirty="0">
                <a:solidFill>
                  <a:srgbClr val="000000"/>
                </a:solidFill>
                <a:effectLst/>
                <a:latin typeface="inter-regular"/>
              </a:rPr>
              <a:t> =   </a:t>
            </a:r>
          </a:p>
          <a:p>
            <a:pPr marL="0" indent="0" algn="just">
              <a:buNone/>
            </a:pPr>
            <a:r>
              <a:rPr lang="fr-FR" b="0" i="0" dirty="0">
                <a:solidFill>
                  <a:srgbClr val="000000"/>
                </a:solidFill>
                <a:effectLst/>
                <a:latin typeface="inter-regular"/>
              </a:rPr>
              <a:t>    </a:t>
            </a:r>
            <a:r>
              <a:rPr lang="fr-FR" b="1" i="0" dirty="0">
                <a:solidFill>
                  <a:srgbClr val="006699"/>
                </a:solidFill>
                <a:effectLst/>
                <a:latin typeface="inter-regular"/>
              </a:rPr>
              <a:t>new</a:t>
            </a:r>
            <a:r>
              <a:rPr lang="fr-FR" b="0" i="0" dirty="0">
                <a:solidFill>
                  <a:srgbClr val="000000"/>
                </a:solidFill>
                <a:effectLst/>
                <a:latin typeface="inter-regular"/>
              </a:rPr>
              <a:t> </a:t>
            </a:r>
            <a:r>
              <a:rPr lang="fr-FR" b="0" i="0" dirty="0" err="1">
                <a:solidFill>
                  <a:srgbClr val="000000"/>
                </a:solidFill>
                <a:effectLst/>
                <a:latin typeface="inter-regular"/>
              </a:rPr>
              <a:t>ClassPathXmlApplicationContext</a:t>
            </a:r>
            <a:r>
              <a:rPr lang="fr-FR" b="0" i="0" dirty="0">
                <a:solidFill>
                  <a:srgbClr val="000000"/>
                </a:solidFill>
                <a:effectLst/>
                <a:latin typeface="inter-regular"/>
              </a:rPr>
              <a:t>(</a:t>
            </a:r>
            <a:r>
              <a:rPr lang="fr-FR" b="0" i="0" dirty="0">
                <a:solidFill>
                  <a:srgbClr val="0000FF"/>
                </a:solidFill>
                <a:effectLst/>
                <a:latin typeface="inter-regular"/>
              </a:rPr>
              <a:t>"applicationContext.xml"</a:t>
            </a:r>
            <a:r>
              <a:rPr lang="fr-FR" b="0" i="0" dirty="0">
                <a:solidFill>
                  <a:srgbClr val="000000"/>
                </a:solidFill>
                <a:effectLst/>
                <a:latin typeface="inter-regular"/>
              </a:rPr>
              <a:t>);  </a:t>
            </a:r>
          </a:p>
          <a:p>
            <a:pPr marL="0" indent="0">
              <a:buNone/>
            </a:pPr>
            <a:endParaRPr lang="en-US" dirty="0"/>
          </a:p>
        </p:txBody>
      </p:sp>
    </p:spTree>
    <p:extLst>
      <p:ext uri="{BB962C8B-B14F-4D97-AF65-F5344CB8AC3E}">
        <p14:creationId xmlns:p14="http://schemas.microsoft.com/office/powerpoint/2010/main" val="3399843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B2D45-B332-2DFA-82B8-E31E8C7339C5}"/>
              </a:ext>
            </a:extLst>
          </p:cNvPr>
          <p:cNvSpPr>
            <a:spLocks noGrp="1"/>
          </p:cNvSpPr>
          <p:nvPr>
            <p:ph type="title"/>
          </p:nvPr>
        </p:nvSpPr>
        <p:spPr/>
        <p:txBody>
          <a:bodyPr/>
          <a:lstStyle/>
          <a:p>
            <a:r>
              <a:rPr lang="en-US" dirty="0"/>
              <a:t>Difference between constructor and setter injection</a:t>
            </a:r>
          </a:p>
        </p:txBody>
      </p:sp>
      <p:sp>
        <p:nvSpPr>
          <p:cNvPr id="3" name="Content Placeholder 2">
            <a:extLst>
              <a:ext uri="{FF2B5EF4-FFF2-40B4-BE49-F238E27FC236}">
                <a16:creationId xmlns:a16="http://schemas.microsoft.com/office/drawing/2014/main" id="{69E87F0A-9C17-A36E-35B6-D2D38D39FC31}"/>
              </a:ext>
            </a:extLst>
          </p:cNvPr>
          <p:cNvSpPr>
            <a:spLocks noGrp="1"/>
          </p:cNvSpPr>
          <p:nvPr>
            <p:ph idx="1"/>
          </p:nvPr>
        </p:nvSpPr>
        <p:spPr/>
        <p:txBody>
          <a:bodyPr/>
          <a:lstStyle/>
          <a:p>
            <a:r>
              <a:rPr lang="en-US" dirty="0"/>
              <a:t>Partial Dependency – for example, Constructor has 3 parameters, but you have only one value for a variable. You would prefer setter in that case.</a:t>
            </a:r>
          </a:p>
          <a:p>
            <a:r>
              <a:rPr lang="en-US" dirty="0"/>
              <a:t>Overriding – Setter injection overrides the constructor injection.</a:t>
            </a:r>
          </a:p>
          <a:p>
            <a:r>
              <a:rPr lang="en-US" dirty="0"/>
              <a:t>Changes  –  We can easily change the value by setter injection. It doesn't create a new bean instance always like constructor. So setter injection is flexible than constructor injection.</a:t>
            </a:r>
          </a:p>
        </p:txBody>
      </p:sp>
    </p:spTree>
    <p:extLst>
      <p:ext uri="{BB962C8B-B14F-4D97-AF65-F5344CB8AC3E}">
        <p14:creationId xmlns:p14="http://schemas.microsoft.com/office/powerpoint/2010/main" val="3819949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D9120-D893-B823-4FDB-F7CEFC82DA3C}"/>
              </a:ext>
            </a:extLst>
          </p:cNvPr>
          <p:cNvSpPr>
            <a:spLocks noGrp="1"/>
          </p:cNvSpPr>
          <p:nvPr>
            <p:ph type="title"/>
          </p:nvPr>
        </p:nvSpPr>
        <p:spPr/>
        <p:txBody>
          <a:bodyPr/>
          <a:lstStyle/>
          <a:p>
            <a:r>
              <a:rPr lang="en-US" dirty="0" err="1"/>
              <a:t>Autowiring</a:t>
            </a:r>
            <a:endParaRPr lang="en-US" dirty="0"/>
          </a:p>
        </p:txBody>
      </p:sp>
      <p:sp>
        <p:nvSpPr>
          <p:cNvPr id="3" name="Content Placeholder 2">
            <a:extLst>
              <a:ext uri="{FF2B5EF4-FFF2-40B4-BE49-F238E27FC236}">
                <a16:creationId xmlns:a16="http://schemas.microsoft.com/office/drawing/2014/main" id="{DEC1143F-4759-AAB3-A279-4672D1AE8564}"/>
              </a:ext>
            </a:extLst>
          </p:cNvPr>
          <p:cNvSpPr>
            <a:spLocks noGrp="1"/>
          </p:cNvSpPr>
          <p:nvPr>
            <p:ph idx="1"/>
          </p:nvPr>
        </p:nvSpPr>
        <p:spPr/>
        <p:txBody>
          <a:bodyPr/>
          <a:lstStyle/>
          <a:p>
            <a:r>
              <a:rPr lang="en-US" dirty="0" err="1"/>
              <a:t>Autowiring</a:t>
            </a:r>
            <a:r>
              <a:rPr lang="en-US" dirty="0"/>
              <a:t> feature of spring framework enables you to inject the object dependency implicitly. It internally uses setter or constructor injection.</a:t>
            </a:r>
          </a:p>
          <a:p>
            <a:endParaRPr lang="en-US" dirty="0"/>
          </a:p>
          <a:p>
            <a:r>
              <a:rPr lang="en-US" dirty="0" err="1"/>
              <a:t>Autowiring</a:t>
            </a:r>
            <a:r>
              <a:rPr lang="en-US" dirty="0"/>
              <a:t> can't be used to inject primitive and string values. It works with reference only.</a:t>
            </a:r>
          </a:p>
          <a:p>
            <a:endParaRPr lang="en-US" dirty="0"/>
          </a:p>
          <a:p>
            <a:r>
              <a:rPr lang="en-US" dirty="0"/>
              <a:t>It requires the less code because we don't need to write the code to inject the dependency explicitly.</a:t>
            </a:r>
          </a:p>
          <a:p>
            <a:endParaRPr lang="en-US" dirty="0"/>
          </a:p>
          <a:p>
            <a:r>
              <a:rPr lang="en-US" dirty="0"/>
              <a:t>You, as a programmer, </a:t>
            </a:r>
          </a:p>
        </p:txBody>
      </p:sp>
    </p:spTree>
    <p:extLst>
      <p:ext uri="{BB962C8B-B14F-4D97-AF65-F5344CB8AC3E}">
        <p14:creationId xmlns:p14="http://schemas.microsoft.com/office/powerpoint/2010/main" val="1565308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46129-F901-1730-3766-15E7C0B21973}"/>
              </a:ext>
            </a:extLst>
          </p:cNvPr>
          <p:cNvSpPr>
            <a:spLocks noGrp="1"/>
          </p:cNvSpPr>
          <p:nvPr>
            <p:ph type="title"/>
          </p:nvPr>
        </p:nvSpPr>
        <p:spPr/>
        <p:txBody>
          <a:bodyPr/>
          <a:lstStyle/>
          <a:p>
            <a:r>
              <a:rPr lang="en-US" dirty="0"/>
              <a:t>Spring Framework</a:t>
            </a:r>
          </a:p>
        </p:txBody>
      </p:sp>
      <p:sp>
        <p:nvSpPr>
          <p:cNvPr id="3" name="Content Placeholder 2">
            <a:extLst>
              <a:ext uri="{FF2B5EF4-FFF2-40B4-BE49-F238E27FC236}">
                <a16:creationId xmlns:a16="http://schemas.microsoft.com/office/drawing/2014/main" id="{77953CB5-DB11-FBDC-A3EE-9C2AA370BE25}"/>
              </a:ext>
            </a:extLst>
          </p:cNvPr>
          <p:cNvSpPr>
            <a:spLocks noGrp="1"/>
          </p:cNvSpPr>
          <p:nvPr>
            <p:ph idx="1"/>
          </p:nvPr>
        </p:nvSpPr>
        <p:spPr/>
        <p:txBody>
          <a:bodyPr/>
          <a:lstStyle/>
          <a:p>
            <a:r>
              <a:rPr lang="en-US" dirty="0"/>
              <a:t>Spring is a lightweight framework. It can be thought of as a framework of frameworks because it provides support to various frameworks such as:</a:t>
            </a:r>
          </a:p>
          <a:p>
            <a:pPr lvl="1"/>
            <a:r>
              <a:rPr lang="en-US" dirty="0"/>
              <a:t> Struts, </a:t>
            </a:r>
          </a:p>
          <a:p>
            <a:pPr lvl="1"/>
            <a:r>
              <a:rPr lang="en-US" dirty="0"/>
              <a:t>Hibernate, </a:t>
            </a:r>
          </a:p>
          <a:p>
            <a:pPr lvl="1"/>
            <a:r>
              <a:rPr lang="en-US" dirty="0"/>
              <a:t>Tapestry, </a:t>
            </a:r>
          </a:p>
          <a:p>
            <a:pPr lvl="1"/>
            <a:r>
              <a:rPr lang="en-US" dirty="0"/>
              <a:t>EJB, </a:t>
            </a:r>
          </a:p>
          <a:p>
            <a:pPr lvl="1"/>
            <a:r>
              <a:rPr lang="en-US" dirty="0"/>
              <a:t>JSF, etc.</a:t>
            </a:r>
          </a:p>
          <a:p>
            <a:pPr lvl="1"/>
            <a:endParaRPr lang="en-US" dirty="0"/>
          </a:p>
          <a:p>
            <a:r>
              <a:rPr lang="en-US" dirty="0">
                <a:solidFill>
                  <a:srgbClr val="333333"/>
                </a:solidFill>
                <a:latin typeface="inter-regular"/>
              </a:rPr>
              <a:t>A</a:t>
            </a:r>
            <a:r>
              <a:rPr lang="en-US" b="0" i="0" dirty="0">
                <a:solidFill>
                  <a:srgbClr val="333333"/>
                </a:solidFill>
                <a:effectLst/>
                <a:latin typeface="inter-regular"/>
              </a:rPr>
              <a:t> structure where we find solution of the various technical problems.</a:t>
            </a:r>
            <a:endParaRPr lang="en-US" dirty="0"/>
          </a:p>
        </p:txBody>
      </p:sp>
    </p:spTree>
    <p:extLst>
      <p:ext uri="{BB962C8B-B14F-4D97-AF65-F5344CB8AC3E}">
        <p14:creationId xmlns:p14="http://schemas.microsoft.com/office/powerpoint/2010/main" val="3750062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7299-9490-CEE9-7408-8E2785BE93B3}"/>
              </a:ext>
            </a:extLst>
          </p:cNvPr>
          <p:cNvSpPr>
            <a:spLocks noGrp="1"/>
          </p:cNvSpPr>
          <p:nvPr>
            <p:ph type="title"/>
          </p:nvPr>
        </p:nvSpPr>
        <p:spPr/>
        <p:txBody>
          <a:bodyPr/>
          <a:lstStyle/>
          <a:p>
            <a:r>
              <a:rPr lang="en-US" dirty="0"/>
              <a:t>4 Type of </a:t>
            </a:r>
            <a:r>
              <a:rPr lang="en-US" dirty="0" err="1"/>
              <a:t>Autowiring</a:t>
            </a:r>
            <a:endParaRPr lang="en-US" dirty="0"/>
          </a:p>
        </p:txBody>
      </p:sp>
      <p:sp>
        <p:nvSpPr>
          <p:cNvPr id="3" name="Content Placeholder 2">
            <a:extLst>
              <a:ext uri="{FF2B5EF4-FFF2-40B4-BE49-F238E27FC236}">
                <a16:creationId xmlns:a16="http://schemas.microsoft.com/office/drawing/2014/main" id="{BC44242D-A796-B8BC-A806-76E8C81198AA}"/>
              </a:ext>
            </a:extLst>
          </p:cNvPr>
          <p:cNvSpPr>
            <a:spLocks noGrp="1"/>
          </p:cNvSpPr>
          <p:nvPr>
            <p:ph idx="1"/>
          </p:nvPr>
        </p:nvSpPr>
        <p:spPr/>
        <p:txBody>
          <a:bodyPr/>
          <a:lstStyle/>
          <a:p>
            <a:r>
              <a:rPr lang="en-US" dirty="0" err="1"/>
              <a:t>byName</a:t>
            </a:r>
            <a:endParaRPr lang="en-US" dirty="0"/>
          </a:p>
          <a:p>
            <a:endParaRPr lang="en-US" dirty="0"/>
          </a:p>
          <a:p>
            <a:r>
              <a:rPr lang="en-US" dirty="0" err="1"/>
              <a:t>byType</a:t>
            </a:r>
            <a:endParaRPr lang="en-US" dirty="0"/>
          </a:p>
          <a:p>
            <a:endParaRPr lang="en-US" dirty="0"/>
          </a:p>
          <a:p>
            <a:r>
              <a:rPr lang="en-US" dirty="0"/>
              <a:t>c</a:t>
            </a:r>
            <a:r>
              <a:rPr lang="en-US"/>
              <a:t>onstructor</a:t>
            </a:r>
            <a:endParaRPr lang="en-US" dirty="0"/>
          </a:p>
          <a:p>
            <a:endParaRPr lang="en-US" dirty="0"/>
          </a:p>
          <a:p>
            <a:r>
              <a:rPr lang="en-US" dirty="0"/>
              <a:t>no</a:t>
            </a:r>
          </a:p>
        </p:txBody>
      </p:sp>
    </p:spTree>
    <p:extLst>
      <p:ext uri="{BB962C8B-B14F-4D97-AF65-F5344CB8AC3E}">
        <p14:creationId xmlns:p14="http://schemas.microsoft.com/office/powerpoint/2010/main" val="4017258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192E-2346-45CC-7402-B3CCB3A16B8C}"/>
              </a:ext>
            </a:extLst>
          </p:cNvPr>
          <p:cNvSpPr>
            <a:spLocks noGrp="1"/>
          </p:cNvSpPr>
          <p:nvPr>
            <p:ph type="title"/>
          </p:nvPr>
        </p:nvSpPr>
        <p:spPr/>
        <p:txBody>
          <a:bodyPr/>
          <a:lstStyle/>
          <a:p>
            <a:r>
              <a:rPr lang="en-US" dirty="0" err="1"/>
              <a:t>byName</a:t>
            </a:r>
            <a:r>
              <a:rPr lang="en-US" dirty="0"/>
              <a:t> </a:t>
            </a:r>
            <a:r>
              <a:rPr lang="en-US" dirty="0" err="1"/>
              <a:t>Autowiring</a:t>
            </a:r>
            <a:endParaRPr lang="en-US" dirty="0"/>
          </a:p>
        </p:txBody>
      </p:sp>
      <p:sp>
        <p:nvSpPr>
          <p:cNvPr id="3" name="Content Placeholder 2">
            <a:extLst>
              <a:ext uri="{FF2B5EF4-FFF2-40B4-BE49-F238E27FC236}">
                <a16:creationId xmlns:a16="http://schemas.microsoft.com/office/drawing/2014/main" id="{499E304F-988D-6740-C4D8-6B6F863DA076}"/>
              </a:ext>
            </a:extLst>
          </p:cNvPr>
          <p:cNvSpPr>
            <a:spLocks noGrp="1"/>
          </p:cNvSpPr>
          <p:nvPr>
            <p:ph idx="1"/>
          </p:nvPr>
        </p:nvSpPr>
        <p:spPr/>
        <p:txBody>
          <a:bodyPr/>
          <a:lstStyle/>
          <a:p>
            <a:pPr algn="just"/>
            <a:r>
              <a:rPr lang="en-US" b="0" i="0" dirty="0">
                <a:solidFill>
                  <a:srgbClr val="333333"/>
                </a:solidFill>
                <a:effectLst/>
              </a:rPr>
              <a:t>In case of </a:t>
            </a:r>
            <a:r>
              <a:rPr lang="en-US" b="0" i="0" dirty="0" err="1">
                <a:solidFill>
                  <a:srgbClr val="333333"/>
                </a:solidFill>
                <a:effectLst/>
              </a:rPr>
              <a:t>byName</a:t>
            </a:r>
            <a:r>
              <a:rPr lang="en-US" b="0" i="0" dirty="0">
                <a:solidFill>
                  <a:srgbClr val="333333"/>
                </a:solidFill>
                <a:effectLst/>
              </a:rPr>
              <a:t> </a:t>
            </a:r>
            <a:r>
              <a:rPr lang="en-US" b="0" i="0" dirty="0" err="1">
                <a:solidFill>
                  <a:srgbClr val="333333"/>
                </a:solidFill>
                <a:effectLst/>
              </a:rPr>
              <a:t>autowiring</a:t>
            </a:r>
            <a:r>
              <a:rPr lang="en-US" b="0" i="0" dirty="0">
                <a:solidFill>
                  <a:srgbClr val="333333"/>
                </a:solidFill>
                <a:effectLst/>
              </a:rPr>
              <a:t> mode, bean id and reference name must be same.</a:t>
            </a:r>
          </a:p>
          <a:p>
            <a:pPr algn="just"/>
            <a:r>
              <a:rPr lang="en-US" b="0" i="0" dirty="0">
                <a:solidFill>
                  <a:srgbClr val="333333"/>
                </a:solidFill>
                <a:effectLst/>
              </a:rPr>
              <a:t>It internally uses setter injection.</a:t>
            </a:r>
          </a:p>
          <a:p>
            <a:r>
              <a:rPr lang="en-US" dirty="0">
                <a:solidFill>
                  <a:srgbClr val="333333"/>
                </a:solidFill>
              </a:rPr>
              <a:t>I</a:t>
            </a:r>
            <a:r>
              <a:rPr lang="en-US" b="0" i="0" dirty="0">
                <a:solidFill>
                  <a:srgbClr val="333333"/>
                </a:solidFill>
                <a:effectLst/>
              </a:rPr>
              <a:t>f you change the name of bean, it will not inject the dependency.</a:t>
            </a:r>
          </a:p>
          <a:p>
            <a:endParaRPr lang="en-US" dirty="0">
              <a:solidFill>
                <a:srgbClr val="333333"/>
              </a:solidFill>
              <a:latin typeface="inter-regular"/>
            </a:endParaRPr>
          </a:p>
          <a:p>
            <a:endParaRPr lang="en-US" dirty="0">
              <a:solidFill>
                <a:srgbClr val="333333"/>
              </a:solidFill>
              <a:latin typeface="inter-regular"/>
            </a:endParaRPr>
          </a:p>
          <a:p>
            <a:pPr marL="0" indent="0" algn="just">
              <a:buNone/>
            </a:pPr>
            <a:r>
              <a:rPr lang="en-US" b="0" i="0" dirty="0">
                <a:solidFill>
                  <a:srgbClr val="000000"/>
                </a:solidFill>
                <a:effectLst/>
                <a:latin typeface="inter-regular"/>
              </a:rPr>
              <a:t>&lt;bean id=</a:t>
            </a:r>
            <a:r>
              <a:rPr lang="en-US" b="0" i="0" dirty="0">
                <a:solidFill>
                  <a:srgbClr val="0000FF"/>
                </a:solidFill>
                <a:effectLst/>
                <a:latin typeface="inter-regular"/>
              </a:rPr>
              <a:t>"b"</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org.sssit.B</a:t>
            </a:r>
            <a:r>
              <a:rPr lang="en-US" b="0" i="0" dirty="0">
                <a:solidFill>
                  <a:srgbClr val="0000FF"/>
                </a:solidFill>
                <a:effectLst/>
                <a:latin typeface="inter-regular"/>
              </a:rPr>
              <a:t>"</a:t>
            </a:r>
            <a:r>
              <a:rPr lang="en-US" b="0" i="0" dirty="0">
                <a:solidFill>
                  <a:srgbClr val="000000"/>
                </a:solidFill>
                <a:effectLst/>
                <a:latin typeface="inter-regular"/>
              </a:rPr>
              <a:t>&gt;&lt;/bean&gt;  </a:t>
            </a:r>
          </a:p>
          <a:p>
            <a:pPr marL="0" indent="0" algn="just">
              <a:buNone/>
            </a:pPr>
            <a:r>
              <a:rPr lang="en-US" b="0" i="0" dirty="0">
                <a:solidFill>
                  <a:srgbClr val="000000"/>
                </a:solidFill>
                <a:effectLst/>
                <a:latin typeface="inter-regular"/>
              </a:rPr>
              <a:t>&lt;bean id=</a:t>
            </a:r>
            <a:r>
              <a:rPr lang="en-US" b="0" i="0" dirty="0">
                <a:solidFill>
                  <a:srgbClr val="0000FF"/>
                </a:solidFill>
                <a:effectLst/>
                <a:latin typeface="inter-regular"/>
              </a:rPr>
              <a:t>"a"</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org.sssit.A</a:t>
            </a:r>
            <a:r>
              <a:rPr lang="en-US" b="0" i="0" dirty="0">
                <a:solidFill>
                  <a:srgbClr val="0000FF"/>
                </a:solidFill>
                <a:effectLst/>
                <a:latin typeface="inter-regular"/>
              </a:rPr>
              <a:t>"</a:t>
            </a:r>
            <a:r>
              <a:rPr lang="en-US" b="0" i="0" dirty="0">
                <a:solidFill>
                  <a:srgbClr val="000000"/>
                </a:solidFill>
                <a:effectLst/>
                <a:latin typeface="inter-regular"/>
              </a:rPr>
              <a:t> </a:t>
            </a:r>
            <a:r>
              <a:rPr lang="en-US" b="0" i="0" dirty="0" err="1">
                <a:solidFill>
                  <a:srgbClr val="000000"/>
                </a:solidFill>
                <a:effectLst/>
                <a:latin typeface="inter-regular"/>
              </a:rPr>
              <a:t>autowire</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byName</a:t>
            </a:r>
            <a:r>
              <a:rPr lang="en-US" b="0" i="0" dirty="0">
                <a:solidFill>
                  <a:srgbClr val="0000FF"/>
                </a:solidFill>
                <a:effectLst/>
                <a:latin typeface="inter-regular"/>
              </a:rPr>
              <a:t>"</a:t>
            </a:r>
            <a:r>
              <a:rPr lang="en-US" b="0" i="0" dirty="0">
                <a:solidFill>
                  <a:srgbClr val="000000"/>
                </a:solidFill>
                <a:effectLst/>
                <a:latin typeface="inter-regular"/>
              </a:rPr>
              <a:t>&gt;&lt;/bean&gt;</a:t>
            </a:r>
          </a:p>
          <a:p>
            <a:endParaRPr lang="en-US" dirty="0"/>
          </a:p>
        </p:txBody>
      </p:sp>
    </p:spTree>
    <p:extLst>
      <p:ext uri="{BB962C8B-B14F-4D97-AF65-F5344CB8AC3E}">
        <p14:creationId xmlns:p14="http://schemas.microsoft.com/office/powerpoint/2010/main" val="4114597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32CA1-7161-7ED4-49D5-69CE6738E0E2}"/>
              </a:ext>
            </a:extLst>
          </p:cNvPr>
          <p:cNvSpPr>
            <a:spLocks noGrp="1"/>
          </p:cNvSpPr>
          <p:nvPr>
            <p:ph type="title"/>
          </p:nvPr>
        </p:nvSpPr>
        <p:spPr/>
        <p:txBody>
          <a:bodyPr/>
          <a:lstStyle/>
          <a:p>
            <a:r>
              <a:rPr lang="en-US" dirty="0" err="1"/>
              <a:t>byType</a:t>
            </a:r>
            <a:r>
              <a:rPr lang="en-US" dirty="0"/>
              <a:t> </a:t>
            </a:r>
            <a:r>
              <a:rPr lang="en-US" dirty="0" err="1"/>
              <a:t>Autowiring</a:t>
            </a:r>
            <a:endParaRPr lang="en-US" dirty="0"/>
          </a:p>
        </p:txBody>
      </p:sp>
      <p:sp>
        <p:nvSpPr>
          <p:cNvPr id="3" name="Content Placeholder 2">
            <a:extLst>
              <a:ext uri="{FF2B5EF4-FFF2-40B4-BE49-F238E27FC236}">
                <a16:creationId xmlns:a16="http://schemas.microsoft.com/office/drawing/2014/main" id="{306CC0B5-D0E3-3EF2-0ABA-4040D0083B2D}"/>
              </a:ext>
            </a:extLst>
          </p:cNvPr>
          <p:cNvSpPr>
            <a:spLocks noGrp="1"/>
          </p:cNvSpPr>
          <p:nvPr>
            <p:ph idx="1"/>
          </p:nvPr>
        </p:nvSpPr>
        <p:spPr>
          <a:xfrm>
            <a:off x="2589212" y="2133599"/>
            <a:ext cx="8915400" cy="4347587"/>
          </a:xfrm>
        </p:spPr>
        <p:txBody>
          <a:bodyPr/>
          <a:lstStyle/>
          <a:p>
            <a:pPr algn="just"/>
            <a:r>
              <a:rPr lang="en-US" b="0" i="0" dirty="0">
                <a:solidFill>
                  <a:srgbClr val="333333"/>
                </a:solidFill>
                <a:effectLst/>
              </a:rPr>
              <a:t>In case of </a:t>
            </a:r>
            <a:r>
              <a:rPr lang="en-US" b="0" i="0" dirty="0" err="1">
                <a:solidFill>
                  <a:srgbClr val="333333"/>
                </a:solidFill>
                <a:effectLst/>
              </a:rPr>
              <a:t>byType</a:t>
            </a:r>
            <a:r>
              <a:rPr lang="en-US" b="0" i="0" dirty="0">
                <a:solidFill>
                  <a:srgbClr val="333333"/>
                </a:solidFill>
                <a:effectLst/>
              </a:rPr>
              <a:t> </a:t>
            </a:r>
            <a:r>
              <a:rPr lang="en-US" b="0" i="0" dirty="0" err="1">
                <a:solidFill>
                  <a:srgbClr val="333333"/>
                </a:solidFill>
                <a:effectLst/>
              </a:rPr>
              <a:t>autowiring</a:t>
            </a:r>
            <a:r>
              <a:rPr lang="en-US" b="0" i="0" dirty="0">
                <a:solidFill>
                  <a:srgbClr val="333333"/>
                </a:solidFill>
                <a:effectLst/>
              </a:rPr>
              <a:t> mode, bean id and reference name may be different. But there must be only one bean of a type.</a:t>
            </a:r>
          </a:p>
          <a:p>
            <a:pPr algn="just"/>
            <a:r>
              <a:rPr lang="en-US" b="0" i="0" dirty="0">
                <a:solidFill>
                  <a:srgbClr val="333333"/>
                </a:solidFill>
                <a:effectLst/>
              </a:rPr>
              <a:t>It internally uses setter injection.</a:t>
            </a:r>
          </a:p>
          <a:p>
            <a:pPr algn="just"/>
            <a:r>
              <a:rPr lang="en-US" b="0" i="0" dirty="0">
                <a:solidFill>
                  <a:srgbClr val="333333"/>
                </a:solidFill>
                <a:effectLst/>
              </a:rPr>
              <a:t>In this case, it works fine because you have created an instance of B type. It doesn't matter that you have different bean name than reference name.</a:t>
            </a:r>
          </a:p>
          <a:p>
            <a:pPr algn="just"/>
            <a:r>
              <a:rPr lang="en-US" b="0" i="0" dirty="0">
                <a:solidFill>
                  <a:srgbClr val="333333"/>
                </a:solidFill>
                <a:effectLst/>
              </a:rPr>
              <a:t>But, if you have multiple bean of one type, it will not work and throw exception.</a:t>
            </a:r>
          </a:p>
          <a:p>
            <a:endParaRPr lang="en-US" dirty="0"/>
          </a:p>
          <a:p>
            <a:endParaRPr lang="en-US" dirty="0"/>
          </a:p>
          <a:p>
            <a:pPr marL="0" indent="0" algn="just">
              <a:buNone/>
            </a:pPr>
            <a:r>
              <a:rPr lang="en-US" b="0" i="0" dirty="0">
                <a:solidFill>
                  <a:srgbClr val="000000"/>
                </a:solidFill>
                <a:effectLst/>
                <a:latin typeface="inter-regular"/>
              </a:rPr>
              <a:t>&lt;bean id=</a:t>
            </a:r>
            <a:r>
              <a:rPr lang="en-US" b="0" i="0" dirty="0">
                <a:solidFill>
                  <a:srgbClr val="0000FF"/>
                </a:solidFill>
                <a:effectLst/>
                <a:latin typeface="inter-regular"/>
              </a:rPr>
              <a:t>"b1"</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org.sssit.B</a:t>
            </a:r>
            <a:r>
              <a:rPr lang="en-US" b="0" i="0" dirty="0">
                <a:solidFill>
                  <a:srgbClr val="0000FF"/>
                </a:solidFill>
                <a:effectLst/>
                <a:latin typeface="inter-regular"/>
              </a:rPr>
              <a:t>"</a:t>
            </a:r>
            <a:r>
              <a:rPr lang="en-US" b="0" i="0" dirty="0">
                <a:solidFill>
                  <a:srgbClr val="000000"/>
                </a:solidFill>
                <a:effectLst/>
                <a:latin typeface="inter-regular"/>
              </a:rPr>
              <a:t>&gt;&lt;/bean&gt;  </a:t>
            </a:r>
          </a:p>
          <a:p>
            <a:pPr marL="0" indent="0" algn="just">
              <a:buNone/>
            </a:pPr>
            <a:r>
              <a:rPr lang="en-US" b="0" i="0" dirty="0">
                <a:solidFill>
                  <a:srgbClr val="000000"/>
                </a:solidFill>
                <a:effectLst/>
                <a:latin typeface="inter-regular"/>
              </a:rPr>
              <a:t>&lt;bean id=</a:t>
            </a:r>
            <a:r>
              <a:rPr lang="en-US" b="0" i="0" dirty="0">
                <a:solidFill>
                  <a:srgbClr val="0000FF"/>
                </a:solidFill>
                <a:effectLst/>
                <a:latin typeface="inter-regular"/>
              </a:rPr>
              <a:t>"a"</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org.sssit.A</a:t>
            </a:r>
            <a:r>
              <a:rPr lang="en-US" b="0" i="0" dirty="0">
                <a:solidFill>
                  <a:srgbClr val="0000FF"/>
                </a:solidFill>
                <a:effectLst/>
                <a:latin typeface="inter-regular"/>
              </a:rPr>
              <a:t>"</a:t>
            </a:r>
            <a:r>
              <a:rPr lang="en-US" b="0" i="0" dirty="0">
                <a:solidFill>
                  <a:srgbClr val="000000"/>
                </a:solidFill>
                <a:effectLst/>
                <a:latin typeface="inter-regular"/>
              </a:rPr>
              <a:t> </a:t>
            </a:r>
            <a:r>
              <a:rPr lang="en-US" b="0" i="0" dirty="0" err="1">
                <a:solidFill>
                  <a:srgbClr val="000000"/>
                </a:solidFill>
                <a:effectLst/>
                <a:latin typeface="inter-regular"/>
              </a:rPr>
              <a:t>autowire</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byType</a:t>
            </a:r>
            <a:r>
              <a:rPr lang="en-US" b="0" i="0" dirty="0">
                <a:solidFill>
                  <a:srgbClr val="0000FF"/>
                </a:solidFill>
                <a:effectLst/>
                <a:latin typeface="inter-regular"/>
              </a:rPr>
              <a:t>"</a:t>
            </a:r>
            <a:r>
              <a:rPr lang="en-US" b="0" i="0" dirty="0">
                <a:solidFill>
                  <a:srgbClr val="000000"/>
                </a:solidFill>
                <a:effectLst/>
                <a:latin typeface="inter-regular"/>
              </a:rPr>
              <a:t>&gt;&lt;/bean&gt;  </a:t>
            </a:r>
          </a:p>
          <a:p>
            <a:endParaRPr lang="en-US" dirty="0"/>
          </a:p>
        </p:txBody>
      </p:sp>
    </p:spTree>
    <p:extLst>
      <p:ext uri="{BB962C8B-B14F-4D97-AF65-F5344CB8AC3E}">
        <p14:creationId xmlns:p14="http://schemas.microsoft.com/office/powerpoint/2010/main" val="1318337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BA9C1-7A99-CEFA-588C-0C876830DFAE}"/>
              </a:ext>
            </a:extLst>
          </p:cNvPr>
          <p:cNvSpPr>
            <a:spLocks noGrp="1"/>
          </p:cNvSpPr>
          <p:nvPr>
            <p:ph type="title"/>
          </p:nvPr>
        </p:nvSpPr>
        <p:spPr/>
        <p:txBody>
          <a:bodyPr/>
          <a:lstStyle/>
          <a:p>
            <a:r>
              <a:rPr lang="en-US" dirty="0"/>
              <a:t>Constructor </a:t>
            </a:r>
            <a:r>
              <a:rPr lang="en-US" dirty="0" err="1"/>
              <a:t>Autowiring</a:t>
            </a:r>
            <a:endParaRPr lang="en-US" dirty="0"/>
          </a:p>
        </p:txBody>
      </p:sp>
      <p:sp>
        <p:nvSpPr>
          <p:cNvPr id="3" name="Content Placeholder 2">
            <a:extLst>
              <a:ext uri="{FF2B5EF4-FFF2-40B4-BE49-F238E27FC236}">
                <a16:creationId xmlns:a16="http://schemas.microsoft.com/office/drawing/2014/main" id="{23F9B494-170F-89D4-D669-602A30E6D291}"/>
              </a:ext>
            </a:extLst>
          </p:cNvPr>
          <p:cNvSpPr>
            <a:spLocks noGrp="1"/>
          </p:cNvSpPr>
          <p:nvPr>
            <p:ph idx="1"/>
          </p:nvPr>
        </p:nvSpPr>
        <p:spPr/>
        <p:txBody>
          <a:bodyPr/>
          <a:lstStyle/>
          <a:p>
            <a:pPr algn="just"/>
            <a:r>
              <a:rPr lang="en-US" b="0" i="0" dirty="0">
                <a:solidFill>
                  <a:srgbClr val="333333"/>
                </a:solidFill>
                <a:effectLst/>
              </a:rPr>
              <a:t>In case of constructor </a:t>
            </a:r>
            <a:r>
              <a:rPr lang="en-US" b="0" i="0" dirty="0" err="1">
                <a:solidFill>
                  <a:srgbClr val="333333"/>
                </a:solidFill>
                <a:effectLst/>
              </a:rPr>
              <a:t>autowiring</a:t>
            </a:r>
            <a:r>
              <a:rPr lang="en-US" b="0" i="0" dirty="0">
                <a:solidFill>
                  <a:srgbClr val="333333"/>
                </a:solidFill>
                <a:effectLst/>
              </a:rPr>
              <a:t> mode, spring container injects the dependency by highest parameterized constructor.</a:t>
            </a:r>
          </a:p>
          <a:p>
            <a:pPr algn="just"/>
            <a:r>
              <a:rPr lang="en-US" b="0" i="0" dirty="0">
                <a:solidFill>
                  <a:srgbClr val="333333"/>
                </a:solidFill>
                <a:effectLst/>
              </a:rPr>
              <a:t>If you have 3 constructors in a class, zero-</a:t>
            </a:r>
            <a:r>
              <a:rPr lang="en-US" b="0" i="0" dirty="0" err="1">
                <a:solidFill>
                  <a:srgbClr val="333333"/>
                </a:solidFill>
                <a:effectLst/>
              </a:rPr>
              <a:t>arg</a:t>
            </a:r>
            <a:r>
              <a:rPr lang="en-US" b="0" i="0" dirty="0">
                <a:solidFill>
                  <a:srgbClr val="333333"/>
                </a:solidFill>
                <a:effectLst/>
              </a:rPr>
              <a:t>, one-</a:t>
            </a:r>
            <a:r>
              <a:rPr lang="en-US" b="0" i="0" dirty="0" err="1">
                <a:solidFill>
                  <a:srgbClr val="333333"/>
                </a:solidFill>
                <a:effectLst/>
              </a:rPr>
              <a:t>arg</a:t>
            </a:r>
            <a:r>
              <a:rPr lang="en-US" b="0" i="0" dirty="0">
                <a:solidFill>
                  <a:srgbClr val="333333"/>
                </a:solidFill>
                <a:effectLst/>
              </a:rPr>
              <a:t> and two-</a:t>
            </a:r>
            <a:r>
              <a:rPr lang="en-US" b="0" i="0" dirty="0" err="1">
                <a:solidFill>
                  <a:srgbClr val="333333"/>
                </a:solidFill>
                <a:effectLst/>
              </a:rPr>
              <a:t>arg</a:t>
            </a:r>
            <a:r>
              <a:rPr lang="en-US" b="0" i="0" dirty="0">
                <a:solidFill>
                  <a:srgbClr val="333333"/>
                </a:solidFill>
                <a:effectLst/>
              </a:rPr>
              <a:t> then injection will be performed by calling the two-</a:t>
            </a:r>
            <a:r>
              <a:rPr lang="en-US" b="0" i="0" dirty="0" err="1">
                <a:solidFill>
                  <a:srgbClr val="333333"/>
                </a:solidFill>
                <a:effectLst/>
              </a:rPr>
              <a:t>arg</a:t>
            </a:r>
            <a:r>
              <a:rPr lang="en-US" b="0" i="0" dirty="0">
                <a:solidFill>
                  <a:srgbClr val="333333"/>
                </a:solidFill>
                <a:effectLst/>
              </a:rPr>
              <a:t> constructor.</a:t>
            </a:r>
          </a:p>
          <a:p>
            <a:endParaRPr lang="en-US" dirty="0"/>
          </a:p>
          <a:p>
            <a:endParaRPr lang="en-US" dirty="0"/>
          </a:p>
          <a:p>
            <a:pPr marL="0" indent="0" algn="just">
              <a:buNone/>
            </a:pPr>
            <a:r>
              <a:rPr lang="en-US" b="0" i="0" dirty="0">
                <a:solidFill>
                  <a:srgbClr val="000000"/>
                </a:solidFill>
                <a:effectLst/>
                <a:latin typeface="inter-regular"/>
              </a:rPr>
              <a:t>&lt;bean id=</a:t>
            </a:r>
            <a:r>
              <a:rPr lang="en-US" b="0" i="0" dirty="0">
                <a:solidFill>
                  <a:srgbClr val="0000FF"/>
                </a:solidFill>
                <a:effectLst/>
                <a:latin typeface="inter-regular"/>
              </a:rPr>
              <a:t>"b"</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org.sssit.B</a:t>
            </a:r>
            <a:r>
              <a:rPr lang="en-US" b="0" i="0" dirty="0">
                <a:solidFill>
                  <a:srgbClr val="0000FF"/>
                </a:solidFill>
                <a:effectLst/>
                <a:latin typeface="inter-regular"/>
              </a:rPr>
              <a:t>"</a:t>
            </a:r>
            <a:r>
              <a:rPr lang="en-US" b="0" i="0" dirty="0">
                <a:solidFill>
                  <a:srgbClr val="000000"/>
                </a:solidFill>
                <a:effectLst/>
                <a:latin typeface="inter-regular"/>
              </a:rPr>
              <a:t>&gt;&lt;/bean&gt;  </a:t>
            </a:r>
          </a:p>
          <a:p>
            <a:pPr marL="0" indent="0" algn="just">
              <a:buNone/>
            </a:pPr>
            <a:r>
              <a:rPr lang="en-US" b="0" i="0" dirty="0">
                <a:solidFill>
                  <a:srgbClr val="000000"/>
                </a:solidFill>
                <a:effectLst/>
                <a:latin typeface="inter-regular"/>
              </a:rPr>
              <a:t>&lt;bean id=</a:t>
            </a:r>
            <a:r>
              <a:rPr lang="en-US" b="0" i="0" dirty="0">
                <a:solidFill>
                  <a:srgbClr val="0000FF"/>
                </a:solidFill>
                <a:effectLst/>
                <a:latin typeface="inter-regular"/>
              </a:rPr>
              <a:t>"a"</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org.sssit.A</a:t>
            </a:r>
            <a:r>
              <a:rPr lang="en-US" b="0" i="0" dirty="0">
                <a:solidFill>
                  <a:srgbClr val="0000FF"/>
                </a:solidFill>
                <a:effectLst/>
                <a:latin typeface="inter-regular"/>
              </a:rPr>
              <a:t>"</a:t>
            </a:r>
            <a:r>
              <a:rPr lang="en-US" b="0" i="0" dirty="0">
                <a:solidFill>
                  <a:srgbClr val="000000"/>
                </a:solidFill>
                <a:effectLst/>
                <a:latin typeface="inter-regular"/>
              </a:rPr>
              <a:t> </a:t>
            </a:r>
            <a:r>
              <a:rPr lang="en-US" b="0" i="0" dirty="0" err="1">
                <a:solidFill>
                  <a:srgbClr val="000000"/>
                </a:solidFill>
                <a:effectLst/>
                <a:latin typeface="inter-regular"/>
              </a:rPr>
              <a:t>autowire</a:t>
            </a:r>
            <a:r>
              <a:rPr lang="en-US" b="0" i="0" dirty="0">
                <a:solidFill>
                  <a:srgbClr val="000000"/>
                </a:solidFill>
                <a:effectLst/>
                <a:latin typeface="inter-regular"/>
              </a:rPr>
              <a:t>=</a:t>
            </a:r>
            <a:r>
              <a:rPr lang="en-US" b="0" i="0" dirty="0">
                <a:solidFill>
                  <a:srgbClr val="0000FF"/>
                </a:solidFill>
                <a:effectLst/>
                <a:latin typeface="inter-regular"/>
              </a:rPr>
              <a:t>"constructor"</a:t>
            </a:r>
            <a:r>
              <a:rPr lang="en-US" b="0" i="0" dirty="0">
                <a:solidFill>
                  <a:srgbClr val="000000"/>
                </a:solidFill>
                <a:effectLst/>
                <a:latin typeface="inter-regular"/>
              </a:rPr>
              <a:t>&gt;&lt;/bean&gt;  </a:t>
            </a:r>
          </a:p>
          <a:p>
            <a:endParaRPr lang="en-US" dirty="0"/>
          </a:p>
        </p:txBody>
      </p:sp>
    </p:spTree>
    <p:extLst>
      <p:ext uri="{BB962C8B-B14F-4D97-AF65-F5344CB8AC3E}">
        <p14:creationId xmlns:p14="http://schemas.microsoft.com/office/powerpoint/2010/main" val="4113209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E2A1B-E056-5E26-7273-F03AB1B7E7C0}"/>
              </a:ext>
            </a:extLst>
          </p:cNvPr>
          <p:cNvSpPr>
            <a:spLocks noGrp="1"/>
          </p:cNvSpPr>
          <p:nvPr>
            <p:ph type="title"/>
          </p:nvPr>
        </p:nvSpPr>
        <p:spPr/>
        <p:txBody>
          <a:bodyPr/>
          <a:lstStyle/>
          <a:p>
            <a:r>
              <a:rPr lang="en-US" dirty="0"/>
              <a:t>No </a:t>
            </a:r>
            <a:r>
              <a:rPr lang="en-US" dirty="0" err="1"/>
              <a:t>Autowiring</a:t>
            </a:r>
            <a:endParaRPr lang="en-US" dirty="0"/>
          </a:p>
        </p:txBody>
      </p:sp>
      <p:sp>
        <p:nvSpPr>
          <p:cNvPr id="3" name="Content Placeholder 2">
            <a:extLst>
              <a:ext uri="{FF2B5EF4-FFF2-40B4-BE49-F238E27FC236}">
                <a16:creationId xmlns:a16="http://schemas.microsoft.com/office/drawing/2014/main" id="{1F29DCB1-8FA9-E66E-CCFE-E34B0A1B1EDA}"/>
              </a:ext>
            </a:extLst>
          </p:cNvPr>
          <p:cNvSpPr>
            <a:spLocks noGrp="1"/>
          </p:cNvSpPr>
          <p:nvPr>
            <p:ph idx="1"/>
          </p:nvPr>
        </p:nvSpPr>
        <p:spPr/>
        <p:txBody>
          <a:bodyPr/>
          <a:lstStyle/>
          <a:p>
            <a:r>
              <a:rPr lang="en-US" dirty="0"/>
              <a:t>In case of no </a:t>
            </a:r>
            <a:r>
              <a:rPr lang="en-US" dirty="0" err="1"/>
              <a:t>autowiring</a:t>
            </a:r>
            <a:r>
              <a:rPr lang="en-US" dirty="0"/>
              <a:t> mode, spring container doesn't inject the dependency by </a:t>
            </a:r>
            <a:r>
              <a:rPr lang="en-US" dirty="0" err="1"/>
              <a:t>autowiring</a:t>
            </a:r>
            <a:r>
              <a:rPr lang="en-US" dirty="0"/>
              <a:t>.</a:t>
            </a:r>
          </a:p>
          <a:p>
            <a:endParaRPr lang="en-US" dirty="0"/>
          </a:p>
          <a:p>
            <a:endParaRPr lang="en-US" dirty="0"/>
          </a:p>
          <a:p>
            <a:endParaRPr lang="en-US" dirty="0"/>
          </a:p>
          <a:p>
            <a:pPr marL="0" indent="0" algn="just">
              <a:buNone/>
            </a:pPr>
            <a:r>
              <a:rPr lang="en-US" b="0" i="0" dirty="0">
                <a:solidFill>
                  <a:srgbClr val="000000"/>
                </a:solidFill>
                <a:effectLst/>
                <a:latin typeface="inter-regular"/>
              </a:rPr>
              <a:t>&lt;bean id=</a:t>
            </a:r>
            <a:r>
              <a:rPr lang="en-US" b="0" i="0" dirty="0">
                <a:solidFill>
                  <a:srgbClr val="0000FF"/>
                </a:solidFill>
                <a:effectLst/>
                <a:latin typeface="inter-regular"/>
              </a:rPr>
              <a:t>"b"</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org.sssit.B</a:t>
            </a:r>
            <a:r>
              <a:rPr lang="en-US" b="0" i="0" dirty="0">
                <a:solidFill>
                  <a:srgbClr val="0000FF"/>
                </a:solidFill>
                <a:effectLst/>
                <a:latin typeface="inter-regular"/>
              </a:rPr>
              <a:t>"</a:t>
            </a:r>
            <a:r>
              <a:rPr lang="en-US" b="0" i="0" dirty="0">
                <a:solidFill>
                  <a:srgbClr val="000000"/>
                </a:solidFill>
                <a:effectLst/>
                <a:latin typeface="inter-regular"/>
              </a:rPr>
              <a:t>&gt;&lt;/bean&gt;  </a:t>
            </a:r>
          </a:p>
          <a:p>
            <a:pPr marL="0" indent="0" algn="just">
              <a:buNone/>
            </a:pPr>
            <a:r>
              <a:rPr lang="en-US" b="0" i="0" dirty="0">
                <a:solidFill>
                  <a:srgbClr val="000000"/>
                </a:solidFill>
                <a:effectLst/>
                <a:latin typeface="inter-regular"/>
              </a:rPr>
              <a:t>&lt;bean id=</a:t>
            </a:r>
            <a:r>
              <a:rPr lang="en-US" b="0" i="0" dirty="0">
                <a:solidFill>
                  <a:srgbClr val="0000FF"/>
                </a:solidFill>
                <a:effectLst/>
                <a:latin typeface="inter-regular"/>
              </a:rPr>
              <a:t>"a"</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org.sssit.A</a:t>
            </a:r>
            <a:r>
              <a:rPr lang="en-US" b="0" i="0" dirty="0">
                <a:solidFill>
                  <a:srgbClr val="0000FF"/>
                </a:solidFill>
                <a:effectLst/>
                <a:latin typeface="inter-regular"/>
              </a:rPr>
              <a:t>"</a:t>
            </a:r>
            <a:r>
              <a:rPr lang="en-US" b="0" i="0" dirty="0">
                <a:solidFill>
                  <a:srgbClr val="000000"/>
                </a:solidFill>
                <a:effectLst/>
                <a:latin typeface="inter-regular"/>
              </a:rPr>
              <a:t> </a:t>
            </a:r>
            <a:r>
              <a:rPr lang="en-US" b="0" i="0" dirty="0" err="1">
                <a:solidFill>
                  <a:srgbClr val="000000"/>
                </a:solidFill>
                <a:effectLst/>
                <a:latin typeface="inter-regular"/>
              </a:rPr>
              <a:t>autowire</a:t>
            </a:r>
            <a:r>
              <a:rPr lang="en-US" b="0" i="0" dirty="0">
                <a:solidFill>
                  <a:srgbClr val="000000"/>
                </a:solidFill>
                <a:effectLst/>
                <a:latin typeface="inter-regular"/>
              </a:rPr>
              <a:t>=</a:t>
            </a:r>
            <a:r>
              <a:rPr lang="en-US" b="0" i="0" dirty="0">
                <a:solidFill>
                  <a:srgbClr val="0000FF"/>
                </a:solidFill>
                <a:effectLst/>
                <a:latin typeface="inter-regular"/>
              </a:rPr>
              <a:t>"no"</a:t>
            </a:r>
            <a:r>
              <a:rPr lang="en-US" b="0" i="0" dirty="0">
                <a:solidFill>
                  <a:srgbClr val="000000"/>
                </a:solidFill>
                <a:effectLst/>
                <a:latin typeface="inter-regular"/>
              </a:rPr>
              <a:t>&gt;&lt;/bean&gt;  </a:t>
            </a:r>
          </a:p>
          <a:p>
            <a:endParaRPr lang="en-US" dirty="0"/>
          </a:p>
        </p:txBody>
      </p:sp>
    </p:spTree>
    <p:extLst>
      <p:ext uri="{BB962C8B-B14F-4D97-AF65-F5344CB8AC3E}">
        <p14:creationId xmlns:p14="http://schemas.microsoft.com/office/powerpoint/2010/main" val="1404619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AF6C3-411F-88DF-F007-AA523C05B8D3}"/>
              </a:ext>
            </a:extLst>
          </p:cNvPr>
          <p:cNvSpPr>
            <a:spLocks noGrp="1"/>
          </p:cNvSpPr>
          <p:nvPr>
            <p:ph type="title"/>
          </p:nvPr>
        </p:nvSpPr>
        <p:spPr/>
        <p:txBody>
          <a:bodyPr/>
          <a:lstStyle/>
          <a:p>
            <a:r>
              <a:rPr lang="en-US" dirty="0"/>
              <a:t>Dependency Injection with Factory Methods</a:t>
            </a:r>
          </a:p>
        </p:txBody>
      </p:sp>
      <p:sp>
        <p:nvSpPr>
          <p:cNvPr id="3" name="Content Placeholder 2">
            <a:extLst>
              <a:ext uri="{FF2B5EF4-FFF2-40B4-BE49-F238E27FC236}">
                <a16:creationId xmlns:a16="http://schemas.microsoft.com/office/drawing/2014/main" id="{2E16CDDB-0082-30A2-8BF5-D12280FF9611}"/>
              </a:ext>
            </a:extLst>
          </p:cNvPr>
          <p:cNvSpPr>
            <a:spLocks noGrp="1"/>
          </p:cNvSpPr>
          <p:nvPr>
            <p:ph idx="1"/>
          </p:nvPr>
        </p:nvSpPr>
        <p:spPr/>
        <p:txBody>
          <a:bodyPr/>
          <a:lstStyle/>
          <a:p>
            <a:r>
              <a:rPr lang="en-US" dirty="0"/>
              <a:t>Spring framework provides facility to inject bean using factory method. To do so, we can use two attributes of bean element.</a:t>
            </a:r>
          </a:p>
          <a:p>
            <a:endParaRPr lang="en-US" dirty="0"/>
          </a:p>
          <a:p>
            <a:r>
              <a:rPr lang="en-US" b="1" dirty="0">
                <a:solidFill>
                  <a:schemeClr val="accent2">
                    <a:lumMod val="50000"/>
                  </a:schemeClr>
                </a:solidFill>
              </a:rPr>
              <a:t>factory-method: </a:t>
            </a:r>
            <a:r>
              <a:rPr lang="en-US" dirty="0"/>
              <a:t>represents the factory method that will be invoked to inject the bean.</a:t>
            </a:r>
          </a:p>
          <a:p>
            <a:r>
              <a:rPr lang="en-US" b="1" dirty="0">
                <a:solidFill>
                  <a:schemeClr val="accent2">
                    <a:lumMod val="50000"/>
                  </a:schemeClr>
                </a:solidFill>
              </a:rPr>
              <a:t>factory-bean: </a:t>
            </a:r>
            <a:r>
              <a:rPr lang="en-US" dirty="0"/>
              <a:t>represents the reference of the bean by which factory method will be invoked. It is used if factory method is non-static.</a:t>
            </a:r>
          </a:p>
          <a:p>
            <a:endParaRPr lang="en-US" dirty="0"/>
          </a:p>
          <a:p>
            <a:endParaRPr lang="en-US" dirty="0"/>
          </a:p>
          <a:p>
            <a:pPr marL="0" indent="0">
              <a:buNone/>
            </a:pPr>
            <a:r>
              <a:rPr lang="en-US" dirty="0"/>
              <a:t>&gt;&gt;&gt; Recall Factory Pattern</a:t>
            </a:r>
          </a:p>
        </p:txBody>
      </p:sp>
    </p:spTree>
    <p:extLst>
      <p:ext uri="{BB962C8B-B14F-4D97-AF65-F5344CB8AC3E}">
        <p14:creationId xmlns:p14="http://schemas.microsoft.com/office/powerpoint/2010/main" val="817427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AF6C3-411F-88DF-F007-AA523C05B8D3}"/>
              </a:ext>
            </a:extLst>
          </p:cNvPr>
          <p:cNvSpPr>
            <a:spLocks noGrp="1"/>
          </p:cNvSpPr>
          <p:nvPr>
            <p:ph type="title"/>
          </p:nvPr>
        </p:nvSpPr>
        <p:spPr/>
        <p:txBody>
          <a:bodyPr/>
          <a:lstStyle/>
          <a:p>
            <a:r>
              <a:rPr lang="en-US" dirty="0"/>
              <a:t>Factory Pattern</a:t>
            </a:r>
          </a:p>
        </p:txBody>
      </p:sp>
      <p:sp>
        <p:nvSpPr>
          <p:cNvPr id="3" name="Content Placeholder 2">
            <a:extLst>
              <a:ext uri="{FF2B5EF4-FFF2-40B4-BE49-F238E27FC236}">
                <a16:creationId xmlns:a16="http://schemas.microsoft.com/office/drawing/2014/main" id="{2E16CDDB-0082-30A2-8BF5-D12280FF9611}"/>
              </a:ext>
            </a:extLst>
          </p:cNvPr>
          <p:cNvSpPr>
            <a:spLocks noGrp="1"/>
          </p:cNvSpPr>
          <p:nvPr>
            <p:ph idx="1"/>
          </p:nvPr>
        </p:nvSpPr>
        <p:spPr/>
        <p:txBody>
          <a:bodyPr/>
          <a:lstStyle/>
          <a:p>
            <a:pPr marL="0" indent="0" algn="just">
              <a:buNone/>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A {  </a:t>
            </a:r>
          </a:p>
          <a:p>
            <a:pPr marL="0" indent="0" algn="just">
              <a:buNone/>
            </a:pPr>
            <a:r>
              <a:rPr lang="en-US" b="1" i="0" dirty="0">
                <a:solidFill>
                  <a:srgbClr val="006699"/>
                </a:solidFill>
                <a:effectLst/>
                <a:latin typeface="inter-regular"/>
              </a:rPr>
              <a:t>	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 </a:t>
            </a:r>
            <a:r>
              <a:rPr lang="en-US" b="0" i="0" dirty="0" err="1">
                <a:solidFill>
                  <a:srgbClr val="000000"/>
                </a:solidFill>
                <a:effectLst/>
                <a:latin typeface="inter-regular"/>
              </a:rPr>
              <a:t>getA</a:t>
            </a:r>
            <a:r>
              <a:rPr lang="en-US" b="0" i="0" dirty="0">
                <a:solidFill>
                  <a:srgbClr val="000000"/>
                </a:solidFill>
                <a:effectLst/>
                <a:latin typeface="inter-regular"/>
              </a:rPr>
              <a:t>(){</a:t>
            </a:r>
            <a:r>
              <a:rPr lang="en-US" b="0" i="0" dirty="0">
                <a:solidFill>
                  <a:srgbClr val="008200"/>
                </a:solidFill>
                <a:effectLst/>
                <a:latin typeface="inter-regular"/>
              </a:rPr>
              <a:t>//factory method</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a:t>
            </a:r>
            <a:r>
              <a:rPr lang="en-US" b="1" i="0" dirty="0">
                <a:solidFill>
                  <a:srgbClr val="006699"/>
                </a:solidFill>
                <a:effectLst/>
                <a:latin typeface="inter-regular"/>
              </a:rPr>
              <a:t>new</a:t>
            </a:r>
            <a:r>
              <a:rPr lang="en-US" b="0" i="0" dirty="0">
                <a:solidFill>
                  <a:srgbClr val="000000"/>
                </a:solidFill>
                <a:effectLst/>
                <a:latin typeface="inter-regular"/>
              </a:rPr>
              <a:t> A();  </a:t>
            </a:r>
          </a:p>
          <a:p>
            <a:pPr marL="0" indent="0" algn="just">
              <a:buNone/>
            </a:pPr>
            <a:r>
              <a:rPr lang="en-US" b="0" i="0" dirty="0">
                <a:solidFill>
                  <a:srgbClr val="000000"/>
                </a:solidFill>
                <a:effectLst/>
                <a:latin typeface="inter-regular"/>
              </a:rPr>
              <a:t>	}  </a:t>
            </a:r>
          </a:p>
          <a:p>
            <a:pPr marL="0" indent="0" algn="just">
              <a:buNone/>
            </a:pPr>
            <a:r>
              <a:rPr lang="en-US" b="0" i="0" dirty="0">
                <a:solidFill>
                  <a:srgbClr val="000000"/>
                </a:solidFill>
                <a:effectLst/>
                <a:latin typeface="inter-regular"/>
              </a:rPr>
              <a:t>}  </a:t>
            </a:r>
          </a:p>
          <a:p>
            <a:pPr marL="0" indent="0">
              <a:buNone/>
            </a:pPr>
            <a:endParaRPr lang="en-US" dirty="0"/>
          </a:p>
        </p:txBody>
      </p:sp>
    </p:spTree>
    <p:extLst>
      <p:ext uri="{BB962C8B-B14F-4D97-AF65-F5344CB8AC3E}">
        <p14:creationId xmlns:p14="http://schemas.microsoft.com/office/powerpoint/2010/main" val="2349278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4D995-742F-9E30-812F-AD7C846BA9AC}"/>
              </a:ext>
            </a:extLst>
          </p:cNvPr>
          <p:cNvSpPr>
            <a:spLocks noGrp="1"/>
          </p:cNvSpPr>
          <p:nvPr>
            <p:ph type="title"/>
          </p:nvPr>
        </p:nvSpPr>
        <p:spPr/>
        <p:txBody>
          <a:bodyPr/>
          <a:lstStyle/>
          <a:p>
            <a:r>
              <a:rPr lang="en-US" dirty="0"/>
              <a:t>Factory Method Types</a:t>
            </a:r>
          </a:p>
        </p:txBody>
      </p:sp>
      <p:sp>
        <p:nvSpPr>
          <p:cNvPr id="3" name="Content Placeholder 2">
            <a:extLst>
              <a:ext uri="{FF2B5EF4-FFF2-40B4-BE49-F238E27FC236}">
                <a16:creationId xmlns:a16="http://schemas.microsoft.com/office/drawing/2014/main" id="{29AFE5ED-29EC-B595-DB1F-D166AA645D44}"/>
              </a:ext>
            </a:extLst>
          </p:cNvPr>
          <p:cNvSpPr>
            <a:spLocks noGrp="1"/>
          </p:cNvSpPr>
          <p:nvPr>
            <p:ph idx="1"/>
          </p:nvPr>
        </p:nvSpPr>
        <p:spPr/>
        <p:txBody>
          <a:bodyPr/>
          <a:lstStyle/>
          <a:p>
            <a:r>
              <a:rPr lang="en-US" dirty="0"/>
              <a:t>A </a:t>
            </a:r>
            <a:r>
              <a:rPr lang="en-US" b="1" dirty="0"/>
              <a:t>static factory </a:t>
            </a:r>
            <a:r>
              <a:rPr lang="en-US" dirty="0"/>
              <a:t>method that </a:t>
            </a:r>
            <a:r>
              <a:rPr lang="en-US" b="1" dirty="0"/>
              <a:t>returns instance of its own class</a:t>
            </a:r>
            <a:r>
              <a:rPr lang="en-US" dirty="0"/>
              <a:t>. It is used in </a:t>
            </a:r>
            <a:r>
              <a:rPr lang="en-US" b="1" dirty="0"/>
              <a:t>singleton design pattern</a:t>
            </a:r>
            <a:r>
              <a:rPr lang="en-US" dirty="0"/>
              <a:t>.</a:t>
            </a:r>
          </a:p>
          <a:p>
            <a:endParaRPr lang="en-US" dirty="0"/>
          </a:p>
          <a:p>
            <a:endParaRPr lang="en-US" dirty="0"/>
          </a:p>
          <a:p>
            <a:pPr marL="0" indent="0">
              <a:buNone/>
            </a:pPr>
            <a:r>
              <a:rPr lang="en-US" b="0" i="0" dirty="0">
                <a:solidFill>
                  <a:srgbClr val="000000"/>
                </a:solidFill>
                <a:effectLst/>
                <a:latin typeface="inter-regular"/>
              </a:rPr>
              <a:t>	&lt;bean id=</a:t>
            </a:r>
            <a:r>
              <a:rPr lang="en-US" b="0" i="0" dirty="0">
                <a:solidFill>
                  <a:srgbClr val="0000FF"/>
                </a:solidFill>
                <a:effectLst/>
                <a:latin typeface="inter-regular"/>
              </a:rPr>
              <a:t>"a"</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com.javatpoint.A</a:t>
            </a:r>
            <a:r>
              <a:rPr lang="en-US" b="0" i="0" dirty="0">
                <a:solidFill>
                  <a:srgbClr val="0000FF"/>
                </a:solidFill>
                <a:effectLst/>
                <a:latin typeface="inter-regular"/>
              </a:rPr>
              <a:t>"</a:t>
            </a:r>
            <a:r>
              <a:rPr lang="en-US" b="0" i="0" dirty="0">
                <a:solidFill>
                  <a:srgbClr val="000000"/>
                </a:solidFill>
                <a:effectLst/>
                <a:latin typeface="inter-regular"/>
              </a:rPr>
              <a:t> factory-method=</a:t>
            </a:r>
            <a:r>
              <a:rPr lang="en-US" b="0" i="0" dirty="0">
                <a:solidFill>
                  <a:srgbClr val="0000FF"/>
                </a:solidFill>
                <a:effectLst/>
                <a:latin typeface="inter-regular"/>
              </a:rPr>
              <a:t>"</a:t>
            </a:r>
            <a:r>
              <a:rPr lang="en-US" b="0" i="0" dirty="0" err="1">
                <a:solidFill>
                  <a:srgbClr val="0000FF"/>
                </a:solidFill>
                <a:effectLst/>
                <a:latin typeface="inter-regular"/>
              </a:rPr>
              <a:t>getA</a:t>
            </a:r>
            <a:r>
              <a:rPr lang="en-US" b="0" i="0" dirty="0">
                <a:solidFill>
                  <a:srgbClr val="0000FF"/>
                </a:solidFill>
                <a:effectLst/>
                <a:latin typeface="inter-regular"/>
              </a:rPr>
              <a:t>"</a:t>
            </a:r>
            <a:r>
              <a:rPr lang="en-US" b="0" i="0" dirty="0">
                <a:solidFill>
                  <a:srgbClr val="000000"/>
                </a:solidFill>
                <a:effectLst/>
                <a:latin typeface="inter-regular"/>
              </a:rPr>
              <a:t>&gt;&lt;/bean&gt;  </a:t>
            </a:r>
          </a:p>
          <a:p>
            <a:pPr marL="0" indent="0">
              <a:buNone/>
            </a:pPr>
            <a:endParaRPr lang="en-US" b="1" dirty="0"/>
          </a:p>
        </p:txBody>
      </p:sp>
    </p:spTree>
    <p:extLst>
      <p:ext uri="{BB962C8B-B14F-4D97-AF65-F5344CB8AC3E}">
        <p14:creationId xmlns:p14="http://schemas.microsoft.com/office/powerpoint/2010/main" val="4062736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4D995-742F-9E30-812F-AD7C846BA9AC}"/>
              </a:ext>
            </a:extLst>
          </p:cNvPr>
          <p:cNvSpPr>
            <a:spLocks noGrp="1"/>
          </p:cNvSpPr>
          <p:nvPr>
            <p:ph type="title"/>
          </p:nvPr>
        </p:nvSpPr>
        <p:spPr/>
        <p:txBody>
          <a:bodyPr/>
          <a:lstStyle/>
          <a:p>
            <a:r>
              <a:rPr lang="en-US" dirty="0"/>
              <a:t>Factory Method Types</a:t>
            </a:r>
          </a:p>
        </p:txBody>
      </p:sp>
      <p:sp>
        <p:nvSpPr>
          <p:cNvPr id="3" name="Content Placeholder 2">
            <a:extLst>
              <a:ext uri="{FF2B5EF4-FFF2-40B4-BE49-F238E27FC236}">
                <a16:creationId xmlns:a16="http://schemas.microsoft.com/office/drawing/2014/main" id="{29AFE5ED-29EC-B595-DB1F-D166AA645D44}"/>
              </a:ext>
            </a:extLst>
          </p:cNvPr>
          <p:cNvSpPr>
            <a:spLocks noGrp="1"/>
          </p:cNvSpPr>
          <p:nvPr>
            <p:ph idx="1"/>
          </p:nvPr>
        </p:nvSpPr>
        <p:spPr/>
        <p:txBody>
          <a:bodyPr/>
          <a:lstStyle/>
          <a:p>
            <a:r>
              <a:rPr lang="en-US" dirty="0"/>
              <a:t>A </a:t>
            </a:r>
            <a:r>
              <a:rPr lang="en-US" b="1" dirty="0"/>
              <a:t>static factory </a:t>
            </a:r>
            <a:r>
              <a:rPr lang="en-US" dirty="0"/>
              <a:t>method that </a:t>
            </a:r>
            <a:r>
              <a:rPr lang="en-US" b="1" dirty="0"/>
              <a:t>returns instance of another class</a:t>
            </a:r>
            <a:r>
              <a:rPr lang="en-US" dirty="0"/>
              <a:t>. It is used instance is not known and decided at runtime.</a:t>
            </a:r>
          </a:p>
          <a:p>
            <a:endParaRPr lang="en-US" dirty="0"/>
          </a:p>
          <a:p>
            <a:endParaRPr lang="en-US" dirty="0"/>
          </a:p>
          <a:p>
            <a:pPr marL="0" indent="0">
              <a:buNone/>
            </a:pPr>
            <a:r>
              <a:rPr lang="en-US" b="0" i="0" dirty="0">
                <a:solidFill>
                  <a:srgbClr val="000000"/>
                </a:solidFill>
                <a:effectLst/>
                <a:latin typeface="inter-regular"/>
              </a:rPr>
              <a:t>	&lt;bean id=</a:t>
            </a:r>
            <a:r>
              <a:rPr lang="en-US" b="0" i="0" dirty="0">
                <a:solidFill>
                  <a:srgbClr val="0000FF"/>
                </a:solidFill>
                <a:effectLst/>
                <a:latin typeface="inter-regular"/>
              </a:rPr>
              <a:t>"b"</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com.javatpoint.A</a:t>
            </a:r>
            <a:r>
              <a:rPr lang="en-US" b="0" i="0" dirty="0">
                <a:solidFill>
                  <a:srgbClr val="0000FF"/>
                </a:solidFill>
                <a:effectLst/>
                <a:latin typeface="inter-regular"/>
              </a:rPr>
              <a:t>"</a:t>
            </a:r>
            <a:r>
              <a:rPr lang="en-US" b="0" i="0" dirty="0">
                <a:solidFill>
                  <a:srgbClr val="000000"/>
                </a:solidFill>
                <a:effectLst/>
                <a:latin typeface="inter-regular"/>
              </a:rPr>
              <a:t> factory-method=</a:t>
            </a:r>
            <a:r>
              <a:rPr lang="en-US" b="0" i="0" dirty="0">
                <a:solidFill>
                  <a:srgbClr val="0000FF"/>
                </a:solidFill>
                <a:effectLst/>
                <a:latin typeface="inter-regular"/>
              </a:rPr>
              <a:t>"</a:t>
            </a:r>
            <a:r>
              <a:rPr lang="en-US" b="0" i="0" dirty="0" err="1">
                <a:solidFill>
                  <a:srgbClr val="0000FF"/>
                </a:solidFill>
                <a:effectLst/>
                <a:latin typeface="inter-regular"/>
              </a:rPr>
              <a:t>getB</a:t>
            </a:r>
            <a:r>
              <a:rPr lang="en-US" b="0" i="0" dirty="0">
                <a:solidFill>
                  <a:srgbClr val="0000FF"/>
                </a:solidFill>
                <a:effectLst/>
                <a:latin typeface="inter-regular"/>
              </a:rPr>
              <a:t>"</a:t>
            </a:r>
            <a:r>
              <a:rPr lang="en-US" b="0" i="0" dirty="0">
                <a:solidFill>
                  <a:srgbClr val="000000"/>
                </a:solidFill>
                <a:effectLst/>
                <a:latin typeface="inter-regular"/>
              </a:rPr>
              <a:t>&gt;&lt;/bean&gt;  </a:t>
            </a:r>
          </a:p>
          <a:p>
            <a:pPr marL="0" indent="0">
              <a:buNone/>
            </a:pPr>
            <a:endParaRPr lang="en-US" b="1" dirty="0"/>
          </a:p>
        </p:txBody>
      </p:sp>
    </p:spTree>
    <p:extLst>
      <p:ext uri="{BB962C8B-B14F-4D97-AF65-F5344CB8AC3E}">
        <p14:creationId xmlns:p14="http://schemas.microsoft.com/office/powerpoint/2010/main" val="4127973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4D995-742F-9E30-812F-AD7C846BA9AC}"/>
              </a:ext>
            </a:extLst>
          </p:cNvPr>
          <p:cNvSpPr>
            <a:spLocks noGrp="1"/>
          </p:cNvSpPr>
          <p:nvPr>
            <p:ph type="title"/>
          </p:nvPr>
        </p:nvSpPr>
        <p:spPr/>
        <p:txBody>
          <a:bodyPr/>
          <a:lstStyle/>
          <a:p>
            <a:r>
              <a:rPr lang="en-US" dirty="0"/>
              <a:t>Factory Method Types</a:t>
            </a:r>
          </a:p>
        </p:txBody>
      </p:sp>
      <p:sp>
        <p:nvSpPr>
          <p:cNvPr id="3" name="Content Placeholder 2">
            <a:extLst>
              <a:ext uri="{FF2B5EF4-FFF2-40B4-BE49-F238E27FC236}">
                <a16:creationId xmlns:a16="http://schemas.microsoft.com/office/drawing/2014/main" id="{29AFE5ED-29EC-B595-DB1F-D166AA645D44}"/>
              </a:ext>
            </a:extLst>
          </p:cNvPr>
          <p:cNvSpPr>
            <a:spLocks noGrp="1"/>
          </p:cNvSpPr>
          <p:nvPr>
            <p:ph idx="1"/>
          </p:nvPr>
        </p:nvSpPr>
        <p:spPr/>
        <p:txBody>
          <a:bodyPr/>
          <a:lstStyle/>
          <a:p>
            <a:r>
              <a:rPr lang="en-US" dirty="0"/>
              <a:t>A non-static factory method that returns instance of another class. It is used instance is not known and decided at runtime.</a:t>
            </a:r>
          </a:p>
          <a:p>
            <a:endParaRPr lang="en-US" dirty="0"/>
          </a:p>
          <a:p>
            <a:pPr marL="0" indent="0" algn="just">
              <a:buNone/>
            </a:pPr>
            <a:r>
              <a:rPr lang="en-US" b="0" i="0" dirty="0">
                <a:solidFill>
                  <a:srgbClr val="000000"/>
                </a:solidFill>
                <a:effectLst/>
                <a:latin typeface="inter-regular"/>
              </a:rPr>
              <a:t>	&lt;bean id=</a:t>
            </a:r>
            <a:r>
              <a:rPr lang="en-US" b="0" i="0" dirty="0">
                <a:solidFill>
                  <a:srgbClr val="0000FF"/>
                </a:solidFill>
                <a:effectLst/>
                <a:latin typeface="inter-regular"/>
              </a:rPr>
              <a:t>"a"</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com.javatpoint.A</a:t>
            </a:r>
            <a:r>
              <a:rPr lang="en-US" b="0" i="0" dirty="0">
                <a:solidFill>
                  <a:srgbClr val="0000FF"/>
                </a:solidFill>
                <a:effectLst/>
                <a:latin typeface="inter-regular"/>
              </a:rPr>
              <a:t>"</a:t>
            </a:r>
            <a:r>
              <a:rPr lang="en-US" b="0" i="0" dirty="0">
                <a:solidFill>
                  <a:srgbClr val="000000"/>
                </a:solidFill>
                <a:effectLst/>
                <a:latin typeface="inter-regular"/>
              </a:rPr>
              <a:t>&gt;&lt;/bean&gt;  </a:t>
            </a:r>
          </a:p>
          <a:p>
            <a:pPr marL="0" indent="0" algn="just">
              <a:buNone/>
            </a:pPr>
            <a:r>
              <a:rPr lang="en-US" b="0" i="0" dirty="0">
                <a:solidFill>
                  <a:srgbClr val="000000"/>
                </a:solidFill>
                <a:effectLst/>
                <a:latin typeface="inter-regular"/>
              </a:rPr>
              <a:t>	&lt;bean id=</a:t>
            </a:r>
            <a:r>
              <a:rPr lang="en-US" b="0" i="0" dirty="0">
                <a:solidFill>
                  <a:srgbClr val="0000FF"/>
                </a:solidFill>
                <a:effectLst/>
                <a:latin typeface="inter-regular"/>
              </a:rPr>
              <a:t>"b"</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com.javatpoint.A</a:t>
            </a:r>
            <a:r>
              <a:rPr lang="en-US" b="0" i="0" dirty="0">
                <a:solidFill>
                  <a:srgbClr val="0000FF"/>
                </a:solidFill>
                <a:effectLst/>
                <a:latin typeface="inter-regular"/>
              </a:rPr>
              <a:t>"</a:t>
            </a:r>
            <a:r>
              <a:rPr lang="en-US" b="0" i="0" dirty="0">
                <a:solidFill>
                  <a:srgbClr val="000000"/>
                </a:solidFill>
                <a:effectLst/>
                <a:latin typeface="inter-regular"/>
              </a:rPr>
              <a:t> </a:t>
            </a:r>
          </a:p>
          <a:p>
            <a:pPr marL="0" indent="0" algn="just">
              <a:buNone/>
            </a:pPr>
            <a:r>
              <a:rPr lang="en-US" dirty="0">
                <a:solidFill>
                  <a:srgbClr val="000000"/>
                </a:solidFill>
                <a:latin typeface="inter-regular"/>
              </a:rPr>
              <a:t>		</a:t>
            </a:r>
            <a:r>
              <a:rPr lang="en-US" b="0" i="0" dirty="0">
                <a:solidFill>
                  <a:srgbClr val="000000"/>
                </a:solidFill>
                <a:effectLst/>
                <a:latin typeface="inter-regular"/>
              </a:rPr>
              <a:t>factory-method=</a:t>
            </a:r>
            <a:r>
              <a:rPr lang="en-US" b="0" i="0" dirty="0">
                <a:solidFill>
                  <a:srgbClr val="0000FF"/>
                </a:solidFill>
                <a:effectLst/>
                <a:latin typeface="inter-regular"/>
              </a:rPr>
              <a:t>"</a:t>
            </a:r>
            <a:r>
              <a:rPr lang="en-US" b="0" i="0" dirty="0" err="1">
                <a:solidFill>
                  <a:srgbClr val="0000FF"/>
                </a:solidFill>
                <a:effectLst/>
                <a:latin typeface="inter-regular"/>
              </a:rPr>
              <a:t>getB</a:t>
            </a:r>
            <a:r>
              <a:rPr lang="en-US" b="0" i="0" dirty="0">
                <a:solidFill>
                  <a:srgbClr val="0000FF"/>
                </a:solidFill>
                <a:effectLst/>
                <a:latin typeface="inter-regular"/>
              </a:rPr>
              <a:t>"</a:t>
            </a:r>
            <a:r>
              <a:rPr lang="en-US" b="0" i="0" dirty="0">
                <a:solidFill>
                  <a:srgbClr val="000000"/>
                </a:solidFill>
                <a:effectLst/>
                <a:latin typeface="inter-regular"/>
              </a:rPr>
              <a:t> factory-bean=</a:t>
            </a:r>
            <a:r>
              <a:rPr lang="en-US" b="0" i="0" dirty="0">
                <a:solidFill>
                  <a:srgbClr val="0000FF"/>
                </a:solidFill>
                <a:effectLst/>
                <a:latin typeface="inter-regular"/>
              </a:rPr>
              <a:t>"a"</a:t>
            </a:r>
            <a:r>
              <a:rPr lang="en-US" b="0" i="0" dirty="0">
                <a:solidFill>
                  <a:srgbClr val="000000"/>
                </a:solidFill>
                <a:effectLst/>
                <a:latin typeface="inter-regular"/>
              </a:rPr>
              <a:t>&gt;</a:t>
            </a:r>
          </a:p>
          <a:p>
            <a:pPr marL="0" indent="0" algn="just">
              <a:buNone/>
            </a:pPr>
            <a:r>
              <a:rPr lang="en-US" dirty="0">
                <a:solidFill>
                  <a:srgbClr val="000000"/>
                </a:solidFill>
                <a:latin typeface="inter-regular"/>
              </a:rPr>
              <a:t>	</a:t>
            </a:r>
            <a:r>
              <a:rPr lang="en-US" b="0" i="0" dirty="0">
                <a:solidFill>
                  <a:srgbClr val="000000"/>
                </a:solidFill>
                <a:effectLst/>
                <a:latin typeface="inter-regular"/>
              </a:rPr>
              <a:t>&lt;/bean&gt;  </a:t>
            </a:r>
          </a:p>
          <a:p>
            <a:pPr marL="0" indent="0">
              <a:buNone/>
            </a:pPr>
            <a:endParaRPr lang="en-US" b="1" dirty="0"/>
          </a:p>
        </p:txBody>
      </p:sp>
    </p:spTree>
    <p:extLst>
      <p:ext uri="{BB962C8B-B14F-4D97-AF65-F5344CB8AC3E}">
        <p14:creationId xmlns:p14="http://schemas.microsoft.com/office/powerpoint/2010/main" val="637256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D106E-AFD5-C7FF-ABE6-6D06AFDA33DE}"/>
              </a:ext>
            </a:extLst>
          </p:cNvPr>
          <p:cNvSpPr>
            <a:spLocks noGrp="1"/>
          </p:cNvSpPr>
          <p:nvPr>
            <p:ph type="title"/>
          </p:nvPr>
        </p:nvSpPr>
        <p:spPr>
          <a:xfrm>
            <a:off x="1565189" y="650788"/>
            <a:ext cx="4176584" cy="2108887"/>
          </a:xfrm>
        </p:spPr>
        <p:txBody>
          <a:bodyPr/>
          <a:lstStyle/>
          <a:p>
            <a:r>
              <a:rPr lang="en-US" dirty="0"/>
              <a:t>Spring Modules</a:t>
            </a:r>
          </a:p>
        </p:txBody>
      </p:sp>
      <p:pic>
        <p:nvPicPr>
          <p:cNvPr id="2054" name="Picture 6" descr="Spring modules">
            <a:extLst>
              <a:ext uri="{FF2B5EF4-FFF2-40B4-BE49-F238E27FC236}">
                <a16:creationId xmlns:a16="http://schemas.microsoft.com/office/drawing/2014/main" id="{3323070E-0D9A-E931-219C-2B7213DAC0D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881" t="926" r="2894" b="1763"/>
          <a:stretch/>
        </p:blipFill>
        <p:spPr bwMode="auto">
          <a:xfrm>
            <a:off x="7076299" y="494270"/>
            <a:ext cx="4703805" cy="5869459"/>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BA91377B-E446-2560-C62E-58FD469A1F80}"/>
              </a:ext>
            </a:extLst>
          </p:cNvPr>
          <p:cNvSpPr txBox="1">
            <a:spLocks/>
          </p:cNvSpPr>
          <p:nvPr/>
        </p:nvSpPr>
        <p:spPr>
          <a:xfrm>
            <a:off x="939114" y="1433383"/>
            <a:ext cx="5988908" cy="493034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rgbClr val="333333"/>
                </a:solidFill>
                <a:latin typeface="inter-regular"/>
              </a:rPr>
              <a:t>Test</a:t>
            </a:r>
          </a:p>
          <a:p>
            <a:pPr lvl="1"/>
            <a:r>
              <a:rPr lang="en-US" dirty="0">
                <a:solidFill>
                  <a:srgbClr val="333333"/>
                </a:solidFill>
                <a:latin typeface="inter-regular"/>
              </a:rPr>
              <a:t>This layer provides support of testing with JUnit and TestNG. </a:t>
            </a:r>
          </a:p>
          <a:p>
            <a:r>
              <a:rPr lang="en-US" dirty="0">
                <a:solidFill>
                  <a:srgbClr val="333333"/>
                </a:solidFill>
                <a:latin typeface="inter-regular"/>
              </a:rPr>
              <a:t>Spring Core Container</a:t>
            </a:r>
          </a:p>
          <a:p>
            <a:pPr lvl="1"/>
            <a:r>
              <a:rPr lang="en-US" dirty="0">
                <a:solidFill>
                  <a:srgbClr val="333333"/>
                </a:solidFill>
                <a:latin typeface="inter-regular"/>
              </a:rPr>
              <a:t>The Spring Core container contains core, beans, context and expression language (EL) modules</a:t>
            </a:r>
          </a:p>
          <a:p>
            <a:pPr lvl="2"/>
            <a:r>
              <a:rPr lang="en-US" dirty="0">
                <a:solidFill>
                  <a:srgbClr val="333333"/>
                </a:solidFill>
                <a:latin typeface="inter-regular"/>
              </a:rPr>
              <a:t>Core and Beans</a:t>
            </a:r>
          </a:p>
          <a:p>
            <a:pPr lvl="3"/>
            <a:r>
              <a:rPr lang="en-US" sz="1400" dirty="0">
                <a:solidFill>
                  <a:srgbClr val="333333"/>
                </a:solidFill>
                <a:latin typeface="inter-regular"/>
              </a:rPr>
              <a:t>These modules provide Inversion of Control and Dependency Injection features.</a:t>
            </a:r>
          </a:p>
          <a:p>
            <a:pPr lvl="2"/>
            <a:r>
              <a:rPr lang="en-US" dirty="0">
                <a:solidFill>
                  <a:srgbClr val="333333"/>
                </a:solidFill>
                <a:latin typeface="inter-regular"/>
              </a:rPr>
              <a:t>Context</a:t>
            </a:r>
          </a:p>
          <a:p>
            <a:pPr lvl="3"/>
            <a:r>
              <a:rPr lang="en-US" sz="1400" dirty="0">
                <a:solidFill>
                  <a:srgbClr val="333333"/>
                </a:solidFill>
                <a:latin typeface="inter-regular"/>
              </a:rPr>
              <a:t>It builds on the solid base provided by the Core and Beans modules and it is a medium to access any objects defined and configured.</a:t>
            </a:r>
          </a:p>
          <a:p>
            <a:pPr lvl="2"/>
            <a:r>
              <a:rPr lang="en-US" dirty="0">
                <a:solidFill>
                  <a:srgbClr val="333333"/>
                </a:solidFill>
                <a:latin typeface="inter-regular"/>
              </a:rPr>
              <a:t>Expression Language</a:t>
            </a:r>
          </a:p>
          <a:p>
            <a:pPr lvl="3"/>
            <a:r>
              <a:rPr lang="en-US" sz="1400" dirty="0">
                <a:solidFill>
                  <a:srgbClr val="333333"/>
                </a:solidFill>
                <a:latin typeface="inter-regular"/>
              </a:rPr>
              <a:t>It is an extension to the EL defined in JSP. It provides support to setting and getting property values, method invocation, accessing collections and indexers, named variables, logical and arithmetic operators, retrieval of objects by name etc.</a:t>
            </a:r>
          </a:p>
        </p:txBody>
      </p:sp>
    </p:spTree>
    <p:extLst>
      <p:ext uri="{BB962C8B-B14F-4D97-AF65-F5344CB8AC3E}">
        <p14:creationId xmlns:p14="http://schemas.microsoft.com/office/powerpoint/2010/main" val="739931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328F4C-FD7B-8979-A9C9-1CA809233458}"/>
              </a:ext>
            </a:extLst>
          </p:cNvPr>
          <p:cNvSpPr>
            <a:spLocks noGrp="1"/>
          </p:cNvSpPr>
          <p:nvPr>
            <p:ph type="ctrTitle"/>
          </p:nvPr>
        </p:nvSpPr>
        <p:spPr/>
        <p:txBody>
          <a:bodyPr/>
          <a:lstStyle/>
          <a:p>
            <a:pPr algn="ctr"/>
            <a:r>
              <a:rPr lang="en-US" dirty="0"/>
              <a:t>SPRING AOP</a:t>
            </a:r>
          </a:p>
        </p:txBody>
      </p:sp>
      <p:sp>
        <p:nvSpPr>
          <p:cNvPr id="5" name="Subtitle 4">
            <a:extLst>
              <a:ext uri="{FF2B5EF4-FFF2-40B4-BE49-F238E27FC236}">
                <a16:creationId xmlns:a16="http://schemas.microsoft.com/office/drawing/2014/main" id="{84A90E3E-221F-D6C4-6257-78CC5833D033}"/>
              </a:ext>
            </a:extLst>
          </p:cNvPr>
          <p:cNvSpPr>
            <a:spLocks noGrp="1"/>
          </p:cNvSpPr>
          <p:nvPr>
            <p:ph type="subTitle" idx="1"/>
          </p:nvPr>
        </p:nvSpPr>
        <p:spPr/>
        <p:txBody>
          <a:bodyPr/>
          <a:lstStyle/>
          <a:p>
            <a:pPr algn="ctr"/>
            <a:r>
              <a:rPr lang="en-US" dirty="0"/>
              <a:t>ASPECT ORIENTED PROGRAMMING</a:t>
            </a:r>
          </a:p>
        </p:txBody>
      </p:sp>
    </p:spTree>
    <p:extLst>
      <p:ext uri="{BB962C8B-B14F-4D97-AF65-F5344CB8AC3E}">
        <p14:creationId xmlns:p14="http://schemas.microsoft.com/office/powerpoint/2010/main" val="500509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AEAC-C6D0-FAAC-D92B-40B8A2EBF8A5}"/>
              </a:ext>
            </a:extLst>
          </p:cNvPr>
          <p:cNvSpPr>
            <a:spLocks noGrp="1"/>
          </p:cNvSpPr>
          <p:nvPr>
            <p:ph type="title"/>
          </p:nvPr>
        </p:nvSpPr>
        <p:spPr/>
        <p:txBody>
          <a:bodyPr/>
          <a:lstStyle/>
          <a:p>
            <a:r>
              <a:rPr lang="en-US" dirty="0"/>
              <a:t>AOP</a:t>
            </a:r>
          </a:p>
        </p:txBody>
      </p:sp>
      <p:sp>
        <p:nvSpPr>
          <p:cNvPr id="3" name="Content Placeholder 2">
            <a:extLst>
              <a:ext uri="{FF2B5EF4-FFF2-40B4-BE49-F238E27FC236}">
                <a16:creationId xmlns:a16="http://schemas.microsoft.com/office/drawing/2014/main" id="{F6F22027-95F8-C97B-7731-6BD52E02A2F9}"/>
              </a:ext>
            </a:extLst>
          </p:cNvPr>
          <p:cNvSpPr>
            <a:spLocks noGrp="1"/>
          </p:cNvSpPr>
          <p:nvPr>
            <p:ph idx="1"/>
          </p:nvPr>
        </p:nvSpPr>
        <p:spPr/>
        <p:txBody>
          <a:bodyPr/>
          <a:lstStyle/>
          <a:p>
            <a:r>
              <a:rPr lang="en-US" b="1" dirty="0"/>
              <a:t>Aspect Oriented Programming (AOP) </a:t>
            </a:r>
            <a:r>
              <a:rPr lang="en-US" dirty="0"/>
              <a:t>compliments OOP in the sense that it also provides modularity. </a:t>
            </a:r>
          </a:p>
          <a:p>
            <a:r>
              <a:rPr lang="en-US" dirty="0"/>
              <a:t>But the key unit of modularity is aspect than class.</a:t>
            </a:r>
          </a:p>
          <a:p>
            <a:endParaRPr lang="en-US" dirty="0"/>
          </a:p>
          <a:p>
            <a:r>
              <a:rPr lang="en-US" dirty="0"/>
              <a:t>AOP breaks the program logic into distinct parts (called concerns). It is used to increase modularity by </a:t>
            </a:r>
            <a:r>
              <a:rPr lang="en-US" b="1" dirty="0"/>
              <a:t>cross-cutting concerns</a:t>
            </a:r>
            <a:r>
              <a:rPr lang="en-US" dirty="0"/>
              <a:t>.</a:t>
            </a:r>
          </a:p>
          <a:p>
            <a:endParaRPr lang="en-US" dirty="0"/>
          </a:p>
          <a:p>
            <a:r>
              <a:rPr lang="en-US" dirty="0"/>
              <a:t>A </a:t>
            </a:r>
            <a:r>
              <a:rPr lang="en-US" b="1" dirty="0"/>
              <a:t>cross-cutting concern</a:t>
            </a:r>
            <a:r>
              <a:rPr lang="en-US" dirty="0"/>
              <a:t> is a concern that can affect the whole application and should be centralized in one location in code as possible, such as </a:t>
            </a:r>
            <a:r>
              <a:rPr lang="en-US" b="1" dirty="0"/>
              <a:t>transaction management, authentication, logging, security </a:t>
            </a:r>
            <a:r>
              <a:rPr lang="en-US" dirty="0"/>
              <a:t>etc.</a:t>
            </a:r>
          </a:p>
        </p:txBody>
      </p:sp>
    </p:spTree>
    <p:extLst>
      <p:ext uri="{BB962C8B-B14F-4D97-AF65-F5344CB8AC3E}">
        <p14:creationId xmlns:p14="http://schemas.microsoft.com/office/powerpoint/2010/main" val="2684900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8120B-9D69-E1EB-0684-13A27EE8BEF6}"/>
              </a:ext>
            </a:extLst>
          </p:cNvPr>
          <p:cNvSpPr>
            <a:spLocks noGrp="1"/>
          </p:cNvSpPr>
          <p:nvPr>
            <p:ph type="title"/>
          </p:nvPr>
        </p:nvSpPr>
        <p:spPr/>
        <p:txBody>
          <a:bodyPr/>
          <a:lstStyle/>
          <a:p>
            <a:r>
              <a:rPr lang="en-US" dirty="0"/>
              <a:t>Why do we use it?</a:t>
            </a:r>
          </a:p>
        </p:txBody>
      </p:sp>
      <p:sp>
        <p:nvSpPr>
          <p:cNvPr id="3" name="Content Placeholder 2">
            <a:extLst>
              <a:ext uri="{FF2B5EF4-FFF2-40B4-BE49-F238E27FC236}">
                <a16:creationId xmlns:a16="http://schemas.microsoft.com/office/drawing/2014/main" id="{671643E2-93F4-1A21-1A5A-A3CA8077193E}"/>
              </a:ext>
            </a:extLst>
          </p:cNvPr>
          <p:cNvSpPr>
            <a:spLocks noGrp="1"/>
          </p:cNvSpPr>
          <p:nvPr>
            <p:ph idx="1"/>
          </p:nvPr>
        </p:nvSpPr>
        <p:spPr>
          <a:xfrm>
            <a:off x="2589212" y="1905000"/>
            <a:ext cx="8915400" cy="4485752"/>
          </a:xfrm>
        </p:spPr>
        <p:txBody>
          <a:bodyPr>
            <a:normAutofit/>
          </a:bodyPr>
          <a:lstStyle/>
          <a:p>
            <a:r>
              <a:rPr lang="en-US" dirty="0"/>
              <a:t>It provides the pluggable way to dynamically add the additional concern before, after or around the actual logic.</a:t>
            </a:r>
          </a:p>
          <a:p>
            <a:endParaRPr lang="en-US" dirty="0"/>
          </a:p>
          <a:p>
            <a:r>
              <a:rPr lang="en-US" b="1" dirty="0"/>
              <a:t>Problem without AOP: </a:t>
            </a:r>
            <a:r>
              <a:rPr lang="en-US" dirty="0"/>
              <a:t>We can call methods (that maintains log and sends notification) from specific methods.</a:t>
            </a:r>
          </a:p>
          <a:p>
            <a:pPr lvl="1"/>
            <a:r>
              <a:rPr lang="en-US" dirty="0"/>
              <a:t>But, if client says in future, I don't have to send notification, you need to change all the methods. It leads to the maintenance problem.</a:t>
            </a:r>
          </a:p>
          <a:p>
            <a:r>
              <a:rPr lang="en-US" b="1" dirty="0"/>
              <a:t>Solution with AOP: </a:t>
            </a:r>
            <a:r>
              <a:rPr lang="en-US" dirty="0"/>
              <a:t>We don't have to call methods from the method. Now we can define the additional concern like maintaining log, sending notification etc. in the method of a class. Its entry is given in the xml file.</a:t>
            </a:r>
          </a:p>
          <a:p>
            <a:pPr lvl="1"/>
            <a:r>
              <a:rPr lang="en-US" dirty="0"/>
              <a:t>In future, if client says to remove the notifier functionality, we need to change only in the xml file. So, maintenance is easy in AOP.</a:t>
            </a:r>
          </a:p>
          <a:p>
            <a:endParaRPr lang="en-US" dirty="0"/>
          </a:p>
          <a:p>
            <a:endParaRPr lang="en-US" dirty="0"/>
          </a:p>
        </p:txBody>
      </p:sp>
    </p:spTree>
    <p:extLst>
      <p:ext uri="{BB962C8B-B14F-4D97-AF65-F5344CB8AC3E}">
        <p14:creationId xmlns:p14="http://schemas.microsoft.com/office/powerpoint/2010/main" val="3651743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4F1D7-1982-2C01-E77B-26E77C3D7056}"/>
              </a:ext>
            </a:extLst>
          </p:cNvPr>
          <p:cNvSpPr>
            <a:spLocks noGrp="1"/>
          </p:cNvSpPr>
          <p:nvPr>
            <p:ph type="title"/>
          </p:nvPr>
        </p:nvSpPr>
        <p:spPr/>
        <p:txBody>
          <a:bodyPr/>
          <a:lstStyle/>
          <a:p>
            <a:r>
              <a:rPr lang="en-US" dirty="0"/>
              <a:t>Where do we use AOP?</a:t>
            </a:r>
          </a:p>
        </p:txBody>
      </p:sp>
      <p:sp>
        <p:nvSpPr>
          <p:cNvPr id="3" name="Content Placeholder 2">
            <a:extLst>
              <a:ext uri="{FF2B5EF4-FFF2-40B4-BE49-F238E27FC236}">
                <a16:creationId xmlns:a16="http://schemas.microsoft.com/office/drawing/2014/main" id="{1B5234D1-B697-18D1-F415-36DF93A836A4}"/>
              </a:ext>
            </a:extLst>
          </p:cNvPr>
          <p:cNvSpPr>
            <a:spLocks noGrp="1"/>
          </p:cNvSpPr>
          <p:nvPr>
            <p:ph idx="1"/>
          </p:nvPr>
        </p:nvSpPr>
        <p:spPr/>
        <p:txBody>
          <a:bodyPr/>
          <a:lstStyle/>
          <a:p>
            <a:r>
              <a:rPr lang="en-US" dirty="0"/>
              <a:t>AOP is mostly used in following cases:</a:t>
            </a:r>
          </a:p>
          <a:p>
            <a:endParaRPr lang="en-US" dirty="0"/>
          </a:p>
          <a:p>
            <a:pPr lvl="1"/>
            <a:r>
              <a:rPr lang="en-US" sz="1800" dirty="0"/>
              <a:t>To provide declarative enterprise services such as declarative transaction management.</a:t>
            </a:r>
          </a:p>
          <a:p>
            <a:pPr lvl="1"/>
            <a:r>
              <a:rPr lang="en-US" sz="1800" dirty="0"/>
              <a:t>It allows users to implement custom aspects.</a:t>
            </a:r>
          </a:p>
        </p:txBody>
      </p:sp>
    </p:spTree>
    <p:extLst>
      <p:ext uri="{BB962C8B-B14F-4D97-AF65-F5344CB8AC3E}">
        <p14:creationId xmlns:p14="http://schemas.microsoft.com/office/powerpoint/2010/main" val="33788338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9E92-F78C-5DA7-2632-EB69837E9C8B}"/>
              </a:ext>
            </a:extLst>
          </p:cNvPr>
          <p:cNvSpPr>
            <a:spLocks noGrp="1"/>
          </p:cNvSpPr>
          <p:nvPr>
            <p:ph type="title"/>
          </p:nvPr>
        </p:nvSpPr>
        <p:spPr/>
        <p:txBody>
          <a:bodyPr/>
          <a:lstStyle/>
          <a:p>
            <a:r>
              <a:rPr lang="en-US" dirty="0"/>
              <a:t>AOP Concepts and Terminology</a:t>
            </a:r>
          </a:p>
        </p:txBody>
      </p:sp>
      <p:sp>
        <p:nvSpPr>
          <p:cNvPr id="3" name="Content Placeholder 2">
            <a:extLst>
              <a:ext uri="{FF2B5EF4-FFF2-40B4-BE49-F238E27FC236}">
                <a16:creationId xmlns:a16="http://schemas.microsoft.com/office/drawing/2014/main" id="{741F2044-0859-BBC1-0263-9F0E74E8232D}"/>
              </a:ext>
            </a:extLst>
          </p:cNvPr>
          <p:cNvSpPr>
            <a:spLocks noGrp="1"/>
          </p:cNvSpPr>
          <p:nvPr>
            <p:ph idx="1"/>
          </p:nvPr>
        </p:nvSpPr>
        <p:spPr>
          <a:xfrm>
            <a:off x="2589212" y="2133600"/>
            <a:ext cx="8915400" cy="4100290"/>
          </a:xfrm>
        </p:spPr>
        <p:txBody>
          <a:bodyPr>
            <a:normAutofit/>
          </a:bodyPr>
          <a:lstStyle/>
          <a:p>
            <a:r>
              <a:rPr lang="en-US" sz="2000" b="1" dirty="0"/>
              <a:t>Join point</a:t>
            </a:r>
          </a:p>
          <a:p>
            <a:r>
              <a:rPr lang="en-US" sz="2000" b="1" dirty="0"/>
              <a:t>Advice</a:t>
            </a:r>
          </a:p>
          <a:p>
            <a:r>
              <a:rPr lang="en-US" sz="2000" b="1" dirty="0"/>
              <a:t>Pointcut</a:t>
            </a:r>
          </a:p>
          <a:p>
            <a:r>
              <a:rPr lang="en-US" sz="2000" dirty="0"/>
              <a:t>Introduction</a:t>
            </a:r>
          </a:p>
          <a:p>
            <a:r>
              <a:rPr lang="en-US" sz="2000" dirty="0"/>
              <a:t>Target Object</a:t>
            </a:r>
          </a:p>
          <a:p>
            <a:r>
              <a:rPr lang="en-US" sz="2000" b="1" dirty="0"/>
              <a:t>Aspect</a:t>
            </a:r>
          </a:p>
          <a:p>
            <a:r>
              <a:rPr lang="en-US" sz="2000" dirty="0"/>
              <a:t>Interceptor</a:t>
            </a:r>
          </a:p>
          <a:p>
            <a:r>
              <a:rPr lang="en-US" sz="2000" dirty="0"/>
              <a:t>AOP Proxy</a:t>
            </a:r>
          </a:p>
          <a:p>
            <a:r>
              <a:rPr lang="en-US" sz="2000" dirty="0"/>
              <a:t>Weaving</a:t>
            </a:r>
          </a:p>
        </p:txBody>
      </p:sp>
    </p:spTree>
    <p:extLst>
      <p:ext uri="{BB962C8B-B14F-4D97-AF65-F5344CB8AC3E}">
        <p14:creationId xmlns:p14="http://schemas.microsoft.com/office/powerpoint/2010/main" val="3135817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6FF4C-3C3B-B261-C2D3-730290167ED6}"/>
              </a:ext>
            </a:extLst>
          </p:cNvPr>
          <p:cNvSpPr>
            <a:spLocks noGrp="1"/>
          </p:cNvSpPr>
          <p:nvPr>
            <p:ph type="title"/>
          </p:nvPr>
        </p:nvSpPr>
        <p:spPr/>
        <p:txBody>
          <a:bodyPr/>
          <a:lstStyle/>
          <a:p>
            <a:r>
              <a:rPr lang="en-US" dirty="0"/>
              <a:t>Aspect</a:t>
            </a:r>
          </a:p>
        </p:txBody>
      </p:sp>
      <p:sp>
        <p:nvSpPr>
          <p:cNvPr id="3" name="Content Placeholder 2">
            <a:extLst>
              <a:ext uri="{FF2B5EF4-FFF2-40B4-BE49-F238E27FC236}">
                <a16:creationId xmlns:a16="http://schemas.microsoft.com/office/drawing/2014/main" id="{DD3E7F0B-26C7-DC53-1B31-F889B167ACF7}"/>
              </a:ext>
            </a:extLst>
          </p:cNvPr>
          <p:cNvSpPr>
            <a:spLocks noGrp="1"/>
          </p:cNvSpPr>
          <p:nvPr>
            <p:ph idx="1"/>
          </p:nvPr>
        </p:nvSpPr>
        <p:spPr/>
        <p:txBody>
          <a:bodyPr/>
          <a:lstStyle/>
          <a:p>
            <a:r>
              <a:rPr lang="en-US" dirty="0"/>
              <a:t>It is a class that contains advices, </a:t>
            </a:r>
            <a:r>
              <a:rPr lang="en-US" dirty="0" err="1"/>
              <a:t>joinpoints</a:t>
            </a:r>
            <a:r>
              <a:rPr lang="en-US" dirty="0"/>
              <a:t> etc.</a:t>
            </a:r>
          </a:p>
          <a:p>
            <a:endParaRPr lang="en-US" dirty="0"/>
          </a:p>
          <a:p>
            <a:endParaRPr lang="en-US" dirty="0"/>
          </a:p>
          <a:p>
            <a:endParaRPr lang="en-US" dirty="0"/>
          </a:p>
          <a:p>
            <a:endParaRPr lang="en-US" dirty="0"/>
          </a:p>
          <a:p>
            <a:endParaRPr lang="en-US" dirty="0"/>
          </a:p>
          <a:p>
            <a:r>
              <a:rPr lang="en-US" i="1" dirty="0"/>
              <a:t>Interceptor is an aspect that contains only one advice.</a:t>
            </a:r>
          </a:p>
        </p:txBody>
      </p:sp>
    </p:spTree>
    <p:extLst>
      <p:ext uri="{BB962C8B-B14F-4D97-AF65-F5344CB8AC3E}">
        <p14:creationId xmlns:p14="http://schemas.microsoft.com/office/powerpoint/2010/main" val="9768773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AB517-7FF9-069D-5922-80DC8CED0FD8}"/>
              </a:ext>
            </a:extLst>
          </p:cNvPr>
          <p:cNvSpPr>
            <a:spLocks noGrp="1"/>
          </p:cNvSpPr>
          <p:nvPr>
            <p:ph type="title"/>
          </p:nvPr>
        </p:nvSpPr>
        <p:spPr/>
        <p:txBody>
          <a:bodyPr/>
          <a:lstStyle/>
          <a:p>
            <a:r>
              <a:rPr lang="en-US" dirty="0"/>
              <a:t>Join Point</a:t>
            </a:r>
          </a:p>
        </p:txBody>
      </p:sp>
      <p:sp>
        <p:nvSpPr>
          <p:cNvPr id="3" name="Content Placeholder 2">
            <a:extLst>
              <a:ext uri="{FF2B5EF4-FFF2-40B4-BE49-F238E27FC236}">
                <a16:creationId xmlns:a16="http://schemas.microsoft.com/office/drawing/2014/main" id="{43F72088-D803-6255-E694-68C9B0E04F5F}"/>
              </a:ext>
            </a:extLst>
          </p:cNvPr>
          <p:cNvSpPr>
            <a:spLocks noGrp="1"/>
          </p:cNvSpPr>
          <p:nvPr>
            <p:ph idx="1"/>
          </p:nvPr>
        </p:nvSpPr>
        <p:spPr/>
        <p:txBody>
          <a:bodyPr/>
          <a:lstStyle/>
          <a:p>
            <a:r>
              <a:rPr lang="en-US" dirty="0"/>
              <a:t>Join point is any point in your program such as method execution, exception handling, field access etc. </a:t>
            </a:r>
          </a:p>
          <a:p>
            <a:r>
              <a:rPr lang="en-US" dirty="0"/>
              <a:t>Spring supports only method execution join point.</a:t>
            </a:r>
          </a:p>
        </p:txBody>
      </p:sp>
    </p:spTree>
    <p:extLst>
      <p:ext uri="{BB962C8B-B14F-4D97-AF65-F5344CB8AC3E}">
        <p14:creationId xmlns:p14="http://schemas.microsoft.com/office/powerpoint/2010/main" val="28838308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E380-18DD-9E01-BDAD-7CE60E91E1A6}"/>
              </a:ext>
            </a:extLst>
          </p:cNvPr>
          <p:cNvSpPr>
            <a:spLocks noGrp="1"/>
          </p:cNvSpPr>
          <p:nvPr>
            <p:ph type="title"/>
          </p:nvPr>
        </p:nvSpPr>
        <p:spPr/>
        <p:txBody>
          <a:bodyPr/>
          <a:lstStyle/>
          <a:p>
            <a:r>
              <a:rPr lang="en-US" dirty="0"/>
              <a:t>Advice</a:t>
            </a:r>
          </a:p>
        </p:txBody>
      </p:sp>
      <p:sp>
        <p:nvSpPr>
          <p:cNvPr id="3" name="Content Placeholder 2">
            <a:extLst>
              <a:ext uri="{FF2B5EF4-FFF2-40B4-BE49-F238E27FC236}">
                <a16:creationId xmlns:a16="http://schemas.microsoft.com/office/drawing/2014/main" id="{A913B844-F6B5-8200-1820-DDF1B7C62B55}"/>
              </a:ext>
            </a:extLst>
          </p:cNvPr>
          <p:cNvSpPr>
            <a:spLocks noGrp="1"/>
          </p:cNvSpPr>
          <p:nvPr>
            <p:ph idx="1"/>
          </p:nvPr>
        </p:nvSpPr>
        <p:spPr/>
        <p:txBody>
          <a:bodyPr/>
          <a:lstStyle/>
          <a:p>
            <a:r>
              <a:rPr lang="en-US" dirty="0"/>
              <a:t>Advice represents an action taken by an aspect at a particular join point. There are different types of advices:</a:t>
            </a:r>
          </a:p>
          <a:p>
            <a:endParaRPr lang="en-US" dirty="0"/>
          </a:p>
          <a:p>
            <a:r>
              <a:rPr lang="en-US" b="1" dirty="0"/>
              <a:t>Before Advice: </a:t>
            </a:r>
            <a:r>
              <a:rPr lang="en-US" dirty="0"/>
              <a:t>it executes before a join point.</a:t>
            </a:r>
          </a:p>
          <a:p>
            <a:r>
              <a:rPr lang="en-US" b="1" dirty="0"/>
              <a:t>After Returning Advice: </a:t>
            </a:r>
            <a:r>
              <a:rPr lang="en-US" dirty="0"/>
              <a:t>it executes after a joint point completes normally.</a:t>
            </a:r>
          </a:p>
          <a:p>
            <a:r>
              <a:rPr lang="en-US" b="1" dirty="0"/>
              <a:t>After Throwing Advice: </a:t>
            </a:r>
            <a:r>
              <a:rPr lang="en-US" dirty="0"/>
              <a:t>it executes if method exits by throwing an exception.</a:t>
            </a:r>
          </a:p>
          <a:p>
            <a:r>
              <a:rPr lang="en-US" b="1" dirty="0"/>
              <a:t>After (finally) Advice: </a:t>
            </a:r>
            <a:r>
              <a:rPr lang="en-US" dirty="0"/>
              <a:t>it executes after a join point regardless of join point exit whether normally or exceptional return.</a:t>
            </a:r>
          </a:p>
          <a:p>
            <a:r>
              <a:rPr lang="en-US" b="1" dirty="0"/>
              <a:t>Around Advice: </a:t>
            </a:r>
            <a:r>
              <a:rPr lang="en-US" dirty="0"/>
              <a:t>It executes before and after a join point.</a:t>
            </a:r>
          </a:p>
        </p:txBody>
      </p:sp>
    </p:spTree>
    <p:extLst>
      <p:ext uri="{BB962C8B-B14F-4D97-AF65-F5344CB8AC3E}">
        <p14:creationId xmlns:p14="http://schemas.microsoft.com/office/powerpoint/2010/main" val="22471359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114E9-A609-55DA-486E-E5486A9F71B4}"/>
              </a:ext>
            </a:extLst>
          </p:cNvPr>
          <p:cNvSpPr>
            <a:spLocks noGrp="1"/>
          </p:cNvSpPr>
          <p:nvPr>
            <p:ph type="title"/>
          </p:nvPr>
        </p:nvSpPr>
        <p:spPr/>
        <p:txBody>
          <a:bodyPr/>
          <a:lstStyle/>
          <a:p>
            <a:r>
              <a:rPr lang="en-US" dirty="0"/>
              <a:t>Pointcut</a:t>
            </a:r>
          </a:p>
        </p:txBody>
      </p:sp>
      <p:sp>
        <p:nvSpPr>
          <p:cNvPr id="3" name="Content Placeholder 2">
            <a:extLst>
              <a:ext uri="{FF2B5EF4-FFF2-40B4-BE49-F238E27FC236}">
                <a16:creationId xmlns:a16="http://schemas.microsoft.com/office/drawing/2014/main" id="{A35CE9F2-83EC-B2E6-EEB8-7508EE07117B}"/>
              </a:ext>
            </a:extLst>
          </p:cNvPr>
          <p:cNvSpPr>
            <a:spLocks noGrp="1"/>
          </p:cNvSpPr>
          <p:nvPr>
            <p:ph idx="1"/>
          </p:nvPr>
        </p:nvSpPr>
        <p:spPr/>
        <p:txBody>
          <a:bodyPr/>
          <a:lstStyle/>
          <a:p>
            <a:r>
              <a:rPr lang="en-US" dirty="0"/>
              <a:t>It is an expression language of AOP that matches join points.</a:t>
            </a:r>
          </a:p>
        </p:txBody>
      </p:sp>
    </p:spTree>
    <p:extLst>
      <p:ext uri="{BB962C8B-B14F-4D97-AF65-F5344CB8AC3E}">
        <p14:creationId xmlns:p14="http://schemas.microsoft.com/office/powerpoint/2010/main" val="19770634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54562-3E5D-F31C-D470-03D6CD6053D8}"/>
              </a:ext>
            </a:extLst>
          </p:cNvPr>
          <p:cNvSpPr>
            <a:spLocks noGrp="1"/>
          </p:cNvSpPr>
          <p:nvPr>
            <p:ph type="title"/>
          </p:nvPr>
        </p:nvSpPr>
        <p:spPr/>
        <p:txBody>
          <a:bodyPr/>
          <a:lstStyle/>
          <a:p>
            <a:r>
              <a:rPr lang="en-US" dirty="0"/>
              <a:t>AspectJ Annotations</a:t>
            </a:r>
          </a:p>
        </p:txBody>
      </p:sp>
      <p:sp>
        <p:nvSpPr>
          <p:cNvPr id="3" name="Content Placeholder 2">
            <a:extLst>
              <a:ext uri="{FF2B5EF4-FFF2-40B4-BE49-F238E27FC236}">
                <a16:creationId xmlns:a16="http://schemas.microsoft.com/office/drawing/2014/main" id="{A1E17129-5C8D-7B62-548B-9856D9E11C29}"/>
              </a:ext>
            </a:extLst>
          </p:cNvPr>
          <p:cNvSpPr>
            <a:spLocks noGrp="1"/>
          </p:cNvSpPr>
          <p:nvPr>
            <p:ph idx="1"/>
          </p:nvPr>
        </p:nvSpPr>
        <p:spPr/>
        <p:txBody>
          <a:bodyPr/>
          <a:lstStyle/>
          <a:p>
            <a:r>
              <a:rPr lang="en-US" b="1" dirty="0"/>
              <a:t>@Aspect </a:t>
            </a:r>
            <a:r>
              <a:rPr lang="en-US" dirty="0"/>
              <a:t>declares the class as aspect.</a:t>
            </a:r>
          </a:p>
          <a:p>
            <a:r>
              <a:rPr lang="en-US" b="1" dirty="0"/>
              <a:t>@Pointcut</a:t>
            </a:r>
            <a:r>
              <a:rPr lang="en-US" dirty="0"/>
              <a:t> declares the pointcut expression.</a:t>
            </a:r>
          </a:p>
          <a:p>
            <a:endParaRPr lang="en-US" dirty="0"/>
          </a:p>
        </p:txBody>
      </p:sp>
    </p:spTree>
    <p:extLst>
      <p:ext uri="{BB962C8B-B14F-4D97-AF65-F5344CB8AC3E}">
        <p14:creationId xmlns:p14="http://schemas.microsoft.com/office/powerpoint/2010/main" val="3708805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238E1-5654-54DF-36D5-6AF2583BF3E4}"/>
              </a:ext>
            </a:extLst>
          </p:cNvPr>
          <p:cNvSpPr>
            <a:spLocks noGrp="1"/>
          </p:cNvSpPr>
          <p:nvPr>
            <p:ph type="title"/>
          </p:nvPr>
        </p:nvSpPr>
        <p:spPr/>
        <p:txBody>
          <a:bodyPr/>
          <a:lstStyle/>
          <a:p>
            <a:r>
              <a:rPr lang="en-US" dirty="0"/>
              <a:t>Spring Modules</a:t>
            </a:r>
          </a:p>
        </p:txBody>
      </p:sp>
      <p:sp>
        <p:nvSpPr>
          <p:cNvPr id="3" name="Content Placeholder 2">
            <a:extLst>
              <a:ext uri="{FF2B5EF4-FFF2-40B4-BE49-F238E27FC236}">
                <a16:creationId xmlns:a16="http://schemas.microsoft.com/office/drawing/2014/main" id="{483704A9-DA32-F93B-D91E-F4393DFDDEFD}"/>
              </a:ext>
            </a:extLst>
          </p:cNvPr>
          <p:cNvSpPr>
            <a:spLocks noGrp="1"/>
          </p:cNvSpPr>
          <p:nvPr>
            <p:ph idx="1"/>
          </p:nvPr>
        </p:nvSpPr>
        <p:spPr>
          <a:xfrm>
            <a:off x="2589212" y="1466335"/>
            <a:ext cx="8915400" cy="4444887"/>
          </a:xfrm>
        </p:spPr>
        <p:txBody>
          <a:bodyPr/>
          <a:lstStyle/>
          <a:p>
            <a:r>
              <a:rPr lang="en-US" dirty="0"/>
              <a:t>AOP, Aspects and Instrumentation</a:t>
            </a:r>
          </a:p>
          <a:p>
            <a:pPr lvl="1"/>
            <a:r>
              <a:rPr lang="en-US" dirty="0"/>
              <a:t>These modules support aspect oriented programming implementation where you can use Advices, Pointcuts etc. to decouple the code.</a:t>
            </a:r>
          </a:p>
          <a:p>
            <a:pPr lvl="1"/>
            <a:r>
              <a:rPr lang="en-US" dirty="0"/>
              <a:t>The aspects module provides support to integration with AspectJ.</a:t>
            </a:r>
          </a:p>
          <a:p>
            <a:pPr lvl="1"/>
            <a:r>
              <a:rPr lang="en-US" dirty="0"/>
              <a:t>The instrumentation module provides support to class instrumentation and </a:t>
            </a:r>
            <a:r>
              <a:rPr lang="en-US" dirty="0" err="1"/>
              <a:t>classloader</a:t>
            </a:r>
            <a:r>
              <a:rPr lang="en-US" dirty="0"/>
              <a:t> implementations.</a:t>
            </a:r>
          </a:p>
          <a:p>
            <a:r>
              <a:rPr lang="en-US" dirty="0"/>
              <a:t>Data Access / Integration</a:t>
            </a:r>
          </a:p>
          <a:p>
            <a:pPr lvl="1"/>
            <a:r>
              <a:rPr lang="en-US" dirty="0"/>
              <a:t>This group comprises of JDBC, ORM, OXM, JMS and Transaction modules. These modules basically provide support to interact with the database.</a:t>
            </a:r>
          </a:p>
          <a:p>
            <a:r>
              <a:rPr lang="en-US" dirty="0"/>
              <a:t>Web</a:t>
            </a:r>
          </a:p>
          <a:p>
            <a:pPr lvl="1"/>
            <a:r>
              <a:rPr lang="en-US" dirty="0"/>
              <a:t>This group comprises of Web, Web-Servlet, Web-Struts and Web-Portlet. These modules provide support to create web application.</a:t>
            </a:r>
          </a:p>
        </p:txBody>
      </p:sp>
    </p:spTree>
    <p:extLst>
      <p:ext uri="{BB962C8B-B14F-4D97-AF65-F5344CB8AC3E}">
        <p14:creationId xmlns:p14="http://schemas.microsoft.com/office/powerpoint/2010/main" val="11524174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54562-3E5D-F31C-D470-03D6CD6053D8}"/>
              </a:ext>
            </a:extLst>
          </p:cNvPr>
          <p:cNvSpPr>
            <a:spLocks noGrp="1"/>
          </p:cNvSpPr>
          <p:nvPr>
            <p:ph type="title"/>
          </p:nvPr>
        </p:nvSpPr>
        <p:spPr/>
        <p:txBody>
          <a:bodyPr/>
          <a:lstStyle/>
          <a:p>
            <a:r>
              <a:rPr lang="en-US" dirty="0"/>
              <a:t>AspectJ Annotations</a:t>
            </a:r>
          </a:p>
        </p:txBody>
      </p:sp>
      <p:sp>
        <p:nvSpPr>
          <p:cNvPr id="3" name="Content Placeholder 2">
            <a:extLst>
              <a:ext uri="{FF2B5EF4-FFF2-40B4-BE49-F238E27FC236}">
                <a16:creationId xmlns:a16="http://schemas.microsoft.com/office/drawing/2014/main" id="{A1E17129-5C8D-7B62-548B-9856D9E11C29}"/>
              </a:ext>
            </a:extLst>
          </p:cNvPr>
          <p:cNvSpPr>
            <a:spLocks noGrp="1"/>
          </p:cNvSpPr>
          <p:nvPr>
            <p:ph idx="1"/>
          </p:nvPr>
        </p:nvSpPr>
        <p:spPr>
          <a:xfrm>
            <a:off x="2589212" y="2133600"/>
            <a:ext cx="8915400" cy="4100290"/>
          </a:xfrm>
        </p:spPr>
        <p:txBody>
          <a:bodyPr/>
          <a:lstStyle/>
          <a:p>
            <a:r>
              <a:rPr lang="en-US" b="1" dirty="0"/>
              <a:t>@Before </a:t>
            </a:r>
            <a:r>
              <a:rPr lang="en-US" dirty="0"/>
              <a:t>declares the before advice. It is applied before calling the actual method.</a:t>
            </a:r>
          </a:p>
          <a:p>
            <a:r>
              <a:rPr lang="en-US" b="1" dirty="0"/>
              <a:t>@After</a:t>
            </a:r>
            <a:r>
              <a:rPr lang="en-US" dirty="0"/>
              <a:t> declares the after advice. It is applied after calling the actual method and before returning result.</a:t>
            </a:r>
          </a:p>
          <a:p>
            <a:r>
              <a:rPr lang="en-US" b="1" dirty="0"/>
              <a:t>@AfterReturning </a:t>
            </a:r>
            <a:r>
              <a:rPr lang="en-US" dirty="0"/>
              <a:t>declares the after returning advice. It is applied after calling the actual method and before returning result. But you can get the result value in the advice.</a:t>
            </a:r>
          </a:p>
          <a:p>
            <a:r>
              <a:rPr lang="en-US" b="1" dirty="0"/>
              <a:t>@Around </a:t>
            </a:r>
            <a:r>
              <a:rPr lang="en-US" dirty="0"/>
              <a:t>declares the around advice. It is applied before and after calling the actual method.</a:t>
            </a:r>
          </a:p>
          <a:p>
            <a:r>
              <a:rPr lang="en-US" b="1" dirty="0"/>
              <a:t>@AfterThrowing </a:t>
            </a:r>
            <a:r>
              <a:rPr lang="en-US" dirty="0"/>
              <a:t>declares the throws advice. It is applied if actual method throws exception.</a:t>
            </a:r>
          </a:p>
        </p:txBody>
      </p:sp>
    </p:spTree>
    <p:extLst>
      <p:ext uri="{BB962C8B-B14F-4D97-AF65-F5344CB8AC3E}">
        <p14:creationId xmlns:p14="http://schemas.microsoft.com/office/powerpoint/2010/main" val="42895622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EABD9-F6D1-D75D-D35A-5D4A5D16A983}"/>
              </a:ext>
            </a:extLst>
          </p:cNvPr>
          <p:cNvSpPr>
            <a:spLocks noGrp="1"/>
          </p:cNvSpPr>
          <p:nvPr>
            <p:ph type="title"/>
          </p:nvPr>
        </p:nvSpPr>
        <p:spPr/>
        <p:txBody>
          <a:bodyPr/>
          <a:lstStyle/>
          <a:p>
            <a:r>
              <a:rPr lang="en-US" dirty="0"/>
              <a:t>@Pointcut annotation</a:t>
            </a:r>
          </a:p>
        </p:txBody>
      </p:sp>
      <p:sp>
        <p:nvSpPr>
          <p:cNvPr id="3" name="Content Placeholder 2">
            <a:extLst>
              <a:ext uri="{FF2B5EF4-FFF2-40B4-BE49-F238E27FC236}">
                <a16:creationId xmlns:a16="http://schemas.microsoft.com/office/drawing/2014/main" id="{8776ED7A-C966-A0C1-954D-0B5E016AE098}"/>
              </a:ext>
            </a:extLst>
          </p:cNvPr>
          <p:cNvSpPr>
            <a:spLocks noGrp="1"/>
          </p:cNvSpPr>
          <p:nvPr>
            <p:ph idx="1"/>
          </p:nvPr>
        </p:nvSpPr>
        <p:spPr/>
        <p:txBody>
          <a:bodyPr/>
          <a:lstStyle/>
          <a:p>
            <a:r>
              <a:rPr lang="en-US" dirty="0"/>
              <a:t>Used to define the pointcut. We can refer the pointcut expression by name also.</a:t>
            </a:r>
          </a:p>
          <a:p>
            <a:endParaRPr lang="en-US" dirty="0"/>
          </a:p>
          <a:p>
            <a:pPr marL="0" indent="0" algn="just">
              <a:buNone/>
            </a:pPr>
            <a:r>
              <a:rPr lang="en-US" b="0" i="0" dirty="0">
                <a:solidFill>
                  <a:srgbClr val="646464"/>
                </a:solidFill>
                <a:effectLst/>
                <a:latin typeface="inter-regular"/>
              </a:rPr>
              <a:t>@Pointcut</a:t>
            </a:r>
            <a:r>
              <a:rPr lang="en-US" b="0" i="0" dirty="0">
                <a:solidFill>
                  <a:srgbClr val="000000"/>
                </a:solidFill>
                <a:effectLst/>
                <a:latin typeface="inter-regular"/>
              </a:rPr>
              <a:t>(</a:t>
            </a:r>
            <a:r>
              <a:rPr lang="en-US" b="0" i="0" dirty="0">
                <a:solidFill>
                  <a:srgbClr val="0000FF"/>
                </a:solidFill>
                <a:effectLst/>
                <a:latin typeface="inter-regular"/>
              </a:rPr>
              <a:t>"execution(* Operation.*(..))"</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private</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a:t>
            </a:r>
            <a:r>
              <a:rPr lang="en-US" b="0" i="0" dirty="0" err="1">
                <a:solidFill>
                  <a:srgbClr val="000000"/>
                </a:solidFill>
                <a:effectLst/>
                <a:latin typeface="inter-regular"/>
              </a:rPr>
              <a:t>doSomething</a:t>
            </a:r>
            <a:r>
              <a:rPr lang="en-US" b="0" i="0" dirty="0">
                <a:solidFill>
                  <a:srgbClr val="000000"/>
                </a:solidFill>
                <a:effectLst/>
                <a:latin typeface="inter-regular"/>
              </a:rPr>
              <a:t>() {}  </a:t>
            </a:r>
          </a:p>
          <a:p>
            <a:endParaRPr lang="en-US" dirty="0"/>
          </a:p>
          <a:p>
            <a:pPr marL="0" indent="0">
              <a:buNone/>
            </a:pPr>
            <a:r>
              <a:rPr lang="en-US" dirty="0"/>
              <a:t>Name: </a:t>
            </a:r>
            <a:r>
              <a:rPr lang="en-US" dirty="0" err="1"/>
              <a:t>doSomething</a:t>
            </a:r>
            <a:endParaRPr lang="en-US" dirty="0"/>
          </a:p>
          <a:p>
            <a:pPr marL="0" indent="0">
              <a:buNone/>
            </a:pPr>
            <a:r>
              <a:rPr lang="en-US" dirty="0"/>
              <a:t>Apply on: functions from Operation class</a:t>
            </a:r>
          </a:p>
          <a:p>
            <a:pPr marL="0" indent="0">
              <a:buNone/>
            </a:pPr>
            <a:r>
              <a:rPr lang="en-US" dirty="0"/>
              <a:t>* Represents any type (any return type, any parameters </a:t>
            </a:r>
            <a:r>
              <a:rPr lang="en-US" dirty="0" err="1"/>
              <a:t>etc</a:t>
            </a:r>
            <a:r>
              <a:rPr lang="en-US" dirty="0"/>
              <a:t>)</a:t>
            </a:r>
          </a:p>
        </p:txBody>
      </p:sp>
    </p:spTree>
    <p:extLst>
      <p:ext uri="{BB962C8B-B14F-4D97-AF65-F5344CB8AC3E}">
        <p14:creationId xmlns:p14="http://schemas.microsoft.com/office/powerpoint/2010/main" val="21925952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61218-2B65-0CC7-7DB3-CA061A2589EB}"/>
              </a:ext>
            </a:extLst>
          </p:cNvPr>
          <p:cNvSpPr>
            <a:spLocks noGrp="1"/>
          </p:cNvSpPr>
          <p:nvPr>
            <p:ph type="title"/>
          </p:nvPr>
        </p:nvSpPr>
        <p:spPr/>
        <p:txBody>
          <a:bodyPr/>
          <a:lstStyle/>
          <a:p>
            <a:r>
              <a:rPr lang="en-US" dirty="0"/>
              <a:t>More examples</a:t>
            </a:r>
          </a:p>
        </p:txBody>
      </p:sp>
      <p:sp>
        <p:nvSpPr>
          <p:cNvPr id="3" name="Content Placeholder 2">
            <a:extLst>
              <a:ext uri="{FF2B5EF4-FFF2-40B4-BE49-F238E27FC236}">
                <a16:creationId xmlns:a16="http://schemas.microsoft.com/office/drawing/2014/main" id="{54CFFC6D-4C63-D46B-08F5-D8A89B339F97}"/>
              </a:ext>
            </a:extLst>
          </p:cNvPr>
          <p:cNvSpPr>
            <a:spLocks noGrp="1"/>
          </p:cNvSpPr>
          <p:nvPr>
            <p:ph idx="1"/>
          </p:nvPr>
        </p:nvSpPr>
        <p:spPr/>
        <p:txBody>
          <a:bodyPr/>
          <a:lstStyle/>
          <a:p>
            <a:pPr marL="0" indent="0">
              <a:buNone/>
            </a:pPr>
            <a:r>
              <a:rPr lang="en-US" b="0" i="0" dirty="0">
                <a:solidFill>
                  <a:srgbClr val="646464"/>
                </a:solidFill>
                <a:effectLst/>
                <a:latin typeface="inter-regular"/>
              </a:rPr>
              <a:t>@Pointcut</a:t>
            </a:r>
            <a:r>
              <a:rPr lang="en-US" b="0" i="0" dirty="0">
                <a:solidFill>
                  <a:srgbClr val="000000"/>
                </a:solidFill>
                <a:effectLst/>
                <a:latin typeface="inter-regular"/>
              </a:rPr>
              <a:t>(</a:t>
            </a:r>
            <a:r>
              <a:rPr lang="en-US" b="0" i="0" dirty="0">
                <a:solidFill>
                  <a:srgbClr val="0000FF"/>
                </a:solidFill>
                <a:effectLst/>
                <a:latin typeface="inter-regular"/>
              </a:rPr>
              <a:t>"execution(public * *(..))"</a:t>
            </a:r>
            <a:r>
              <a:rPr lang="en-US" b="0" i="0" dirty="0">
                <a:solidFill>
                  <a:srgbClr val="000000"/>
                </a:solidFill>
                <a:effectLst/>
                <a:latin typeface="inter-regular"/>
              </a:rPr>
              <a:t>)  </a:t>
            </a:r>
          </a:p>
          <a:p>
            <a:pPr marL="0" indent="0">
              <a:buNone/>
            </a:pPr>
            <a:endParaRPr lang="en-US" dirty="0">
              <a:solidFill>
                <a:srgbClr val="000000"/>
              </a:solidFill>
              <a:latin typeface="inter-regular"/>
            </a:endParaRPr>
          </a:p>
          <a:p>
            <a:pPr marL="0" indent="0">
              <a:buNone/>
            </a:pPr>
            <a:r>
              <a:rPr lang="en-US" b="0" i="0" dirty="0">
                <a:solidFill>
                  <a:srgbClr val="646464"/>
                </a:solidFill>
                <a:effectLst/>
                <a:latin typeface="inter-regular"/>
              </a:rPr>
              <a:t>@Pointcut</a:t>
            </a:r>
            <a:r>
              <a:rPr lang="en-US" b="0" i="0" dirty="0">
                <a:solidFill>
                  <a:srgbClr val="000000"/>
                </a:solidFill>
                <a:effectLst/>
                <a:latin typeface="inter-regular"/>
              </a:rPr>
              <a:t>(</a:t>
            </a:r>
            <a:r>
              <a:rPr lang="en-US" b="0" i="0" dirty="0">
                <a:solidFill>
                  <a:srgbClr val="0000FF"/>
                </a:solidFill>
                <a:effectLst/>
                <a:latin typeface="inter-regular"/>
              </a:rPr>
              <a:t>"execution(public Operation.*(..))"</a:t>
            </a:r>
            <a:r>
              <a:rPr lang="en-US" b="0" i="0" dirty="0">
                <a:solidFill>
                  <a:srgbClr val="000000"/>
                </a:solidFill>
                <a:effectLst/>
                <a:latin typeface="inter-regular"/>
              </a:rPr>
              <a:t>)  </a:t>
            </a:r>
          </a:p>
          <a:p>
            <a:pPr marL="0" indent="0">
              <a:buNone/>
            </a:pPr>
            <a:endParaRPr lang="en-US" b="0" i="0" dirty="0">
              <a:solidFill>
                <a:srgbClr val="000000"/>
              </a:solidFill>
              <a:effectLst/>
              <a:latin typeface="inter-regular"/>
            </a:endParaRPr>
          </a:p>
          <a:p>
            <a:pPr marL="0" indent="0">
              <a:buNone/>
            </a:pPr>
            <a:r>
              <a:rPr lang="en-US" b="0" i="0" dirty="0">
                <a:solidFill>
                  <a:srgbClr val="646464"/>
                </a:solidFill>
                <a:effectLst/>
                <a:latin typeface="inter-regular"/>
              </a:rPr>
              <a:t>@Pointcut</a:t>
            </a:r>
            <a:r>
              <a:rPr lang="en-US" b="0" i="0" dirty="0">
                <a:solidFill>
                  <a:srgbClr val="000000"/>
                </a:solidFill>
                <a:effectLst/>
                <a:latin typeface="inter-regular"/>
              </a:rPr>
              <a:t>(</a:t>
            </a:r>
            <a:r>
              <a:rPr lang="en-US" b="0" i="0" dirty="0">
                <a:solidFill>
                  <a:srgbClr val="0000FF"/>
                </a:solidFill>
                <a:effectLst/>
                <a:latin typeface="inter-regular"/>
              </a:rPr>
              <a:t>"execution(public </a:t>
            </a:r>
            <a:r>
              <a:rPr lang="en-US" b="0" i="0" dirty="0" err="1">
                <a:solidFill>
                  <a:srgbClr val="0000FF"/>
                </a:solidFill>
                <a:effectLst/>
                <a:latin typeface="inter-regular"/>
              </a:rPr>
              <a:t>Employee.set</a:t>
            </a:r>
            <a:r>
              <a:rPr lang="en-US" b="0" i="0" dirty="0">
                <a:solidFill>
                  <a:srgbClr val="0000FF"/>
                </a:solidFill>
                <a:effectLst/>
                <a:latin typeface="inter-regular"/>
              </a:rPr>
              <a:t>*(..))"</a:t>
            </a:r>
            <a:r>
              <a:rPr lang="en-US" b="0" i="0" dirty="0">
                <a:solidFill>
                  <a:srgbClr val="000000"/>
                </a:solidFill>
                <a:effectLst/>
                <a:latin typeface="inter-regular"/>
              </a:rPr>
              <a:t>)  </a:t>
            </a:r>
          </a:p>
          <a:p>
            <a:pPr marL="0" indent="0">
              <a:buNone/>
            </a:pPr>
            <a:endParaRPr lang="en-US" b="0" i="0" dirty="0">
              <a:solidFill>
                <a:srgbClr val="000000"/>
              </a:solidFill>
              <a:effectLst/>
              <a:latin typeface="inter-regular"/>
            </a:endParaRPr>
          </a:p>
          <a:p>
            <a:pPr marL="0" indent="0">
              <a:buNone/>
            </a:pPr>
            <a:r>
              <a:rPr lang="en-US" b="0" i="0" dirty="0">
                <a:solidFill>
                  <a:srgbClr val="646464"/>
                </a:solidFill>
                <a:effectLst/>
                <a:latin typeface="inter-regular"/>
              </a:rPr>
              <a:t>@Pointcut</a:t>
            </a:r>
            <a:r>
              <a:rPr lang="en-US" b="0" i="0" dirty="0">
                <a:solidFill>
                  <a:srgbClr val="000000"/>
                </a:solidFill>
                <a:effectLst/>
                <a:latin typeface="inter-regular"/>
              </a:rPr>
              <a:t>(</a:t>
            </a:r>
            <a:r>
              <a:rPr lang="en-US" b="0" i="0" dirty="0">
                <a:solidFill>
                  <a:srgbClr val="0000FF"/>
                </a:solidFill>
                <a:effectLst/>
                <a:latin typeface="inter-regular"/>
              </a:rPr>
              <a:t>"execution(int Operation.*(..))"</a:t>
            </a:r>
            <a:r>
              <a:rPr lang="en-US" b="0" i="0" dirty="0">
                <a:solidFill>
                  <a:srgbClr val="000000"/>
                </a:solidFill>
                <a:effectLst/>
                <a:latin typeface="inter-regular"/>
              </a:rPr>
              <a:t>)  </a:t>
            </a:r>
          </a:p>
          <a:p>
            <a:pPr marL="0" indent="0">
              <a:buNone/>
            </a:pPr>
            <a:endParaRPr lang="en-US" dirty="0"/>
          </a:p>
        </p:txBody>
      </p:sp>
    </p:spTree>
    <p:extLst>
      <p:ext uri="{BB962C8B-B14F-4D97-AF65-F5344CB8AC3E}">
        <p14:creationId xmlns:p14="http://schemas.microsoft.com/office/powerpoint/2010/main" val="41343801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70ED1-2AE4-9114-5746-587DBE98BE0C}"/>
              </a:ext>
            </a:extLst>
          </p:cNvPr>
          <p:cNvSpPr>
            <a:spLocks noGrp="1"/>
          </p:cNvSpPr>
          <p:nvPr>
            <p:ph type="title"/>
          </p:nvPr>
        </p:nvSpPr>
        <p:spPr/>
        <p:txBody>
          <a:bodyPr/>
          <a:lstStyle/>
          <a:p>
            <a:r>
              <a:rPr lang="en-US" dirty="0"/>
              <a:t>More Reading</a:t>
            </a:r>
          </a:p>
        </p:txBody>
      </p:sp>
      <p:sp>
        <p:nvSpPr>
          <p:cNvPr id="3" name="Content Placeholder 2">
            <a:extLst>
              <a:ext uri="{FF2B5EF4-FFF2-40B4-BE49-F238E27FC236}">
                <a16:creationId xmlns:a16="http://schemas.microsoft.com/office/drawing/2014/main" id="{04D0C5E9-7BD9-C188-74FC-033E2EACB420}"/>
              </a:ext>
            </a:extLst>
          </p:cNvPr>
          <p:cNvSpPr>
            <a:spLocks noGrp="1"/>
          </p:cNvSpPr>
          <p:nvPr>
            <p:ph idx="1"/>
          </p:nvPr>
        </p:nvSpPr>
        <p:spPr/>
        <p:txBody>
          <a:bodyPr/>
          <a:lstStyle/>
          <a:p>
            <a:pPr marL="0" indent="0">
              <a:buNone/>
            </a:pPr>
            <a:r>
              <a:rPr lang="en-US" dirty="0">
                <a:hlinkClick r:id="rId2"/>
              </a:rPr>
              <a:t>https://docs.spring.io/spring-framework/docs/2.5.5/reference/aop.html</a:t>
            </a:r>
            <a:endParaRPr lang="en-US" dirty="0"/>
          </a:p>
        </p:txBody>
      </p:sp>
    </p:spTree>
    <p:extLst>
      <p:ext uri="{BB962C8B-B14F-4D97-AF65-F5344CB8AC3E}">
        <p14:creationId xmlns:p14="http://schemas.microsoft.com/office/powerpoint/2010/main" val="2201827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EC471-7608-A0D7-4657-35FFC68420E1}"/>
              </a:ext>
            </a:extLst>
          </p:cNvPr>
          <p:cNvSpPr>
            <a:spLocks noGrp="1"/>
          </p:cNvSpPr>
          <p:nvPr>
            <p:ph type="title"/>
          </p:nvPr>
        </p:nvSpPr>
        <p:spPr/>
        <p:txBody>
          <a:bodyPr/>
          <a:lstStyle/>
          <a:p>
            <a:r>
              <a:rPr lang="en-US" dirty="0"/>
              <a:t>Steps to make a very basic Spring Application:</a:t>
            </a:r>
          </a:p>
        </p:txBody>
      </p:sp>
      <p:sp>
        <p:nvSpPr>
          <p:cNvPr id="3" name="Content Placeholder 2">
            <a:extLst>
              <a:ext uri="{FF2B5EF4-FFF2-40B4-BE49-F238E27FC236}">
                <a16:creationId xmlns:a16="http://schemas.microsoft.com/office/drawing/2014/main" id="{85EAD593-7F15-03D4-5EFD-A3C7F02D73B5}"/>
              </a:ext>
            </a:extLst>
          </p:cNvPr>
          <p:cNvSpPr>
            <a:spLocks noGrp="1"/>
          </p:cNvSpPr>
          <p:nvPr>
            <p:ph idx="1"/>
          </p:nvPr>
        </p:nvSpPr>
        <p:spPr/>
        <p:txBody>
          <a:bodyPr/>
          <a:lstStyle/>
          <a:p>
            <a:r>
              <a:rPr lang="en-US" dirty="0"/>
              <a:t>Load the spring jar files</a:t>
            </a:r>
          </a:p>
          <a:p>
            <a:r>
              <a:rPr lang="en-US" dirty="0"/>
              <a:t>Create the class</a:t>
            </a:r>
          </a:p>
          <a:p>
            <a:r>
              <a:rPr lang="en-US" dirty="0"/>
              <a:t>Create the xml file to provide the values</a:t>
            </a:r>
          </a:p>
          <a:p>
            <a:r>
              <a:rPr lang="en-US" dirty="0"/>
              <a:t>Create the test class</a:t>
            </a:r>
          </a:p>
          <a:p>
            <a:r>
              <a:rPr lang="en-US" dirty="0"/>
              <a:t>Run the test class</a:t>
            </a:r>
          </a:p>
        </p:txBody>
      </p:sp>
    </p:spTree>
    <p:extLst>
      <p:ext uri="{BB962C8B-B14F-4D97-AF65-F5344CB8AC3E}">
        <p14:creationId xmlns:p14="http://schemas.microsoft.com/office/powerpoint/2010/main" val="1333875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1DF17-66B0-628C-92A5-F45199F84A5B}"/>
              </a:ext>
            </a:extLst>
          </p:cNvPr>
          <p:cNvSpPr>
            <a:spLocks noGrp="1"/>
          </p:cNvSpPr>
          <p:nvPr>
            <p:ph type="title"/>
          </p:nvPr>
        </p:nvSpPr>
        <p:spPr/>
        <p:txBody>
          <a:bodyPr/>
          <a:lstStyle/>
          <a:p>
            <a:r>
              <a:rPr lang="en-US" dirty="0"/>
              <a:t>Step 1: Add the jars to </a:t>
            </a:r>
            <a:r>
              <a:rPr lang="en-US" dirty="0" err="1"/>
              <a:t>Classpath</a:t>
            </a:r>
            <a:endParaRPr lang="en-US" dirty="0"/>
          </a:p>
        </p:txBody>
      </p:sp>
      <p:sp>
        <p:nvSpPr>
          <p:cNvPr id="3" name="Content Placeholder 2">
            <a:extLst>
              <a:ext uri="{FF2B5EF4-FFF2-40B4-BE49-F238E27FC236}">
                <a16:creationId xmlns:a16="http://schemas.microsoft.com/office/drawing/2014/main" id="{14E64BC8-4B11-1BDA-36CA-2B831E62E9C1}"/>
              </a:ext>
            </a:extLst>
          </p:cNvPr>
          <p:cNvSpPr>
            <a:spLocks noGrp="1"/>
          </p:cNvSpPr>
          <p:nvPr>
            <p:ph idx="1"/>
          </p:nvPr>
        </p:nvSpPr>
        <p:spPr/>
        <p:txBody>
          <a:bodyPr/>
          <a:lstStyle/>
          <a:p>
            <a:r>
              <a:rPr lang="en-US" dirty="0">
                <a:hlinkClick r:id="rId2"/>
              </a:rPr>
              <a:t>Core JARs</a:t>
            </a:r>
            <a:endParaRPr lang="en-US" dirty="0"/>
          </a:p>
          <a:p>
            <a:r>
              <a:rPr lang="en-US" dirty="0">
                <a:hlinkClick r:id="rId3"/>
              </a:rPr>
              <a:t>All the JARs!</a:t>
            </a:r>
            <a:endParaRPr lang="en-US" dirty="0"/>
          </a:p>
        </p:txBody>
      </p:sp>
    </p:spTree>
    <p:extLst>
      <p:ext uri="{BB962C8B-B14F-4D97-AF65-F5344CB8AC3E}">
        <p14:creationId xmlns:p14="http://schemas.microsoft.com/office/powerpoint/2010/main" val="62940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7DB9E-CEC2-1124-B579-781059BCCC35}"/>
              </a:ext>
            </a:extLst>
          </p:cNvPr>
          <p:cNvSpPr>
            <a:spLocks noGrp="1"/>
          </p:cNvSpPr>
          <p:nvPr>
            <p:ph type="title"/>
          </p:nvPr>
        </p:nvSpPr>
        <p:spPr/>
        <p:txBody>
          <a:bodyPr/>
          <a:lstStyle/>
          <a:p>
            <a:r>
              <a:rPr lang="en-US" dirty="0"/>
              <a:t>Step 2: Create the Java Class</a:t>
            </a:r>
          </a:p>
        </p:txBody>
      </p:sp>
      <p:sp>
        <p:nvSpPr>
          <p:cNvPr id="3" name="Content Placeholder 2">
            <a:extLst>
              <a:ext uri="{FF2B5EF4-FFF2-40B4-BE49-F238E27FC236}">
                <a16:creationId xmlns:a16="http://schemas.microsoft.com/office/drawing/2014/main" id="{7F200E8B-F4B1-E406-88CD-90A2B8E14719}"/>
              </a:ext>
            </a:extLst>
          </p:cNvPr>
          <p:cNvSpPr>
            <a:spLocks noGrp="1"/>
          </p:cNvSpPr>
          <p:nvPr>
            <p:ph idx="1"/>
          </p:nvPr>
        </p:nvSpPr>
        <p:spPr>
          <a:xfrm>
            <a:off x="2589212" y="1812324"/>
            <a:ext cx="8915400" cy="4098898"/>
          </a:xfrm>
        </p:spPr>
        <p:txBody>
          <a:bodyPr>
            <a:normAutofit fontScale="92500" lnSpcReduction="20000"/>
          </a:bodyPr>
          <a:lstStyle/>
          <a:p>
            <a:pPr marL="0" indent="0" algn="just">
              <a:buNone/>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Student {  </a:t>
            </a:r>
          </a:p>
          <a:p>
            <a:pPr marL="0" indent="0" algn="just">
              <a:buNone/>
            </a:pPr>
            <a:r>
              <a:rPr lang="en-US" b="1" i="0" dirty="0">
                <a:solidFill>
                  <a:srgbClr val="006699"/>
                </a:solidFill>
                <a:effectLst/>
                <a:latin typeface="inter-regular"/>
              </a:rPr>
              <a:t>private</a:t>
            </a:r>
            <a:r>
              <a:rPr lang="en-US" b="0" i="0" dirty="0">
                <a:solidFill>
                  <a:srgbClr val="000000"/>
                </a:solidFill>
                <a:effectLst/>
                <a:latin typeface="inter-regular"/>
              </a:rPr>
              <a:t> String name;  </a:t>
            </a:r>
          </a:p>
          <a:p>
            <a:pPr marL="0" indent="0" algn="just">
              <a:buNone/>
            </a:pPr>
            <a:r>
              <a:rPr lang="en-US" b="1" i="0" dirty="0">
                <a:solidFill>
                  <a:srgbClr val="006699"/>
                </a:solidFill>
                <a:effectLst/>
                <a:latin typeface="inter-regular"/>
              </a:rPr>
              <a:t>public</a:t>
            </a:r>
            <a:r>
              <a:rPr lang="en-US" b="0" i="0" dirty="0">
                <a:solidFill>
                  <a:srgbClr val="000000"/>
                </a:solidFill>
                <a:effectLst/>
                <a:latin typeface="inter-regular"/>
              </a:rPr>
              <a:t> String </a:t>
            </a:r>
            <a:r>
              <a:rPr lang="en-US" b="0" i="0" dirty="0" err="1">
                <a:solidFill>
                  <a:srgbClr val="000000"/>
                </a:solidFill>
                <a:effectLst/>
                <a:latin typeface="inter-regular"/>
              </a:rPr>
              <a:t>getName</a:t>
            </a:r>
            <a:r>
              <a:rPr lang="en-US" b="0" i="0" dirty="0">
                <a:solidFill>
                  <a:srgbClr val="000000"/>
                </a:solidFill>
                <a:effectLst/>
                <a:latin typeface="inter-regular"/>
              </a:rPr>
              <a:t>() {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name;  </a:t>
            </a:r>
          </a:p>
          <a:p>
            <a:pPr marL="0" indent="0" algn="just">
              <a:buNone/>
            </a:pP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a:t>
            </a:r>
            <a:r>
              <a:rPr lang="en-US" b="0" i="0" dirty="0" err="1">
                <a:solidFill>
                  <a:srgbClr val="000000"/>
                </a:solidFill>
                <a:effectLst/>
                <a:latin typeface="inter-regular"/>
              </a:rPr>
              <a:t>setName</a:t>
            </a:r>
            <a:r>
              <a:rPr lang="en-US" b="0" i="0" dirty="0">
                <a:solidFill>
                  <a:srgbClr val="000000"/>
                </a:solidFill>
                <a:effectLst/>
                <a:latin typeface="inter-regular"/>
              </a:rPr>
              <a:t>(String name) {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this</a:t>
            </a:r>
            <a:r>
              <a:rPr lang="en-US" b="0" i="0" dirty="0">
                <a:solidFill>
                  <a:srgbClr val="000000"/>
                </a:solidFill>
                <a:effectLst/>
                <a:latin typeface="inter-regular"/>
              </a:rPr>
              <a:t>.name = name;  </a:t>
            </a:r>
          </a:p>
          <a:p>
            <a:pPr marL="0" indent="0" algn="just">
              <a:buNone/>
            </a:pP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a:t>
            </a:r>
            <a:r>
              <a:rPr lang="en-US" b="0" i="0" dirty="0" err="1">
                <a:solidFill>
                  <a:srgbClr val="000000"/>
                </a:solidFill>
                <a:effectLst/>
                <a:latin typeface="inter-regular"/>
              </a:rPr>
              <a:t>displayInfo</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0" i="0" dirty="0" err="1">
                <a:solidFill>
                  <a:srgbClr val="000000"/>
                </a:solidFill>
                <a:effectLst/>
                <a:latin typeface="inter-regular"/>
              </a:rPr>
              <a:t>System.out.println</a:t>
            </a:r>
            <a:r>
              <a:rPr lang="en-US" b="0" i="0" dirty="0">
                <a:solidFill>
                  <a:srgbClr val="000000"/>
                </a:solidFill>
                <a:effectLst/>
                <a:latin typeface="inter-regular"/>
              </a:rPr>
              <a:t>(</a:t>
            </a:r>
            <a:r>
              <a:rPr lang="en-US" b="0" i="0" dirty="0">
                <a:solidFill>
                  <a:srgbClr val="0000FF"/>
                </a:solidFill>
                <a:effectLst/>
                <a:latin typeface="inter-regular"/>
              </a:rPr>
              <a:t>"Hello: "</a:t>
            </a:r>
            <a:r>
              <a:rPr lang="en-US" b="0" i="0" dirty="0">
                <a:solidFill>
                  <a:srgbClr val="000000"/>
                </a:solidFill>
                <a:effectLst/>
                <a:latin typeface="inter-regular"/>
              </a:rPr>
              <a:t>+name);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buNone/>
            </a:pPr>
            <a:endParaRPr lang="en-US" dirty="0"/>
          </a:p>
        </p:txBody>
      </p:sp>
    </p:spTree>
    <p:extLst>
      <p:ext uri="{BB962C8B-B14F-4D97-AF65-F5344CB8AC3E}">
        <p14:creationId xmlns:p14="http://schemas.microsoft.com/office/powerpoint/2010/main" val="793144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B7607-0E2B-1C30-0FC7-FAB21EAC7CDE}"/>
              </a:ext>
            </a:extLst>
          </p:cNvPr>
          <p:cNvSpPr>
            <a:spLocks noGrp="1"/>
          </p:cNvSpPr>
          <p:nvPr>
            <p:ph type="title"/>
          </p:nvPr>
        </p:nvSpPr>
        <p:spPr/>
        <p:txBody>
          <a:bodyPr/>
          <a:lstStyle/>
          <a:p>
            <a:r>
              <a:rPr lang="en-US" dirty="0"/>
              <a:t>Step 3: Create the XML File</a:t>
            </a:r>
          </a:p>
        </p:txBody>
      </p:sp>
      <p:sp>
        <p:nvSpPr>
          <p:cNvPr id="3" name="Content Placeholder 2">
            <a:extLst>
              <a:ext uri="{FF2B5EF4-FFF2-40B4-BE49-F238E27FC236}">
                <a16:creationId xmlns:a16="http://schemas.microsoft.com/office/drawing/2014/main" id="{2431D43F-C974-8577-F38B-6537444D7216}"/>
              </a:ext>
            </a:extLst>
          </p:cNvPr>
          <p:cNvSpPr>
            <a:spLocks noGrp="1"/>
          </p:cNvSpPr>
          <p:nvPr>
            <p:ph idx="1"/>
          </p:nvPr>
        </p:nvSpPr>
        <p:spPr>
          <a:xfrm>
            <a:off x="2589212" y="1598141"/>
            <a:ext cx="8915400" cy="4313081"/>
          </a:xfrm>
        </p:spPr>
        <p:txBody>
          <a:bodyPr>
            <a:normAutofit fontScale="92500" lnSpcReduction="20000"/>
          </a:bodyPr>
          <a:lstStyle/>
          <a:p>
            <a:pPr marL="0" indent="0" algn="just">
              <a:buNone/>
            </a:pPr>
            <a:r>
              <a:rPr lang="en-US" b="0" i="0" dirty="0">
                <a:solidFill>
                  <a:srgbClr val="000000"/>
                </a:solidFill>
                <a:effectLst/>
                <a:latin typeface="inter-regular"/>
              </a:rPr>
              <a:t>&lt;?xml version=</a:t>
            </a:r>
            <a:r>
              <a:rPr lang="en-US" b="0" i="0" dirty="0">
                <a:solidFill>
                  <a:srgbClr val="0000FF"/>
                </a:solidFill>
                <a:effectLst/>
                <a:latin typeface="inter-regular"/>
              </a:rPr>
              <a:t>"1.0"</a:t>
            </a:r>
            <a:r>
              <a:rPr lang="en-US" b="0" i="0" dirty="0">
                <a:solidFill>
                  <a:srgbClr val="000000"/>
                </a:solidFill>
                <a:effectLst/>
                <a:latin typeface="inter-regular"/>
              </a:rPr>
              <a:t> encoding=</a:t>
            </a:r>
            <a:r>
              <a:rPr lang="en-US" b="0" i="0" dirty="0">
                <a:solidFill>
                  <a:srgbClr val="0000FF"/>
                </a:solidFill>
                <a:effectLst/>
                <a:latin typeface="inter-regular"/>
              </a:rPr>
              <a:t>"UTF-8"</a:t>
            </a:r>
            <a:r>
              <a:rPr lang="en-US" b="0" i="0" dirty="0">
                <a:solidFill>
                  <a:srgbClr val="000000"/>
                </a:solidFill>
                <a:effectLst/>
                <a:latin typeface="inter-regular"/>
              </a:rPr>
              <a:t>?&gt;  </a:t>
            </a:r>
          </a:p>
          <a:p>
            <a:pPr marL="0" indent="0" algn="just">
              <a:buNone/>
            </a:pPr>
            <a:r>
              <a:rPr lang="en-US" b="0" i="0" dirty="0">
                <a:solidFill>
                  <a:srgbClr val="000000"/>
                </a:solidFill>
                <a:effectLst/>
                <a:latin typeface="inter-regular"/>
              </a:rPr>
              <a:t>&lt;beans  </a:t>
            </a:r>
          </a:p>
          <a:p>
            <a:pPr marL="0" indent="0" algn="just">
              <a:buNone/>
            </a:pPr>
            <a:r>
              <a:rPr lang="en-US" b="0" i="0" dirty="0">
                <a:solidFill>
                  <a:srgbClr val="000000"/>
                </a:solidFill>
                <a:effectLst/>
                <a:latin typeface="inter-regular"/>
              </a:rPr>
              <a:t>    </a:t>
            </a:r>
            <a:r>
              <a:rPr lang="en-US" b="0" i="0" dirty="0" err="1">
                <a:solidFill>
                  <a:srgbClr val="000000"/>
                </a:solidFill>
                <a:effectLst/>
                <a:latin typeface="inter-regular"/>
              </a:rPr>
              <a:t>xmlns</a:t>
            </a:r>
            <a:r>
              <a:rPr lang="en-US" b="0" i="0" dirty="0">
                <a:solidFill>
                  <a:srgbClr val="000000"/>
                </a:solidFill>
                <a:effectLst/>
                <a:latin typeface="inter-regular"/>
              </a:rPr>
              <a:t>=</a:t>
            </a:r>
            <a:r>
              <a:rPr lang="en-US" b="0" i="0" dirty="0">
                <a:solidFill>
                  <a:srgbClr val="0000FF"/>
                </a:solidFill>
                <a:effectLst/>
                <a:latin typeface="inter-regular"/>
              </a:rPr>
              <a:t>"http://www.springframework.org/schema/beans"</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0" i="0" dirty="0" err="1">
                <a:solidFill>
                  <a:srgbClr val="000000"/>
                </a:solidFill>
                <a:effectLst/>
                <a:latin typeface="inter-regular"/>
              </a:rPr>
              <a:t>xmlns:xsi</a:t>
            </a:r>
            <a:r>
              <a:rPr lang="en-US" b="0" i="0" dirty="0">
                <a:solidFill>
                  <a:srgbClr val="000000"/>
                </a:solidFill>
                <a:effectLst/>
                <a:latin typeface="inter-regular"/>
              </a:rPr>
              <a:t>=</a:t>
            </a:r>
            <a:r>
              <a:rPr lang="en-US" b="0" i="0" dirty="0">
                <a:solidFill>
                  <a:srgbClr val="0000FF"/>
                </a:solidFill>
                <a:effectLst/>
                <a:latin typeface="inter-regular"/>
              </a:rPr>
              <a:t>"http://www.w3.org/2001/XMLSchema-instance"</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0" i="0" dirty="0" err="1">
                <a:solidFill>
                  <a:srgbClr val="000000"/>
                </a:solidFill>
                <a:effectLst/>
                <a:latin typeface="inter-regular"/>
              </a:rPr>
              <a:t>xmlns:p</a:t>
            </a:r>
            <a:r>
              <a:rPr lang="en-US" b="0" i="0" dirty="0">
                <a:solidFill>
                  <a:srgbClr val="000000"/>
                </a:solidFill>
                <a:effectLst/>
                <a:latin typeface="inter-regular"/>
              </a:rPr>
              <a:t>=</a:t>
            </a:r>
            <a:r>
              <a:rPr lang="en-US" b="0" i="0" dirty="0">
                <a:solidFill>
                  <a:srgbClr val="0000FF"/>
                </a:solidFill>
                <a:effectLst/>
                <a:latin typeface="inter-regular"/>
              </a:rPr>
              <a:t>"http://www.springframework.org/schema/p"</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0" i="0" dirty="0" err="1">
                <a:solidFill>
                  <a:srgbClr val="000000"/>
                </a:solidFill>
                <a:effectLst/>
                <a:latin typeface="inter-regular"/>
              </a:rPr>
              <a:t>xsi:schemaLocation</a:t>
            </a:r>
            <a:r>
              <a:rPr lang="en-US" b="0" i="0" dirty="0">
                <a:solidFill>
                  <a:srgbClr val="000000"/>
                </a:solidFill>
                <a:effectLst/>
                <a:latin typeface="inter-regular"/>
              </a:rPr>
              <a:t>="http:</a:t>
            </a:r>
            <a:r>
              <a:rPr lang="en-US" b="0" i="0" dirty="0">
                <a:solidFill>
                  <a:srgbClr val="008200"/>
                </a:solidFill>
                <a:effectLst/>
                <a:latin typeface="inter-regular"/>
              </a:rPr>
              <a:t>//www.springframework.org/schema/beans</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http:</a:t>
            </a:r>
            <a:r>
              <a:rPr lang="en-US" b="0" i="0" dirty="0">
                <a:solidFill>
                  <a:srgbClr val="008200"/>
                </a:solidFill>
                <a:effectLst/>
                <a:latin typeface="inter-regular"/>
              </a:rPr>
              <a:t>//www.springframework.org/schema/beans/spring-beans-3.0.xsd"&gt;</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&lt;bean id=</a:t>
            </a:r>
            <a:r>
              <a:rPr lang="en-US" b="0" i="0" dirty="0">
                <a:solidFill>
                  <a:srgbClr val="0000FF"/>
                </a:solidFill>
                <a:effectLst/>
                <a:latin typeface="inter-regular"/>
              </a:rPr>
              <a:t>"</a:t>
            </a:r>
            <a:r>
              <a:rPr lang="en-US" b="0" i="0" dirty="0" err="1">
                <a:solidFill>
                  <a:srgbClr val="0000FF"/>
                </a:solidFill>
                <a:effectLst/>
                <a:latin typeface="inter-regular"/>
              </a:rPr>
              <a:t>studentbean</a:t>
            </a:r>
            <a:r>
              <a:rPr lang="en-US" b="0" i="0" dirty="0">
                <a:solidFill>
                  <a:srgbClr val="0000FF"/>
                </a:solidFill>
                <a:effectLst/>
                <a:latin typeface="inter-regular"/>
              </a:rPr>
              <a:t>"</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springtest.Student</a:t>
            </a:r>
            <a:r>
              <a:rPr lang="en-US" b="0" i="0" dirty="0">
                <a:solidFill>
                  <a:srgbClr val="0000FF"/>
                </a:solidFill>
                <a:effectLst/>
                <a:latin typeface="inter-regular"/>
              </a:rPr>
              <a:t>"</a:t>
            </a:r>
            <a:r>
              <a:rPr lang="en-US" b="0" i="0" dirty="0">
                <a:solidFill>
                  <a:srgbClr val="000000"/>
                </a:solidFill>
                <a:effectLst/>
                <a:latin typeface="inter-regular"/>
              </a:rPr>
              <a:t>&gt;  </a:t>
            </a:r>
          </a:p>
          <a:p>
            <a:pPr marL="0" indent="0" algn="just">
              <a:buNone/>
            </a:pPr>
            <a:r>
              <a:rPr lang="en-US" b="0" i="0" dirty="0">
                <a:solidFill>
                  <a:srgbClr val="000000"/>
                </a:solidFill>
                <a:effectLst/>
                <a:latin typeface="inter-regular"/>
              </a:rPr>
              <a:t>&lt;property name=</a:t>
            </a:r>
            <a:r>
              <a:rPr lang="en-US" b="0" i="0" dirty="0">
                <a:solidFill>
                  <a:srgbClr val="0000FF"/>
                </a:solidFill>
                <a:effectLst/>
                <a:latin typeface="inter-regular"/>
              </a:rPr>
              <a:t>"name"</a:t>
            </a:r>
            <a:r>
              <a:rPr lang="en-US" b="0" i="0" dirty="0">
                <a:solidFill>
                  <a:srgbClr val="000000"/>
                </a:solidFill>
                <a:effectLst/>
                <a:latin typeface="inter-regular"/>
              </a:rPr>
              <a:t> value=</a:t>
            </a:r>
            <a:r>
              <a:rPr lang="en-US" b="0" i="0" dirty="0">
                <a:solidFill>
                  <a:srgbClr val="0000FF"/>
                </a:solidFill>
                <a:effectLst/>
                <a:latin typeface="inter-regular"/>
              </a:rPr>
              <a:t>“Your Name"</a:t>
            </a:r>
            <a:r>
              <a:rPr lang="en-US" b="0" i="0" dirty="0">
                <a:solidFill>
                  <a:srgbClr val="000000"/>
                </a:solidFill>
                <a:effectLst/>
                <a:latin typeface="inter-regular"/>
              </a:rPr>
              <a:t>&gt;&lt;/property&gt;  </a:t>
            </a:r>
          </a:p>
          <a:p>
            <a:pPr marL="0" indent="0" algn="just">
              <a:buNone/>
            </a:pPr>
            <a:r>
              <a:rPr lang="en-US" b="0" i="0" dirty="0">
                <a:solidFill>
                  <a:srgbClr val="000000"/>
                </a:solidFill>
                <a:effectLst/>
                <a:latin typeface="inter-regular"/>
              </a:rPr>
              <a:t>&lt;/bean&gt;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&lt;/beans&gt;  </a:t>
            </a:r>
          </a:p>
          <a:p>
            <a:pPr marL="0" indent="0">
              <a:buNone/>
            </a:pPr>
            <a:endParaRPr lang="en-US" dirty="0"/>
          </a:p>
        </p:txBody>
      </p:sp>
    </p:spTree>
    <p:extLst>
      <p:ext uri="{BB962C8B-B14F-4D97-AF65-F5344CB8AC3E}">
        <p14:creationId xmlns:p14="http://schemas.microsoft.com/office/powerpoint/2010/main" val="4071223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6589D-54C4-62D8-CB0D-44814D9D0A40}"/>
              </a:ext>
            </a:extLst>
          </p:cNvPr>
          <p:cNvSpPr>
            <a:spLocks noGrp="1"/>
          </p:cNvSpPr>
          <p:nvPr>
            <p:ph type="title"/>
          </p:nvPr>
        </p:nvSpPr>
        <p:spPr/>
        <p:txBody>
          <a:bodyPr/>
          <a:lstStyle/>
          <a:p>
            <a:r>
              <a:rPr lang="en-US" dirty="0"/>
              <a:t>Step 4: Create the Test Class</a:t>
            </a:r>
          </a:p>
        </p:txBody>
      </p:sp>
      <p:sp>
        <p:nvSpPr>
          <p:cNvPr id="3" name="Content Placeholder 2">
            <a:extLst>
              <a:ext uri="{FF2B5EF4-FFF2-40B4-BE49-F238E27FC236}">
                <a16:creationId xmlns:a16="http://schemas.microsoft.com/office/drawing/2014/main" id="{F2DC5331-B067-01E7-2664-4808AF3DFA35}"/>
              </a:ext>
            </a:extLst>
          </p:cNvPr>
          <p:cNvSpPr>
            <a:spLocks noGrp="1"/>
          </p:cNvSpPr>
          <p:nvPr>
            <p:ph idx="1"/>
          </p:nvPr>
        </p:nvSpPr>
        <p:spPr>
          <a:xfrm>
            <a:off x="2589212" y="1507787"/>
            <a:ext cx="8915400" cy="5116749"/>
          </a:xfrm>
        </p:spPr>
        <p:txBody>
          <a:bodyPr>
            <a:normAutofit fontScale="92500" lnSpcReduction="10000"/>
          </a:bodyPr>
          <a:lstStyle/>
          <a:p>
            <a:pPr marL="0" indent="0" algn="just">
              <a:buNone/>
            </a:pPr>
            <a:r>
              <a:rPr lang="en-US" b="1" i="0" dirty="0">
                <a:solidFill>
                  <a:srgbClr val="006699"/>
                </a:solidFill>
                <a:effectLst/>
                <a:latin typeface="inter-regular"/>
              </a:rPr>
              <a:t>import</a:t>
            </a:r>
            <a:r>
              <a:rPr lang="en-US" b="0" i="0" dirty="0">
                <a:solidFill>
                  <a:srgbClr val="000000"/>
                </a:solidFill>
                <a:effectLst/>
                <a:latin typeface="inter-regular"/>
              </a:rPr>
              <a:t> </a:t>
            </a:r>
            <a:r>
              <a:rPr lang="en-US" b="0" i="0" dirty="0" err="1">
                <a:solidFill>
                  <a:srgbClr val="000000"/>
                </a:solidFill>
                <a:effectLst/>
                <a:latin typeface="inter-regular"/>
              </a:rPr>
              <a:t>org.springframework.beans.factory.BeanFactory</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import</a:t>
            </a:r>
            <a:r>
              <a:rPr lang="en-US" b="0" i="0" dirty="0">
                <a:solidFill>
                  <a:srgbClr val="000000"/>
                </a:solidFill>
                <a:effectLst/>
                <a:latin typeface="inter-regular"/>
              </a:rPr>
              <a:t> </a:t>
            </a:r>
            <a:r>
              <a:rPr lang="en-US" b="0" i="0" dirty="0" err="1">
                <a:solidFill>
                  <a:srgbClr val="000000"/>
                </a:solidFill>
                <a:effectLst/>
                <a:latin typeface="inter-regular"/>
              </a:rPr>
              <a:t>org.springframework.beans.factory.xml.XmlBeanFactory</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import</a:t>
            </a:r>
            <a:r>
              <a:rPr lang="en-US" b="0" i="0" dirty="0">
                <a:solidFill>
                  <a:srgbClr val="000000"/>
                </a:solidFill>
                <a:effectLst/>
                <a:latin typeface="inter-regular"/>
              </a:rPr>
              <a:t> </a:t>
            </a:r>
            <a:r>
              <a:rPr lang="en-US" b="0" i="0" dirty="0" err="1">
                <a:solidFill>
                  <a:srgbClr val="000000"/>
                </a:solidFill>
                <a:effectLst/>
                <a:latin typeface="inter-regular"/>
              </a:rPr>
              <a:t>org.springframework.core.io.ClassPathResource</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import</a:t>
            </a:r>
            <a:r>
              <a:rPr lang="en-US" b="0" i="0" dirty="0">
                <a:solidFill>
                  <a:srgbClr val="000000"/>
                </a:solidFill>
                <a:effectLst/>
                <a:latin typeface="inter-regular"/>
              </a:rPr>
              <a:t> </a:t>
            </a:r>
            <a:r>
              <a:rPr lang="en-US" b="0" i="0" dirty="0" err="1">
                <a:solidFill>
                  <a:srgbClr val="000000"/>
                </a:solidFill>
                <a:effectLst/>
                <a:latin typeface="inter-regular"/>
              </a:rPr>
              <a:t>org.springframework.core.io.Resource</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Test {  </a:t>
            </a:r>
          </a:p>
          <a:p>
            <a:pPr marL="0" indent="0" algn="just">
              <a:buNone/>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  </a:t>
            </a:r>
          </a:p>
          <a:p>
            <a:pPr marL="0" indent="0" algn="just">
              <a:buNone/>
            </a:pPr>
            <a:r>
              <a:rPr lang="en-US" b="0" i="0" dirty="0">
                <a:solidFill>
                  <a:srgbClr val="000000"/>
                </a:solidFill>
                <a:effectLst/>
                <a:latin typeface="inter-regular"/>
              </a:rPr>
              <a:t>    Resource resource=</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ClassPathResource</a:t>
            </a:r>
            <a:r>
              <a:rPr lang="en-US" b="0" i="0" dirty="0">
                <a:solidFill>
                  <a:srgbClr val="000000"/>
                </a:solidFill>
                <a:effectLst/>
                <a:latin typeface="inter-regular"/>
              </a:rPr>
              <a:t>(</a:t>
            </a:r>
            <a:r>
              <a:rPr lang="en-US" b="0" i="0" dirty="0">
                <a:solidFill>
                  <a:srgbClr val="0000FF"/>
                </a:solidFill>
                <a:effectLst/>
                <a:latin typeface="inter-regular"/>
              </a:rPr>
              <a:t>"applicationContext.xml"</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0" i="0" dirty="0" err="1">
                <a:solidFill>
                  <a:srgbClr val="000000"/>
                </a:solidFill>
                <a:effectLst/>
                <a:latin typeface="inter-regular"/>
              </a:rPr>
              <a:t>BeanFactory</a:t>
            </a:r>
            <a:r>
              <a:rPr lang="en-US" b="0" i="0" dirty="0">
                <a:solidFill>
                  <a:srgbClr val="000000"/>
                </a:solidFill>
                <a:effectLst/>
                <a:latin typeface="inter-regular"/>
              </a:rPr>
              <a:t> factory=</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XmlBeanFactory</a:t>
            </a:r>
            <a:r>
              <a:rPr lang="en-US" b="0" i="0" dirty="0">
                <a:solidFill>
                  <a:srgbClr val="000000"/>
                </a:solidFill>
                <a:effectLst/>
                <a:latin typeface="inter-regular"/>
              </a:rPr>
              <a:t>(resource);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Student student=(Student)</a:t>
            </a:r>
            <a:r>
              <a:rPr lang="en-US" b="0" i="0" dirty="0" err="1">
                <a:solidFill>
                  <a:srgbClr val="000000"/>
                </a:solidFill>
                <a:effectLst/>
                <a:latin typeface="inter-regular"/>
              </a:rPr>
              <a:t>factory.getBean</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studentbean</a:t>
            </a:r>
            <a:r>
              <a:rPr lang="en-US" b="0" i="0" dirty="0">
                <a:solidFill>
                  <a:srgbClr val="0000FF"/>
                </a:solidFill>
                <a:effectLst/>
                <a:latin typeface="inter-regular"/>
              </a:rPr>
              <a:t>"</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0" i="0" dirty="0" err="1">
                <a:solidFill>
                  <a:srgbClr val="000000"/>
                </a:solidFill>
                <a:effectLst/>
                <a:latin typeface="inter-regular"/>
              </a:rPr>
              <a:t>student.displayInfo</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buNone/>
            </a:pPr>
            <a:endParaRPr lang="en-US" dirty="0"/>
          </a:p>
        </p:txBody>
      </p:sp>
    </p:spTree>
    <p:extLst>
      <p:ext uri="{BB962C8B-B14F-4D97-AF65-F5344CB8AC3E}">
        <p14:creationId xmlns:p14="http://schemas.microsoft.com/office/powerpoint/2010/main" val="2728135367"/>
      </p:ext>
    </p:extLst>
  </p:cSld>
  <p:clrMapOvr>
    <a:masterClrMapping/>
  </p:clrMapOvr>
</p:sld>
</file>

<file path=ppt/theme/theme1.xml><?xml version="1.0" encoding="utf-8"?>
<a:theme xmlns:a="http://schemas.openxmlformats.org/drawingml/2006/main" name="Wisp">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453</TotalTime>
  <Words>2577</Words>
  <Application>Microsoft Office PowerPoint</Application>
  <PresentationFormat>Widescreen</PresentationFormat>
  <Paragraphs>302</Paragraphs>
  <Slides>43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Century Gothic</vt:lpstr>
      <vt:lpstr>inter-regular</vt:lpstr>
      <vt:lpstr>Lato</vt:lpstr>
      <vt:lpstr>Wingdings 3</vt:lpstr>
      <vt:lpstr>Wisp</vt:lpstr>
      <vt:lpstr>SPRING</vt:lpstr>
      <vt:lpstr>Spring Framework</vt:lpstr>
      <vt:lpstr>Spring Modules</vt:lpstr>
      <vt:lpstr>Spring Modules</vt:lpstr>
      <vt:lpstr>Steps to make a very basic Spring Application:</vt:lpstr>
      <vt:lpstr>Step 1: Add the jars to Classpath</vt:lpstr>
      <vt:lpstr>Step 2: Create the Java Class</vt:lpstr>
      <vt:lpstr>Step 3: Create the XML File</vt:lpstr>
      <vt:lpstr>Step 4: Create the Test Class</vt:lpstr>
      <vt:lpstr>Inversion of Control (IOC)</vt:lpstr>
      <vt:lpstr>Inversion of Control (IOC)</vt:lpstr>
      <vt:lpstr>Example</vt:lpstr>
      <vt:lpstr>Dependency Injection Types</vt:lpstr>
      <vt:lpstr>IOC Container</vt:lpstr>
      <vt:lpstr>IoC Container Types:</vt:lpstr>
      <vt:lpstr>BeanFactory Container</vt:lpstr>
      <vt:lpstr>ApplicationContext Container</vt:lpstr>
      <vt:lpstr>Difference between constructor and setter injection</vt:lpstr>
      <vt:lpstr>Autowiring</vt:lpstr>
      <vt:lpstr>4 Type of Autowiring</vt:lpstr>
      <vt:lpstr>byName Autowiring</vt:lpstr>
      <vt:lpstr>byType Autowiring</vt:lpstr>
      <vt:lpstr>Constructor Autowiring</vt:lpstr>
      <vt:lpstr>No Autowiring</vt:lpstr>
      <vt:lpstr>Dependency Injection with Factory Methods</vt:lpstr>
      <vt:lpstr>Factory Pattern</vt:lpstr>
      <vt:lpstr>Factory Method Types</vt:lpstr>
      <vt:lpstr>Factory Method Types</vt:lpstr>
      <vt:lpstr>Factory Method Types</vt:lpstr>
      <vt:lpstr>SPRING AOP</vt:lpstr>
      <vt:lpstr>AOP</vt:lpstr>
      <vt:lpstr>Why do we use it?</vt:lpstr>
      <vt:lpstr>Where do we use AOP?</vt:lpstr>
      <vt:lpstr>AOP Concepts and Terminology</vt:lpstr>
      <vt:lpstr>Aspect</vt:lpstr>
      <vt:lpstr>Join Point</vt:lpstr>
      <vt:lpstr>Advice</vt:lpstr>
      <vt:lpstr>Pointcut</vt:lpstr>
      <vt:lpstr>AspectJ Annotations</vt:lpstr>
      <vt:lpstr>AspectJ Annotations</vt:lpstr>
      <vt:lpstr>@Pointcut annotation</vt:lpstr>
      <vt:lpstr>More examples</vt:lpstr>
      <vt:lpstr>More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dc:title>
  <dc:creator>abeeha.sattar13@outlook.com</dc:creator>
  <cp:lastModifiedBy>abeeha.sattar13@outlook.com</cp:lastModifiedBy>
  <cp:revision>121</cp:revision>
  <dcterms:created xsi:type="dcterms:W3CDTF">2022-10-24T07:06:23Z</dcterms:created>
  <dcterms:modified xsi:type="dcterms:W3CDTF">2022-11-15T08:17:31Z</dcterms:modified>
</cp:coreProperties>
</file>