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535" r:id="rId3"/>
    <p:sldId id="537" r:id="rId4"/>
    <p:sldId id="539" r:id="rId5"/>
    <p:sldId id="540" r:id="rId6"/>
    <p:sldId id="542" r:id="rId7"/>
    <p:sldId id="544" r:id="rId8"/>
    <p:sldId id="545" r:id="rId9"/>
    <p:sldId id="546" r:id="rId10"/>
    <p:sldId id="547" r:id="rId12"/>
    <p:sldId id="548" r:id="rId13"/>
    <p:sldId id="549" r:id="rId14"/>
    <p:sldId id="550" r:id="rId15"/>
    <p:sldId id="551" r:id="rId16"/>
    <p:sldId id="584" r:id="rId17"/>
    <p:sldId id="552" r:id="rId18"/>
    <p:sldId id="553" r:id="rId19"/>
    <p:sldId id="554" r:id="rId20"/>
    <p:sldId id="555" r:id="rId21"/>
    <p:sldId id="556" r:id="rId22"/>
    <p:sldId id="557" r:id="rId23"/>
    <p:sldId id="558" r:id="rId24"/>
    <p:sldId id="559" r:id="rId25"/>
    <p:sldId id="560" r:id="rId26"/>
    <p:sldId id="561" r:id="rId27"/>
    <p:sldId id="585" r:id="rId28"/>
    <p:sldId id="562" r:id="rId29"/>
    <p:sldId id="586" r:id="rId30"/>
    <p:sldId id="563" r:id="rId31"/>
    <p:sldId id="564" r:id="rId32"/>
    <p:sldId id="565" r:id="rId33"/>
    <p:sldId id="587" r:id="rId34"/>
    <p:sldId id="566" r:id="rId35"/>
    <p:sldId id="588" r:id="rId36"/>
    <p:sldId id="567" r:id="rId37"/>
    <p:sldId id="568"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81" r:id="rId51"/>
    <p:sldId id="582" r:id="rId52"/>
    <p:sldId id="583"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71688" autoAdjust="0"/>
  </p:normalViewPr>
  <p:slideViewPr>
    <p:cSldViewPr>
      <p:cViewPr varScale="1">
        <p:scale>
          <a:sx n="59" d="100"/>
          <a:sy n="59" d="100"/>
        </p:scale>
        <p:origin x="2083" y="67"/>
      </p:cViewPr>
      <p:guideLst>
        <p:guide orient="horz" pos="2160"/>
        <p:guide pos="2880"/>
      </p:guideLst>
    </p:cSldViewPr>
  </p:slideViewPr>
  <p:outlineViewPr>
    <p:cViewPr>
      <p:scale>
        <a:sx n="33" d="100"/>
        <a:sy n="33" d="100"/>
      </p:scale>
      <p:origin x="0" y="15390"/>
    </p:cViewPr>
  </p:outlineViewPr>
  <p:notesTextViewPr>
    <p:cViewPr>
      <p:scale>
        <a:sx n="100" d="100"/>
        <a:sy n="100" d="100"/>
      </p:scale>
      <p:origin x="0" y="0"/>
    </p:cViewPr>
  </p:notesTextViewPr>
  <p:sorterViewPr>
    <p:cViewPr>
      <p:scale>
        <a:sx n="66" d="100"/>
        <a:sy n="66" d="100"/>
      </p:scale>
      <p:origin x="0" y="22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effectLst/>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effectLst/>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effectLst/>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effectLst/>
              </a:defRPr>
            </a:lvl1pPr>
          </a:lstStyle>
          <a:p>
            <a:pPr>
              <a:defRPr/>
            </a:pPr>
            <a:fld id="{BBEF3FA5-771C-4B12-9892-AD15F5C55D41}"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Pareto Analysis</a:t>
            </a:r>
            <a:r>
              <a:rPr lang="en-US" dirty="0" smtClean="0"/>
              <a:t> is a simple technique for prioritizing problem-solving work so that the first piece of work you do resolves the greatest number of problems. It's based on the </a:t>
            </a:r>
            <a:r>
              <a:rPr lang="en-US" i="1" dirty="0" smtClean="0"/>
              <a:t>Pareto</a:t>
            </a:r>
            <a:r>
              <a:rPr lang="en-US" dirty="0" smtClean="0"/>
              <a:t> Principle (also known as the 80/20 Rule) – the idea that 80 percent of problems may be caused by as few as 20 percent of causes.</a:t>
            </a:r>
            <a:endParaRPr lang="en-US" dirty="0" smtClean="0"/>
          </a:p>
          <a:p>
            <a:endParaRPr lang="en-US" dirty="0" smtClean="0"/>
          </a:p>
          <a:p>
            <a:r>
              <a:rPr lang="en-US" altLang="en-US" sz="1200" dirty="0" smtClean="0"/>
              <a:t>solid set of tests : write multiple test</a:t>
            </a:r>
            <a:r>
              <a:rPr lang="en-US" altLang="en-US" sz="1200" baseline="0" dirty="0" smtClean="0"/>
              <a:t> cases for the section of the code that needs refactoring to make sure that results will not change after refactoring. </a:t>
            </a:r>
            <a:endParaRPr lang="en-US" altLang="en-US" sz="1200" baseline="0" dirty="0" smtClean="0"/>
          </a:p>
          <a:p>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Consolidate</a:t>
            </a:r>
            <a:r>
              <a:rPr lang="en-US" dirty="0" smtClean="0"/>
              <a:t> the </a:t>
            </a:r>
            <a:r>
              <a:rPr lang="en-US" b="1" dirty="0" smtClean="0"/>
              <a:t>conditionals</a:t>
            </a:r>
            <a:r>
              <a:rPr lang="en-US" dirty="0" smtClean="0"/>
              <a:t> in a single expression by using and </a:t>
            </a:r>
            <a:r>
              <a:rPr lang="en-US" dirty="0" err="1" smtClean="0"/>
              <a:t>and</a:t>
            </a:r>
            <a:r>
              <a:rPr lang="en-US" dirty="0" smtClean="0"/>
              <a:t> or . As a general rule when </a:t>
            </a:r>
            <a:r>
              <a:rPr lang="en-US" b="1" dirty="0" smtClean="0"/>
              <a:t>consolidating</a:t>
            </a:r>
            <a:r>
              <a:rPr lang="en-US" dirty="0" smtClean="0"/>
              <a:t>: Nested </a:t>
            </a:r>
            <a:r>
              <a:rPr lang="en-US" b="1" dirty="0" smtClean="0"/>
              <a:t>conditionals</a:t>
            </a:r>
            <a:r>
              <a:rPr lang="en-US" dirty="0" smtClean="0"/>
              <a:t> are joined using and . Consecutive </a:t>
            </a:r>
            <a:r>
              <a:rPr lang="en-US" b="1" dirty="0" smtClean="0"/>
              <a:t>conditionals</a:t>
            </a:r>
            <a:r>
              <a:rPr lang="en-US" dirty="0" smtClean="0"/>
              <a:t> are joined with or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en-US" sz="1200" dirty="0" smtClean="0"/>
              <a:t>Decompose conditional = inverse of </a:t>
            </a:r>
            <a:r>
              <a:rPr lang="en-US" b="1" dirty="0" smtClean="0"/>
              <a:t>Consolidate</a:t>
            </a:r>
            <a:r>
              <a:rPr lang="en-US" dirty="0" smtClean="0"/>
              <a:t> the </a:t>
            </a:r>
            <a:r>
              <a:rPr lang="en-US" b="1" dirty="0" smtClean="0"/>
              <a:t>conditionals</a:t>
            </a:r>
            <a:r>
              <a:rPr lang="en-US" dirty="0" smtClean="0"/>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sz="1200" dirty="0" smtClean="0"/>
              <a:t>You have a bidirectional association between classes, but one of the classes doesn’t use the other’s features.</a:t>
            </a:r>
            <a:endParaRPr lang="en-US" alt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problem here is consistency: if a Dog d1 is a pet for a Person p1, then p1 must be owner of d1, and vice versa. If, as many suggested, we have 2 methods (</a:t>
            </a:r>
            <a:r>
              <a:rPr lang="en-US" dirty="0" err="1" smtClean="0"/>
              <a:t>Person.addDog</a:t>
            </a:r>
            <a:r>
              <a:rPr lang="en-US" dirty="0" smtClean="0"/>
              <a:t>() and </a:t>
            </a:r>
            <a:r>
              <a:rPr lang="en-US" dirty="0" err="1" smtClean="0"/>
              <a:t>Dog.setOwner</a:t>
            </a:r>
            <a:r>
              <a:rPr lang="en-US" dirty="0" smtClean="0"/>
              <a:t>()), then a user can easily make a mistake and fail to call both methods (or call with wrong arguments). Since a Dog can have only one owner, a simple and safe interface would be using single method </a:t>
            </a:r>
            <a:r>
              <a:rPr lang="en-US" dirty="0" err="1" smtClean="0"/>
              <a:t>Dog.setOwner</a:t>
            </a:r>
            <a:r>
              <a:rPr lang="en-US" dirty="0" smtClean="0"/>
              <a:t>(Person p), where p may be null if we want the dog to have no owner. This method, besides setting the field </a:t>
            </a:r>
            <a:r>
              <a:rPr lang="en-US" dirty="0" err="1" smtClean="0"/>
              <a:t>Dog.owner</a:t>
            </a:r>
            <a:r>
              <a:rPr lang="en-US" dirty="0" smtClean="0"/>
              <a:t>, must remove this dog from the pet list of previous owner and (if p != null) add itself to the pet list of the new owner. The methods of class Person to add and remove pets should be visible for the class Dog but not visible to the user (they should be package private), while the method </a:t>
            </a:r>
            <a:r>
              <a:rPr lang="en-US" dirty="0" err="1" smtClean="0"/>
              <a:t>Dog.setOwner</a:t>
            </a:r>
            <a:r>
              <a:rPr lang="en-US" dirty="0" smtClean="0"/>
              <a:t> should be public.</a:t>
            </a:r>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
            </a:r>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Problem</a:t>
            </a:r>
            <a:endParaRPr lang="en-US" b="1" dirty="0" smtClean="0"/>
          </a:p>
          <a:p>
            <a:r>
              <a:rPr lang="en-US" dirty="0" smtClean="0"/>
              <a:t>A class contains a collection field and a simple getter and setter for working with the collection.</a:t>
            </a:r>
            <a:endParaRPr lang="en-US" dirty="0" smtClean="0"/>
          </a:p>
          <a:p>
            <a:endParaRPr lang="en-US" dirty="0" smtClean="0"/>
          </a:p>
          <a:p>
            <a:r>
              <a:rPr lang="en-US" b="1" dirty="0" smtClean="0"/>
              <a:t>Solution</a:t>
            </a:r>
            <a:endParaRPr lang="en-US" b="1" dirty="0" smtClean="0"/>
          </a:p>
          <a:p>
            <a:r>
              <a:rPr lang="en-US" dirty="0" smtClean="0"/>
              <a:t>Make the getter-returned value read-only and create methods for adding/deleting elements of the collection.</a:t>
            </a:r>
            <a:endParaRPr lang="en-US" dirty="0" smtClean="0"/>
          </a:p>
          <a:p>
            <a:endParaRPr lang="en-US" dirty="0" smtClean="0"/>
          </a:p>
          <a:p>
            <a:r>
              <a:rPr lang="en-US" dirty="0" smtClean="0"/>
              <a:t>Such a protocol properly encapsulates a collection, which ultimately reduces the degree of association between the owner class and the client code.</a:t>
            </a:r>
            <a:endParaRPr lang="en-US" dirty="0" smtClean="0"/>
          </a:p>
          <a:p>
            <a:endParaRPr lang="en-US" dirty="0" smtClean="0"/>
          </a:p>
          <a:p>
            <a:endParaRPr lang="en-US" dirty="0" smtClean="0"/>
          </a:p>
          <a:p>
            <a:r>
              <a:rPr lang="en-US" b="1" dirty="0" smtClean="0"/>
              <a:t>Benefits</a:t>
            </a:r>
            <a:endParaRPr lang="en-US" b="1" dirty="0" smtClean="0"/>
          </a:p>
          <a:p>
            <a:r>
              <a:rPr lang="en-US" dirty="0" smtClean="0"/>
              <a:t>The collection field is encapsulated inside a class. When the getter is called, it returns a copy of the collection, which prevents accidental changing or overwriting of the collection elements without the knowledge of the class that contains the collection.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243AB8-2C46-41A6-A934-7CC36D13B9B1}" type="datetimeFigureOut">
              <a:rPr lang="en-US"/>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1693C7DE-0632-4BF0-9B37-FED4A3AAEFBD}" type="slidenum">
              <a:rPr lang="en-US"/>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77197D6-AB7E-4C47-8F7E-4A1BD8A2AA49}" type="datetimeFigureOut">
              <a:rPr lang="en-US"/>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7957150B-081D-4D51-BF1D-63DE7FC10F4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1CB4CA-4F9A-4551-8D34-C7E9DC3094ED}" type="datetimeFigureOut">
              <a:rPr lang="en-US"/>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197A7848-3DB6-46D3-A36B-14AC12CDFD2C}"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51816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Date Placeholder 6"/>
          <p:cNvSpPr>
            <a:spLocks noGrp="1"/>
          </p:cNvSpPr>
          <p:nvPr>
            <p:ph type="dt" sz="half" idx="10"/>
          </p:nvPr>
        </p:nvSpPr>
        <p:spPr/>
        <p:txBody>
          <a:bodyPr/>
          <a:lstStyle/>
          <a:p>
            <a:pPr>
              <a:defRPr/>
            </a:pPr>
            <a:fld id="{D113A5E1-AB0D-4A37-97FC-7FA07A581C42}"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smtClean="0"/>
              <a:t>5B-</a:t>
            </a:r>
            <a:fld id="{DE68A073-26FD-4B14-9CB8-9703AA308A22}" type="slidenum">
              <a:rPr lang="en-US" smtClean="0"/>
            </a:fld>
            <a:endParaRPr lang="en-US"/>
          </a:p>
        </p:txBody>
      </p:sp>
      <p:sp>
        <p:nvSpPr>
          <p:cNvPr id="10" name="Title 9"/>
          <p:cNvSpPr>
            <a:spLocks noGrp="1"/>
          </p:cNvSpPr>
          <p:nvPr>
            <p:ph type="title"/>
          </p:nvPr>
        </p:nvSpPr>
        <p:spPr>
          <a:xfrm>
            <a:off x="457200" y="0"/>
            <a:ext cx="8229600" cy="1143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596E741B-C585-4BDA-A452-4B2806493C7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5B-</a:t>
            </a:r>
            <a:fld id="{39214B7A-E283-49EB-A196-AEF33C4E44A7}" type="slidenum">
              <a:rPr lang="en-US"/>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FD41168-0263-48E4-8374-349302355219}" type="datetimeFigureOut">
              <a:rPr lang="en-US"/>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219BF55F-4290-4815-AC97-C284B89DB227}" type="slidenum">
              <a:rPr lang="en-US"/>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4F24B81-D7FB-482E-B285-B7B38A675FE2}" type="datetimeFigureOut">
              <a:rPr lang="en-US"/>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r>
              <a:rPr lang="en-US"/>
              <a:t>5B-</a:t>
            </a:r>
            <a:fld id="{13FA29D0-42AF-4710-8A9D-A02AFD4EAA6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64D0F7C5-36C1-4B42-805D-8C98734E2180}" type="datetimeFigureOut">
              <a:rPr lang="en-US"/>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r>
              <a:rPr lang="en-US"/>
              <a:t>5B-</a:t>
            </a:r>
            <a:fld id="{6CCE7218-E6A3-4A9F-BF79-4B382D62B1D0}"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D561C33-2821-4827-8443-46F4D8E06B8D}" type="datetimeFigureOut">
              <a:rPr lang="en-US"/>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r>
              <a:rPr lang="en-US"/>
              <a:t>5B-</a:t>
            </a:r>
            <a:fld id="{79D2A043-D9A5-40BD-A595-AFAAD358918C}"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FC8CFCB-1385-4ABF-B469-722B826D5D0C}" type="datetimeFigureOut">
              <a:rPr lang="en-US"/>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5B45BFFC-FF4B-4163-9D0D-DC03A9CD3FF8}"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8C047D5-9E77-4815-AD1B-62DE60E53AAB}" type="datetimeFigureOut">
              <a:rPr lang="en-US"/>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r>
              <a:rPr lang="en-US"/>
              <a:t>5B-</a:t>
            </a:r>
            <a:fld id="{B35FD544-247D-42A1-9009-49490A71828F}"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en-US" smtClean="0"/>
              <a:t>Click to edit Master title style</a:t>
            </a:r>
            <a:endParaRPr lang="en-US" smtClean="0"/>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113A5E1-AB0D-4A37-97FC-7FA07A581C42}" type="datetimeFigureOut">
              <a:rPr lang="en-US"/>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5B-</a:t>
            </a:r>
            <a:fld id="{DE68A073-26FD-4B14-9CB8-9703AA308A22}" type="slidenum">
              <a:rPr lang="en-US"/>
            </a:fld>
            <a:endParaRPr lang="en-US"/>
          </a:p>
        </p:txBody>
      </p:sp>
      <p:grpSp>
        <p:nvGrpSpPr>
          <p:cNvPr id="1033" name="Group 1"/>
          <p:cNvGrpSpPr/>
          <p:nvPr/>
        </p:nvGrpSpPr>
        <p:grpSpPr bwMode="auto">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2.GI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s://refactoring.guru/remove-setting-method" TargetMode="External"/><Relationship Id="rId2" Type="http://schemas.openxmlformats.org/officeDocument/2006/relationships/image" Target="NULL" TargetMode="External"/><Relationship Id="rId1"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7.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Refactoring-II</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spcBef>
                <a:spcPct val="0"/>
              </a:spcBef>
            </a:pPr>
            <a:r>
              <a:rPr lang="en-US" altLang="en-US" sz="2000" dirty="0" smtClean="0"/>
              <a:t>Add Parameter</a:t>
            </a:r>
            <a:endParaRPr lang="en-US" altLang="en-US" sz="2000" dirty="0" smtClean="0"/>
          </a:p>
          <a:p>
            <a:pPr eaLnBrk="1" hangingPunct="1">
              <a:spcBef>
                <a:spcPct val="0"/>
              </a:spcBef>
            </a:pPr>
            <a:r>
              <a:rPr lang="en-US" altLang="en-US" sz="2000" dirty="0" smtClean="0"/>
              <a:t>Change Association</a:t>
            </a:r>
            <a:endParaRPr lang="en-US" altLang="en-US" sz="2000" dirty="0" smtClean="0"/>
          </a:p>
          <a:p>
            <a:pPr eaLnBrk="1" hangingPunct="1">
              <a:spcBef>
                <a:spcPct val="0"/>
              </a:spcBef>
            </a:pPr>
            <a:r>
              <a:rPr lang="en-US" altLang="en-US" sz="2000" dirty="0" smtClean="0"/>
              <a:t>Reference to value</a:t>
            </a:r>
            <a:endParaRPr lang="en-US" altLang="en-US" sz="2000" dirty="0" smtClean="0"/>
          </a:p>
          <a:p>
            <a:pPr eaLnBrk="1" hangingPunct="1">
              <a:spcBef>
                <a:spcPct val="0"/>
              </a:spcBef>
            </a:pPr>
            <a:r>
              <a:rPr lang="en-US" altLang="en-US" sz="2000" dirty="0" smtClean="0"/>
              <a:t>Value to reference</a:t>
            </a:r>
            <a:endParaRPr lang="en-US" altLang="en-US" sz="2000" dirty="0" smtClean="0"/>
          </a:p>
          <a:p>
            <a:pPr eaLnBrk="1" hangingPunct="1">
              <a:spcBef>
                <a:spcPct val="0"/>
              </a:spcBef>
            </a:pPr>
            <a:r>
              <a:rPr lang="en-US" altLang="en-US" sz="2000" dirty="0" smtClean="0"/>
              <a:t>Collapse hierarchy</a:t>
            </a:r>
            <a:endParaRPr lang="en-US" altLang="en-US" sz="2000" dirty="0" smtClean="0"/>
          </a:p>
          <a:p>
            <a:pPr eaLnBrk="1" hangingPunct="1">
              <a:spcBef>
                <a:spcPct val="0"/>
              </a:spcBef>
            </a:pPr>
            <a:r>
              <a:rPr lang="en-US" altLang="en-US" sz="2000" dirty="0" smtClean="0"/>
              <a:t>Consolidate conditionals</a:t>
            </a:r>
            <a:endParaRPr lang="en-US" altLang="en-US" sz="2000" dirty="0" smtClean="0"/>
          </a:p>
          <a:p>
            <a:pPr eaLnBrk="1" hangingPunct="1">
              <a:spcBef>
                <a:spcPct val="0"/>
              </a:spcBef>
            </a:pPr>
            <a:r>
              <a:rPr lang="en-US" altLang="en-US" sz="2000" dirty="0" smtClean="0"/>
              <a:t>Procedures to objects</a:t>
            </a:r>
            <a:endParaRPr lang="en-US" altLang="en-US" sz="2000" dirty="0" smtClean="0"/>
          </a:p>
          <a:p>
            <a:pPr eaLnBrk="1" hangingPunct="1">
              <a:spcBef>
                <a:spcPct val="0"/>
              </a:spcBef>
            </a:pPr>
            <a:r>
              <a:rPr lang="en-US" altLang="en-US" sz="2000" dirty="0" smtClean="0"/>
              <a:t>Decompose conditional</a:t>
            </a:r>
            <a:endParaRPr lang="en-US" altLang="en-US" sz="2000" dirty="0" smtClean="0"/>
          </a:p>
          <a:p>
            <a:pPr eaLnBrk="1" hangingPunct="1">
              <a:spcBef>
                <a:spcPct val="0"/>
              </a:spcBef>
            </a:pPr>
            <a:r>
              <a:rPr lang="en-US" altLang="en-US" sz="2000" dirty="0" smtClean="0"/>
              <a:t>Encapsulate collection</a:t>
            </a:r>
            <a:endParaRPr lang="en-US" altLang="en-US" sz="2000" dirty="0" smtClean="0"/>
          </a:p>
          <a:p>
            <a:pPr eaLnBrk="1" hangingPunct="1">
              <a:spcBef>
                <a:spcPct val="0"/>
              </a:spcBef>
            </a:pPr>
            <a:r>
              <a:rPr lang="en-US" altLang="en-US" sz="2000" dirty="0" smtClean="0"/>
              <a:t>Encapsulate downcast</a:t>
            </a:r>
            <a:endParaRPr lang="en-US" altLang="en-US" sz="2000" dirty="0" smtClean="0"/>
          </a:p>
          <a:p>
            <a:pPr eaLnBrk="1" hangingPunct="1">
              <a:spcBef>
                <a:spcPct val="0"/>
              </a:spcBef>
            </a:pPr>
            <a:r>
              <a:rPr lang="en-US" altLang="en-US" sz="2000" dirty="0" smtClean="0"/>
              <a:t>Encapsulate field</a:t>
            </a:r>
            <a:endParaRPr lang="en-US" altLang="en-US" sz="2000" dirty="0" smtClean="0"/>
          </a:p>
          <a:p>
            <a:pPr eaLnBrk="1" hangingPunct="1">
              <a:spcBef>
                <a:spcPct val="0"/>
              </a:spcBef>
            </a:pPr>
            <a:r>
              <a:rPr lang="en-US" altLang="en-US" sz="2000" dirty="0" smtClean="0"/>
              <a:t>Extract class</a:t>
            </a:r>
            <a:endParaRPr lang="en-US" altLang="en-US" sz="2000" dirty="0" smtClean="0"/>
          </a:p>
        </p:txBody>
      </p:sp>
      <p:sp>
        <p:nvSpPr>
          <p:cNvPr id="15362" name="Rectangle 2"/>
          <p:cNvSpPr>
            <a:spLocks noGrp="1" noChangeArrowheads="1"/>
          </p:cNvSpPr>
          <p:nvPr>
            <p:ph type="title"/>
          </p:nvPr>
        </p:nvSpPr>
        <p:spPr/>
        <p:txBody>
          <a:bodyPr/>
          <a:lstStyle/>
          <a:p>
            <a:pPr eaLnBrk="1" hangingPunct="1"/>
            <a:r>
              <a:rPr lang="en-US" altLang="en-US" smtClean="0"/>
              <a:t>A few Refactorings</a:t>
            </a:r>
            <a:endParaRPr lang="en-US" altLang="en-US" smtClean="0"/>
          </a:p>
        </p:txBody>
      </p:sp>
      <p:sp>
        <p:nvSpPr>
          <p:cNvPr id="15364" name="Rectangle 4"/>
          <p:cNvSpPr>
            <a:spLocks noGrp="1" noChangeArrowheads="1"/>
          </p:cNvSpPr>
          <p:nvPr>
            <p:ph type="body" sz="half" idx="4294967295"/>
          </p:nvPr>
        </p:nvSpPr>
        <p:spPr>
          <a:xfrm>
            <a:off x="4876800" y="1752600"/>
            <a:ext cx="4267200" cy="4495800"/>
          </a:xfrm>
        </p:spPr>
        <p:txBody>
          <a:bodyPr/>
          <a:lstStyle/>
          <a:p>
            <a:pPr eaLnBrk="1" hangingPunct="1">
              <a:spcBef>
                <a:spcPct val="0"/>
              </a:spcBef>
            </a:pPr>
            <a:r>
              <a:rPr lang="en-US" altLang="en-US" sz="2000" dirty="0" smtClean="0"/>
              <a:t>Extract Interface</a:t>
            </a:r>
            <a:endParaRPr lang="en-US" altLang="en-US" sz="2000" dirty="0" smtClean="0"/>
          </a:p>
          <a:p>
            <a:pPr eaLnBrk="1" hangingPunct="1">
              <a:spcBef>
                <a:spcPct val="0"/>
              </a:spcBef>
            </a:pPr>
            <a:r>
              <a:rPr lang="en-US" altLang="en-US" sz="2000" dirty="0" smtClean="0"/>
              <a:t>Extract method</a:t>
            </a:r>
            <a:endParaRPr lang="en-US" altLang="en-US" sz="2000" dirty="0" smtClean="0"/>
          </a:p>
          <a:p>
            <a:pPr eaLnBrk="1" hangingPunct="1">
              <a:spcBef>
                <a:spcPct val="0"/>
              </a:spcBef>
            </a:pPr>
            <a:r>
              <a:rPr lang="en-US" altLang="en-US" sz="2000" dirty="0" smtClean="0"/>
              <a:t>Extract subclass</a:t>
            </a:r>
            <a:endParaRPr lang="en-US" altLang="en-US" sz="2000" dirty="0" smtClean="0"/>
          </a:p>
          <a:p>
            <a:pPr eaLnBrk="1" hangingPunct="1">
              <a:spcBef>
                <a:spcPct val="0"/>
              </a:spcBef>
            </a:pPr>
            <a:r>
              <a:rPr lang="en-US" altLang="en-US" sz="2000" dirty="0" smtClean="0"/>
              <a:t>Extract superclass</a:t>
            </a:r>
            <a:endParaRPr lang="en-US" altLang="en-US" sz="2000" dirty="0" smtClean="0"/>
          </a:p>
          <a:p>
            <a:pPr eaLnBrk="1" hangingPunct="1">
              <a:spcBef>
                <a:spcPct val="0"/>
              </a:spcBef>
            </a:pPr>
            <a:r>
              <a:rPr lang="en-US" altLang="en-US" sz="2000" dirty="0" smtClean="0"/>
              <a:t>Form template method</a:t>
            </a:r>
            <a:endParaRPr lang="en-US" altLang="en-US" sz="2000" dirty="0" smtClean="0"/>
          </a:p>
          <a:p>
            <a:pPr eaLnBrk="1" hangingPunct="1">
              <a:spcBef>
                <a:spcPct val="0"/>
              </a:spcBef>
            </a:pPr>
            <a:r>
              <a:rPr lang="en-US" altLang="en-US" sz="2000" dirty="0" smtClean="0"/>
              <a:t>Hide delegate</a:t>
            </a:r>
            <a:endParaRPr lang="en-US" altLang="en-US" sz="2000" dirty="0" smtClean="0"/>
          </a:p>
          <a:p>
            <a:pPr eaLnBrk="1" hangingPunct="1">
              <a:spcBef>
                <a:spcPct val="0"/>
              </a:spcBef>
            </a:pPr>
            <a:r>
              <a:rPr lang="en-US" altLang="en-US" sz="2000" dirty="0" smtClean="0"/>
              <a:t>Hide method</a:t>
            </a:r>
            <a:endParaRPr lang="en-US" altLang="en-US" sz="2000" dirty="0" smtClean="0"/>
          </a:p>
          <a:p>
            <a:pPr eaLnBrk="1" hangingPunct="1">
              <a:spcBef>
                <a:spcPct val="0"/>
              </a:spcBef>
            </a:pPr>
            <a:r>
              <a:rPr lang="en-US" altLang="en-US" sz="2000" dirty="0" smtClean="0"/>
              <a:t>Inline class</a:t>
            </a:r>
            <a:endParaRPr lang="en-US" altLang="en-US" sz="2000" dirty="0" smtClean="0"/>
          </a:p>
          <a:p>
            <a:pPr eaLnBrk="1" hangingPunct="1">
              <a:spcBef>
                <a:spcPct val="0"/>
              </a:spcBef>
            </a:pPr>
            <a:r>
              <a:rPr lang="en-US" altLang="en-US" sz="2000" dirty="0" smtClean="0"/>
              <a:t>Inline temp</a:t>
            </a:r>
            <a:endParaRPr lang="en-US" altLang="en-US" sz="2000" dirty="0" smtClean="0"/>
          </a:p>
          <a:p>
            <a:pPr eaLnBrk="1" hangingPunct="1">
              <a:spcBef>
                <a:spcPct val="0"/>
              </a:spcBef>
            </a:pPr>
            <a:r>
              <a:rPr lang="en-US" altLang="en-US" sz="2000" dirty="0" smtClean="0"/>
              <a:t>Introduce assertion</a:t>
            </a:r>
            <a:endParaRPr lang="en-US" altLang="en-US" sz="2000" dirty="0" smtClean="0"/>
          </a:p>
          <a:p>
            <a:pPr eaLnBrk="1" hangingPunct="1">
              <a:spcBef>
                <a:spcPct val="0"/>
              </a:spcBef>
            </a:pPr>
            <a:r>
              <a:rPr lang="en-US" altLang="en-US" sz="2000" dirty="0" smtClean="0"/>
              <a:t>Introduce explain variable</a:t>
            </a:r>
            <a:endParaRPr lang="en-US" altLang="en-US" sz="2000" dirty="0" smtClean="0"/>
          </a:p>
          <a:p>
            <a:pPr eaLnBrk="1" hangingPunct="1">
              <a:spcBef>
                <a:spcPct val="0"/>
              </a:spcBef>
            </a:pPr>
            <a:r>
              <a:rPr lang="en-US" altLang="en-US" sz="2000" dirty="0" smtClean="0"/>
              <a:t>Introduce foreign method</a:t>
            </a:r>
            <a:endParaRPr lang="en-US" altLang="en-US" sz="2000" dirty="0" smtClean="0"/>
          </a:p>
          <a:p>
            <a:pPr eaLnBrk="1" hangingPunct="1"/>
            <a:endParaRPr lang="en-US"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r>
              <a:rPr lang="en-US" altLang="en-US" u="sng" smtClean="0"/>
              <a:t>Add a Parameter</a:t>
            </a:r>
            <a:r>
              <a:rPr lang="en-US" altLang="en-US" smtClean="0"/>
              <a:t> :</a:t>
            </a:r>
            <a:endParaRPr lang="en-US" altLang="en-US" smtClean="0"/>
          </a:p>
          <a:p>
            <a:pPr eaLnBrk="1" hangingPunct="1">
              <a:buFontTx/>
              <a:buNone/>
            </a:pPr>
            <a:r>
              <a:rPr lang="en-US" altLang="en-US" smtClean="0"/>
              <a:t>    When a</a:t>
            </a:r>
            <a:r>
              <a:rPr lang="en-US" altLang="en-US" smtClean="0">
                <a:cs typeface="Times New Roman" panose="02020603050405020304" pitchFamily="18" charset="0"/>
              </a:rPr>
              <a:t> method needs more information from its caller.</a:t>
            </a:r>
            <a:r>
              <a:rPr lang="en-US" altLang="en-US" u="sng" smtClean="0"/>
              <a:t> </a:t>
            </a:r>
            <a:endParaRPr lang="en-US" altLang="en-US" u="sng" smtClean="0"/>
          </a:p>
          <a:p>
            <a:pPr eaLnBrk="1" hangingPunct="1">
              <a:buFontTx/>
              <a:buNone/>
            </a:pPr>
            <a:endParaRPr lang="en-US" altLang="en-US" u="sng" smtClean="0"/>
          </a:p>
          <a:p>
            <a:pPr eaLnBrk="1" hangingPunct="1">
              <a:buFontTx/>
              <a:buNone/>
            </a:pPr>
            <a:endParaRPr lang="en-US" altLang="en-US" u="sng" smtClean="0"/>
          </a:p>
          <a:p>
            <a:pPr eaLnBrk="1" hangingPunct="1">
              <a:buFontTx/>
              <a:buNone/>
            </a:pPr>
            <a:endParaRPr lang="en-US" altLang="en-US" u="sng" smtClean="0"/>
          </a:p>
        </p:txBody>
      </p:sp>
      <p:sp>
        <p:nvSpPr>
          <p:cNvPr id="16386" name="Rectangle 2"/>
          <p:cNvSpPr>
            <a:spLocks noGrp="1" noChangeArrowheads="1"/>
          </p:cNvSpPr>
          <p:nvPr>
            <p:ph type="title"/>
          </p:nvPr>
        </p:nvSpPr>
        <p:spPr/>
        <p:txBody>
          <a:bodyPr/>
          <a:lstStyle/>
          <a:p>
            <a:pPr eaLnBrk="1" hangingPunct="1"/>
            <a:r>
              <a:rPr lang="en-US" altLang="en-US" smtClean="0"/>
              <a:t>Refactoring examples </a:t>
            </a:r>
            <a:endParaRPr lang="en-US" altLang="en-US" smtClean="0"/>
          </a:p>
        </p:txBody>
      </p:sp>
      <p:sp>
        <p:nvSpPr>
          <p:cNvPr id="16388" name="Rectangle 9"/>
          <p:cNvSpPr>
            <a:spLocks noChangeArrowheads="1"/>
          </p:cNvSpPr>
          <p:nvPr/>
        </p:nvSpPr>
        <p:spPr bwMode="auto">
          <a:xfrm>
            <a:off x="228600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16389" name="Picture 8" descr="http://www.refactoring.com/catalog/addParam.gif"/>
          <p:cNvPicPr>
            <a:picLocks noChangeAspect="1" noChangeArrowheads="1"/>
          </p:cNvPicPr>
          <p:nvPr/>
        </p:nvPicPr>
        <p:blipFill>
          <a:blip r:embed="rId1" r:link="rId2">
            <a:biLevel thresh="50000"/>
            <a:grayscl/>
            <a:extLst>
              <a:ext uri="{28A0092B-C50C-407E-A947-70E740481C1C}">
                <a14:useLocalDpi xmlns:a14="http://schemas.microsoft.com/office/drawing/2010/main" val="0"/>
              </a:ext>
            </a:extLst>
          </a:blip>
          <a:srcRect/>
          <a:stretch>
            <a:fillRect/>
          </a:stretch>
        </p:blipFill>
        <p:spPr bwMode="auto">
          <a:xfrm>
            <a:off x="1143000" y="3733800"/>
            <a:ext cx="7086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lnSpc>
                <a:spcPct val="90000"/>
              </a:lnSpc>
            </a:pPr>
            <a:r>
              <a:rPr lang="en-US" altLang="en-US" sz="2400" u="sng" dirty="0" smtClean="0"/>
              <a:t>Bi-directional Association to Unidirectional</a:t>
            </a:r>
            <a:r>
              <a:rPr lang="en-US" altLang="en-US" sz="2400" dirty="0" smtClean="0"/>
              <a:t> :</a:t>
            </a:r>
            <a:endParaRPr lang="en-US" altLang="en-US" sz="2400" dirty="0" smtClean="0"/>
          </a:p>
          <a:p>
            <a:pPr eaLnBrk="1" hangingPunct="1">
              <a:lnSpc>
                <a:spcPct val="90000"/>
              </a:lnSpc>
              <a:buFontTx/>
              <a:buNone/>
            </a:pPr>
            <a:r>
              <a:rPr lang="en-US" altLang="en-US" sz="2400" dirty="0" smtClean="0">
                <a:cs typeface="Times New Roman" panose="02020603050405020304" pitchFamily="18" charset="0"/>
              </a:rPr>
              <a:t>    We have a two-way association but one class  </a:t>
            </a:r>
            <a:endParaRPr lang="en-US" altLang="en-US" sz="2400" dirty="0" smtClean="0">
              <a:cs typeface="Times New Roman" panose="02020603050405020304" pitchFamily="18" charset="0"/>
            </a:endParaRPr>
          </a:p>
          <a:p>
            <a:pPr eaLnBrk="1" hangingPunct="1">
              <a:lnSpc>
                <a:spcPct val="90000"/>
              </a:lnSpc>
              <a:buFontTx/>
              <a:buNone/>
            </a:pPr>
            <a:r>
              <a:rPr lang="en-US" altLang="en-US" sz="2400" dirty="0" smtClean="0">
                <a:cs typeface="Times New Roman" panose="02020603050405020304" pitchFamily="18" charset="0"/>
              </a:rPr>
              <a:t>    no longer needs features from the other.</a:t>
            </a:r>
            <a:endParaRPr lang="en-US" altLang="en-US" sz="2400" dirty="0" smtClean="0">
              <a:cs typeface="Times New Roman" panose="02020603050405020304" pitchFamily="18" charset="0"/>
            </a:endParaRPr>
          </a:p>
          <a:p>
            <a:pPr eaLnBrk="1" hangingPunct="1">
              <a:lnSpc>
                <a:spcPct val="90000"/>
              </a:lnSpc>
              <a:buFontTx/>
              <a:buNone/>
            </a:pPr>
            <a:endParaRPr lang="en-US" altLang="en-US" sz="2400" dirty="0" smtClean="0"/>
          </a:p>
          <a:p>
            <a:pPr eaLnBrk="1" hangingPunct="1">
              <a:lnSpc>
                <a:spcPct val="90000"/>
              </a:lnSpc>
              <a:buFontTx/>
              <a:buNone/>
            </a:pPr>
            <a:endParaRPr lang="en-US" altLang="en-US" sz="2400" dirty="0" smtClean="0"/>
          </a:p>
        </p:txBody>
      </p:sp>
      <p:sp>
        <p:nvSpPr>
          <p:cNvPr id="17410" name="Rectangle 2"/>
          <p:cNvSpPr>
            <a:spLocks noGrp="1" noChangeArrowheads="1"/>
          </p:cNvSpPr>
          <p:nvPr>
            <p:ph type="title"/>
          </p:nvPr>
        </p:nvSpPr>
        <p:spPr/>
        <p:txBody>
          <a:bodyPr/>
          <a:lstStyle/>
          <a:p>
            <a:pPr eaLnBrk="1" hangingPunct="1"/>
            <a:r>
              <a:rPr lang="en-US" altLang="en-US" smtClean="0"/>
              <a:t>Continued..</a:t>
            </a:r>
            <a:endParaRPr lang="en-US" altLang="en-US" smtClean="0"/>
          </a:p>
        </p:txBody>
      </p:sp>
      <p:pic>
        <p:nvPicPr>
          <p:cNvPr id="17413" name="Picture 4" descr="http://www.refactoring.com/catalog/changeBiToUni.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447800" y="3429000"/>
            <a:ext cx="6019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18436" name="Picture 3"/>
          <p:cNvPicPr>
            <a:picLocks noChangeAspect="1" noChangeArrowheads="1"/>
          </p:cNvPicPr>
          <p:nvPr/>
        </p:nvPicPr>
        <p:blipFill>
          <a:blip r:embed="rId1">
            <a:extLst>
              <a:ext uri="{28A0092B-C50C-407E-A947-70E740481C1C}">
                <a14:useLocalDpi xmlns:a14="http://schemas.microsoft.com/office/drawing/2010/main" val="0"/>
              </a:ext>
            </a:extLst>
          </a:blip>
          <a:srcRect t="10001" r="55833" b="30740"/>
          <a:stretch>
            <a:fillRect/>
          </a:stretch>
        </p:blipFill>
        <p:spPr bwMode="auto">
          <a:xfrm>
            <a:off x="838200" y="762000"/>
            <a:ext cx="73914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4800" dirty="0"/>
              <a:t>Bi-directional </a:t>
            </a:r>
            <a:r>
              <a:rPr lang="en-US" altLang="en-US" sz="4800" dirty="0" smtClean="0"/>
              <a:t>Association - Java</a:t>
            </a:r>
            <a:endParaRPr lang="en-US" sz="4800" dirty="0"/>
          </a:p>
        </p:txBody>
      </p:sp>
      <p:sp>
        <p:nvSpPr>
          <p:cNvPr id="5" name="Rectangle 4"/>
          <p:cNvSpPr/>
          <p:nvPr/>
        </p:nvSpPr>
        <p:spPr>
          <a:xfrm>
            <a:off x="462064" y="1147864"/>
            <a:ext cx="4567136" cy="3539430"/>
          </a:xfrm>
          <a:prstGeom prst="rect">
            <a:avLst/>
          </a:prstGeom>
        </p:spPr>
        <p:txBody>
          <a:bodyPr wrap="square">
            <a:spAutoFit/>
          </a:bodyPr>
          <a:lstStyle/>
          <a:p>
            <a:r>
              <a:rPr lang="en-US" sz="1400" dirty="0">
                <a:effectLst/>
              </a:rPr>
              <a:t> public class </a:t>
            </a:r>
            <a:r>
              <a:rPr lang="en-US" sz="1400" dirty="0" smtClean="0">
                <a:effectLst/>
              </a:rPr>
              <a:t>Person {</a:t>
            </a:r>
            <a:endParaRPr lang="en-US" sz="1400" dirty="0">
              <a:effectLst/>
            </a:endParaRPr>
          </a:p>
          <a:p>
            <a:r>
              <a:rPr lang="en-US" sz="1400" dirty="0" smtClean="0">
                <a:effectLst/>
              </a:rPr>
              <a:t>    private </a:t>
            </a:r>
            <a:r>
              <a:rPr lang="en-US" sz="1400" dirty="0">
                <a:effectLst/>
              </a:rPr>
              <a:t>String name;</a:t>
            </a:r>
            <a:endParaRPr lang="en-US" sz="1400" dirty="0">
              <a:effectLst/>
            </a:endParaRPr>
          </a:p>
          <a:p>
            <a:r>
              <a:rPr lang="en-US" sz="1400" dirty="0">
                <a:effectLst/>
              </a:rPr>
              <a:t>    private </a:t>
            </a:r>
            <a:r>
              <a:rPr lang="en-US" sz="1400" dirty="0" err="1">
                <a:effectLst/>
              </a:rPr>
              <a:t>int</a:t>
            </a:r>
            <a:r>
              <a:rPr lang="en-US" sz="1400" dirty="0">
                <a:effectLst/>
              </a:rPr>
              <a:t> age;</a:t>
            </a:r>
            <a:endParaRPr lang="en-US" sz="1400" dirty="0">
              <a:effectLst/>
            </a:endParaRPr>
          </a:p>
          <a:p>
            <a:r>
              <a:rPr lang="en-US" sz="1400" dirty="0">
                <a:effectLst/>
              </a:rPr>
              <a:t>    private String address;</a:t>
            </a:r>
            <a:endParaRPr lang="en-US" sz="1400" dirty="0">
              <a:effectLst/>
            </a:endParaRPr>
          </a:p>
          <a:p>
            <a:r>
              <a:rPr lang="en-US" sz="1400" dirty="0" smtClean="0">
                <a:effectLst/>
              </a:rPr>
              <a:t>    public </a:t>
            </a:r>
            <a:r>
              <a:rPr lang="en-US" sz="1400" dirty="0">
                <a:effectLst/>
              </a:rPr>
              <a:t>Person</a:t>
            </a:r>
            <a:r>
              <a:rPr lang="en-US" sz="1400" dirty="0" smtClean="0">
                <a:effectLst/>
              </a:rPr>
              <a:t>()    </a:t>
            </a:r>
            <a:r>
              <a:rPr lang="en-US" sz="1400" dirty="0">
                <a:effectLst/>
              </a:rPr>
              <a:t>{</a:t>
            </a:r>
            <a:endParaRPr lang="en-US" sz="1400" dirty="0">
              <a:effectLst/>
            </a:endParaRPr>
          </a:p>
          <a:p>
            <a:r>
              <a:rPr lang="en-US" sz="1400" dirty="0">
                <a:effectLst/>
              </a:rPr>
              <a:t>       this.name = name;</a:t>
            </a:r>
            <a:endParaRPr lang="en-US" sz="1400" dirty="0">
              <a:effectLst/>
            </a:endParaRPr>
          </a:p>
          <a:p>
            <a:r>
              <a:rPr lang="en-US" sz="1400" dirty="0">
                <a:effectLst/>
              </a:rPr>
              <a:t>       </a:t>
            </a:r>
            <a:r>
              <a:rPr lang="en-US" sz="1400" dirty="0" err="1">
                <a:effectLst/>
              </a:rPr>
              <a:t>this.age</a:t>
            </a:r>
            <a:r>
              <a:rPr lang="en-US" sz="1400" dirty="0">
                <a:effectLst/>
              </a:rPr>
              <a:t> = age;</a:t>
            </a:r>
            <a:endParaRPr lang="en-US" sz="1400" dirty="0">
              <a:effectLst/>
            </a:endParaRPr>
          </a:p>
          <a:p>
            <a:r>
              <a:rPr lang="en-US" sz="1400" dirty="0">
                <a:effectLst/>
              </a:rPr>
              <a:t>       </a:t>
            </a:r>
            <a:r>
              <a:rPr lang="en-US" sz="1400" dirty="0" err="1">
                <a:effectLst/>
              </a:rPr>
              <a:t>this.address</a:t>
            </a:r>
            <a:r>
              <a:rPr lang="en-US" sz="1400" dirty="0">
                <a:effectLst/>
              </a:rPr>
              <a:t> = </a:t>
            </a:r>
            <a:r>
              <a:rPr lang="en-US" sz="1400" dirty="0" smtClean="0">
                <a:effectLst/>
              </a:rPr>
              <a:t>address;</a:t>
            </a:r>
            <a:endParaRPr lang="en-US" sz="1400" dirty="0" smtClean="0">
              <a:effectLst/>
            </a:endParaRPr>
          </a:p>
          <a:p>
            <a:r>
              <a:rPr lang="en-US" sz="1400" dirty="0" smtClean="0">
                <a:effectLst/>
              </a:rPr>
              <a:t>    }</a:t>
            </a:r>
            <a:endParaRPr lang="en-US" sz="1400" dirty="0" smtClean="0">
              <a:effectLst/>
            </a:endParaRPr>
          </a:p>
          <a:p>
            <a:r>
              <a:rPr lang="en-US" sz="1400" dirty="0">
                <a:effectLst/>
              </a:rPr>
              <a:t> </a:t>
            </a:r>
            <a:r>
              <a:rPr lang="en-US" sz="1400" dirty="0" smtClean="0">
                <a:effectLst/>
              </a:rPr>
              <a:t>   public </a:t>
            </a:r>
            <a:r>
              <a:rPr lang="en-US" sz="1400" dirty="0">
                <a:effectLst/>
              </a:rPr>
              <a:t>void </a:t>
            </a:r>
            <a:r>
              <a:rPr lang="en-US" sz="1400" dirty="0" err="1">
                <a:effectLst/>
              </a:rPr>
              <a:t>setName</a:t>
            </a:r>
            <a:r>
              <a:rPr lang="en-US" sz="1400" dirty="0">
                <a:effectLst/>
              </a:rPr>
              <a:t> () </a:t>
            </a:r>
            <a:r>
              <a:rPr lang="en-US" sz="1400" dirty="0" smtClean="0">
                <a:effectLst/>
              </a:rPr>
              <a:t>{ this.name = </a:t>
            </a:r>
            <a:r>
              <a:rPr lang="en-US" sz="1400" dirty="0">
                <a:effectLst/>
              </a:rPr>
              <a:t>name</a:t>
            </a:r>
            <a:r>
              <a:rPr lang="en-US" sz="1400" dirty="0" smtClean="0">
                <a:effectLst/>
              </a:rPr>
              <a:t>;}</a:t>
            </a:r>
            <a:endParaRPr lang="en-US" sz="1400" dirty="0">
              <a:effectLst/>
            </a:endParaRPr>
          </a:p>
          <a:p>
            <a:r>
              <a:rPr lang="en-US" sz="1400" dirty="0" smtClean="0">
                <a:effectLst/>
              </a:rPr>
              <a:t>    </a:t>
            </a:r>
            <a:r>
              <a:rPr lang="en-US" sz="1400" dirty="0">
                <a:effectLst/>
              </a:rPr>
              <a:t>public void </a:t>
            </a:r>
            <a:r>
              <a:rPr lang="en-US" sz="1400" dirty="0" err="1">
                <a:effectLst/>
              </a:rPr>
              <a:t>setAge</a:t>
            </a:r>
            <a:r>
              <a:rPr lang="en-US" sz="1400" dirty="0">
                <a:effectLst/>
              </a:rPr>
              <a:t> () </a:t>
            </a:r>
            <a:r>
              <a:rPr lang="en-US" sz="1400" dirty="0" smtClean="0">
                <a:effectLst/>
              </a:rPr>
              <a:t>{ </a:t>
            </a:r>
            <a:r>
              <a:rPr lang="en-US" sz="1400" dirty="0" err="1" smtClean="0">
                <a:effectLst/>
              </a:rPr>
              <a:t>this.age</a:t>
            </a:r>
            <a:r>
              <a:rPr lang="en-US" sz="1400" dirty="0" smtClean="0">
                <a:effectLst/>
              </a:rPr>
              <a:t> </a:t>
            </a:r>
            <a:r>
              <a:rPr lang="en-US" sz="1400" dirty="0">
                <a:effectLst/>
              </a:rPr>
              <a:t>= age</a:t>
            </a:r>
            <a:r>
              <a:rPr lang="en-US" sz="1400" dirty="0" smtClean="0">
                <a:effectLst/>
              </a:rPr>
              <a:t>; }</a:t>
            </a:r>
            <a:endParaRPr lang="en-US" sz="1400" dirty="0">
              <a:effectLst/>
            </a:endParaRPr>
          </a:p>
          <a:p>
            <a:r>
              <a:rPr lang="en-US" sz="1400" dirty="0" smtClean="0">
                <a:effectLst/>
              </a:rPr>
              <a:t>    public </a:t>
            </a:r>
            <a:r>
              <a:rPr lang="en-US" sz="1400" dirty="0">
                <a:effectLst/>
              </a:rPr>
              <a:t>void </a:t>
            </a:r>
            <a:r>
              <a:rPr lang="en-US" sz="1400" dirty="0" err="1">
                <a:effectLst/>
              </a:rPr>
              <a:t>setAddress</a:t>
            </a:r>
            <a:r>
              <a:rPr lang="en-US" sz="1400" dirty="0">
                <a:effectLst/>
              </a:rPr>
              <a:t> () </a:t>
            </a:r>
            <a:r>
              <a:rPr lang="en-US" sz="1400" dirty="0" smtClean="0">
                <a:effectLst/>
              </a:rPr>
              <a:t>{ </a:t>
            </a:r>
            <a:r>
              <a:rPr lang="en-US" sz="1400" dirty="0" err="1" smtClean="0">
                <a:effectLst/>
              </a:rPr>
              <a:t>this.address</a:t>
            </a:r>
            <a:r>
              <a:rPr lang="en-US" sz="1400" dirty="0" smtClean="0">
                <a:effectLst/>
              </a:rPr>
              <a:t> </a:t>
            </a:r>
            <a:r>
              <a:rPr lang="en-US" sz="1400" dirty="0">
                <a:effectLst/>
              </a:rPr>
              <a:t>= address</a:t>
            </a:r>
            <a:r>
              <a:rPr lang="en-US" sz="1400" dirty="0" smtClean="0">
                <a:effectLst/>
              </a:rPr>
              <a:t>;}</a:t>
            </a:r>
            <a:endParaRPr lang="en-US" sz="1400" dirty="0">
              <a:effectLst/>
            </a:endParaRPr>
          </a:p>
          <a:p>
            <a:r>
              <a:rPr lang="en-US" sz="1400" dirty="0" smtClean="0">
                <a:effectLst/>
              </a:rPr>
              <a:t>    public </a:t>
            </a:r>
            <a:r>
              <a:rPr lang="en-US" sz="1400" dirty="0">
                <a:effectLst/>
              </a:rPr>
              <a:t>String </a:t>
            </a:r>
            <a:r>
              <a:rPr lang="en-US" sz="1400" dirty="0" err="1">
                <a:effectLst/>
              </a:rPr>
              <a:t>getName</a:t>
            </a:r>
            <a:r>
              <a:rPr lang="en-US" sz="1400" dirty="0">
                <a:effectLst/>
              </a:rPr>
              <a:t> () </a:t>
            </a:r>
            <a:r>
              <a:rPr lang="en-US" sz="1400" dirty="0" smtClean="0">
                <a:effectLst/>
              </a:rPr>
              <a:t>{ return </a:t>
            </a:r>
            <a:r>
              <a:rPr lang="en-US" sz="1400" dirty="0">
                <a:effectLst/>
              </a:rPr>
              <a:t>name</a:t>
            </a:r>
            <a:r>
              <a:rPr lang="en-US" sz="1400" dirty="0" smtClean="0">
                <a:effectLst/>
              </a:rPr>
              <a:t>; }</a:t>
            </a:r>
            <a:endParaRPr lang="en-US" sz="1400" dirty="0">
              <a:effectLst/>
            </a:endParaRPr>
          </a:p>
          <a:p>
            <a:r>
              <a:rPr lang="en-US" sz="1400" dirty="0" smtClean="0">
                <a:effectLst/>
              </a:rPr>
              <a:t>    </a:t>
            </a:r>
            <a:r>
              <a:rPr lang="en-US" sz="1400" dirty="0">
                <a:effectLst/>
              </a:rPr>
              <a:t>public </a:t>
            </a:r>
            <a:r>
              <a:rPr lang="en-US" sz="1400" dirty="0" err="1">
                <a:effectLst/>
              </a:rPr>
              <a:t>int</a:t>
            </a:r>
            <a:r>
              <a:rPr lang="en-US" sz="1400" dirty="0">
                <a:effectLst/>
              </a:rPr>
              <a:t> </a:t>
            </a:r>
            <a:r>
              <a:rPr lang="en-US" sz="1400" dirty="0" err="1">
                <a:effectLst/>
              </a:rPr>
              <a:t>getAge</a:t>
            </a:r>
            <a:r>
              <a:rPr lang="en-US" sz="1400" dirty="0">
                <a:effectLst/>
              </a:rPr>
              <a:t> () </a:t>
            </a:r>
            <a:r>
              <a:rPr lang="en-US" sz="1400" dirty="0" smtClean="0">
                <a:effectLst/>
              </a:rPr>
              <a:t>{ return </a:t>
            </a:r>
            <a:r>
              <a:rPr lang="en-US" sz="1400" dirty="0">
                <a:effectLst/>
              </a:rPr>
              <a:t>age</a:t>
            </a:r>
            <a:r>
              <a:rPr lang="en-US" sz="1400" dirty="0" smtClean="0">
                <a:effectLst/>
              </a:rPr>
              <a:t>;}</a:t>
            </a:r>
            <a:endParaRPr lang="en-US" sz="1400" dirty="0">
              <a:effectLst/>
            </a:endParaRPr>
          </a:p>
          <a:p>
            <a:r>
              <a:rPr lang="en-US" sz="1400" dirty="0" smtClean="0">
                <a:effectLst/>
              </a:rPr>
              <a:t>    </a:t>
            </a:r>
            <a:r>
              <a:rPr lang="en-US" sz="1400" dirty="0">
                <a:effectLst/>
              </a:rPr>
              <a:t>public String </a:t>
            </a:r>
            <a:r>
              <a:rPr lang="en-US" sz="1400" dirty="0" err="1">
                <a:effectLst/>
              </a:rPr>
              <a:t>getAddress</a:t>
            </a:r>
            <a:r>
              <a:rPr lang="en-US" sz="1400" dirty="0">
                <a:effectLst/>
              </a:rPr>
              <a:t> () </a:t>
            </a:r>
            <a:r>
              <a:rPr lang="en-US" sz="1400" dirty="0" smtClean="0">
                <a:effectLst/>
              </a:rPr>
              <a:t>{ return </a:t>
            </a:r>
            <a:r>
              <a:rPr lang="en-US" sz="1400" dirty="0">
                <a:effectLst/>
              </a:rPr>
              <a:t>address</a:t>
            </a:r>
            <a:r>
              <a:rPr lang="en-US" sz="1400" dirty="0" smtClean="0">
                <a:effectLst/>
              </a:rPr>
              <a:t>; }</a:t>
            </a:r>
            <a:endParaRPr lang="en-US" sz="1400" dirty="0">
              <a:effectLst/>
            </a:endParaRPr>
          </a:p>
          <a:p>
            <a:r>
              <a:rPr lang="en-US" sz="1400" dirty="0">
                <a:effectLst/>
              </a:rPr>
              <a:t>}</a:t>
            </a:r>
            <a:endParaRPr lang="en-US" sz="1400" dirty="0">
              <a:effectLst/>
            </a:endParaRPr>
          </a:p>
        </p:txBody>
      </p:sp>
      <p:sp>
        <p:nvSpPr>
          <p:cNvPr id="8" name="Rectangle 7"/>
          <p:cNvSpPr/>
          <p:nvPr/>
        </p:nvSpPr>
        <p:spPr>
          <a:xfrm>
            <a:off x="5410200" y="1143000"/>
            <a:ext cx="4572000" cy="5632311"/>
          </a:xfrm>
          <a:prstGeom prst="rect">
            <a:avLst/>
          </a:prstGeom>
        </p:spPr>
        <p:txBody>
          <a:bodyPr>
            <a:spAutoFit/>
          </a:bodyPr>
          <a:lstStyle/>
          <a:p>
            <a:r>
              <a:rPr lang="en-US" dirty="0">
                <a:effectLst/>
              </a:rPr>
              <a:t>public class Dog {</a:t>
            </a:r>
            <a:endParaRPr lang="en-US" dirty="0">
              <a:effectLst/>
            </a:endParaRPr>
          </a:p>
          <a:p>
            <a:r>
              <a:rPr lang="en-US" dirty="0">
                <a:effectLst/>
              </a:rPr>
              <a:t>    private String name;</a:t>
            </a:r>
            <a:endParaRPr lang="en-US" dirty="0">
              <a:effectLst/>
            </a:endParaRPr>
          </a:p>
          <a:p>
            <a:r>
              <a:rPr lang="en-US" dirty="0">
                <a:effectLst/>
              </a:rPr>
              <a:t>    private </a:t>
            </a:r>
            <a:r>
              <a:rPr lang="en-US" dirty="0" err="1">
                <a:effectLst/>
              </a:rPr>
              <a:t>int</a:t>
            </a:r>
            <a:r>
              <a:rPr lang="en-US" dirty="0">
                <a:effectLst/>
              </a:rPr>
              <a:t> age;</a:t>
            </a:r>
            <a:endParaRPr lang="en-US" dirty="0">
              <a:effectLst/>
            </a:endParaRPr>
          </a:p>
          <a:p>
            <a:r>
              <a:rPr lang="en-US" dirty="0">
                <a:effectLst/>
              </a:rPr>
              <a:t>    public Dog(){</a:t>
            </a:r>
            <a:endParaRPr lang="en-US" dirty="0">
              <a:effectLst/>
            </a:endParaRPr>
          </a:p>
          <a:p>
            <a:r>
              <a:rPr lang="en-US" dirty="0">
                <a:effectLst/>
              </a:rPr>
              <a:t>       this.name = name;</a:t>
            </a:r>
            <a:endParaRPr lang="en-US" dirty="0">
              <a:effectLst/>
            </a:endParaRPr>
          </a:p>
          <a:p>
            <a:r>
              <a:rPr lang="en-US" dirty="0">
                <a:effectLst/>
              </a:rPr>
              <a:t>       </a:t>
            </a:r>
            <a:r>
              <a:rPr lang="en-US" dirty="0" err="1">
                <a:effectLst/>
              </a:rPr>
              <a:t>this.age</a:t>
            </a:r>
            <a:r>
              <a:rPr lang="en-US" dirty="0">
                <a:effectLst/>
              </a:rPr>
              <a:t> = age;</a:t>
            </a:r>
            <a:endParaRPr lang="en-US" dirty="0">
              <a:effectLst/>
            </a:endParaRPr>
          </a:p>
          <a:p>
            <a:r>
              <a:rPr lang="en-US" dirty="0">
                <a:effectLst/>
              </a:rPr>
              <a:t>    </a:t>
            </a:r>
            <a:r>
              <a:rPr lang="en-US" dirty="0" smtClean="0">
                <a:effectLst/>
              </a:rPr>
              <a:t>}</a:t>
            </a:r>
            <a:endParaRPr lang="en-US" dirty="0">
              <a:effectLst/>
            </a:endParaRPr>
          </a:p>
          <a:p>
            <a:r>
              <a:rPr lang="en-US" dirty="0">
                <a:effectLst/>
              </a:rPr>
              <a:t>    public void </a:t>
            </a:r>
            <a:r>
              <a:rPr lang="en-US" dirty="0" err="1">
                <a:effectLst/>
              </a:rPr>
              <a:t>setName</a:t>
            </a:r>
            <a:r>
              <a:rPr lang="en-US" dirty="0">
                <a:effectLst/>
              </a:rPr>
              <a:t> () {</a:t>
            </a:r>
            <a:endParaRPr lang="en-US" dirty="0">
              <a:effectLst/>
            </a:endParaRPr>
          </a:p>
          <a:p>
            <a:r>
              <a:rPr lang="en-US" dirty="0">
                <a:effectLst/>
              </a:rPr>
              <a:t>        this.name = name;</a:t>
            </a:r>
            <a:endParaRPr lang="en-US" dirty="0">
              <a:effectLst/>
            </a:endParaRPr>
          </a:p>
          <a:p>
            <a:r>
              <a:rPr lang="en-US" dirty="0">
                <a:effectLst/>
              </a:rPr>
              <a:t>    }</a:t>
            </a:r>
            <a:endParaRPr lang="en-US" dirty="0">
              <a:effectLst/>
            </a:endParaRPr>
          </a:p>
          <a:p>
            <a:r>
              <a:rPr lang="en-US" dirty="0">
                <a:effectLst/>
              </a:rPr>
              <a:t>    public void </a:t>
            </a:r>
            <a:r>
              <a:rPr lang="en-US" dirty="0" err="1">
                <a:effectLst/>
              </a:rPr>
              <a:t>setAge</a:t>
            </a:r>
            <a:r>
              <a:rPr lang="en-US" dirty="0">
                <a:effectLst/>
              </a:rPr>
              <a:t> () {</a:t>
            </a:r>
            <a:endParaRPr lang="en-US" dirty="0">
              <a:effectLst/>
            </a:endParaRPr>
          </a:p>
          <a:p>
            <a:r>
              <a:rPr lang="en-US" dirty="0">
                <a:effectLst/>
              </a:rPr>
              <a:t>        </a:t>
            </a:r>
            <a:r>
              <a:rPr lang="en-US" dirty="0" err="1">
                <a:effectLst/>
              </a:rPr>
              <a:t>this.age</a:t>
            </a:r>
            <a:r>
              <a:rPr lang="en-US" dirty="0">
                <a:effectLst/>
              </a:rPr>
              <a:t> = age;</a:t>
            </a:r>
            <a:endParaRPr lang="en-US" dirty="0">
              <a:effectLst/>
            </a:endParaRPr>
          </a:p>
          <a:p>
            <a:r>
              <a:rPr lang="en-US" dirty="0">
                <a:effectLst/>
              </a:rPr>
              <a:t>    }</a:t>
            </a:r>
            <a:endParaRPr lang="en-US" dirty="0">
              <a:effectLst/>
            </a:endParaRPr>
          </a:p>
          <a:p>
            <a:r>
              <a:rPr lang="en-US" dirty="0">
                <a:effectLst/>
              </a:rPr>
              <a:t>    public String </a:t>
            </a:r>
            <a:r>
              <a:rPr lang="en-US" dirty="0" err="1">
                <a:effectLst/>
              </a:rPr>
              <a:t>getName</a:t>
            </a:r>
            <a:r>
              <a:rPr lang="en-US" dirty="0">
                <a:effectLst/>
              </a:rPr>
              <a:t> () {</a:t>
            </a:r>
            <a:endParaRPr lang="en-US" dirty="0">
              <a:effectLst/>
            </a:endParaRPr>
          </a:p>
          <a:p>
            <a:r>
              <a:rPr lang="en-US" dirty="0">
                <a:effectLst/>
              </a:rPr>
              <a:t>        return name;</a:t>
            </a:r>
            <a:endParaRPr lang="en-US" dirty="0">
              <a:effectLst/>
            </a:endParaRPr>
          </a:p>
          <a:p>
            <a:r>
              <a:rPr lang="en-US" dirty="0">
                <a:effectLst/>
              </a:rPr>
              <a:t>    }</a:t>
            </a:r>
            <a:endParaRPr lang="en-US" dirty="0">
              <a:effectLst/>
            </a:endParaRPr>
          </a:p>
          <a:p>
            <a:r>
              <a:rPr lang="en-US" dirty="0">
                <a:effectLst/>
              </a:rPr>
              <a:t>    public </a:t>
            </a:r>
            <a:r>
              <a:rPr lang="en-US" dirty="0" err="1">
                <a:effectLst/>
              </a:rPr>
              <a:t>int</a:t>
            </a:r>
            <a:r>
              <a:rPr lang="en-US" dirty="0">
                <a:effectLst/>
              </a:rPr>
              <a:t> </a:t>
            </a:r>
            <a:r>
              <a:rPr lang="en-US" dirty="0" err="1">
                <a:effectLst/>
              </a:rPr>
              <a:t>getAge</a:t>
            </a:r>
            <a:r>
              <a:rPr lang="en-US" dirty="0">
                <a:effectLst/>
              </a:rPr>
              <a:t> () {</a:t>
            </a:r>
            <a:endParaRPr lang="en-US" dirty="0">
              <a:effectLst/>
            </a:endParaRPr>
          </a:p>
          <a:p>
            <a:r>
              <a:rPr lang="en-US" dirty="0">
                <a:effectLst/>
              </a:rPr>
              <a:t>        return age;</a:t>
            </a:r>
            <a:endParaRPr lang="en-US" dirty="0">
              <a:effectLst/>
            </a:endParaRPr>
          </a:p>
          <a:p>
            <a:r>
              <a:rPr lang="en-US" dirty="0">
                <a:effectLst/>
              </a:rPr>
              <a:t>    }</a:t>
            </a:r>
            <a:endParaRPr lang="en-US" dirty="0">
              <a:effectLst/>
            </a:endParaRPr>
          </a:p>
          <a:p>
            <a:r>
              <a:rPr lang="en-US" dirty="0">
                <a:effectLst/>
              </a:rPr>
              <a:t>}</a:t>
            </a:r>
            <a:endParaRPr lang="en-US" dirty="0">
              <a:effectLst/>
            </a:endParaRPr>
          </a:p>
        </p:txBody>
      </p:sp>
      <p:sp>
        <p:nvSpPr>
          <p:cNvPr id="9" name="Rectangle 8"/>
          <p:cNvSpPr/>
          <p:nvPr/>
        </p:nvSpPr>
        <p:spPr>
          <a:xfrm>
            <a:off x="724302" y="5029200"/>
            <a:ext cx="4608954" cy="646331"/>
          </a:xfrm>
          <a:prstGeom prst="rect">
            <a:avLst/>
          </a:prstGeom>
        </p:spPr>
        <p:txBody>
          <a:bodyPr wrap="none">
            <a:spAutoFit/>
          </a:bodyPr>
          <a:lstStyle/>
          <a:p>
            <a:r>
              <a:rPr lang="en-US" dirty="0" smtClean="0"/>
              <a:t>For Bidirectional Association:</a:t>
            </a:r>
            <a:endParaRPr lang="en-US" dirty="0" smtClean="0"/>
          </a:p>
          <a:p>
            <a:r>
              <a:rPr lang="en-US" dirty="0" smtClean="0"/>
              <a:t>Add : </a:t>
            </a:r>
            <a:r>
              <a:rPr lang="en-US" dirty="0" err="1" smtClean="0"/>
              <a:t>Person.setDog</a:t>
            </a:r>
            <a:r>
              <a:rPr lang="en-US" dirty="0" smtClean="0"/>
              <a:t>() </a:t>
            </a:r>
            <a:r>
              <a:rPr lang="en-US" dirty="0"/>
              <a:t>and </a:t>
            </a:r>
            <a:r>
              <a:rPr lang="en-US" dirty="0" err="1"/>
              <a:t>Dog.setOwner</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lnSpc>
                <a:spcPct val="90000"/>
              </a:lnSpc>
            </a:pPr>
            <a:r>
              <a:rPr lang="en-US" altLang="en-US" sz="2400" u="sng" dirty="0" smtClean="0"/>
              <a:t>Change Reference to Value</a:t>
            </a:r>
            <a:r>
              <a:rPr lang="en-US" altLang="en-US" sz="2400" dirty="0" smtClean="0"/>
              <a:t> :</a:t>
            </a:r>
            <a:endParaRPr lang="en-US" altLang="en-US" sz="2400" dirty="0" smtClean="0"/>
          </a:p>
          <a:p>
            <a:pPr eaLnBrk="1" hangingPunct="1">
              <a:lnSpc>
                <a:spcPct val="90000"/>
              </a:lnSpc>
            </a:pPr>
            <a:r>
              <a:rPr lang="en-US" altLang="en-US" sz="2400" b="1" dirty="0" smtClean="0"/>
              <a:t>Problem:</a:t>
            </a:r>
            <a:r>
              <a:rPr lang="en-US" altLang="en-US" sz="2400" dirty="0" smtClean="0"/>
              <a:t> </a:t>
            </a:r>
            <a:r>
              <a:rPr lang="en-US" sz="2400" dirty="0" smtClean="0"/>
              <a:t>You </a:t>
            </a:r>
            <a:r>
              <a:rPr lang="en-US" sz="2400" dirty="0"/>
              <a:t>have a reference object that’s too small and infrequently changed to justify managing its life </a:t>
            </a:r>
            <a:r>
              <a:rPr lang="en-US" sz="2400" dirty="0" smtClean="0"/>
              <a:t>cycle.</a:t>
            </a:r>
            <a:endParaRPr lang="en-US" sz="2400" dirty="0" smtClean="0"/>
          </a:p>
          <a:p>
            <a:pPr eaLnBrk="1" hangingPunct="1">
              <a:lnSpc>
                <a:spcPct val="90000"/>
              </a:lnSpc>
            </a:pPr>
            <a:r>
              <a:rPr lang="en-US" sz="2400" b="1" dirty="0" smtClean="0"/>
              <a:t>Solution:</a:t>
            </a:r>
            <a:r>
              <a:rPr lang="en-US" sz="2400" dirty="0" smtClean="0"/>
              <a:t> Turn </a:t>
            </a:r>
            <a:r>
              <a:rPr lang="en-US" sz="2400" dirty="0"/>
              <a:t>it into a value object.</a:t>
            </a:r>
            <a:endParaRPr lang="en-US" altLang="en-US" sz="2400" dirty="0" smtClean="0"/>
          </a:p>
        </p:txBody>
      </p:sp>
      <p:sp>
        <p:nvSpPr>
          <p:cNvPr id="19458"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
        <p:nvSpPr>
          <p:cNvPr id="19460" name="Rectangle 5"/>
          <p:cNvSpPr>
            <a:spLocks noChangeArrowheads="1"/>
          </p:cNvSpPr>
          <p:nvPr/>
        </p:nvSpPr>
        <p:spPr bwMode="auto">
          <a:xfrm>
            <a:off x="2286000"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19461" name="Picture 4" descr="http://www.refactoring.com/catalog/changeRefToValue.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676400" y="3200400"/>
            <a:ext cx="56388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0" y="5549900"/>
            <a:ext cx="7924800" cy="1200329"/>
          </a:xfrm>
          <a:prstGeom prst="rect">
            <a:avLst/>
          </a:prstGeom>
        </p:spPr>
        <p:txBody>
          <a:bodyPr wrap="square">
            <a:spAutoFit/>
          </a:bodyPr>
          <a:lstStyle/>
          <a:p>
            <a:r>
              <a:rPr lang="en-US" dirty="0">
                <a:effectLst/>
              </a:rPr>
              <a:t>Make the object unchangeable. </a:t>
            </a:r>
            <a:r>
              <a:rPr lang="en-US" u="sng" dirty="0">
                <a:effectLst/>
              </a:rPr>
              <a:t>The object shouldn’t have any setters or other methods</a:t>
            </a:r>
            <a:r>
              <a:rPr lang="en-US" dirty="0">
                <a:effectLst/>
              </a:rPr>
              <a:t> that change its state and data (</a:t>
            </a:r>
            <a:r>
              <a:rPr lang="en-US" dirty="0">
                <a:effectLst/>
                <a:hlinkClick r:id="rId3"/>
              </a:rPr>
              <a:t>Remove Setting Method</a:t>
            </a:r>
            <a:r>
              <a:rPr lang="en-US" dirty="0">
                <a:effectLst/>
              </a:rPr>
              <a:t> may help here). The only place where data should be assigned to the fields of a value object is a constructor.</a:t>
            </a:r>
            <a:endParaRPr 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r>
              <a:rPr lang="en-US" altLang="en-US" sz="2400" u="sng" smtClean="0"/>
              <a:t>Change Value to Reference</a:t>
            </a:r>
            <a:r>
              <a:rPr lang="en-US" altLang="en-US" sz="2400" smtClean="0"/>
              <a:t> :</a:t>
            </a:r>
            <a:endParaRPr lang="en-US" altLang="en-US" sz="2400" smtClean="0"/>
          </a:p>
          <a:p>
            <a:pPr eaLnBrk="1" hangingPunct="1">
              <a:buFontTx/>
              <a:buNone/>
            </a:pPr>
            <a:r>
              <a:rPr lang="en-US" altLang="en-US" sz="2400" smtClean="0">
                <a:cs typeface="Times New Roman" panose="02020603050405020304" pitchFamily="18" charset="0"/>
              </a:rPr>
              <a:t>   When we have a class with many equal instances that we want to replace with a single object.</a:t>
            </a:r>
            <a:r>
              <a:rPr lang="en-US" altLang="en-US" sz="2400" smtClean="0"/>
              <a:t> </a:t>
            </a:r>
            <a:endParaRPr lang="en-US" altLang="en-US" sz="2400" smtClean="0"/>
          </a:p>
        </p:txBody>
      </p:sp>
      <p:sp>
        <p:nvSpPr>
          <p:cNvPr id="20482"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
        <p:nvSpPr>
          <p:cNvPr id="20484" name="Rectangle 5"/>
          <p:cNvSpPr>
            <a:spLocks noChangeArrowheads="1"/>
          </p:cNvSpPr>
          <p:nvPr/>
        </p:nvSpPr>
        <p:spPr bwMode="auto">
          <a:xfrm>
            <a:off x="2286000" y="1690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20485" name="Picture 4" descr="http://www.refactoring.com/catalog/changeValueToRef.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219200" y="3276600"/>
            <a:ext cx="6781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r>
              <a:rPr lang="en-US" altLang="en-US" u="sng" smtClean="0"/>
              <a:t>Collapse Hierarchy</a:t>
            </a:r>
            <a:r>
              <a:rPr lang="en-US" altLang="en-US" smtClean="0"/>
              <a:t> :</a:t>
            </a:r>
            <a:endParaRPr lang="en-US" altLang="en-US" smtClean="0"/>
          </a:p>
          <a:p>
            <a:pPr eaLnBrk="1" hangingPunct="1">
              <a:buFontTx/>
              <a:buNone/>
            </a:pPr>
            <a:r>
              <a:rPr lang="en-US" altLang="en-US" i="1" smtClean="0">
                <a:cs typeface="Times New Roman" panose="02020603050405020304" pitchFamily="18" charset="0"/>
              </a:rPr>
              <a:t>   </a:t>
            </a:r>
            <a:r>
              <a:rPr lang="en-US" altLang="en-US" sz="2400" smtClean="0">
                <a:cs typeface="Times New Roman" panose="02020603050405020304" pitchFamily="18" charset="0"/>
              </a:rPr>
              <a:t>As superclass and subclass are not very different</a:t>
            </a:r>
            <a:r>
              <a:rPr lang="en-US" altLang="en-US" sz="2400" smtClean="0"/>
              <a:t>.</a:t>
            </a:r>
            <a:endParaRPr lang="en-US" altLang="en-US" sz="2400" smtClean="0"/>
          </a:p>
        </p:txBody>
      </p:sp>
      <p:sp>
        <p:nvSpPr>
          <p:cNvPr id="21506" name="Rectangle 2"/>
          <p:cNvSpPr>
            <a:spLocks noGrp="1" noChangeArrowheads="1"/>
          </p:cNvSpPr>
          <p:nvPr>
            <p:ph type="title"/>
          </p:nvPr>
        </p:nvSpPr>
        <p:spPr/>
        <p:txBody>
          <a:bodyPr/>
          <a:lstStyle/>
          <a:p>
            <a:pPr eaLnBrk="1" hangingPunct="1"/>
            <a:r>
              <a:rPr lang="en-US" altLang="en-US" smtClean="0"/>
              <a:t>Continued..</a:t>
            </a:r>
            <a:endParaRPr lang="en-US" altLang="en-US" smtClean="0"/>
          </a:p>
        </p:txBody>
      </p:sp>
      <p:sp>
        <p:nvSpPr>
          <p:cNvPr id="21508" name="Rectangle 5"/>
          <p:cNvSpPr>
            <a:spLocks noChangeArrowheads="1"/>
          </p:cNvSpPr>
          <p:nvPr/>
        </p:nvSpPr>
        <p:spPr bwMode="auto">
          <a:xfrm>
            <a:off x="228600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21509" name="Picture 4" descr="http://www.refactoring.com/catalog/collapseHie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600200" y="3124200"/>
            <a:ext cx="6400800"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22530"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
        <p:nvSpPr>
          <p:cNvPr id="22531" name="Line 7"/>
          <p:cNvSpPr>
            <a:spLocks noChangeShapeType="1"/>
          </p:cNvSpPr>
          <p:nvPr/>
        </p:nvSpPr>
        <p:spPr bwMode="auto">
          <a:xfrm>
            <a:off x="4038600" y="4495800"/>
            <a:ext cx="1371600" cy="0"/>
          </a:xfrm>
          <a:prstGeom prst="line">
            <a:avLst/>
          </a:prstGeom>
          <a:noFill/>
          <a:ln w="101600" cmpd="dbl">
            <a:solidFill>
              <a:srgbClr val="FFFFFF"/>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2532" name="Picture 1"/>
          <p:cNvPicPr>
            <a:picLocks noChangeAspect="1" noChangeArrowheads="1"/>
          </p:cNvPicPr>
          <p:nvPr/>
        </p:nvPicPr>
        <p:blipFill>
          <a:blip r:embed="rId1">
            <a:extLst>
              <a:ext uri="{28A0092B-C50C-407E-A947-70E740481C1C}">
                <a14:useLocalDpi xmlns:a14="http://schemas.microsoft.com/office/drawing/2010/main" val="0"/>
              </a:ext>
            </a:extLst>
          </a:blip>
          <a:srcRect t="21852" r="60834" b="14444"/>
          <a:stretch>
            <a:fillRect/>
          </a:stretch>
        </p:blipFill>
        <p:spPr bwMode="auto">
          <a:xfrm>
            <a:off x="1066800" y="1198563"/>
            <a:ext cx="6102350" cy="558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23556" name="Picture 3"/>
          <p:cNvPicPr>
            <a:picLocks noChangeAspect="1" noChangeArrowheads="1"/>
          </p:cNvPicPr>
          <p:nvPr/>
        </p:nvPicPr>
        <p:blipFill>
          <a:blip r:embed="rId1">
            <a:extLst>
              <a:ext uri="{28A0092B-C50C-407E-A947-70E740481C1C}">
                <a14:useLocalDpi xmlns:a14="http://schemas.microsoft.com/office/drawing/2010/main" val="0"/>
              </a:ext>
            </a:extLst>
          </a:blip>
          <a:srcRect t="8519" r="63333" b="12962"/>
          <a:stretch>
            <a:fillRect/>
          </a:stretch>
        </p:blipFill>
        <p:spPr bwMode="auto">
          <a:xfrm>
            <a:off x="838200" y="381000"/>
            <a:ext cx="518795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lnSpc>
                <a:spcPct val="90000"/>
              </a:lnSpc>
            </a:pPr>
            <a:r>
              <a:rPr lang="en-US" altLang="en-US" dirty="0" smtClean="0"/>
              <a:t>Refactoring is changing a software system by </a:t>
            </a:r>
            <a:r>
              <a:rPr lang="en-US" altLang="en-US" u="sng" dirty="0" smtClean="0"/>
              <a:t>improving its internal structure without changing its external behavior</a:t>
            </a:r>
            <a:r>
              <a:rPr lang="en-US" altLang="en-US" dirty="0" smtClean="0"/>
              <a:t>, i.e. it is a technique to restructure the code in a disciplined way.</a:t>
            </a:r>
            <a:endParaRPr lang="en-US" altLang="en-US" dirty="0" smtClean="0"/>
          </a:p>
          <a:p>
            <a:pPr eaLnBrk="1" hangingPunct="1">
              <a:lnSpc>
                <a:spcPct val="90000"/>
              </a:lnSpc>
              <a:buFontTx/>
              <a:buNone/>
            </a:pPr>
            <a:endParaRPr lang="en-US" altLang="en-US" dirty="0" smtClean="0"/>
          </a:p>
          <a:p>
            <a:pPr eaLnBrk="1" hangingPunct="1">
              <a:lnSpc>
                <a:spcPct val="90000"/>
              </a:lnSpc>
            </a:pPr>
            <a:r>
              <a:rPr lang="en-US" altLang="en-US" dirty="0" smtClean="0"/>
              <a:t>It makes the software </a:t>
            </a:r>
            <a:r>
              <a:rPr lang="en-US" altLang="en-US" u="sng" dirty="0" smtClean="0"/>
              <a:t>easier to understand </a:t>
            </a:r>
            <a:r>
              <a:rPr lang="en-US" altLang="en-US" dirty="0" smtClean="0"/>
              <a:t>and </a:t>
            </a:r>
            <a:r>
              <a:rPr lang="en-US" altLang="en-US" u="sng" dirty="0" smtClean="0"/>
              <a:t>cheaper to modify</a:t>
            </a:r>
            <a:r>
              <a:rPr lang="en-US" altLang="en-US" dirty="0" smtClean="0"/>
              <a:t>.</a:t>
            </a:r>
            <a:endParaRPr lang="en-US" altLang="en-US" dirty="0" smtClean="0"/>
          </a:p>
          <a:p>
            <a:pPr eaLnBrk="1" hangingPunct="1">
              <a:lnSpc>
                <a:spcPct val="90000"/>
              </a:lnSpc>
            </a:pPr>
            <a:endParaRPr lang="en-US" altLang="en-US" dirty="0"/>
          </a:p>
          <a:p>
            <a:pPr eaLnBrk="1" hangingPunct="1">
              <a:lnSpc>
                <a:spcPct val="90000"/>
              </a:lnSpc>
            </a:pPr>
            <a:r>
              <a:rPr lang="en-US" altLang="en-US" dirty="0"/>
              <a:t>Refactoring is an overhead activity.</a:t>
            </a:r>
            <a:endParaRPr lang="en-US" altLang="en-US" dirty="0"/>
          </a:p>
          <a:p>
            <a:pPr eaLnBrk="1" hangingPunct="1">
              <a:lnSpc>
                <a:spcPct val="90000"/>
              </a:lnSpc>
            </a:pPr>
            <a:endParaRPr lang="en-US" altLang="en-US" dirty="0" smtClean="0"/>
          </a:p>
          <a:p>
            <a:pPr eaLnBrk="1" hangingPunct="1">
              <a:lnSpc>
                <a:spcPct val="90000"/>
              </a:lnSpc>
              <a:buFontTx/>
              <a:buNone/>
            </a:pPr>
            <a:endParaRPr lang="en-US" altLang="en-US" dirty="0" smtClean="0"/>
          </a:p>
          <a:p>
            <a:pPr eaLnBrk="1" hangingPunct="1">
              <a:lnSpc>
                <a:spcPct val="90000"/>
              </a:lnSpc>
              <a:buFontTx/>
              <a:buNone/>
            </a:pPr>
            <a:endParaRPr lang="en-US" altLang="en-US" dirty="0" smtClean="0"/>
          </a:p>
          <a:p>
            <a:pPr eaLnBrk="1" hangingPunct="1">
              <a:lnSpc>
                <a:spcPct val="90000"/>
              </a:lnSpc>
              <a:buFontTx/>
              <a:buNone/>
            </a:pPr>
            <a:endParaRPr lang="en-US" altLang="en-US" dirty="0" smtClean="0"/>
          </a:p>
        </p:txBody>
      </p:sp>
      <p:sp>
        <p:nvSpPr>
          <p:cNvPr id="4098" name="Rectangle 2"/>
          <p:cNvSpPr>
            <a:spLocks noGrp="1" noChangeArrowheads="1"/>
          </p:cNvSpPr>
          <p:nvPr>
            <p:ph type="title"/>
          </p:nvPr>
        </p:nvSpPr>
        <p:spPr/>
        <p:txBody>
          <a:bodyPr/>
          <a:lstStyle/>
          <a:p>
            <a:pPr eaLnBrk="1" hangingPunct="1"/>
            <a:r>
              <a:rPr lang="en-US" altLang="en-US" dirty="0" smtClean="0"/>
              <a:t>Definition</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24578"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pic>
        <p:nvPicPr>
          <p:cNvPr id="24579"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66667" b="20370"/>
          <a:stretch>
            <a:fillRect/>
          </a:stretch>
        </p:blipFill>
        <p:spPr bwMode="auto">
          <a:xfrm>
            <a:off x="914400" y="990600"/>
            <a:ext cx="5867400"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25602" name="Rectangle 2"/>
          <p:cNvSpPr>
            <a:spLocks noGrp="1" noChangeArrowheads="1"/>
          </p:cNvSpPr>
          <p:nvPr>
            <p:ph type="title"/>
          </p:nvPr>
        </p:nvSpPr>
        <p:spPr/>
        <p:txBody>
          <a:bodyPr/>
          <a:lstStyle/>
          <a:p>
            <a:pPr eaLnBrk="1" hangingPunct="1"/>
            <a:r>
              <a:rPr lang="en-US" altLang="en-US" smtClean="0"/>
              <a:t>Continued..</a:t>
            </a:r>
            <a:endParaRPr lang="en-US" altLang="en-US" smtClean="0"/>
          </a:p>
        </p:txBody>
      </p:sp>
      <p:sp>
        <p:nvSpPr>
          <p:cNvPr id="25603" name="Rectangle 6"/>
          <p:cNvSpPr>
            <a:spLocks noChangeArrowheads="1"/>
          </p:cNvSpPr>
          <p:nvPr/>
        </p:nvSpPr>
        <p:spPr bwMode="auto">
          <a:xfrm>
            <a:off x="228600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25604"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56667" b="42593"/>
          <a:stretch>
            <a:fillRect/>
          </a:stretch>
        </p:blipFill>
        <p:spPr bwMode="auto">
          <a:xfrm>
            <a:off x="869950" y="1752600"/>
            <a:ext cx="7924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33400" y="5179874"/>
            <a:ext cx="8077200" cy="1754326"/>
          </a:xfrm>
          <a:prstGeom prst="rect">
            <a:avLst/>
          </a:prstGeom>
        </p:spPr>
        <p:txBody>
          <a:bodyPr wrap="square">
            <a:spAutoFit/>
          </a:bodyPr>
          <a:lstStyle/>
          <a:p>
            <a:r>
              <a:rPr lang="en-US" b="1" dirty="0"/>
              <a:t>Benefits</a:t>
            </a:r>
            <a:endParaRPr lang="en-US" b="1" dirty="0"/>
          </a:p>
          <a:p>
            <a:r>
              <a:rPr lang="en-US" dirty="0"/>
              <a:t>The collection field is encapsulated inside a class. When the getter is called, it returns a copy of the collection, which prevents accidental changing or overwriting of the collection elements without the knowledge of the class that contains the collection.</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26626" name="Rectangle 2"/>
          <p:cNvSpPr>
            <a:spLocks noGrp="1" noChangeArrowheads="1"/>
          </p:cNvSpPr>
          <p:nvPr>
            <p:ph type="title"/>
          </p:nvPr>
        </p:nvSpPr>
        <p:spPr/>
        <p:txBody>
          <a:bodyPr/>
          <a:lstStyle/>
          <a:p>
            <a:pPr eaLnBrk="1" hangingPunct="1"/>
            <a:r>
              <a:rPr lang="en-US" altLang="en-US" smtClean="0"/>
              <a:t>Continued..</a:t>
            </a:r>
            <a:endParaRPr lang="en-US" altLang="en-US" smtClean="0"/>
          </a:p>
        </p:txBody>
      </p:sp>
      <p:pic>
        <p:nvPicPr>
          <p:cNvPr id="26627" name="Picture 3"/>
          <p:cNvPicPr>
            <a:picLocks noChangeAspect="1" noChangeArrowheads="1"/>
          </p:cNvPicPr>
          <p:nvPr/>
        </p:nvPicPr>
        <p:blipFill>
          <a:blip r:embed="rId1">
            <a:extLst>
              <a:ext uri="{28A0092B-C50C-407E-A947-70E740481C1C}">
                <a14:useLocalDpi xmlns:a14="http://schemas.microsoft.com/office/drawing/2010/main" val="0"/>
              </a:ext>
            </a:extLst>
          </a:blip>
          <a:srcRect t="23334" r="65833" b="20370"/>
          <a:stretch>
            <a:fillRect/>
          </a:stretch>
        </p:blipFill>
        <p:spPr bwMode="auto">
          <a:xfrm>
            <a:off x="1049338" y="1600200"/>
            <a:ext cx="53435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27652"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69167" b="23334"/>
          <a:stretch>
            <a:fillRect/>
          </a:stretch>
        </p:blipFill>
        <p:spPr bwMode="auto">
          <a:xfrm>
            <a:off x="914400" y="604838"/>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 </a:t>
            </a:r>
            <a:r>
              <a:rPr lang="en-US" dirty="0" smtClean="0"/>
              <a:t>one </a:t>
            </a:r>
            <a:r>
              <a:rPr lang="en-US" dirty="0"/>
              <a:t>class </a:t>
            </a:r>
            <a:r>
              <a:rPr lang="en-US" dirty="0" smtClean="0"/>
              <a:t>doing </a:t>
            </a:r>
            <a:r>
              <a:rPr lang="en-US" dirty="0"/>
              <a:t>work of </a:t>
            </a:r>
            <a:r>
              <a:rPr lang="en-US" dirty="0" smtClean="0"/>
              <a:t>two classes.</a:t>
            </a:r>
            <a:endParaRPr lang="en-US" dirty="0"/>
          </a:p>
          <a:p>
            <a:r>
              <a:rPr lang="en-US" b="1" dirty="0" smtClean="0"/>
              <a:t>Solution: </a:t>
            </a:r>
            <a:r>
              <a:rPr lang="en-US" dirty="0" smtClean="0"/>
              <a:t>Instead</a:t>
            </a:r>
            <a:r>
              <a:rPr lang="en-US" dirty="0"/>
              <a:t>, create a new class and place the fields and methods responsible for the relevant functionality in it.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2400" dirty="0" smtClean="0"/>
          </a:p>
          <a:p>
            <a:endParaRPr lang="en-US" sz="100" dirty="0"/>
          </a:p>
        </p:txBody>
      </p:sp>
      <p:sp>
        <p:nvSpPr>
          <p:cNvPr id="28674" name="Rectangle 2"/>
          <p:cNvSpPr>
            <a:spLocks noGrp="1" noChangeArrowheads="1"/>
          </p:cNvSpPr>
          <p:nvPr>
            <p:ph type="title"/>
          </p:nvPr>
        </p:nvSpPr>
        <p:spPr/>
        <p:txBody>
          <a:bodyPr/>
          <a:lstStyle/>
          <a:p>
            <a:pPr eaLnBrk="1" hangingPunct="1"/>
            <a:r>
              <a:rPr lang="en-US" dirty="0"/>
              <a:t>Extract class</a:t>
            </a:r>
            <a:endParaRPr lang="en-US" altLang="en-US" dirty="0" smtClean="0"/>
          </a:p>
        </p:txBody>
      </p:sp>
      <p:sp>
        <p:nvSpPr>
          <p:cNvPr id="28675" name="Rectangle 5"/>
          <p:cNvSpPr>
            <a:spLocks noChangeArrowheads="1"/>
          </p:cNvSpPr>
          <p:nvPr/>
        </p:nvSpPr>
        <p:spPr bwMode="auto">
          <a:xfrm>
            <a:off x="160020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28676"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2816" t="36436" r="64399" b="19304"/>
          <a:stretch>
            <a:fillRect/>
          </a:stretch>
        </p:blipFill>
        <p:spPr bwMode="auto">
          <a:xfrm>
            <a:off x="762000" y="3030117"/>
            <a:ext cx="4114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129719" y="2850102"/>
            <a:ext cx="3404681" cy="2585323"/>
          </a:xfrm>
          <a:prstGeom prst="rect">
            <a:avLst/>
          </a:prstGeom>
        </p:spPr>
        <p:txBody>
          <a:bodyPr wrap="square">
            <a:spAutoFit/>
          </a:bodyPr>
          <a:lstStyle/>
          <a:p>
            <a:r>
              <a:rPr lang="en-US" dirty="0"/>
              <a:t>Single-responsibility classes are more reliable and tolerant of changes. For example, say that you have a class responsible for ten different things. When you change this class to make it better for one thing, you risk breaking it for the nine others.</a:t>
            </a:r>
            <a:endParaRPr lang="en-US" dirty="0"/>
          </a:p>
        </p:txBody>
      </p:sp>
      <p:sp>
        <p:nvSpPr>
          <p:cNvPr id="7" name="Rectangle 6"/>
          <p:cNvSpPr/>
          <p:nvPr/>
        </p:nvSpPr>
        <p:spPr>
          <a:xfrm>
            <a:off x="762000" y="6242912"/>
            <a:ext cx="2390398" cy="369332"/>
          </a:xfrm>
          <a:prstGeom prst="rect">
            <a:avLst/>
          </a:prstGeom>
        </p:spPr>
        <p:txBody>
          <a:bodyPr wrap="none">
            <a:spAutoFit/>
          </a:bodyPr>
          <a:lstStyle/>
          <a:p>
            <a:r>
              <a:rPr lang="en-US" dirty="0" smtClean="0"/>
              <a:t>Inverse of inline class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Extract class example</a:t>
            </a:r>
            <a:endParaRPr lang="en-US" dirty="0"/>
          </a:p>
        </p:txBody>
      </p:sp>
      <p:grpSp>
        <p:nvGrpSpPr>
          <p:cNvPr id="10" name="Group 9"/>
          <p:cNvGrpSpPr/>
          <p:nvPr/>
        </p:nvGrpSpPr>
        <p:grpSpPr>
          <a:xfrm>
            <a:off x="87108" y="1113817"/>
            <a:ext cx="4724401" cy="5599905"/>
            <a:chOff x="406434" y="1136515"/>
            <a:chExt cx="4724401" cy="5599905"/>
          </a:xfrm>
        </p:grpSpPr>
        <p:sp>
          <p:nvSpPr>
            <p:cNvPr id="5" name="Rectangle 4"/>
            <p:cNvSpPr/>
            <p:nvPr/>
          </p:nvSpPr>
          <p:spPr>
            <a:xfrm>
              <a:off x="406434" y="1136515"/>
              <a:ext cx="4724401" cy="4721805"/>
            </a:xfrm>
            <a:prstGeom prst="rect">
              <a:avLst/>
            </a:prstGeom>
          </p:spPr>
          <p:txBody>
            <a:bodyPr wrap="square">
              <a:spAutoFit/>
            </a:bodyPr>
            <a:lstStyle/>
            <a:p>
              <a:pPr>
                <a:lnSpc>
                  <a:spcPts val="1900"/>
                </a:lnSpc>
              </a:pPr>
              <a:r>
                <a:rPr lang="en-US" spc="-150" dirty="0">
                  <a:effectLst/>
                  <a:latin typeface="+mj-lt"/>
                </a:rPr>
                <a:t>abstract class Shape</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a:p>
              <a:pPr>
                <a:lnSpc>
                  <a:spcPts val="1900"/>
                </a:lnSpc>
              </a:pPr>
              <a:r>
                <a:rPr lang="en-US" spc="-150" dirty="0">
                  <a:effectLst/>
                  <a:latin typeface="+mj-lt"/>
                </a:rPr>
                <a:t>    public void Draw()</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try</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 draw</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catch (Exception 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LogError</a:t>
              </a:r>
              <a:r>
                <a:rPr lang="en-US" spc="-150" dirty="0">
                  <a:effectLst/>
                  <a:latin typeface="+mj-lt"/>
                </a:rPr>
                <a:t>(e);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endParaRPr lang="en-US" spc="-150" dirty="0">
                <a:effectLst/>
                <a:latin typeface="+mj-lt"/>
              </a:endParaRPr>
            </a:p>
            <a:p>
              <a:pPr>
                <a:lnSpc>
                  <a:spcPts val="1900"/>
                </a:lnSpc>
              </a:pPr>
              <a:r>
                <a:rPr lang="en-US" spc="-150" dirty="0">
                  <a:effectLst/>
                  <a:latin typeface="+mj-lt"/>
                </a:rPr>
                <a:t>    public static void </a:t>
              </a:r>
              <a:r>
                <a:rPr lang="en-US" spc="-150" dirty="0" err="1">
                  <a:effectLst/>
                  <a:latin typeface="+mj-lt"/>
                </a:rPr>
                <a:t>LogError</a:t>
              </a:r>
              <a:r>
                <a:rPr lang="en-US" spc="-150" dirty="0">
                  <a:effectLst/>
                  <a:latin typeface="+mj-lt"/>
                </a:rPr>
                <a:t>(Exception 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File.WriteAllText</a:t>
              </a:r>
              <a:r>
                <a:rPr lang="en-US" spc="-150" dirty="0">
                  <a:effectLst/>
                  <a:latin typeface="+mj-lt"/>
                </a:rPr>
                <a:t>(@"c:\Errors\Exception.txt", </a:t>
              </a:r>
              <a:r>
                <a:rPr lang="en-US" spc="-150" dirty="0" err="1">
                  <a:effectLst/>
                  <a:latin typeface="+mj-lt"/>
                </a:rPr>
                <a:t>e.ToString</a:t>
              </a:r>
              <a:r>
                <a:rPr lang="en-US" spc="-150" dirty="0">
                  <a:effectLst/>
                  <a:latin typeface="+mj-lt"/>
                </a:rPr>
                <a:t>());</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p:txBody>
        </p:sp>
        <p:sp>
          <p:nvSpPr>
            <p:cNvPr id="7" name="Rectangle 6"/>
            <p:cNvSpPr/>
            <p:nvPr/>
          </p:nvSpPr>
          <p:spPr>
            <a:xfrm>
              <a:off x="444431" y="6367088"/>
              <a:ext cx="2108269" cy="369332"/>
            </a:xfrm>
            <a:prstGeom prst="rect">
              <a:avLst/>
            </a:prstGeom>
            <a:solidFill>
              <a:srgbClr val="FFFF00"/>
            </a:solidFill>
          </p:spPr>
          <p:txBody>
            <a:bodyPr wrap="none">
              <a:spAutoFit/>
            </a:bodyPr>
            <a:lstStyle/>
            <a:p>
              <a:r>
                <a:rPr lang="en-US" dirty="0" smtClean="0"/>
                <a:t>Before Refactoring</a:t>
              </a:r>
              <a:endParaRPr lang="en-US" dirty="0"/>
            </a:p>
          </p:txBody>
        </p:sp>
      </p:grpSp>
      <p:grpSp>
        <p:nvGrpSpPr>
          <p:cNvPr id="11" name="Group 10"/>
          <p:cNvGrpSpPr/>
          <p:nvPr/>
        </p:nvGrpSpPr>
        <p:grpSpPr>
          <a:xfrm>
            <a:off x="4811509" y="1100465"/>
            <a:ext cx="3875291" cy="5696431"/>
            <a:chOff x="4811509" y="1100465"/>
            <a:chExt cx="3875291" cy="5696431"/>
          </a:xfrm>
        </p:grpSpPr>
        <p:sp>
          <p:nvSpPr>
            <p:cNvPr id="6" name="Rectangle 5"/>
            <p:cNvSpPr/>
            <p:nvPr/>
          </p:nvSpPr>
          <p:spPr>
            <a:xfrm>
              <a:off x="4811509" y="1100465"/>
              <a:ext cx="3875291" cy="5696431"/>
            </a:xfrm>
            <a:prstGeom prst="rect">
              <a:avLst/>
            </a:prstGeom>
          </p:spPr>
          <p:txBody>
            <a:bodyPr wrap="square">
              <a:spAutoFit/>
            </a:bodyPr>
            <a:lstStyle/>
            <a:p>
              <a:pPr>
                <a:lnSpc>
                  <a:spcPts val="1900"/>
                </a:lnSpc>
              </a:pPr>
              <a:r>
                <a:rPr lang="en-US" spc="-150" dirty="0">
                  <a:effectLst/>
                  <a:latin typeface="+mj-lt"/>
                </a:rPr>
                <a:t>class Logger</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a:p>
              <a:pPr>
                <a:lnSpc>
                  <a:spcPts val="1900"/>
                </a:lnSpc>
              </a:pPr>
              <a:r>
                <a:rPr lang="en-US" spc="-150" dirty="0">
                  <a:effectLst/>
                  <a:latin typeface="+mj-lt"/>
                </a:rPr>
                <a:t>    public static void </a:t>
              </a:r>
              <a:r>
                <a:rPr lang="en-US" spc="-150" dirty="0" err="1">
                  <a:effectLst/>
                  <a:latin typeface="+mj-lt"/>
                </a:rPr>
                <a:t>LogError</a:t>
              </a:r>
              <a:r>
                <a:rPr lang="en-US" spc="-150" dirty="0">
                  <a:effectLst/>
                  <a:latin typeface="+mj-lt"/>
                </a:rPr>
                <a:t>(Exception 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File.WriteAllText</a:t>
              </a:r>
              <a:r>
                <a:rPr lang="en-US" spc="-150" dirty="0">
                  <a:effectLst/>
                  <a:latin typeface="+mj-lt"/>
                </a:rPr>
                <a:t>(@"c:\Errors\Exception.txt", </a:t>
              </a:r>
              <a:r>
                <a:rPr lang="en-US" spc="-150" dirty="0" err="1">
                  <a:effectLst/>
                  <a:latin typeface="+mj-lt"/>
                </a:rPr>
                <a:t>e.ToString</a:t>
              </a:r>
              <a:r>
                <a:rPr lang="en-US" spc="-150" dirty="0">
                  <a:effectLst/>
                  <a:latin typeface="+mj-lt"/>
                </a:rPr>
                <a:t>());</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a:p>
              <a:pPr>
                <a:lnSpc>
                  <a:spcPts val="1900"/>
                </a:lnSpc>
              </a:pPr>
              <a:endParaRPr lang="en-US" spc="-150" dirty="0">
                <a:effectLst/>
                <a:latin typeface="+mj-lt"/>
              </a:endParaRPr>
            </a:p>
            <a:p>
              <a:pPr>
                <a:lnSpc>
                  <a:spcPts val="1900"/>
                </a:lnSpc>
              </a:pPr>
              <a:r>
                <a:rPr lang="en-US" spc="-150" dirty="0">
                  <a:effectLst/>
                  <a:latin typeface="+mj-lt"/>
                </a:rPr>
                <a:t>abstract class Shape</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a:p>
              <a:pPr>
                <a:lnSpc>
                  <a:spcPts val="1900"/>
                </a:lnSpc>
              </a:pPr>
              <a:r>
                <a:rPr lang="en-US" spc="-150" dirty="0">
                  <a:effectLst/>
                  <a:latin typeface="+mj-lt"/>
                </a:rPr>
                <a:t>    public void Draw()</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try</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 draw</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catch (Exception 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Logger.LogError</a:t>
              </a:r>
              <a:r>
                <a:rPr lang="en-US" spc="-150" dirty="0">
                  <a:effectLst/>
                  <a:latin typeface="+mj-lt"/>
                </a:rPr>
                <a:t>(e);</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p:txBody>
        </p:sp>
        <p:sp>
          <p:nvSpPr>
            <p:cNvPr id="8" name="Rectangle 7"/>
            <p:cNvSpPr/>
            <p:nvPr/>
          </p:nvSpPr>
          <p:spPr>
            <a:xfrm>
              <a:off x="5181600" y="6376082"/>
              <a:ext cx="1915909" cy="369332"/>
            </a:xfrm>
            <a:prstGeom prst="rect">
              <a:avLst/>
            </a:prstGeom>
            <a:solidFill>
              <a:srgbClr val="FFFF00"/>
            </a:solidFill>
          </p:spPr>
          <p:txBody>
            <a:bodyPr wrap="none">
              <a:spAutoFit/>
            </a:bodyPr>
            <a:lstStyle/>
            <a:p>
              <a:r>
                <a:rPr lang="en-US" dirty="0" smtClean="0"/>
                <a:t>After Refactoring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Problem: Multiple </a:t>
            </a:r>
            <a:r>
              <a:rPr lang="en-US" dirty="0"/>
              <a:t>clients are using the same part of a class </a:t>
            </a:r>
            <a:r>
              <a:rPr lang="en-US" dirty="0" smtClean="0"/>
              <a:t>interface</a:t>
            </a:r>
            <a:r>
              <a:rPr lang="en-US" dirty="0"/>
              <a:t>. Another case: part of the interface in two classes is the same</a:t>
            </a:r>
            <a:r>
              <a:rPr lang="en-US" dirty="0" smtClean="0"/>
              <a:t>.</a:t>
            </a:r>
            <a:endParaRPr lang="en-US" dirty="0"/>
          </a:p>
          <a:p>
            <a:r>
              <a:rPr lang="en-US" b="1" dirty="0" smtClean="0"/>
              <a:t>Solution : </a:t>
            </a:r>
            <a:r>
              <a:rPr lang="en-US" dirty="0" smtClean="0"/>
              <a:t>Move </a:t>
            </a:r>
            <a:r>
              <a:rPr lang="en-US" dirty="0"/>
              <a:t>this identical portion to its own interface.</a:t>
            </a:r>
            <a:endParaRPr lang="en-US" dirty="0"/>
          </a:p>
          <a:p>
            <a:endParaRPr lang="en-US" dirty="0"/>
          </a:p>
        </p:txBody>
      </p:sp>
      <p:sp>
        <p:nvSpPr>
          <p:cNvPr id="2" name="Title 1"/>
          <p:cNvSpPr>
            <a:spLocks noGrp="1"/>
          </p:cNvSpPr>
          <p:nvPr>
            <p:ph type="title"/>
          </p:nvPr>
        </p:nvSpPr>
        <p:spPr/>
        <p:txBody>
          <a:bodyPr/>
          <a:lstStyle/>
          <a:p>
            <a:r>
              <a:rPr lang="en-US" dirty="0"/>
              <a:t>Extract interface</a:t>
            </a:r>
            <a:endParaRPr lang="en-US" dirty="0"/>
          </a:p>
        </p:txBody>
      </p:sp>
      <p:pic>
        <p:nvPicPr>
          <p:cNvPr id="29700"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2696" t="43260" r="64555" b="18206"/>
          <a:stretch>
            <a:fillRect/>
          </a:stretch>
        </p:blipFill>
        <p:spPr bwMode="auto">
          <a:xfrm>
            <a:off x="838200" y="3427380"/>
            <a:ext cx="5181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0" y="6242912"/>
            <a:ext cx="2390398" cy="369332"/>
          </a:xfrm>
          <a:prstGeom prst="rect">
            <a:avLst/>
          </a:prstGeom>
        </p:spPr>
        <p:txBody>
          <a:bodyPr wrap="none">
            <a:spAutoFit/>
          </a:bodyPr>
          <a:lstStyle/>
          <a:p>
            <a:r>
              <a:rPr lang="en-US" dirty="0" smtClean="0"/>
              <a:t>Inverse of inline class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Extract </a:t>
            </a:r>
            <a:r>
              <a:rPr lang="en-US" dirty="0" smtClean="0"/>
              <a:t>interface </a:t>
            </a:r>
            <a:r>
              <a:rPr lang="en-US" dirty="0"/>
              <a:t>example</a:t>
            </a:r>
            <a:endParaRPr lang="en-US" dirty="0"/>
          </a:p>
        </p:txBody>
      </p:sp>
      <p:grpSp>
        <p:nvGrpSpPr>
          <p:cNvPr id="9" name="Group 8"/>
          <p:cNvGrpSpPr/>
          <p:nvPr/>
        </p:nvGrpSpPr>
        <p:grpSpPr>
          <a:xfrm>
            <a:off x="609600" y="1425477"/>
            <a:ext cx="5181600" cy="1809469"/>
            <a:chOff x="609600" y="1425477"/>
            <a:chExt cx="5181600" cy="1809469"/>
          </a:xfrm>
        </p:grpSpPr>
        <p:sp>
          <p:nvSpPr>
            <p:cNvPr id="4" name="Rectangle 3"/>
            <p:cNvSpPr/>
            <p:nvPr/>
          </p:nvSpPr>
          <p:spPr>
            <a:xfrm>
              <a:off x="609600" y="1425477"/>
              <a:ext cx="5181600" cy="1310615"/>
            </a:xfrm>
            <a:prstGeom prst="rect">
              <a:avLst/>
            </a:prstGeom>
          </p:spPr>
          <p:txBody>
            <a:bodyPr wrap="square">
              <a:spAutoFit/>
            </a:bodyPr>
            <a:lstStyle/>
            <a:p>
              <a:pPr>
                <a:lnSpc>
                  <a:spcPts val="1900"/>
                </a:lnSpc>
              </a:pPr>
              <a:r>
                <a:rPr lang="en-US" spc="-150" dirty="0">
                  <a:effectLst/>
                  <a:latin typeface="+mj-lt"/>
                </a:rPr>
                <a:t>File AClass.java</a:t>
              </a:r>
              <a:endParaRPr lang="en-US" spc="-150" dirty="0">
                <a:effectLst/>
                <a:latin typeface="+mj-lt"/>
              </a:endParaRPr>
            </a:p>
            <a:p>
              <a:pPr>
                <a:lnSpc>
                  <a:spcPts val="1900"/>
                </a:lnSpc>
              </a:pPr>
              <a:r>
                <a:rPr lang="en-US" spc="-150" dirty="0">
                  <a:effectLst/>
                  <a:latin typeface="+mj-lt"/>
                </a:rPr>
                <a:t>class </a:t>
              </a:r>
              <a:r>
                <a:rPr lang="en-US" spc="-150" dirty="0" err="1">
                  <a:effectLst/>
                  <a:latin typeface="+mj-lt"/>
                </a:rPr>
                <a:t>AClass</a:t>
              </a:r>
              <a:r>
                <a:rPr lang="en-US" spc="-150" dirty="0">
                  <a:effectLst/>
                  <a:latin typeface="+mj-lt"/>
                </a:rPr>
                <a:t> {</a:t>
              </a:r>
              <a:endParaRPr lang="en-US" spc="-150" dirty="0">
                <a:effectLst/>
                <a:latin typeface="+mj-lt"/>
              </a:endParaRPr>
            </a:p>
            <a:p>
              <a:pPr>
                <a:lnSpc>
                  <a:spcPts val="1900"/>
                </a:lnSpc>
              </a:pPr>
              <a:r>
                <a:rPr lang="en-US" spc="-150" dirty="0">
                  <a:effectLst/>
                  <a:latin typeface="+mj-lt"/>
                </a:rPr>
                <a:t>    public static final double CONSTANT=3.14;</a:t>
              </a:r>
              <a:endParaRPr lang="en-US" spc="-150" dirty="0">
                <a:effectLst/>
                <a:latin typeface="+mj-lt"/>
              </a:endParaRPr>
            </a:p>
            <a:p>
              <a:pPr>
                <a:lnSpc>
                  <a:spcPts val="1900"/>
                </a:lnSpc>
              </a:pPr>
              <a:r>
                <a:rPr lang="en-US" spc="-150" dirty="0">
                  <a:effectLst/>
                  <a:latin typeface="+mj-lt"/>
                </a:rPr>
                <a:t>    public void </a:t>
              </a:r>
              <a:r>
                <a:rPr lang="en-US" spc="-150" dirty="0" err="1">
                  <a:effectLst/>
                  <a:latin typeface="+mj-lt"/>
                </a:rPr>
                <a:t>publicMethod</a:t>
              </a:r>
              <a:r>
                <a:rPr lang="en-US" spc="-150" dirty="0">
                  <a:effectLst/>
                  <a:latin typeface="+mj-lt"/>
                </a:rPr>
                <a:t>() {//some code here}</a:t>
              </a:r>
              <a:endParaRPr lang="en-US" spc="-150" dirty="0">
                <a:effectLst/>
                <a:latin typeface="+mj-lt"/>
              </a:endParaRPr>
            </a:p>
            <a:p>
              <a:pPr>
                <a:lnSpc>
                  <a:spcPts val="1900"/>
                </a:lnSpc>
              </a:pPr>
              <a:r>
                <a:rPr lang="en-US" spc="-150" dirty="0">
                  <a:effectLst/>
                  <a:latin typeface="+mj-lt"/>
                </a:rPr>
                <a:t>    public void </a:t>
              </a:r>
              <a:r>
                <a:rPr lang="en-US" spc="-150" dirty="0" err="1">
                  <a:effectLst/>
                  <a:latin typeface="+mj-lt"/>
                </a:rPr>
                <a:t>secretMethod</a:t>
              </a:r>
              <a:r>
                <a:rPr lang="en-US" spc="-150" dirty="0">
                  <a:effectLst/>
                  <a:latin typeface="+mj-lt"/>
                </a:rPr>
                <a:t>() {//some code here}</a:t>
              </a:r>
              <a:endParaRPr lang="en-US" spc="-150" dirty="0">
                <a:effectLst/>
                <a:latin typeface="+mj-lt"/>
              </a:endParaRPr>
            </a:p>
          </p:txBody>
        </p:sp>
        <p:sp>
          <p:nvSpPr>
            <p:cNvPr id="7" name="Rectangle 6"/>
            <p:cNvSpPr/>
            <p:nvPr/>
          </p:nvSpPr>
          <p:spPr>
            <a:xfrm>
              <a:off x="838200" y="2865614"/>
              <a:ext cx="2108269" cy="369332"/>
            </a:xfrm>
            <a:prstGeom prst="rect">
              <a:avLst/>
            </a:prstGeom>
            <a:solidFill>
              <a:srgbClr val="FFFF00"/>
            </a:solidFill>
          </p:spPr>
          <p:txBody>
            <a:bodyPr wrap="none">
              <a:spAutoFit/>
            </a:bodyPr>
            <a:lstStyle/>
            <a:p>
              <a:r>
                <a:rPr lang="en-US" dirty="0" smtClean="0"/>
                <a:t>Before Refactoring</a:t>
              </a:r>
              <a:endParaRPr lang="en-US" dirty="0"/>
            </a:p>
          </p:txBody>
        </p:sp>
      </p:grpSp>
      <p:grpSp>
        <p:nvGrpSpPr>
          <p:cNvPr id="10" name="Group 9"/>
          <p:cNvGrpSpPr/>
          <p:nvPr/>
        </p:nvGrpSpPr>
        <p:grpSpPr>
          <a:xfrm>
            <a:off x="4572000" y="1204904"/>
            <a:ext cx="4572000" cy="2528897"/>
            <a:chOff x="4572000" y="1204904"/>
            <a:chExt cx="4572000" cy="2528897"/>
          </a:xfrm>
        </p:grpSpPr>
        <p:sp>
          <p:nvSpPr>
            <p:cNvPr id="6" name="Rectangle 5"/>
            <p:cNvSpPr/>
            <p:nvPr/>
          </p:nvSpPr>
          <p:spPr>
            <a:xfrm>
              <a:off x="4572000" y="1204904"/>
              <a:ext cx="4572000" cy="2528897"/>
            </a:xfrm>
            <a:prstGeom prst="rect">
              <a:avLst/>
            </a:prstGeom>
          </p:spPr>
          <p:txBody>
            <a:bodyPr>
              <a:spAutoFit/>
            </a:bodyPr>
            <a:lstStyle/>
            <a:p>
              <a:pPr>
                <a:lnSpc>
                  <a:spcPts val="1900"/>
                </a:lnSpc>
              </a:pPr>
              <a:r>
                <a:rPr lang="en-US" spc="-150" dirty="0">
                  <a:effectLst/>
                  <a:latin typeface="+mj-lt"/>
                </a:rPr>
                <a:t>// File AClass.java</a:t>
              </a:r>
              <a:endParaRPr lang="en-US" spc="-150" dirty="0">
                <a:effectLst/>
                <a:latin typeface="+mj-lt"/>
              </a:endParaRPr>
            </a:p>
            <a:p>
              <a:pPr>
                <a:lnSpc>
                  <a:spcPts val="1900"/>
                </a:lnSpc>
              </a:pPr>
              <a:r>
                <a:rPr lang="en-US" spc="-150" dirty="0">
                  <a:effectLst/>
                  <a:latin typeface="+mj-lt"/>
                </a:rPr>
                <a:t>class </a:t>
              </a:r>
              <a:r>
                <a:rPr lang="en-US" spc="-150" dirty="0" err="1">
                  <a:effectLst/>
                  <a:latin typeface="+mj-lt"/>
                </a:rPr>
                <a:t>AClass</a:t>
              </a:r>
              <a:r>
                <a:rPr lang="en-US" spc="-150" dirty="0">
                  <a:effectLst/>
                  <a:latin typeface="+mj-lt"/>
                </a:rPr>
                <a:t> implements </a:t>
              </a:r>
              <a:r>
                <a:rPr lang="en-US" spc="-150" dirty="0" err="1">
                  <a:effectLst/>
                  <a:latin typeface="+mj-lt"/>
                </a:rPr>
                <a:t>AnInterface</a:t>
              </a:r>
              <a:r>
                <a:rPr lang="en-US" spc="-150" dirty="0">
                  <a:effectLst/>
                  <a:latin typeface="+mj-lt"/>
                </a:rPr>
                <a:t> {</a:t>
              </a:r>
              <a:endParaRPr lang="en-US" spc="-150" dirty="0">
                <a:effectLst/>
                <a:latin typeface="+mj-lt"/>
              </a:endParaRPr>
            </a:p>
            <a:p>
              <a:pPr>
                <a:lnSpc>
                  <a:spcPts val="1900"/>
                </a:lnSpc>
              </a:pPr>
              <a:r>
                <a:rPr lang="en-US" spc="-150" dirty="0">
                  <a:effectLst/>
                  <a:latin typeface="+mj-lt"/>
                </a:rPr>
                <a:t>    public void </a:t>
              </a:r>
              <a:r>
                <a:rPr lang="en-US" spc="-150" dirty="0" err="1">
                  <a:effectLst/>
                  <a:latin typeface="+mj-lt"/>
                </a:rPr>
                <a:t>publicMethod</a:t>
              </a:r>
              <a:r>
                <a:rPr lang="en-US" spc="-150" dirty="0">
                  <a:effectLst/>
                  <a:latin typeface="+mj-lt"/>
                </a:rPr>
                <a:t>() {//some code here}</a:t>
              </a:r>
              <a:endParaRPr lang="en-US" spc="-150" dirty="0">
                <a:effectLst/>
                <a:latin typeface="+mj-lt"/>
              </a:endParaRPr>
            </a:p>
            <a:p>
              <a:pPr>
                <a:lnSpc>
                  <a:spcPts val="1900"/>
                </a:lnSpc>
              </a:pPr>
              <a:r>
                <a:rPr lang="en-US" spc="-150" dirty="0">
                  <a:effectLst/>
                  <a:latin typeface="+mj-lt"/>
                </a:rPr>
                <a:t>    public void </a:t>
              </a:r>
              <a:r>
                <a:rPr lang="en-US" spc="-150" dirty="0" err="1">
                  <a:effectLst/>
                  <a:latin typeface="+mj-lt"/>
                </a:rPr>
                <a:t>secretMethod</a:t>
              </a:r>
              <a:r>
                <a:rPr lang="en-US" spc="-150" dirty="0">
                  <a:effectLst/>
                  <a:latin typeface="+mj-lt"/>
                </a:rPr>
                <a:t>() {//some code here}</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a:p>
              <a:pPr>
                <a:lnSpc>
                  <a:spcPts val="1900"/>
                </a:lnSpc>
              </a:pPr>
              <a:r>
                <a:rPr lang="en-US" spc="-150" dirty="0">
                  <a:effectLst/>
                  <a:latin typeface="+mj-lt"/>
                </a:rPr>
                <a:t>// File AnInterface.java</a:t>
              </a:r>
              <a:endParaRPr lang="en-US" spc="-150" dirty="0">
                <a:effectLst/>
                <a:latin typeface="+mj-lt"/>
              </a:endParaRPr>
            </a:p>
            <a:p>
              <a:pPr>
                <a:lnSpc>
                  <a:spcPts val="1900"/>
                </a:lnSpc>
              </a:pPr>
              <a:r>
                <a:rPr lang="en-US" spc="-150" dirty="0">
                  <a:effectLst/>
                  <a:latin typeface="+mj-lt"/>
                </a:rPr>
                <a:t>public interface </a:t>
              </a:r>
              <a:r>
                <a:rPr lang="en-US" spc="-150" dirty="0" err="1">
                  <a:effectLst/>
                  <a:latin typeface="+mj-lt"/>
                </a:rPr>
                <a:t>AnInterface</a:t>
              </a:r>
              <a:r>
                <a:rPr lang="en-US" spc="-150" dirty="0">
                  <a:effectLst/>
                  <a:latin typeface="+mj-lt"/>
                </a:rPr>
                <a:t> {</a:t>
              </a:r>
              <a:endParaRPr lang="en-US" spc="-150" dirty="0">
                <a:effectLst/>
                <a:latin typeface="+mj-lt"/>
              </a:endParaRPr>
            </a:p>
            <a:p>
              <a:pPr>
                <a:lnSpc>
                  <a:spcPts val="1900"/>
                </a:lnSpc>
              </a:pPr>
              <a:r>
                <a:rPr lang="en-US" spc="-150" dirty="0">
                  <a:effectLst/>
                  <a:latin typeface="+mj-lt"/>
                </a:rPr>
                <a:t>    double CONSTANT=3.14;</a:t>
              </a:r>
              <a:endParaRPr lang="en-US" spc="-150" dirty="0">
                <a:effectLst/>
                <a:latin typeface="+mj-lt"/>
              </a:endParaRPr>
            </a:p>
            <a:p>
              <a:pPr>
                <a:lnSpc>
                  <a:spcPts val="1900"/>
                </a:lnSpc>
              </a:pPr>
              <a:r>
                <a:rPr lang="en-US" spc="-150" dirty="0">
                  <a:effectLst/>
                  <a:latin typeface="+mj-lt"/>
                </a:rPr>
                <a:t>    void </a:t>
              </a:r>
              <a:r>
                <a:rPr lang="en-US" spc="-150" dirty="0" err="1">
                  <a:effectLst/>
                  <a:latin typeface="+mj-lt"/>
                </a:rPr>
                <a:t>publicMethod</a:t>
              </a:r>
              <a:r>
                <a:rPr lang="en-US" spc="-150" dirty="0">
                  <a:effectLst/>
                  <a:latin typeface="+mj-lt"/>
                </a:rPr>
                <a:t>();</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p:txBody>
        </p:sp>
        <p:sp>
          <p:nvSpPr>
            <p:cNvPr id="8" name="Rectangle 7"/>
            <p:cNvSpPr/>
            <p:nvPr/>
          </p:nvSpPr>
          <p:spPr>
            <a:xfrm>
              <a:off x="6709931" y="3364469"/>
              <a:ext cx="1915909" cy="369332"/>
            </a:xfrm>
            <a:prstGeom prst="rect">
              <a:avLst/>
            </a:prstGeom>
            <a:solidFill>
              <a:srgbClr val="FFFF00"/>
            </a:solidFill>
          </p:spPr>
          <p:txBody>
            <a:bodyPr wrap="none">
              <a:spAutoFit/>
            </a:bodyPr>
            <a:lstStyle/>
            <a:p>
              <a:r>
                <a:rPr lang="en-US" dirty="0" smtClean="0"/>
                <a:t>After Refactoring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a:t>
            </a:r>
            <a:r>
              <a:rPr lang="en-US" dirty="0" smtClean="0"/>
              <a:t>You </a:t>
            </a:r>
            <a:r>
              <a:rPr lang="en-US" dirty="0"/>
              <a:t>have a code fragment that can be grouped together.</a:t>
            </a:r>
            <a:endParaRPr lang="en-US" dirty="0"/>
          </a:p>
          <a:p>
            <a:r>
              <a:rPr lang="en-US" b="1" dirty="0" smtClean="0"/>
              <a:t>Solution: </a:t>
            </a:r>
            <a:r>
              <a:rPr lang="en-US" dirty="0" smtClean="0"/>
              <a:t>Move </a:t>
            </a:r>
            <a:r>
              <a:rPr lang="en-US" dirty="0"/>
              <a:t>this code to a separate new method </a:t>
            </a:r>
            <a:r>
              <a:rPr lang="en-US" dirty="0" smtClean="0"/>
              <a:t>(function</a:t>
            </a:r>
            <a:r>
              <a:rPr lang="en-US" dirty="0"/>
              <a:t>) &amp;</a:t>
            </a:r>
            <a:r>
              <a:rPr lang="en-US" dirty="0" smtClean="0"/>
              <a:t> </a:t>
            </a:r>
            <a:r>
              <a:rPr lang="en-US" dirty="0"/>
              <a:t>replace </a:t>
            </a:r>
            <a:r>
              <a:rPr lang="en-US" dirty="0" smtClean="0"/>
              <a:t>old </a:t>
            </a:r>
            <a:r>
              <a:rPr lang="en-US" dirty="0"/>
              <a:t>code with a call to </a:t>
            </a:r>
            <a:r>
              <a:rPr lang="en-US" dirty="0" smtClean="0"/>
              <a:t>method.</a:t>
            </a:r>
            <a:endParaRPr lang="en-US" dirty="0" smtClean="0"/>
          </a:p>
          <a:p>
            <a:r>
              <a:rPr lang="en-US" dirty="0"/>
              <a:t>Inverse of </a:t>
            </a:r>
            <a:r>
              <a:rPr lang="en-US" dirty="0" smtClean="0"/>
              <a:t>inline method</a:t>
            </a:r>
            <a:endParaRPr lang="en-US" dirty="0"/>
          </a:p>
          <a:p>
            <a:endParaRPr lang="en-US" dirty="0"/>
          </a:p>
          <a:p>
            <a:endParaRPr lang="en-US" dirty="0"/>
          </a:p>
        </p:txBody>
      </p:sp>
      <p:sp>
        <p:nvSpPr>
          <p:cNvPr id="30722" name="Rectangle 2"/>
          <p:cNvSpPr>
            <a:spLocks noGrp="1" noChangeArrowheads="1"/>
          </p:cNvSpPr>
          <p:nvPr>
            <p:ph type="title"/>
          </p:nvPr>
        </p:nvSpPr>
        <p:spPr/>
        <p:txBody>
          <a:bodyPr/>
          <a:lstStyle/>
          <a:p>
            <a:r>
              <a:rPr lang="en-US" dirty="0"/>
              <a:t>Extract Method</a:t>
            </a:r>
            <a:endParaRPr lang="en-US" dirty="0"/>
          </a:p>
        </p:txBody>
      </p:sp>
      <p:grpSp>
        <p:nvGrpSpPr>
          <p:cNvPr id="12" name="Group 11"/>
          <p:cNvGrpSpPr/>
          <p:nvPr/>
        </p:nvGrpSpPr>
        <p:grpSpPr>
          <a:xfrm>
            <a:off x="228600" y="3704618"/>
            <a:ext cx="4572000" cy="2648820"/>
            <a:chOff x="228600" y="3704618"/>
            <a:chExt cx="4572000" cy="2648820"/>
          </a:xfrm>
        </p:grpSpPr>
        <p:sp>
          <p:nvSpPr>
            <p:cNvPr id="9" name="Rectangle 8"/>
            <p:cNvSpPr/>
            <p:nvPr/>
          </p:nvSpPr>
          <p:spPr>
            <a:xfrm>
              <a:off x="228600" y="5984106"/>
              <a:ext cx="2108269" cy="369332"/>
            </a:xfrm>
            <a:prstGeom prst="rect">
              <a:avLst/>
            </a:prstGeom>
            <a:solidFill>
              <a:srgbClr val="FFFF00"/>
            </a:solidFill>
          </p:spPr>
          <p:txBody>
            <a:bodyPr wrap="none">
              <a:spAutoFit/>
            </a:bodyPr>
            <a:lstStyle/>
            <a:p>
              <a:r>
                <a:rPr lang="en-US" dirty="0" smtClean="0"/>
                <a:t>Before Refactoring</a:t>
              </a:r>
              <a:endParaRPr lang="en-US" dirty="0"/>
            </a:p>
          </p:txBody>
        </p:sp>
        <p:sp>
          <p:nvSpPr>
            <p:cNvPr id="4" name="Rectangle 3"/>
            <p:cNvSpPr/>
            <p:nvPr/>
          </p:nvSpPr>
          <p:spPr>
            <a:xfrm>
              <a:off x="228600" y="3704618"/>
              <a:ext cx="4572000" cy="2308324"/>
            </a:xfrm>
            <a:prstGeom prst="rect">
              <a:avLst/>
            </a:prstGeom>
          </p:spPr>
          <p:txBody>
            <a:bodyPr>
              <a:spAutoFit/>
            </a:bodyPr>
            <a:lstStyle/>
            <a:p>
              <a:r>
                <a:rPr lang="en-US" dirty="0">
                  <a:effectLst/>
                </a:rPr>
                <a:t>void </a:t>
              </a:r>
              <a:r>
                <a:rPr lang="en-US" dirty="0" err="1">
                  <a:effectLst/>
                </a:rPr>
                <a:t>printOwing</a:t>
              </a:r>
              <a:r>
                <a:rPr lang="en-US" dirty="0">
                  <a:effectLst/>
                </a:rPr>
                <a:t>() {</a:t>
              </a:r>
              <a:endParaRPr lang="en-US" dirty="0">
                <a:effectLst/>
              </a:endParaRPr>
            </a:p>
            <a:p>
              <a:r>
                <a:rPr lang="en-US" dirty="0">
                  <a:effectLst/>
                </a:rPr>
                <a:t>  </a:t>
              </a:r>
              <a:r>
                <a:rPr lang="en-US" dirty="0" err="1">
                  <a:effectLst/>
                </a:rPr>
                <a:t>printBanner</a:t>
              </a:r>
              <a:r>
                <a:rPr lang="en-US" dirty="0">
                  <a:effectLst/>
                </a:rPr>
                <a:t>();</a:t>
              </a:r>
              <a:endParaRPr lang="en-US" dirty="0">
                <a:effectLst/>
              </a:endParaRPr>
            </a:p>
            <a:p>
              <a:endParaRPr lang="en-US" dirty="0">
                <a:effectLst/>
              </a:endParaRPr>
            </a:p>
            <a:p>
              <a:r>
                <a:rPr lang="en-US" dirty="0">
                  <a:effectLst/>
                </a:rPr>
                <a:t>  // Print details.</a:t>
              </a:r>
              <a:endParaRPr lang="en-US" dirty="0">
                <a:effectLst/>
              </a:endParaRPr>
            </a:p>
            <a:p>
              <a:r>
                <a:rPr lang="en-US" dirty="0">
                  <a:effectLst/>
                </a:rPr>
                <a:t>  </a:t>
              </a:r>
              <a:r>
                <a:rPr lang="en-US" dirty="0" err="1">
                  <a:effectLst/>
                </a:rPr>
                <a:t>System.out.println</a:t>
              </a:r>
              <a:r>
                <a:rPr lang="en-US" dirty="0">
                  <a:effectLst/>
                </a:rPr>
                <a:t>("name: " + name);</a:t>
              </a:r>
              <a:endParaRPr lang="en-US" dirty="0">
                <a:effectLst/>
              </a:endParaRPr>
            </a:p>
            <a:p>
              <a:r>
                <a:rPr lang="en-US" dirty="0">
                  <a:effectLst/>
                </a:rPr>
                <a:t>  </a:t>
              </a:r>
              <a:r>
                <a:rPr lang="en-US" dirty="0" err="1">
                  <a:effectLst/>
                </a:rPr>
                <a:t>System.out.println</a:t>
              </a:r>
              <a:r>
                <a:rPr lang="en-US" dirty="0">
                  <a:effectLst/>
                </a:rPr>
                <a:t>("amount: " + </a:t>
              </a:r>
              <a:r>
                <a:rPr lang="en-US" dirty="0" err="1">
                  <a:effectLst/>
                </a:rPr>
                <a:t>getOutstanding</a:t>
              </a:r>
              <a:r>
                <a:rPr lang="en-US" dirty="0">
                  <a:effectLst/>
                </a:rPr>
                <a:t>());</a:t>
              </a:r>
              <a:endParaRPr lang="en-US" dirty="0">
                <a:effectLst/>
              </a:endParaRPr>
            </a:p>
            <a:p>
              <a:r>
                <a:rPr lang="en-US" dirty="0">
                  <a:effectLst/>
                </a:rPr>
                <a:t>}</a:t>
              </a:r>
              <a:endParaRPr lang="en-US" dirty="0">
                <a:effectLst/>
              </a:endParaRPr>
            </a:p>
          </p:txBody>
        </p:sp>
      </p:grpSp>
      <p:grpSp>
        <p:nvGrpSpPr>
          <p:cNvPr id="8" name="Group 7"/>
          <p:cNvGrpSpPr/>
          <p:nvPr/>
        </p:nvGrpSpPr>
        <p:grpSpPr>
          <a:xfrm>
            <a:off x="4620638" y="3427619"/>
            <a:ext cx="4572000" cy="3202818"/>
            <a:chOff x="4620638" y="3427619"/>
            <a:chExt cx="4572000" cy="3202818"/>
          </a:xfrm>
        </p:grpSpPr>
        <p:sp>
          <p:nvSpPr>
            <p:cNvPr id="6" name="Rectangle 5"/>
            <p:cNvSpPr/>
            <p:nvPr/>
          </p:nvSpPr>
          <p:spPr>
            <a:xfrm>
              <a:off x="4620638" y="3427619"/>
              <a:ext cx="4572000" cy="2862322"/>
            </a:xfrm>
            <a:prstGeom prst="rect">
              <a:avLst/>
            </a:prstGeom>
          </p:spPr>
          <p:txBody>
            <a:bodyPr>
              <a:spAutoFit/>
            </a:bodyPr>
            <a:lstStyle/>
            <a:p>
              <a:r>
                <a:rPr lang="en-US" dirty="0">
                  <a:effectLst/>
                </a:rPr>
                <a:t>void </a:t>
              </a:r>
              <a:r>
                <a:rPr lang="en-US" dirty="0" err="1">
                  <a:effectLst/>
                </a:rPr>
                <a:t>printOwing</a:t>
              </a:r>
              <a:r>
                <a:rPr lang="en-US" dirty="0">
                  <a:effectLst/>
                </a:rPr>
                <a:t>() {</a:t>
              </a:r>
              <a:endParaRPr lang="en-US" dirty="0">
                <a:effectLst/>
              </a:endParaRPr>
            </a:p>
            <a:p>
              <a:r>
                <a:rPr lang="en-US" dirty="0">
                  <a:effectLst/>
                </a:rPr>
                <a:t>  </a:t>
              </a:r>
              <a:r>
                <a:rPr lang="en-US" dirty="0" err="1">
                  <a:effectLst/>
                </a:rPr>
                <a:t>printBanner</a:t>
              </a:r>
              <a:r>
                <a:rPr lang="en-US" dirty="0">
                  <a:effectLst/>
                </a:rPr>
                <a:t>();</a:t>
              </a:r>
              <a:endParaRPr lang="en-US" dirty="0">
                <a:effectLst/>
              </a:endParaRPr>
            </a:p>
            <a:p>
              <a:r>
                <a:rPr lang="en-US" dirty="0">
                  <a:effectLst/>
                </a:rPr>
                <a:t>  </a:t>
              </a:r>
              <a:r>
                <a:rPr lang="en-US" dirty="0" err="1">
                  <a:effectLst/>
                </a:rPr>
                <a:t>printDetails</a:t>
              </a:r>
              <a:r>
                <a:rPr lang="en-US" dirty="0">
                  <a:effectLst/>
                </a:rPr>
                <a:t>(</a:t>
              </a:r>
              <a:r>
                <a:rPr lang="en-US" dirty="0" err="1">
                  <a:effectLst/>
                </a:rPr>
                <a:t>getOutstanding</a:t>
              </a:r>
              <a:r>
                <a:rPr lang="en-US" dirty="0">
                  <a:effectLst/>
                </a:rPr>
                <a:t>());</a:t>
              </a:r>
              <a:endParaRPr lang="en-US" dirty="0">
                <a:effectLst/>
              </a:endParaRPr>
            </a:p>
            <a:p>
              <a:r>
                <a:rPr lang="en-US" dirty="0">
                  <a:effectLst/>
                </a:rPr>
                <a:t>}</a:t>
              </a:r>
              <a:endParaRPr lang="en-US" dirty="0">
                <a:effectLst/>
              </a:endParaRPr>
            </a:p>
            <a:p>
              <a:endParaRPr lang="en-US" dirty="0">
                <a:effectLst/>
              </a:endParaRPr>
            </a:p>
            <a:p>
              <a:r>
                <a:rPr lang="en-US" dirty="0">
                  <a:effectLst/>
                </a:rPr>
                <a:t>void </a:t>
              </a:r>
              <a:r>
                <a:rPr lang="en-US" dirty="0" err="1">
                  <a:effectLst/>
                </a:rPr>
                <a:t>printDetails</a:t>
              </a:r>
              <a:r>
                <a:rPr lang="en-US" dirty="0">
                  <a:effectLst/>
                </a:rPr>
                <a:t>(double outstanding) {</a:t>
              </a:r>
              <a:endParaRPr lang="en-US" dirty="0">
                <a:effectLst/>
              </a:endParaRPr>
            </a:p>
            <a:p>
              <a:r>
                <a:rPr lang="en-US" dirty="0">
                  <a:effectLst/>
                </a:rPr>
                <a:t>  </a:t>
              </a:r>
              <a:r>
                <a:rPr lang="en-US" dirty="0" err="1">
                  <a:effectLst/>
                </a:rPr>
                <a:t>System.out.println</a:t>
              </a:r>
              <a:r>
                <a:rPr lang="en-US" dirty="0">
                  <a:effectLst/>
                </a:rPr>
                <a:t>("name: " + name);</a:t>
              </a:r>
              <a:endParaRPr lang="en-US" dirty="0">
                <a:effectLst/>
              </a:endParaRPr>
            </a:p>
            <a:p>
              <a:r>
                <a:rPr lang="en-US" dirty="0">
                  <a:effectLst/>
                </a:rPr>
                <a:t>  </a:t>
              </a:r>
              <a:r>
                <a:rPr lang="en-US" dirty="0" err="1">
                  <a:effectLst/>
                </a:rPr>
                <a:t>System.out.println</a:t>
              </a:r>
              <a:r>
                <a:rPr lang="en-US" dirty="0">
                  <a:effectLst/>
                </a:rPr>
                <a:t>("amount: " + outstanding);</a:t>
              </a:r>
              <a:endParaRPr lang="en-US" dirty="0">
                <a:effectLst/>
              </a:endParaRPr>
            </a:p>
            <a:p>
              <a:r>
                <a:rPr lang="en-US" dirty="0">
                  <a:effectLst/>
                </a:rPr>
                <a:t>}</a:t>
              </a:r>
              <a:endParaRPr lang="en-US" dirty="0">
                <a:effectLst/>
              </a:endParaRPr>
            </a:p>
          </p:txBody>
        </p:sp>
        <p:sp>
          <p:nvSpPr>
            <p:cNvPr id="11" name="Rectangle 10"/>
            <p:cNvSpPr/>
            <p:nvPr/>
          </p:nvSpPr>
          <p:spPr>
            <a:xfrm>
              <a:off x="4668265" y="6261105"/>
              <a:ext cx="1915909" cy="369332"/>
            </a:xfrm>
            <a:prstGeom prst="rect">
              <a:avLst/>
            </a:prstGeom>
            <a:solidFill>
              <a:srgbClr val="FFFF00"/>
            </a:solidFill>
          </p:spPr>
          <p:txBody>
            <a:bodyPr wrap="none">
              <a:spAutoFit/>
            </a:bodyPr>
            <a:lstStyle/>
            <a:p>
              <a:r>
                <a:rPr lang="en-US" dirty="0" smtClean="0"/>
                <a:t>After Refactoring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Problem:  </a:t>
            </a:r>
            <a:r>
              <a:rPr lang="en-US" dirty="0" smtClean="0"/>
              <a:t>A </a:t>
            </a:r>
            <a:r>
              <a:rPr lang="en-US" dirty="0"/>
              <a:t>class has features that are used only in certain cases</a:t>
            </a:r>
            <a:r>
              <a:rPr lang="en-US" dirty="0" smtClean="0"/>
              <a:t>.</a:t>
            </a:r>
            <a:endParaRPr lang="en-US" dirty="0" smtClean="0"/>
          </a:p>
          <a:p>
            <a:r>
              <a:rPr lang="en-US" b="1" dirty="0" smtClean="0"/>
              <a:t>Solution: </a:t>
            </a:r>
            <a:r>
              <a:rPr lang="en-US" dirty="0" smtClean="0"/>
              <a:t>Create </a:t>
            </a:r>
            <a:r>
              <a:rPr lang="en-US" dirty="0"/>
              <a:t>a subclass and use it in these cases.</a:t>
            </a:r>
            <a:endParaRPr lang="en-US" dirty="0"/>
          </a:p>
          <a:p>
            <a:endParaRPr lang="en-US" dirty="0"/>
          </a:p>
          <a:p>
            <a:endParaRPr lang="en-US" dirty="0"/>
          </a:p>
        </p:txBody>
      </p:sp>
      <p:sp>
        <p:nvSpPr>
          <p:cNvPr id="2" name="Title 1"/>
          <p:cNvSpPr>
            <a:spLocks noGrp="1"/>
          </p:cNvSpPr>
          <p:nvPr>
            <p:ph type="title"/>
          </p:nvPr>
        </p:nvSpPr>
        <p:spPr/>
        <p:txBody>
          <a:bodyPr/>
          <a:lstStyle/>
          <a:p>
            <a:r>
              <a:rPr lang="en-US" dirty="0"/>
              <a:t>Extract </a:t>
            </a:r>
            <a:r>
              <a:rPr lang="en-US" dirty="0" smtClean="0"/>
              <a:t>Subclass</a:t>
            </a:r>
            <a:endParaRPr lang="en-US" dirty="0"/>
          </a:p>
        </p:txBody>
      </p:sp>
      <p:pic>
        <p:nvPicPr>
          <p:cNvPr id="31748"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3086" t="40754" r="62500" b="23978"/>
          <a:stretch>
            <a:fillRect/>
          </a:stretch>
        </p:blipFill>
        <p:spPr bwMode="auto">
          <a:xfrm>
            <a:off x="458821" y="2667001"/>
            <a:ext cx="59483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00" y="6254235"/>
            <a:ext cx="3121367" cy="369332"/>
          </a:xfrm>
          <a:prstGeom prst="rect">
            <a:avLst/>
          </a:prstGeom>
        </p:spPr>
        <p:txBody>
          <a:bodyPr wrap="none">
            <a:spAutoFit/>
          </a:bodyPr>
          <a:lstStyle/>
          <a:p>
            <a:r>
              <a:rPr lang="en-US" dirty="0" smtClean="0"/>
              <a:t>Inverse of collapse hierarchy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1027"/>
          <p:cNvSpPr>
            <a:spLocks noGrp="1" noChangeArrowheads="1"/>
          </p:cNvSpPr>
          <p:nvPr>
            <p:ph idx="1"/>
          </p:nvPr>
        </p:nvSpPr>
        <p:spPr/>
        <p:txBody>
          <a:bodyPr/>
          <a:lstStyle/>
          <a:p>
            <a:pPr eaLnBrk="1" hangingPunct="1"/>
            <a:r>
              <a:rPr lang="en-US" altLang="en-US" sz="2400" dirty="0" smtClean="0">
                <a:latin typeface="Times New Roman" panose="02020603050405020304" pitchFamily="18" charset="0"/>
                <a:cs typeface="Times New Roman" panose="02020603050405020304" pitchFamily="18" charset="0"/>
              </a:rPr>
              <a:t>Two of the first people to recognize the importance of refactoring were </a:t>
            </a:r>
            <a:r>
              <a:rPr lang="en-US" altLang="en-US" sz="2400" b="1" i="1" u="sng" dirty="0" smtClean="0">
                <a:latin typeface="Times New Roman" panose="02020603050405020304" pitchFamily="18" charset="0"/>
                <a:cs typeface="Times New Roman" panose="02020603050405020304" pitchFamily="18" charset="0"/>
              </a:rPr>
              <a:t>Kent Beck</a:t>
            </a:r>
            <a:r>
              <a:rPr lang="en-US" altLang="en-US" sz="2400" dirty="0" smtClean="0">
                <a:latin typeface="Times New Roman" panose="02020603050405020304" pitchFamily="18" charset="0"/>
                <a:cs typeface="Times New Roman" panose="02020603050405020304" pitchFamily="18" charset="0"/>
              </a:rPr>
              <a:t> and </a:t>
            </a:r>
            <a:r>
              <a:rPr lang="en-US" altLang="en-US" sz="2400" b="1" i="1" u="sng" dirty="0" smtClean="0">
                <a:latin typeface="Times New Roman" panose="02020603050405020304" pitchFamily="18" charset="0"/>
                <a:cs typeface="Times New Roman" panose="02020603050405020304" pitchFamily="18" charset="0"/>
              </a:rPr>
              <a:t>Ward Cunningham</a:t>
            </a:r>
            <a:endParaRPr lang="en-US" altLang="en-US" sz="2400" b="1" i="1" u="sng"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They worked with </a:t>
            </a:r>
            <a:r>
              <a:rPr lang="en-US" altLang="en-US" sz="2400" u="sng" dirty="0" smtClean="0">
                <a:latin typeface="Times New Roman" panose="02020603050405020304" pitchFamily="18" charset="0"/>
                <a:cs typeface="Times New Roman" panose="02020603050405020304" pitchFamily="18" charset="0"/>
              </a:rPr>
              <a:t>Smalltalk</a:t>
            </a:r>
            <a:r>
              <a:rPr lang="en-US" altLang="en-US" sz="2400" dirty="0" smtClean="0">
                <a:latin typeface="Times New Roman" panose="02020603050405020304" pitchFamily="18" charset="0"/>
                <a:cs typeface="Times New Roman" panose="02020603050405020304" pitchFamily="18" charset="0"/>
              </a:rPr>
              <a:t> from the 80's onward.</a:t>
            </a:r>
            <a:endParaRPr lang="en-US" altLang="en-US" sz="2400" dirty="0" smtClean="0">
              <a:latin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Refactoring has always been an important element in the Smalltalk community.</a:t>
            </a:r>
            <a:endParaRPr lang="en-US" altLang="en-US" sz="2400" dirty="0" smtClean="0">
              <a:latin typeface="Times New Roman" panose="02020603050405020304" pitchFamily="18" charset="0"/>
            </a:endParaRPr>
          </a:p>
          <a:p>
            <a:pPr eaLnBrk="1" hangingPunct="1"/>
            <a:r>
              <a:rPr lang="en-US" altLang="en-US" sz="2400" b="1" u="sng" dirty="0" smtClean="0">
                <a:latin typeface="Times New Roman" panose="02020603050405020304" pitchFamily="18" charset="0"/>
                <a:cs typeface="Times New Roman" panose="02020603050405020304" pitchFamily="18" charset="0"/>
              </a:rPr>
              <a:t>Ralph Johnson's </a:t>
            </a:r>
            <a:r>
              <a:rPr lang="en-US" altLang="en-US" sz="2400" dirty="0" smtClean="0">
                <a:latin typeface="Times New Roman" panose="02020603050405020304" pitchFamily="18" charset="0"/>
                <a:cs typeface="Times New Roman" panose="02020603050405020304" pitchFamily="18" charset="0"/>
              </a:rPr>
              <a:t>work with refactoring and frameworks has also been an important contribution.</a:t>
            </a:r>
            <a:endParaRPr lang="en-US" altLang="en-US" sz="2400" dirty="0" smtClean="0">
              <a:latin typeface="Times New Roman" panose="02020603050405020304" pitchFamily="18" charset="0"/>
            </a:endParaRPr>
          </a:p>
          <a:p>
            <a:pPr eaLnBrk="1" hangingPunct="1"/>
            <a:endParaRPr lang="en-US" altLang="en-US" sz="2400" dirty="0" smtClean="0">
              <a:latin typeface="Times New Roman" panose="02020603050405020304" pitchFamily="18" charset="0"/>
            </a:endParaRPr>
          </a:p>
          <a:p>
            <a:pPr eaLnBrk="1" hangingPunct="1"/>
            <a:endParaRPr lang="en-US" altLang="en-US" sz="2400" dirty="0" smtClean="0"/>
          </a:p>
        </p:txBody>
      </p:sp>
      <p:sp>
        <p:nvSpPr>
          <p:cNvPr id="6146" name="Rectangle 1026"/>
          <p:cNvSpPr>
            <a:spLocks noGrp="1" noChangeArrowheads="1"/>
          </p:cNvSpPr>
          <p:nvPr>
            <p:ph type="title"/>
          </p:nvPr>
        </p:nvSpPr>
        <p:spPr/>
        <p:txBody>
          <a:bodyPr/>
          <a:lstStyle/>
          <a:p>
            <a:pPr eaLnBrk="1" hangingPunct="1"/>
            <a:r>
              <a:rPr lang="en-US" altLang="en-US" sz="4000" dirty="0" smtClean="0"/>
              <a:t>History of Refactoring</a:t>
            </a:r>
            <a:endParaRPr lang="en-US" altLang="en-US" sz="3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1"/>
          </a:xfrm>
        </p:spPr>
        <p:txBody>
          <a:bodyPr/>
          <a:lstStyle/>
          <a:p>
            <a:r>
              <a:rPr lang="en-US" b="1" dirty="0" smtClean="0"/>
              <a:t>Problem: </a:t>
            </a:r>
            <a:r>
              <a:rPr lang="en-US" dirty="0" smtClean="0"/>
              <a:t>You have 2 </a:t>
            </a:r>
            <a:r>
              <a:rPr lang="en-US" dirty="0"/>
              <a:t>classes with common fields &amp;</a:t>
            </a:r>
            <a:r>
              <a:rPr lang="en-US" dirty="0" smtClean="0"/>
              <a:t> </a:t>
            </a:r>
            <a:r>
              <a:rPr lang="en-US" dirty="0"/>
              <a:t>methods</a:t>
            </a:r>
            <a:r>
              <a:rPr lang="en-US" dirty="0" smtClean="0"/>
              <a:t>.</a:t>
            </a:r>
            <a:endParaRPr lang="en-US" dirty="0"/>
          </a:p>
          <a:p>
            <a:r>
              <a:rPr lang="en-US" b="1" dirty="0" smtClean="0"/>
              <a:t>Solution: </a:t>
            </a:r>
            <a:r>
              <a:rPr lang="en-US" dirty="0" smtClean="0"/>
              <a:t>Create </a:t>
            </a:r>
            <a:r>
              <a:rPr lang="en-US" dirty="0"/>
              <a:t>a shared superclass for them and move all the identical fields and methods to it.</a:t>
            </a:r>
            <a:endParaRPr lang="en-US" dirty="0"/>
          </a:p>
          <a:p>
            <a:endParaRPr lang="en-US" dirty="0" smtClean="0"/>
          </a:p>
        </p:txBody>
      </p:sp>
      <p:sp>
        <p:nvSpPr>
          <p:cNvPr id="2" name="Title 1"/>
          <p:cNvSpPr>
            <a:spLocks noGrp="1"/>
          </p:cNvSpPr>
          <p:nvPr>
            <p:ph type="title"/>
          </p:nvPr>
        </p:nvSpPr>
        <p:spPr>
          <a:xfrm>
            <a:off x="457200" y="0"/>
            <a:ext cx="8229600" cy="685800"/>
          </a:xfrm>
        </p:spPr>
        <p:txBody>
          <a:bodyPr/>
          <a:lstStyle/>
          <a:p>
            <a:r>
              <a:rPr lang="en-US" dirty="0"/>
              <a:t>Extract </a:t>
            </a:r>
            <a:r>
              <a:rPr lang="en-US" dirty="0" smtClean="0"/>
              <a:t>Superclass</a:t>
            </a:r>
            <a:endParaRPr lang="en-US" dirty="0"/>
          </a:p>
        </p:txBody>
      </p:sp>
      <p:pic>
        <p:nvPicPr>
          <p:cNvPr id="5"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3062" t="40518" r="57128" b="22926"/>
          <a:stretch>
            <a:fillRect/>
          </a:stretch>
        </p:blipFill>
        <p:spPr bwMode="auto">
          <a:xfrm>
            <a:off x="838200" y="2362200"/>
            <a:ext cx="693420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7200" y="6254235"/>
            <a:ext cx="3121367" cy="369332"/>
          </a:xfrm>
          <a:prstGeom prst="rect">
            <a:avLst/>
          </a:prstGeom>
        </p:spPr>
        <p:txBody>
          <a:bodyPr wrap="none">
            <a:spAutoFit/>
          </a:bodyPr>
          <a:lstStyle/>
          <a:p>
            <a:r>
              <a:rPr lang="en-US" dirty="0" smtClean="0"/>
              <a:t>Inverse of collapse hierarchy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Extract Superclass</a:t>
            </a:r>
            <a:endParaRPr lang="en-US" dirty="0"/>
          </a:p>
        </p:txBody>
      </p:sp>
      <p:grpSp>
        <p:nvGrpSpPr>
          <p:cNvPr id="9" name="Group 8"/>
          <p:cNvGrpSpPr/>
          <p:nvPr/>
        </p:nvGrpSpPr>
        <p:grpSpPr>
          <a:xfrm>
            <a:off x="482600" y="1828800"/>
            <a:ext cx="2971800" cy="3739485"/>
            <a:chOff x="482600" y="1828800"/>
            <a:chExt cx="2971800" cy="3739485"/>
          </a:xfrm>
        </p:grpSpPr>
        <p:sp>
          <p:nvSpPr>
            <p:cNvPr id="5" name="Rectangle 4"/>
            <p:cNvSpPr/>
            <p:nvPr/>
          </p:nvSpPr>
          <p:spPr>
            <a:xfrm>
              <a:off x="482600" y="1828800"/>
              <a:ext cx="2971800" cy="3139321"/>
            </a:xfrm>
            <a:prstGeom prst="rect">
              <a:avLst/>
            </a:prstGeom>
          </p:spPr>
          <p:txBody>
            <a:bodyPr wrap="square">
              <a:spAutoFit/>
            </a:bodyPr>
            <a:lstStyle/>
            <a:p>
              <a:r>
                <a:rPr lang="en-US" dirty="0">
                  <a:effectLst/>
                </a:rPr>
                <a:t>class Department {</a:t>
              </a:r>
              <a:endParaRPr lang="en-US" dirty="0">
                <a:effectLst/>
              </a:endParaRPr>
            </a:p>
            <a:p>
              <a:r>
                <a:rPr lang="en-US" dirty="0">
                  <a:effectLst/>
                </a:rPr>
                <a:t>  get </a:t>
              </a:r>
              <a:r>
                <a:rPr lang="en-US" dirty="0" err="1">
                  <a:effectLst/>
                </a:rPr>
                <a:t>totalAnnualCost</a:t>
              </a:r>
              <a:r>
                <a:rPr lang="en-US" dirty="0">
                  <a:effectLst/>
                </a:rPr>
                <a:t>() {...}</a:t>
              </a:r>
              <a:endParaRPr lang="en-US" dirty="0">
                <a:effectLst/>
              </a:endParaRPr>
            </a:p>
            <a:p>
              <a:r>
                <a:rPr lang="en-US" dirty="0">
                  <a:effectLst/>
                </a:rPr>
                <a:t>  get name() {...}</a:t>
              </a:r>
              <a:endParaRPr lang="en-US" dirty="0">
                <a:effectLst/>
              </a:endParaRPr>
            </a:p>
            <a:p>
              <a:r>
                <a:rPr lang="en-US" dirty="0">
                  <a:effectLst/>
                </a:rPr>
                <a:t>  get </a:t>
              </a:r>
              <a:r>
                <a:rPr lang="en-US" dirty="0" err="1">
                  <a:effectLst/>
                </a:rPr>
                <a:t>headCount</a:t>
              </a:r>
              <a:r>
                <a:rPr lang="en-US" dirty="0">
                  <a:effectLst/>
                </a:rPr>
                <a:t>() {...}</a:t>
              </a:r>
              <a:endParaRPr lang="en-US" dirty="0">
                <a:effectLst/>
              </a:endParaRPr>
            </a:p>
            <a:p>
              <a:r>
                <a:rPr lang="en-US" dirty="0">
                  <a:effectLst/>
                </a:rPr>
                <a:t>}</a:t>
              </a:r>
              <a:endParaRPr lang="en-US" dirty="0">
                <a:effectLst/>
              </a:endParaRPr>
            </a:p>
            <a:p>
              <a:endParaRPr lang="en-US" dirty="0">
                <a:effectLst/>
              </a:endParaRPr>
            </a:p>
            <a:p>
              <a:r>
                <a:rPr lang="en-US" dirty="0">
                  <a:effectLst/>
                </a:rPr>
                <a:t>class Employee {</a:t>
              </a:r>
              <a:endParaRPr lang="en-US" dirty="0">
                <a:effectLst/>
              </a:endParaRPr>
            </a:p>
            <a:p>
              <a:r>
                <a:rPr lang="en-US" dirty="0">
                  <a:effectLst/>
                </a:rPr>
                <a:t>  get </a:t>
              </a:r>
              <a:r>
                <a:rPr lang="en-US" dirty="0" err="1">
                  <a:effectLst/>
                </a:rPr>
                <a:t>annualCost</a:t>
              </a:r>
              <a:r>
                <a:rPr lang="en-US" dirty="0">
                  <a:effectLst/>
                </a:rPr>
                <a:t>() {...}</a:t>
              </a:r>
              <a:endParaRPr lang="en-US" dirty="0">
                <a:effectLst/>
              </a:endParaRPr>
            </a:p>
            <a:p>
              <a:r>
                <a:rPr lang="en-US" dirty="0">
                  <a:effectLst/>
                </a:rPr>
                <a:t>  get name() {...}</a:t>
              </a:r>
              <a:endParaRPr lang="en-US" dirty="0">
                <a:effectLst/>
              </a:endParaRPr>
            </a:p>
            <a:p>
              <a:r>
                <a:rPr lang="en-US" dirty="0">
                  <a:effectLst/>
                </a:rPr>
                <a:t>  get id() {...}</a:t>
              </a:r>
              <a:endParaRPr lang="en-US" dirty="0">
                <a:effectLst/>
              </a:endParaRPr>
            </a:p>
            <a:p>
              <a:r>
                <a:rPr lang="en-US" dirty="0">
                  <a:effectLst/>
                </a:rPr>
                <a:t>}</a:t>
              </a:r>
              <a:endParaRPr lang="en-US" dirty="0">
                <a:effectLst/>
              </a:endParaRPr>
            </a:p>
          </p:txBody>
        </p:sp>
        <p:sp>
          <p:nvSpPr>
            <p:cNvPr id="7" name="Rectangle 6"/>
            <p:cNvSpPr/>
            <p:nvPr/>
          </p:nvSpPr>
          <p:spPr>
            <a:xfrm>
              <a:off x="645057" y="5198953"/>
              <a:ext cx="2108269" cy="369332"/>
            </a:xfrm>
            <a:prstGeom prst="rect">
              <a:avLst/>
            </a:prstGeom>
            <a:solidFill>
              <a:srgbClr val="FFFF00"/>
            </a:solidFill>
          </p:spPr>
          <p:txBody>
            <a:bodyPr wrap="none">
              <a:spAutoFit/>
            </a:bodyPr>
            <a:lstStyle/>
            <a:p>
              <a:r>
                <a:rPr lang="en-US" dirty="0" smtClean="0"/>
                <a:t>Before Refactoring</a:t>
              </a:r>
              <a:endParaRPr lang="en-US" dirty="0"/>
            </a:p>
          </p:txBody>
        </p:sp>
      </p:grpSp>
      <p:grpSp>
        <p:nvGrpSpPr>
          <p:cNvPr id="10" name="Group 9"/>
          <p:cNvGrpSpPr/>
          <p:nvPr/>
        </p:nvGrpSpPr>
        <p:grpSpPr>
          <a:xfrm>
            <a:off x="4150360" y="1413301"/>
            <a:ext cx="4572000" cy="4405691"/>
            <a:chOff x="4150360" y="1413301"/>
            <a:chExt cx="4572000" cy="4405691"/>
          </a:xfrm>
        </p:grpSpPr>
        <p:sp>
          <p:nvSpPr>
            <p:cNvPr id="6" name="Rectangle 5"/>
            <p:cNvSpPr/>
            <p:nvPr/>
          </p:nvSpPr>
          <p:spPr>
            <a:xfrm>
              <a:off x="4150360" y="1413301"/>
              <a:ext cx="4572000" cy="3970318"/>
            </a:xfrm>
            <a:prstGeom prst="rect">
              <a:avLst/>
            </a:prstGeom>
          </p:spPr>
          <p:txBody>
            <a:bodyPr>
              <a:spAutoFit/>
            </a:bodyPr>
            <a:lstStyle/>
            <a:p>
              <a:r>
                <a:rPr lang="en-US" dirty="0">
                  <a:effectLst/>
                </a:rPr>
                <a:t>class Party {</a:t>
              </a:r>
              <a:endParaRPr lang="en-US" dirty="0">
                <a:effectLst/>
              </a:endParaRPr>
            </a:p>
            <a:p>
              <a:r>
                <a:rPr lang="en-US" dirty="0">
                  <a:effectLst/>
                </a:rPr>
                <a:t>  get name() {...}</a:t>
              </a:r>
              <a:endParaRPr lang="en-US" dirty="0">
                <a:effectLst/>
              </a:endParaRPr>
            </a:p>
            <a:p>
              <a:r>
                <a:rPr lang="en-US" dirty="0">
                  <a:effectLst/>
                </a:rPr>
                <a:t>  get </a:t>
              </a:r>
              <a:r>
                <a:rPr lang="en-US" dirty="0" err="1">
                  <a:effectLst/>
                </a:rPr>
                <a:t>annualCost</a:t>
              </a:r>
              <a:r>
                <a:rPr lang="en-US" dirty="0">
                  <a:effectLst/>
                </a:rPr>
                <a:t>() {...}</a:t>
              </a:r>
              <a:endParaRPr lang="en-US" dirty="0">
                <a:effectLst/>
              </a:endParaRPr>
            </a:p>
            <a:p>
              <a:r>
                <a:rPr lang="en-US" dirty="0">
                  <a:effectLst/>
                </a:rPr>
                <a:t>}</a:t>
              </a:r>
              <a:endParaRPr lang="en-US" dirty="0">
                <a:effectLst/>
              </a:endParaRPr>
            </a:p>
            <a:p>
              <a:endParaRPr lang="en-US" dirty="0">
                <a:effectLst/>
              </a:endParaRPr>
            </a:p>
            <a:p>
              <a:r>
                <a:rPr lang="en-US" dirty="0">
                  <a:effectLst/>
                </a:rPr>
                <a:t>class Department extends Party {</a:t>
              </a:r>
              <a:endParaRPr lang="en-US" dirty="0">
                <a:effectLst/>
              </a:endParaRPr>
            </a:p>
            <a:p>
              <a:r>
                <a:rPr lang="en-US" dirty="0">
                  <a:effectLst/>
                </a:rPr>
                <a:t>  get </a:t>
              </a:r>
              <a:r>
                <a:rPr lang="en-US" dirty="0" err="1">
                  <a:effectLst/>
                </a:rPr>
                <a:t>annualCost</a:t>
              </a:r>
              <a:r>
                <a:rPr lang="en-US" dirty="0">
                  <a:effectLst/>
                </a:rPr>
                <a:t>() {...}</a:t>
              </a:r>
              <a:endParaRPr lang="en-US" dirty="0">
                <a:effectLst/>
              </a:endParaRPr>
            </a:p>
            <a:p>
              <a:r>
                <a:rPr lang="en-US" dirty="0">
                  <a:effectLst/>
                </a:rPr>
                <a:t>  get </a:t>
              </a:r>
              <a:r>
                <a:rPr lang="en-US" dirty="0" err="1">
                  <a:effectLst/>
                </a:rPr>
                <a:t>headCount</a:t>
              </a:r>
              <a:r>
                <a:rPr lang="en-US" dirty="0">
                  <a:effectLst/>
                </a:rPr>
                <a:t>() {...}</a:t>
              </a:r>
              <a:endParaRPr lang="en-US" dirty="0">
                <a:effectLst/>
              </a:endParaRPr>
            </a:p>
            <a:p>
              <a:r>
                <a:rPr lang="en-US" dirty="0">
                  <a:effectLst/>
                </a:rPr>
                <a:t>}</a:t>
              </a:r>
              <a:endParaRPr lang="en-US" dirty="0">
                <a:effectLst/>
              </a:endParaRPr>
            </a:p>
            <a:p>
              <a:endParaRPr lang="en-US" dirty="0">
                <a:effectLst/>
              </a:endParaRPr>
            </a:p>
            <a:p>
              <a:r>
                <a:rPr lang="en-US" dirty="0">
                  <a:effectLst/>
                </a:rPr>
                <a:t>class Employee extends Party {</a:t>
              </a:r>
              <a:endParaRPr lang="en-US" dirty="0">
                <a:effectLst/>
              </a:endParaRPr>
            </a:p>
            <a:p>
              <a:r>
                <a:rPr lang="en-US" dirty="0">
                  <a:effectLst/>
                </a:rPr>
                <a:t>  get </a:t>
              </a:r>
              <a:r>
                <a:rPr lang="en-US" dirty="0" err="1">
                  <a:effectLst/>
                </a:rPr>
                <a:t>annualCost</a:t>
              </a:r>
              <a:r>
                <a:rPr lang="en-US" dirty="0">
                  <a:effectLst/>
                </a:rPr>
                <a:t>() {...}</a:t>
              </a:r>
              <a:endParaRPr lang="en-US" dirty="0">
                <a:effectLst/>
              </a:endParaRPr>
            </a:p>
            <a:p>
              <a:r>
                <a:rPr lang="en-US" dirty="0">
                  <a:effectLst/>
                </a:rPr>
                <a:t>  get id() {...}</a:t>
              </a:r>
              <a:endParaRPr lang="en-US" dirty="0">
                <a:effectLst/>
              </a:endParaRPr>
            </a:p>
            <a:p>
              <a:r>
                <a:rPr lang="en-US" dirty="0">
                  <a:effectLst/>
                </a:rPr>
                <a:t>}</a:t>
              </a:r>
              <a:endParaRPr lang="en-US" dirty="0">
                <a:effectLst/>
              </a:endParaRPr>
            </a:p>
          </p:txBody>
        </p:sp>
        <p:sp>
          <p:nvSpPr>
            <p:cNvPr id="8" name="Rectangle 7"/>
            <p:cNvSpPr/>
            <p:nvPr/>
          </p:nvSpPr>
          <p:spPr>
            <a:xfrm>
              <a:off x="4150360" y="5449660"/>
              <a:ext cx="1915909" cy="369332"/>
            </a:xfrm>
            <a:prstGeom prst="rect">
              <a:avLst/>
            </a:prstGeom>
            <a:solidFill>
              <a:srgbClr val="FFFF00"/>
            </a:solidFill>
          </p:spPr>
          <p:txBody>
            <a:bodyPr wrap="none">
              <a:spAutoFit/>
            </a:bodyPr>
            <a:lstStyle/>
            <a:p>
              <a:r>
                <a:rPr lang="en-US" dirty="0" smtClean="0"/>
                <a:t>After Refactoring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1"/>
          </a:xfrm>
        </p:spPr>
        <p:txBody>
          <a:bodyPr/>
          <a:lstStyle/>
          <a:p>
            <a:r>
              <a:rPr lang="en-US" b="1" dirty="0" smtClean="0"/>
              <a:t>Problem: </a:t>
            </a:r>
            <a:r>
              <a:rPr lang="en-US" dirty="0" smtClean="0"/>
              <a:t>have expression </a:t>
            </a:r>
            <a:r>
              <a:rPr lang="en-US" dirty="0"/>
              <a:t>that’s hard to understand.</a:t>
            </a:r>
            <a:endParaRPr lang="en-US" dirty="0"/>
          </a:p>
          <a:p>
            <a:r>
              <a:rPr lang="en-US" b="1" dirty="0" smtClean="0"/>
              <a:t>Solution: </a:t>
            </a:r>
            <a:r>
              <a:rPr lang="en-US" dirty="0" smtClean="0"/>
              <a:t>Place </a:t>
            </a:r>
            <a:r>
              <a:rPr lang="en-US" dirty="0"/>
              <a:t>the result of the expression or its parts in separate variables that are self-explanatory.</a:t>
            </a:r>
            <a:endParaRPr lang="en-US" dirty="0"/>
          </a:p>
          <a:p>
            <a:endParaRPr lang="en-US" dirty="0"/>
          </a:p>
        </p:txBody>
      </p:sp>
      <p:sp>
        <p:nvSpPr>
          <p:cNvPr id="2" name="Title 1"/>
          <p:cNvSpPr>
            <a:spLocks noGrp="1"/>
          </p:cNvSpPr>
          <p:nvPr>
            <p:ph type="title"/>
          </p:nvPr>
        </p:nvSpPr>
        <p:spPr>
          <a:xfrm>
            <a:off x="457200" y="0"/>
            <a:ext cx="8229600" cy="685800"/>
          </a:xfrm>
        </p:spPr>
        <p:txBody>
          <a:bodyPr/>
          <a:lstStyle/>
          <a:p>
            <a:r>
              <a:rPr lang="en-US" dirty="0"/>
              <a:t>Extract </a:t>
            </a:r>
            <a:r>
              <a:rPr lang="en-US" dirty="0" smtClean="0"/>
              <a:t>Variable</a:t>
            </a:r>
            <a:endParaRPr lang="en-US" dirty="0"/>
          </a:p>
        </p:txBody>
      </p:sp>
      <p:grpSp>
        <p:nvGrpSpPr>
          <p:cNvPr id="6" name="Group 5"/>
          <p:cNvGrpSpPr/>
          <p:nvPr/>
        </p:nvGrpSpPr>
        <p:grpSpPr>
          <a:xfrm>
            <a:off x="118759" y="2484407"/>
            <a:ext cx="4319081" cy="2531516"/>
            <a:chOff x="118759" y="2484407"/>
            <a:chExt cx="4319081" cy="2531516"/>
          </a:xfrm>
        </p:grpSpPr>
        <p:sp>
          <p:nvSpPr>
            <p:cNvPr id="4" name="Rectangle 3"/>
            <p:cNvSpPr/>
            <p:nvPr/>
          </p:nvSpPr>
          <p:spPr>
            <a:xfrm>
              <a:off x="118759" y="2484407"/>
              <a:ext cx="4319081" cy="2041585"/>
            </a:xfrm>
            <a:prstGeom prst="rect">
              <a:avLst/>
            </a:prstGeom>
          </p:spPr>
          <p:txBody>
            <a:bodyPr wrap="square">
              <a:spAutoFit/>
            </a:bodyPr>
            <a:lstStyle/>
            <a:p>
              <a:pPr>
                <a:lnSpc>
                  <a:spcPts val="1900"/>
                </a:lnSpc>
              </a:pPr>
              <a:r>
                <a:rPr lang="en-US" spc="-150" dirty="0">
                  <a:effectLst/>
                  <a:latin typeface="+mj-lt"/>
                </a:rPr>
                <a:t>void </a:t>
              </a:r>
              <a:r>
                <a:rPr lang="en-US" spc="-150" dirty="0" err="1">
                  <a:effectLst/>
                  <a:latin typeface="+mj-lt"/>
                </a:rPr>
                <a:t>renderBanner</a:t>
              </a:r>
              <a:r>
                <a:rPr lang="en-US" spc="-150" dirty="0">
                  <a:effectLst/>
                  <a:latin typeface="+mj-lt"/>
                </a:rPr>
                <a:t>() {</a:t>
              </a:r>
              <a:endParaRPr lang="en-US" spc="-150" dirty="0">
                <a:effectLst/>
                <a:latin typeface="+mj-lt"/>
              </a:endParaRPr>
            </a:p>
            <a:p>
              <a:pPr>
                <a:lnSpc>
                  <a:spcPts val="1900"/>
                </a:lnSpc>
              </a:pPr>
              <a:r>
                <a:rPr lang="en-US" spc="-150" dirty="0">
                  <a:effectLst/>
                  <a:latin typeface="+mj-lt"/>
                </a:rPr>
                <a:t>  if ((</a:t>
              </a:r>
              <a:r>
                <a:rPr lang="en-US" spc="-150" dirty="0" err="1">
                  <a:effectLst/>
                  <a:latin typeface="+mj-lt"/>
                </a:rPr>
                <a:t>platform.toUpperCase</a:t>
              </a:r>
              <a:r>
                <a:rPr lang="en-US" spc="-150" dirty="0">
                  <a:effectLst/>
                  <a:latin typeface="+mj-lt"/>
                </a:rPr>
                <a:t>().</a:t>
              </a:r>
              <a:r>
                <a:rPr lang="en-US" spc="-150" dirty="0" err="1">
                  <a:effectLst/>
                  <a:latin typeface="+mj-lt"/>
                </a:rPr>
                <a:t>indexOf</a:t>
              </a:r>
              <a:r>
                <a:rPr lang="en-US" spc="-150" dirty="0">
                  <a:effectLst/>
                  <a:latin typeface="+mj-lt"/>
                </a:rPr>
                <a:t>("MAC") &gt; -1) &amp;&amp;</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browser.toUpperCase</a:t>
              </a:r>
              <a:r>
                <a:rPr lang="en-US" spc="-150" dirty="0">
                  <a:effectLst/>
                  <a:latin typeface="+mj-lt"/>
                </a:rPr>
                <a:t>().</a:t>
              </a:r>
              <a:r>
                <a:rPr lang="en-US" spc="-150" dirty="0" err="1">
                  <a:effectLst/>
                  <a:latin typeface="+mj-lt"/>
                </a:rPr>
                <a:t>indexOf</a:t>
              </a:r>
              <a:r>
                <a:rPr lang="en-US" spc="-150" dirty="0">
                  <a:effectLst/>
                  <a:latin typeface="+mj-lt"/>
                </a:rPr>
                <a:t>("IE") &gt; -1) &amp;&amp;</a:t>
              </a:r>
              <a:endParaRPr lang="en-US" spc="-150" dirty="0">
                <a:effectLst/>
                <a:latin typeface="+mj-lt"/>
              </a:endParaRPr>
            </a:p>
            <a:p>
              <a:pPr>
                <a:lnSpc>
                  <a:spcPts val="1900"/>
                </a:lnSpc>
              </a:pPr>
              <a:r>
                <a:rPr lang="en-US" spc="-150" dirty="0">
                  <a:effectLst/>
                  <a:latin typeface="+mj-lt"/>
                </a:rPr>
                <a:t>        </a:t>
              </a:r>
              <a:r>
                <a:rPr lang="en-US" spc="-150" dirty="0" err="1">
                  <a:effectLst/>
                  <a:latin typeface="+mj-lt"/>
                </a:rPr>
                <a:t>wasInitialized</a:t>
              </a:r>
              <a:r>
                <a:rPr lang="en-US" spc="-150" dirty="0">
                  <a:effectLst/>
                  <a:latin typeface="+mj-lt"/>
                </a:rPr>
                <a:t>() &amp;&amp; resize &gt; 0 )</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    // do something</a:t>
              </a:r>
              <a:endParaRPr lang="en-US" spc="-150" dirty="0">
                <a:effectLst/>
                <a:latin typeface="+mj-lt"/>
              </a:endParaRPr>
            </a:p>
            <a:p>
              <a:pPr>
                <a:lnSpc>
                  <a:spcPts val="1900"/>
                </a:lnSpc>
              </a:pPr>
              <a:r>
                <a:rPr lang="en-US" spc="-150" dirty="0">
                  <a:effectLst/>
                  <a:latin typeface="+mj-lt"/>
                </a:rPr>
                <a:t>  }</a:t>
              </a:r>
              <a:endParaRPr lang="en-US" spc="-150" dirty="0">
                <a:effectLst/>
                <a:latin typeface="+mj-lt"/>
              </a:endParaRPr>
            </a:p>
            <a:p>
              <a:pPr>
                <a:lnSpc>
                  <a:spcPts val="1900"/>
                </a:lnSpc>
              </a:pPr>
              <a:r>
                <a:rPr lang="en-US" spc="-150" dirty="0">
                  <a:effectLst/>
                  <a:latin typeface="+mj-lt"/>
                </a:rPr>
                <a:t>}</a:t>
              </a:r>
              <a:endParaRPr lang="en-US" spc="-150" dirty="0">
                <a:effectLst/>
                <a:latin typeface="+mj-lt"/>
              </a:endParaRPr>
            </a:p>
          </p:txBody>
        </p:sp>
        <p:sp>
          <p:nvSpPr>
            <p:cNvPr id="7" name="Rectangle 6"/>
            <p:cNvSpPr/>
            <p:nvPr/>
          </p:nvSpPr>
          <p:spPr>
            <a:xfrm>
              <a:off x="183000" y="4646591"/>
              <a:ext cx="2108269" cy="369332"/>
            </a:xfrm>
            <a:prstGeom prst="rect">
              <a:avLst/>
            </a:prstGeom>
            <a:solidFill>
              <a:srgbClr val="FFFF00"/>
            </a:solidFill>
          </p:spPr>
          <p:txBody>
            <a:bodyPr wrap="none">
              <a:spAutoFit/>
            </a:bodyPr>
            <a:lstStyle/>
            <a:p>
              <a:r>
                <a:rPr lang="en-US" dirty="0" smtClean="0"/>
                <a:t>Before Refactoring</a:t>
              </a:r>
              <a:endParaRPr lang="en-US" dirty="0"/>
            </a:p>
          </p:txBody>
        </p:sp>
      </p:grpSp>
      <p:grpSp>
        <p:nvGrpSpPr>
          <p:cNvPr id="9" name="Group 8"/>
          <p:cNvGrpSpPr/>
          <p:nvPr/>
        </p:nvGrpSpPr>
        <p:grpSpPr>
          <a:xfrm>
            <a:off x="3505200" y="3697322"/>
            <a:ext cx="5638800" cy="2990323"/>
            <a:chOff x="3505200" y="3697322"/>
            <a:chExt cx="5638800" cy="2990323"/>
          </a:xfrm>
        </p:grpSpPr>
        <p:sp>
          <p:nvSpPr>
            <p:cNvPr id="5" name="Rectangle 4"/>
            <p:cNvSpPr/>
            <p:nvPr/>
          </p:nvSpPr>
          <p:spPr>
            <a:xfrm>
              <a:off x="3505200" y="3697322"/>
              <a:ext cx="5638800" cy="2585323"/>
            </a:xfrm>
            <a:prstGeom prst="rect">
              <a:avLst/>
            </a:prstGeom>
          </p:spPr>
          <p:txBody>
            <a:bodyPr wrap="square">
              <a:spAutoFit/>
            </a:bodyPr>
            <a:lstStyle/>
            <a:p>
              <a:r>
                <a:rPr lang="en-US" spc="-150" dirty="0">
                  <a:effectLst/>
                  <a:latin typeface="+mj-lt"/>
                </a:rPr>
                <a:t>void </a:t>
              </a:r>
              <a:r>
                <a:rPr lang="en-US" spc="-150" dirty="0" err="1">
                  <a:effectLst/>
                  <a:latin typeface="+mj-lt"/>
                </a:rPr>
                <a:t>renderBanner</a:t>
              </a:r>
              <a:r>
                <a:rPr lang="en-US" spc="-150" dirty="0">
                  <a:effectLst/>
                  <a:latin typeface="+mj-lt"/>
                </a:rPr>
                <a:t>() {</a:t>
              </a:r>
              <a:endParaRPr lang="en-US" spc="-150" dirty="0">
                <a:effectLst/>
                <a:latin typeface="+mj-lt"/>
              </a:endParaRPr>
            </a:p>
            <a:p>
              <a:r>
                <a:rPr lang="en-US" spc="-150" dirty="0">
                  <a:effectLst/>
                  <a:latin typeface="+mj-lt"/>
                </a:rPr>
                <a:t>  final </a:t>
              </a:r>
              <a:r>
                <a:rPr lang="en-US" spc="-150" dirty="0" err="1">
                  <a:effectLst/>
                  <a:latin typeface="+mj-lt"/>
                </a:rPr>
                <a:t>boolean</a:t>
              </a:r>
              <a:r>
                <a:rPr lang="en-US" spc="-150" dirty="0">
                  <a:effectLst/>
                  <a:latin typeface="+mj-lt"/>
                </a:rPr>
                <a:t> </a:t>
              </a:r>
              <a:r>
                <a:rPr lang="en-US" spc="-150" dirty="0" err="1">
                  <a:effectLst/>
                  <a:latin typeface="+mj-lt"/>
                </a:rPr>
                <a:t>isMacOs</a:t>
              </a:r>
              <a:r>
                <a:rPr lang="en-US" spc="-150" dirty="0">
                  <a:effectLst/>
                  <a:latin typeface="+mj-lt"/>
                </a:rPr>
                <a:t> = </a:t>
              </a:r>
              <a:r>
                <a:rPr lang="en-US" spc="-150" dirty="0" err="1">
                  <a:effectLst/>
                  <a:latin typeface="+mj-lt"/>
                </a:rPr>
                <a:t>platform.toUpperCase</a:t>
              </a:r>
              <a:r>
                <a:rPr lang="en-US" spc="-150" dirty="0">
                  <a:effectLst/>
                  <a:latin typeface="+mj-lt"/>
                </a:rPr>
                <a:t>().</a:t>
              </a:r>
              <a:r>
                <a:rPr lang="en-US" spc="-150" dirty="0" err="1">
                  <a:effectLst/>
                  <a:latin typeface="+mj-lt"/>
                </a:rPr>
                <a:t>indexOf</a:t>
              </a:r>
              <a:r>
                <a:rPr lang="en-US" spc="-150" dirty="0">
                  <a:effectLst/>
                  <a:latin typeface="+mj-lt"/>
                </a:rPr>
                <a:t>("MAC") &gt; -1;</a:t>
              </a:r>
              <a:endParaRPr lang="en-US" spc="-150" dirty="0">
                <a:effectLst/>
                <a:latin typeface="+mj-lt"/>
              </a:endParaRPr>
            </a:p>
            <a:p>
              <a:r>
                <a:rPr lang="en-US" spc="-150" dirty="0">
                  <a:effectLst/>
                  <a:latin typeface="+mj-lt"/>
                </a:rPr>
                <a:t>  final </a:t>
              </a:r>
              <a:r>
                <a:rPr lang="en-US" spc="-150" dirty="0" err="1">
                  <a:effectLst/>
                  <a:latin typeface="+mj-lt"/>
                </a:rPr>
                <a:t>boolean</a:t>
              </a:r>
              <a:r>
                <a:rPr lang="en-US" spc="-150" dirty="0">
                  <a:effectLst/>
                  <a:latin typeface="+mj-lt"/>
                </a:rPr>
                <a:t> </a:t>
              </a:r>
              <a:r>
                <a:rPr lang="en-US" spc="-150" dirty="0" err="1">
                  <a:effectLst/>
                  <a:latin typeface="+mj-lt"/>
                </a:rPr>
                <a:t>isIE</a:t>
              </a:r>
              <a:r>
                <a:rPr lang="en-US" spc="-150" dirty="0">
                  <a:effectLst/>
                  <a:latin typeface="+mj-lt"/>
                </a:rPr>
                <a:t> = </a:t>
              </a:r>
              <a:r>
                <a:rPr lang="en-US" spc="-150" dirty="0" err="1">
                  <a:effectLst/>
                  <a:latin typeface="+mj-lt"/>
                </a:rPr>
                <a:t>browser.toUpperCase</a:t>
              </a:r>
              <a:r>
                <a:rPr lang="en-US" spc="-150" dirty="0">
                  <a:effectLst/>
                  <a:latin typeface="+mj-lt"/>
                </a:rPr>
                <a:t>().</a:t>
              </a:r>
              <a:r>
                <a:rPr lang="en-US" spc="-150" dirty="0" err="1">
                  <a:effectLst/>
                  <a:latin typeface="+mj-lt"/>
                </a:rPr>
                <a:t>indexOf</a:t>
              </a:r>
              <a:r>
                <a:rPr lang="en-US" spc="-150" dirty="0">
                  <a:effectLst/>
                  <a:latin typeface="+mj-lt"/>
                </a:rPr>
                <a:t>("IE") &gt; -1;</a:t>
              </a:r>
              <a:endParaRPr lang="en-US" spc="-150" dirty="0">
                <a:effectLst/>
                <a:latin typeface="+mj-lt"/>
              </a:endParaRPr>
            </a:p>
            <a:p>
              <a:r>
                <a:rPr lang="en-US" spc="-150" dirty="0">
                  <a:effectLst/>
                  <a:latin typeface="+mj-lt"/>
                </a:rPr>
                <a:t>  final </a:t>
              </a:r>
              <a:r>
                <a:rPr lang="en-US" spc="-150" dirty="0" err="1">
                  <a:effectLst/>
                  <a:latin typeface="+mj-lt"/>
                </a:rPr>
                <a:t>boolean</a:t>
              </a:r>
              <a:r>
                <a:rPr lang="en-US" spc="-150" dirty="0">
                  <a:effectLst/>
                  <a:latin typeface="+mj-lt"/>
                </a:rPr>
                <a:t> </a:t>
              </a:r>
              <a:r>
                <a:rPr lang="en-US" spc="-150" dirty="0" err="1">
                  <a:effectLst/>
                  <a:latin typeface="+mj-lt"/>
                </a:rPr>
                <a:t>wasResized</a:t>
              </a:r>
              <a:r>
                <a:rPr lang="en-US" spc="-150" dirty="0">
                  <a:effectLst/>
                  <a:latin typeface="+mj-lt"/>
                </a:rPr>
                <a:t> = resize &gt; 0;</a:t>
              </a:r>
              <a:endParaRPr lang="en-US" spc="-150" dirty="0">
                <a:effectLst/>
                <a:latin typeface="+mj-lt"/>
              </a:endParaRPr>
            </a:p>
            <a:p>
              <a:endParaRPr lang="en-US" spc="-150" dirty="0">
                <a:effectLst/>
                <a:latin typeface="+mj-lt"/>
              </a:endParaRPr>
            </a:p>
            <a:p>
              <a:r>
                <a:rPr lang="en-US" spc="-150" dirty="0">
                  <a:effectLst/>
                  <a:latin typeface="+mj-lt"/>
                </a:rPr>
                <a:t>  if (</a:t>
              </a:r>
              <a:r>
                <a:rPr lang="en-US" spc="-150" dirty="0" err="1">
                  <a:effectLst/>
                  <a:latin typeface="+mj-lt"/>
                </a:rPr>
                <a:t>isMacOs</a:t>
              </a:r>
              <a:r>
                <a:rPr lang="en-US" spc="-150" dirty="0">
                  <a:effectLst/>
                  <a:latin typeface="+mj-lt"/>
                </a:rPr>
                <a:t> &amp;&amp; </a:t>
              </a:r>
              <a:r>
                <a:rPr lang="en-US" spc="-150" dirty="0" err="1">
                  <a:effectLst/>
                  <a:latin typeface="+mj-lt"/>
                </a:rPr>
                <a:t>isIE</a:t>
              </a:r>
              <a:r>
                <a:rPr lang="en-US" spc="-150" dirty="0">
                  <a:effectLst/>
                  <a:latin typeface="+mj-lt"/>
                </a:rPr>
                <a:t> &amp;&amp; </a:t>
              </a:r>
              <a:r>
                <a:rPr lang="en-US" spc="-150" dirty="0" err="1">
                  <a:effectLst/>
                  <a:latin typeface="+mj-lt"/>
                </a:rPr>
                <a:t>wasInitialized</a:t>
              </a:r>
              <a:r>
                <a:rPr lang="en-US" spc="-150" dirty="0">
                  <a:effectLst/>
                  <a:latin typeface="+mj-lt"/>
                </a:rPr>
                <a:t>() &amp;&amp; </a:t>
              </a:r>
              <a:r>
                <a:rPr lang="en-US" spc="-150" dirty="0" err="1">
                  <a:effectLst/>
                  <a:latin typeface="+mj-lt"/>
                </a:rPr>
                <a:t>wasResized</a:t>
              </a:r>
              <a:r>
                <a:rPr lang="en-US" spc="-150" dirty="0">
                  <a:effectLst/>
                  <a:latin typeface="+mj-lt"/>
                </a:rPr>
                <a:t>) {</a:t>
              </a:r>
              <a:endParaRPr lang="en-US" spc="-150" dirty="0">
                <a:effectLst/>
                <a:latin typeface="+mj-lt"/>
              </a:endParaRPr>
            </a:p>
            <a:p>
              <a:r>
                <a:rPr lang="en-US" spc="-150" dirty="0">
                  <a:effectLst/>
                  <a:latin typeface="+mj-lt"/>
                </a:rPr>
                <a:t>    // do something</a:t>
              </a:r>
              <a:endParaRPr lang="en-US" spc="-150" dirty="0">
                <a:effectLst/>
                <a:latin typeface="+mj-lt"/>
              </a:endParaRPr>
            </a:p>
            <a:p>
              <a:r>
                <a:rPr lang="en-US" spc="-150" dirty="0">
                  <a:effectLst/>
                  <a:latin typeface="+mj-lt"/>
                </a:rPr>
                <a:t>  }</a:t>
              </a:r>
              <a:endParaRPr lang="en-US" spc="-150" dirty="0">
                <a:effectLst/>
                <a:latin typeface="+mj-lt"/>
              </a:endParaRPr>
            </a:p>
            <a:p>
              <a:r>
                <a:rPr lang="en-US" spc="-150" dirty="0">
                  <a:effectLst/>
                  <a:latin typeface="+mj-lt"/>
                </a:rPr>
                <a:t>}</a:t>
              </a:r>
              <a:endParaRPr lang="en-US" spc="-150" dirty="0">
                <a:effectLst/>
                <a:latin typeface="+mj-lt"/>
              </a:endParaRPr>
            </a:p>
          </p:txBody>
        </p:sp>
        <p:sp>
          <p:nvSpPr>
            <p:cNvPr id="8" name="Rectangle 7"/>
            <p:cNvSpPr/>
            <p:nvPr/>
          </p:nvSpPr>
          <p:spPr>
            <a:xfrm>
              <a:off x="3517865" y="6318313"/>
              <a:ext cx="1915909" cy="369332"/>
            </a:xfrm>
            <a:prstGeom prst="rect">
              <a:avLst/>
            </a:prstGeom>
            <a:solidFill>
              <a:srgbClr val="FFFF00"/>
            </a:solidFill>
          </p:spPr>
          <p:txBody>
            <a:bodyPr wrap="none">
              <a:spAutoFit/>
            </a:bodyPr>
            <a:lstStyle/>
            <a:p>
              <a:r>
                <a:rPr lang="en-US" dirty="0" smtClean="0"/>
                <a:t>After Refactoring</a:t>
              </a:r>
              <a:endParaRPr lang="en-US" dirty="0"/>
            </a:p>
          </p:txBody>
        </p:sp>
      </p:grpSp>
      <p:pic>
        <p:nvPicPr>
          <p:cNvPr id="33796" name="Picture 3"/>
          <p:cNvPicPr>
            <a:picLocks noChangeAspect="1" noChangeArrowheads="1"/>
          </p:cNvPicPr>
          <p:nvPr/>
        </p:nvPicPr>
        <p:blipFill>
          <a:blip r:embed="rId1">
            <a:extLst>
              <a:ext uri="{28A0092B-C50C-407E-A947-70E740481C1C}">
                <a14:useLocalDpi xmlns:a14="http://schemas.microsoft.com/office/drawing/2010/main" val="0"/>
              </a:ext>
            </a:extLst>
          </a:blip>
          <a:srcRect t="8519" r="56667" b="5556"/>
          <a:stretch>
            <a:fillRect/>
          </a:stretch>
        </p:blipFill>
        <p:spPr bwMode="auto">
          <a:xfrm>
            <a:off x="1676400" y="0"/>
            <a:ext cx="6133465" cy="684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4"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t="8519" r="64999" b="35351"/>
          <a:stretch>
            <a:fillRect/>
          </a:stretch>
        </p:blipFill>
        <p:spPr bwMode="auto">
          <a:xfrm>
            <a:off x="687705" y="-19685"/>
            <a:ext cx="7622540" cy="687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34820"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t="64648" r="64999" b="5556"/>
          <a:stretch>
            <a:fillRect/>
          </a:stretch>
        </p:blipFill>
        <p:spPr bwMode="auto">
          <a:xfrm>
            <a:off x="457200" y="1734820"/>
            <a:ext cx="8347710" cy="399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70295"/>
            <a:ext cx="8229600" cy="5654306"/>
          </a:xfrm>
        </p:spPr>
        <p:txBody>
          <a:bodyPr/>
          <a:lstStyle/>
          <a:p>
            <a:r>
              <a:rPr lang="en-US" b="1" dirty="0" smtClean="0"/>
              <a:t>Problem: </a:t>
            </a:r>
            <a:r>
              <a:rPr lang="en-US" dirty="0" smtClean="0"/>
              <a:t>client </a:t>
            </a:r>
            <a:r>
              <a:rPr lang="en-US" dirty="0"/>
              <a:t>gets object B from a field or method of object А. Then </a:t>
            </a:r>
            <a:r>
              <a:rPr lang="en-US" dirty="0" smtClean="0"/>
              <a:t>client </a:t>
            </a:r>
            <a:r>
              <a:rPr lang="en-US" dirty="0"/>
              <a:t>calls a method of object B.</a:t>
            </a:r>
            <a:endParaRPr lang="en-US" dirty="0"/>
          </a:p>
          <a:p>
            <a:r>
              <a:rPr lang="en-US" b="1" dirty="0" smtClean="0"/>
              <a:t>Solution: </a:t>
            </a:r>
            <a:r>
              <a:rPr lang="en-US" dirty="0" smtClean="0"/>
              <a:t>Create </a:t>
            </a:r>
            <a:r>
              <a:rPr lang="en-US" dirty="0"/>
              <a:t>a new method in class A that delegates the call to object B. Now the client doesn’t know about, or depend on, class B.</a:t>
            </a:r>
            <a:endParaRPr lang="en-US" dirty="0"/>
          </a:p>
          <a:p>
            <a:endParaRPr lang="en-US" dirty="0"/>
          </a:p>
        </p:txBody>
      </p:sp>
      <p:sp>
        <p:nvSpPr>
          <p:cNvPr id="35842" name="Rectangle 2"/>
          <p:cNvSpPr>
            <a:spLocks noGrp="1" noChangeArrowheads="1"/>
          </p:cNvSpPr>
          <p:nvPr>
            <p:ph type="title"/>
          </p:nvPr>
        </p:nvSpPr>
        <p:spPr>
          <a:xfrm>
            <a:off x="457200" y="0"/>
            <a:ext cx="8229600" cy="670295"/>
          </a:xfrm>
        </p:spPr>
        <p:txBody>
          <a:bodyPr/>
          <a:lstStyle/>
          <a:p>
            <a:r>
              <a:rPr lang="en-US" dirty="0"/>
              <a:t>Hide Delegate</a:t>
            </a:r>
            <a:endParaRPr lang="en-US" dirty="0"/>
          </a:p>
        </p:txBody>
      </p:sp>
      <p:sp>
        <p:nvSpPr>
          <p:cNvPr id="35843" name="Rectangle 5"/>
          <p:cNvSpPr>
            <a:spLocks noChangeArrowheads="1"/>
          </p:cNvSpPr>
          <p:nvPr/>
        </p:nvSpPr>
        <p:spPr bwMode="auto">
          <a:xfrm>
            <a:off x="1524000" y="165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grpSp>
        <p:nvGrpSpPr>
          <p:cNvPr id="11" name="Group 10"/>
          <p:cNvGrpSpPr/>
          <p:nvPr/>
        </p:nvGrpSpPr>
        <p:grpSpPr>
          <a:xfrm>
            <a:off x="2291205" y="2424442"/>
            <a:ext cx="5611041" cy="2424112"/>
            <a:chOff x="2198678" y="2478128"/>
            <a:chExt cx="5611041" cy="2424112"/>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8678" y="2990148"/>
              <a:ext cx="3495675" cy="1912092"/>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646" y="2478128"/>
              <a:ext cx="1222073" cy="2424112"/>
            </a:xfrm>
            <a:prstGeom prst="rect">
              <a:avLst/>
            </a:prstGeom>
          </p:spPr>
        </p:pic>
        <p:pic>
          <p:nvPicPr>
            <p:cNvPr id="5" name="Picture 4"/>
            <p:cNvPicPr>
              <a:picLocks noChangeAspect="1"/>
            </p:cNvPicPr>
            <p:nvPr/>
          </p:nvPicPr>
          <p:blipFill>
            <a:blip r:embed="rId3"/>
            <a:stretch>
              <a:fillRect/>
            </a:stretch>
          </p:blipFill>
          <p:spPr>
            <a:xfrm>
              <a:off x="5805487" y="3574719"/>
              <a:ext cx="581025" cy="371475"/>
            </a:xfrm>
            <a:prstGeom prst="rect">
              <a:avLst/>
            </a:prstGeom>
          </p:spPr>
        </p:pic>
      </p:grpSp>
      <p:grpSp>
        <p:nvGrpSpPr>
          <p:cNvPr id="12" name="Group 11"/>
          <p:cNvGrpSpPr/>
          <p:nvPr/>
        </p:nvGrpSpPr>
        <p:grpSpPr>
          <a:xfrm>
            <a:off x="609600" y="5059422"/>
            <a:ext cx="7391400" cy="1732232"/>
            <a:chOff x="609600" y="5059422"/>
            <a:chExt cx="7391400" cy="1732232"/>
          </a:xfrm>
        </p:grpSpPr>
        <p:sp>
          <p:nvSpPr>
            <p:cNvPr id="7" name="Rectangle 6"/>
            <p:cNvSpPr/>
            <p:nvPr/>
          </p:nvSpPr>
          <p:spPr>
            <a:xfrm>
              <a:off x="609600" y="5059422"/>
              <a:ext cx="4487126" cy="369332"/>
            </a:xfrm>
            <a:prstGeom prst="rect">
              <a:avLst/>
            </a:prstGeom>
          </p:spPr>
          <p:txBody>
            <a:bodyPr wrap="none">
              <a:spAutoFit/>
            </a:bodyPr>
            <a:lstStyle/>
            <a:p>
              <a:r>
                <a:rPr lang="en-US" dirty="0"/>
                <a:t>manager = </a:t>
              </a:r>
              <a:r>
                <a:rPr lang="en-US" dirty="0" err="1"/>
                <a:t>aPerson.department.manager</a:t>
              </a:r>
              <a:r>
                <a:rPr lang="en-US" dirty="0"/>
                <a:t>;</a:t>
              </a:r>
              <a:endParaRPr lang="en-US" dirty="0"/>
            </a:p>
          </p:txBody>
        </p:sp>
        <p:sp>
          <p:nvSpPr>
            <p:cNvPr id="9" name="Rectangle 8"/>
            <p:cNvSpPr/>
            <p:nvPr/>
          </p:nvSpPr>
          <p:spPr>
            <a:xfrm>
              <a:off x="609600" y="5868324"/>
              <a:ext cx="7391400" cy="923330"/>
            </a:xfrm>
            <a:prstGeom prst="rect">
              <a:avLst/>
            </a:prstGeom>
          </p:spPr>
          <p:txBody>
            <a:bodyPr wrap="square">
              <a:spAutoFit/>
            </a:bodyPr>
            <a:lstStyle/>
            <a:p>
              <a:r>
                <a:rPr lang="en-US" dirty="0"/>
                <a:t>manager = </a:t>
              </a:r>
              <a:r>
                <a:rPr lang="en-US" dirty="0" err="1"/>
                <a:t>aPerson.manager</a:t>
              </a:r>
              <a:r>
                <a:rPr lang="en-US" dirty="0" smtClean="0"/>
                <a:t>;</a:t>
              </a:r>
              <a:endParaRPr lang="en-US" dirty="0"/>
            </a:p>
            <a:p>
              <a:r>
                <a:rPr lang="en-US" dirty="0"/>
                <a:t>class Person {</a:t>
              </a:r>
              <a:endParaRPr lang="en-US" dirty="0"/>
            </a:p>
            <a:p>
              <a:r>
                <a:rPr lang="en-US" dirty="0"/>
                <a:t>  get manager() {return </a:t>
              </a:r>
              <a:r>
                <a:rPr lang="en-US" dirty="0" err="1"/>
                <a:t>this.department.manager</a:t>
              </a:r>
              <a:r>
                <a:rPr lang="en-US" dirty="0"/>
                <a:t>;}</a:t>
              </a:r>
              <a:endParaRPr lang="en-US" dirty="0"/>
            </a:p>
          </p:txBody>
        </p:sp>
        <p:pic>
          <p:nvPicPr>
            <p:cNvPr id="10" name="Picture 9"/>
            <p:cNvPicPr>
              <a:picLocks noChangeAspect="1"/>
            </p:cNvPicPr>
            <p:nvPr/>
          </p:nvPicPr>
          <p:blipFill>
            <a:blip r:embed="rId4"/>
            <a:stretch>
              <a:fillRect/>
            </a:stretch>
          </p:blipFill>
          <p:spPr>
            <a:xfrm>
              <a:off x="2562650" y="5446588"/>
              <a:ext cx="290513" cy="533401"/>
            </a:xfrm>
            <a:prstGeom prst="rect">
              <a:avLst/>
            </a:prstGeom>
          </p:spPr>
        </p:pic>
      </p:grpSp>
      <p:sp>
        <p:nvSpPr>
          <p:cNvPr id="16" name="Rectangle 15"/>
          <p:cNvSpPr/>
          <p:nvPr/>
        </p:nvSpPr>
        <p:spPr>
          <a:xfrm>
            <a:off x="5786880" y="4838636"/>
            <a:ext cx="3288080" cy="369332"/>
          </a:xfrm>
          <a:prstGeom prst="rect">
            <a:avLst/>
          </a:prstGeom>
        </p:spPr>
        <p:txBody>
          <a:bodyPr wrap="none">
            <a:spAutoFit/>
          </a:bodyPr>
          <a:lstStyle/>
          <a:p>
            <a:r>
              <a:rPr lang="en-US" dirty="0" smtClean="0"/>
              <a:t>Inverse of remove middle man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36868"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66667" b="45557"/>
          <a:stretch>
            <a:fillRect/>
          </a:stretch>
        </p:blipFill>
        <p:spPr bwMode="auto">
          <a:xfrm>
            <a:off x="762000" y="1412875"/>
            <a:ext cx="7961313"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7890"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
        <p:nvSpPr>
          <p:cNvPr id="37891" name="Rectangle 5"/>
          <p:cNvSpPr>
            <a:spLocks noChangeArrowheads="1"/>
          </p:cNvSpPr>
          <p:nvPr/>
        </p:nvSpPr>
        <p:spPr bwMode="auto">
          <a:xfrm>
            <a:off x="152400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pic>
        <p:nvPicPr>
          <p:cNvPr id="37893"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63333" b="8519"/>
          <a:stretch>
            <a:fillRect/>
          </a:stretch>
        </p:blipFill>
        <p:spPr bwMode="auto">
          <a:xfrm>
            <a:off x="1244600" y="635"/>
            <a:ext cx="6410960" cy="684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38916" name="Picture 3"/>
          <p:cNvPicPr>
            <a:picLocks noChangeAspect="1" noChangeArrowheads="1"/>
          </p:cNvPicPr>
          <p:nvPr/>
        </p:nvPicPr>
        <p:blipFill>
          <a:blip r:embed="rId1">
            <a:extLst>
              <a:ext uri="{28A0092B-C50C-407E-A947-70E740481C1C}">
                <a14:useLocalDpi xmlns:a14="http://schemas.microsoft.com/office/drawing/2010/main" val="0"/>
              </a:ext>
            </a:extLst>
          </a:blip>
          <a:srcRect t="21852" r="61667" b="10001"/>
          <a:stretch>
            <a:fillRect/>
          </a:stretch>
        </p:blipFill>
        <p:spPr bwMode="auto">
          <a:xfrm>
            <a:off x="1447800" y="0"/>
            <a:ext cx="6854190" cy="685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lnSpc>
                <a:spcPct val="90000"/>
              </a:lnSpc>
              <a:spcBef>
                <a:spcPct val="0"/>
              </a:spcBef>
              <a:buClr>
                <a:schemeClr val="accent2"/>
              </a:buClr>
            </a:pPr>
            <a:r>
              <a:rPr lang="en-US" altLang="en-US" b="1" smtClean="0"/>
              <a:t>Duplicated Code</a:t>
            </a:r>
            <a:endParaRPr lang="en-US" altLang="en-US" b="1" smtClean="0"/>
          </a:p>
          <a:p>
            <a:pPr eaLnBrk="1" hangingPunct="1">
              <a:lnSpc>
                <a:spcPct val="90000"/>
              </a:lnSpc>
              <a:spcBef>
                <a:spcPct val="0"/>
              </a:spcBef>
              <a:buClr>
                <a:schemeClr val="accent2"/>
              </a:buClr>
            </a:pPr>
            <a:r>
              <a:rPr lang="en-US" altLang="en-US" b="1" smtClean="0"/>
              <a:t>Long Method</a:t>
            </a:r>
            <a:endParaRPr lang="en-US" altLang="en-US" b="1" smtClean="0"/>
          </a:p>
          <a:p>
            <a:pPr eaLnBrk="1" hangingPunct="1">
              <a:lnSpc>
                <a:spcPct val="90000"/>
              </a:lnSpc>
              <a:spcBef>
                <a:spcPct val="0"/>
              </a:spcBef>
              <a:buClr>
                <a:schemeClr val="accent2"/>
              </a:buClr>
            </a:pPr>
            <a:r>
              <a:rPr lang="en-US" altLang="en-US" b="1" smtClean="0"/>
              <a:t>Large Class</a:t>
            </a:r>
            <a:endParaRPr lang="en-US" altLang="en-US" b="1" smtClean="0"/>
          </a:p>
          <a:p>
            <a:pPr eaLnBrk="1" hangingPunct="1">
              <a:lnSpc>
                <a:spcPct val="90000"/>
              </a:lnSpc>
              <a:spcBef>
                <a:spcPct val="0"/>
              </a:spcBef>
              <a:buClr>
                <a:schemeClr val="accent2"/>
              </a:buClr>
            </a:pPr>
            <a:r>
              <a:rPr lang="en-US" altLang="en-US" b="1" smtClean="0"/>
              <a:t>Long Parameter List</a:t>
            </a:r>
            <a:endParaRPr lang="en-US" altLang="en-US" b="1" smtClean="0"/>
          </a:p>
          <a:p>
            <a:pPr eaLnBrk="1" hangingPunct="1">
              <a:lnSpc>
                <a:spcPct val="90000"/>
              </a:lnSpc>
              <a:spcBef>
                <a:spcPct val="0"/>
              </a:spcBef>
              <a:buClr>
                <a:schemeClr val="accent2"/>
              </a:buClr>
            </a:pPr>
            <a:r>
              <a:rPr lang="en-US" altLang="en-US" b="1" smtClean="0"/>
              <a:t>Divergent Change</a:t>
            </a:r>
            <a:endParaRPr lang="en-US" altLang="en-US" b="1" smtClean="0"/>
          </a:p>
          <a:p>
            <a:pPr eaLnBrk="1" hangingPunct="1">
              <a:lnSpc>
                <a:spcPct val="90000"/>
              </a:lnSpc>
              <a:spcBef>
                <a:spcPct val="0"/>
              </a:spcBef>
              <a:buClr>
                <a:schemeClr val="accent2"/>
              </a:buClr>
            </a:pPr>
            <a:r>
              <a:rPr lang="en-US" altLang="en-US" b="1" smtClean="0"/>
              <a:t>Shotgun Surgery</a:t>
            </a:r>
            <a:endParaRPr lang="en-US" altLang="en-US" b="1" smtClean="0"/>
          </a:p>
          <a:p>
            <a:pPr eaLnBrk="1" hangingPunct="1">
              <a:lnSpc>
                <a:spcPct val="90000"/>
              </a:lnSpc>
              <a:spcBef>
                <a:spcPct val="0"/>
              </a:spcBef>
              <a:buClr>
                <a:schemeClr val="accent2"/>
              </a:buClr>
            </a:pPr>
            <a:r>
              <a:rPr lang="en-US" altLang="en-US" b="1" smtClean="0"/>
              <a:t>Feature Envy</a:t>
            </a:r>
            <a:endParaRPr lang="en-US" altLang="en-US" b="1" smtClean="0"/>
          </a:p>
          <a:p>
            <a:pPr eaLnBrk="1" hangingPunct="1">
              <a:lnSpc>
                <a:spcPct val="90000"/>
              </a:lnSpc>
              <a:spcBef>
                <a:spcPct val="0"/>
              </a:spcBef>
              <a:buClr>
                <a:schemeClr val="accent2"/>
              </a:buClr>
            </a:pPr>
            <a:r>
              <a:rPr lang="en-US" altLang="en-US" b="1" smtClean="0"/>
              <a:t>Data Clumps</a:t>
            </a:r>
            <a:endParaRPr lang="en-US" altLang="en-US" b="1" smtClean="0"/>
          </a:p>
          <a:p>
            <a:pPr eaLnBrk="1" hangingPunct="1">
              <a:lnSpc>
                <a:spcPct val="90000"/>
              </a:lnSpc>
              <a:spcBef>
                <a:spcPct val="0"/>
              </a:spcBef>
              <a:buClr>
                <a:schemeClr val="accent2"/>
              </a:buClr>
            </a:pPr>
            <a:r>
              <a:rPr lang="en-US" altLang="en-US" b="1" smtClean="0"/>
              <a:t>Primitive Obsession</a:t>
            </a:r>
            <a:endParaRPr lang="en-US" altLang="en-US" b="1" smtClean="0"/>
          </a:p>
          <a:p>
            <a:pPr eaLnBrk="1" hangingPunct="1">
              <a:lnSpc>
                <a:spcPct val="90000"/>
              </a:lnSpc>
              <a:spcBef>
                <a:spcPct val="0"/>
              </a:spcBef>
              <a:buClr>
                <a:schemeClr val="accent2"/>
              </a:buClr>
            </a:pPr>
            <a:r>
              <a:rPr lang="en-US" altLang="en-US" b="1" smtClean="0"/>
              <a:t>Switch Statements</a:t>
            </a:r>
            <a:endParaRPr lang="en-US" altLang="en-US" b="1" smtClean="0"/>
          </a:p>
        </p:txBody>
      </p:sp>
      <p:sp>
        <p:nvSpPr>
          <p:cNvPr id="39938" name="Rectangle 2"/>
          <p:cNvSpPr>
            <a:spLocks noGrp="1" noChangeArrowheads="1"/>
          </p:cNvSpPr>
          <p:nvPr>
            <p:ph type="title"/>
          </p:nvPr>
        </p:nvSpPr>
        <p:spPr/>
        <p:txBody>
          <a:bodyPr/>
          <a:lstStyle/>
          <a:p>
            <a:pPr eaLnBrk="1" hangingPunct="1"/>
            <a:r>
              <a:rPr lang="en-US" altLang="en-US" smtClean="0"/>
              <a:t>Bad Smells in Code</a:t>
            </a:r>
            <a:endParaRPr lang="en-US" altLang="en-US" smtClean="0"/>
          </a:p>
        </p:txBody>
      </p:sp>
      <p:sp>
        <p:nvSpPr>
          <p:cNvPr id="39940" name="Text Box 4"/>
          <p:cNvSpPr txBox="1">
            <a:spLocks noChangeArrowheads="1"/>
          </p:cNvSpPr>
          <p:nvPr/>
        </p:nvSpPr>
        <p:spPr bwMode="auto">
          <a:xfrm>
            <a:off x="4648200" y="2133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50000"/>
              </a:spcBef>
              <a:buFontTx/>
              <a:buNone/>
            </a:pPr>
            <a:endParaRPr lang="en-US" altLang="en-US" sz="2400">
              <a:latin typeface="Times New Roman" panose="02020603050405020304" pitchFamily="18" charset="0"/>
            </a:endParaRPr>
          </a:p>
        </p:txBody>
      </p:sp>
      <p:sp>
        <p:nvSpPr>
          <p:cNvPr id="39941" name="Text Box 5"/>
          <p:cNvSpPr txBox="1">
            <a:spLocks noChangeArrowheads="1"/>
          </p:cNvSpPr>
          <p:nvPr/>
        </p:nvSpPr>
        <p:spPr bwMode="auto">
          <a:xfrm>
            <a:off x="3962400" y="838200"/>
            <a:ext cx="4953000" cy="512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MS PGothic"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MS PGothic" panose="020B0600070205080204" pitchFamily="34" charset="-128"/>
              </a:defRPr>
            </a:lvl2pPr>
            <a:lvl3pPr marL="1143000" indent="-228600">
              <a:spcBef>
                <a:spcPct val="20000"/>
              </a:spcBef>
              <a:buChar char="•"/>
              <a:defRPr>
                <a:solidFill>
                  <a:schemeClr val="tx1"/>
                </a:solidFill>
                <a:latin typeface="ITC Stone Sans Std Semibold" pitchFamily="-112" charset="0"/>
                <a:ea typeface="MS PGothic"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MS PGothic"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MS PGothic" panose="020B0600070205080204" pitchFamily="34" charset="-128"/>
              </a:defRPr>
            </a:lvl9pPr>
          </a:lstStyle>
          <a:p>
            <a:pPr>
              <a:spcBef>
                <a:spcPct val="0"/>
              </a:spcBef>
              <a:buClr>
                <a:schemeClr val="accent2"/>
              </a:buClr>
              <a:buSzPct val="70000"/>
              <a:buFont typeface="Wingdings" panose="05000000000000000000" pitchFamily="2" charset="2"/>
              <a:buNone/>
            </a:pP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Parallel Interface  Hierarchies</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Lazy Class</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Speculative Generality</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Temporary Field</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Message Chains </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Middle Man</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Inappropriate Intimacy</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Incomplete Library Class</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Data Class</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a:latin typeface="Arial" panose="020B0604020202020204" pitchFamily="34" charset="0"/>
              </a:rPr>
              <a:t> Refused Bequest</a:t>
            </a:r>
            <a:endParaRPr lang="en-US" altLang="en-US">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endParaRPr lang="en-US"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7"/>
          <p:cNvSpPr>
            <a:spLocks noGrp="1" noChangeArrowheads="1"/>
          </p:cNvSpPr>
          <p:nvPr>
            <p:ph idx="1"/>
          </p:nvPr>
        </p:nvSpPr>
        <p:spPr/>
        <p:txBody>
          <a:bodyPr/>
          <a:lstStyle/>
          <a:p>
            <a:pPr eaLnBrk="1" hangingPunct="1">
              <a:lnSpc>
                <a:spcPct val="90000"/>
              </a:lnSpc>
            </a:pPr>
            <a:r>
              <a:rPr lang="en-US" altLang="en-US" u="sng" dirty="0" smtClean="0">
                <a:latin typeface="Times New Roman" panose="02020603050405020304" pitchFamily="18" charset="0"/>
                <a:cs typeface="Times New Roman" panose="02020603050405020304" pitchFamily="18" charset="0"/>
              </a:rPr>
              <a:t>Improves the design of software</a:t>
            </a:r>
            <a:r>
              <a:rPr lang="en-US" altLang="en-US" sz="2400" dirty="0" smtClean="0"/>
              <a:t> </a:t>
            </a:r>
            <a:endParaRPr lang="en-US" altLang="en-US" sz="2400" dirty="0" smtClean="0"/>
          </a:p>
          <a:p>
            <a:pPr eaLnBrk="1" hangingPunct="1">
              <a:lnSpc>
                <a:spcPct val="90000"/>
              </a:lnSpc>
              <a:buFontTx/>
              <a:buNone/>
            </a:pP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Without refactoring the </a:t>
            </a:r>
            <a:r>
              <a:rPr lang="en-US" altLang="en-US" sz="2000" u="sng" dirty="0" smtClean="0">
                <a:latin typeface="Times New Roman" panose="02020603050405020304" pitchFamily="18" charset="0"/>
                <a:cs typeface="Times New Roman" panose="02020603050405020304" pitchFamily="18" charset="0"/>
              </a:rPr>
              <a:t>design of the program will decay.</a:t>
            </a:r>
            <a:endParaRPr lang="en-US" altLang="en-US" sz="2000" u="sng" dirty="0" smtClean="0"/>
          </a:p>
          <a:p>
            <a:pPr eaLnBrk="1" hangingPunct="1">
              <a:lnSpc>
                <a:spcPct val="90000"/>
              </a:lnSpc>
              <a:buFontTx/>
              <a:buNone/>
            </a:pPr>
            <a:r>
              <a:rPr lang="en-US" altLang="en-US" sz="2000" dirty="0" smtClean="0">
                <a:latin typeface="Times New Roman" panose="02020603050405020304" pitchFamily="18" charset="0"/>
                <a:cs typeface="Times New Roman" panose="02020603050405020304" pitchFamily="18" charset="0"/>
              </a:rPr>
              <a:t>     Poorly designed code usually takes more to do the same things, often because they does the same thing in different places</a:t>
            </a:r>
            <a:endParaRPr lang="en-US" altLang="en-US" sz="20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u="sng" dirty="0" smtClean="0">
                <a:latin typeface="Times New Roman" panose="02020603050405020304" pitchFamily="18" charset="0"/>
                <a:cs typeface="Times New Roman" panose="02020603050405020304" pitchFamily="18" charset="0"/>
              </a:rPr>
              <a:t>Easier to understand</a:t>
            </a:r>
            <a:r>
              <a:rPr lang="en-US" altLang="en-US" sz="2400" dirty="0" smtClean="0"/>
              <a:t> </a:t>
            </a:r>
            <a:endParaRPr lang="en-US" altLang="en-US" sz="2400" dirty="0" smtClean="0"/>
          </a:p>
          <a:p>
            <a:pPr eaLnBrk="1" hangingPunct="1">
              <a:lnSpc>
                <a:spcPct val="90000"/>
              </a:lnSpc>
              <a:buFontTx/>
              <a:buNone/>
            </a:pP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In most software development environments, somebody else will eventually have to read your code so it becomes easy for others to comprehend.</a:t>
            </a:r>
            <a:endParaRPr lang="en-US" altLang="en-US" sz="1800" dirty="0" smtClean="0"/>
          </a:p>
          <a:p>
            <a:pPr eaLnBrk="1" hangingPunct="1"/>
            <a:r>
              <a:rPr lang="en-US" altLang="en-US" sz="2400" u="sng" dirty="0">
                <a:latin typeface="Times New Roman" panose="02020603050405020304" pitchFamily="18" charset="0"/>
              </a:rPr>
              <a:t>To find the bugs</a:t>
            </a:r>
            <a:endParaRPr lang="en-US" altLang="en-US" sz="2400" u="sng" dirty="0">
              <a:latin typeface="Times New Roman" panose="02020603050405020304" pitchFamily="18" charset="0"/>
            </a:endParaRPr>
          </a:p>
          <a:p>
            <a:pPr eaLnBrk="1" hangingPunct="1">
              <a:buFontTx/>
              <a:buNone/>
            </a:pPr>
            <a:r>
              <a:rPr lang="en-US" altLang="en-US" sz="2400" dirty="0"/>
              <a:t>	</a:t>
            </a:r>
            <a:r>
              <a:rPr lang="en-US" altLang="en-US" sz="2400" dirty="0">
                <a:latin typeface="Times New Roman" panose="02020603050405020304" pitchFamily="18" charset="0"/>
              </a:rPr>
              <a:t>It helps in finding the Bugs present in the program.</a:t>
            </a:r>
            <a:endParaRPr lang="en-US" altLang="en-US" sz="2400" dirty="0">
              <a:latin typeface="Times New Roman" panose="02020603050405020304" pitchFamily="18" charset="0"/>
            </a:endParaRPr>
          </a:p>
          <a:p>
            <a:pPr eaLnBrk="1" hangingPunct="1"/>
            <a:r>
              <a:rPr lang="en-US" altLang="en-US" sz="2400" u="sng" dirty="0" smtClean="0">
                <a:latin typeface="Times New Roman" panose="02020603050405020304" pitchFamily="18" charset="0"/>
              </a:rPr>
              <a:t>To </a:t>
            </a:r>
            <a:r>
              <a:rPr lang="en-US" altLang="en-US" sz="2400" u="sng" dirty="0">
                <a:latin typeface="Times New Roman" panose="02020603050405020304" pitchFamily="18" charset="0"/>
              </a:rPr>
              <a:t>program faster</a:t>
            </a:r>
            <a:endParaRPr lang="en-US" altLang="en-US" sz="2400" u="sng" dirty="0">
              <a:latin typeface="Times New Roman" panose="02020603050405020304" pitchFamily="18" charset="0"/>
            </a:endParaRPr>
          </a:p>
          <a:p>
            <a:pPr eaLnBrk="1" hangingPunct="1">
              <a:buFontTx/>
              <a:buNone/>
            </a:pPr>
            <a:r>
              <a:rPr lang="en-US" altLang="en-US" sz="2400" dirty="0"/>
              <a:t>	</a:t>
            </a:r>
            <a:r>
              <a:rPr lang="en-US" altLang="en-US" sz="2400" dirty="0">
                <a:latin typeface="Times New Roman" panose="02020603050405020304" pitchFamily="18" charset="0"/>
              </a:rPr>
              <a:t>It helps us to do the coding/programming faster as we have better understanding of the situation.</a:t>
            </a:r>
            <a:endParaRPr lang="en-US" altLang="en-US" sz="2400" dirty="0">
              <a:latin typeface="Times New Roman" panose="02020603050405020304" pitchFamily="18" charset="0"/>
            </a:endParaRPr>
          </a:p>
          <a:p>
            <a:pPr eaLnBrk="1" hangingPunct="1">
              <a:lnSpc>
                <a:spcPct val="90000"/>
              </a:lnSpc>
              <a:buFontTx/>
              <a:buNone/>
            </a:pPr>
            <a:endParaRPr lang="en-US" altLang="en-US" sz="2400" dirty="0" smtClean="0"/>
          </a:p>
        </p:txBody>
      </p:sp>
      <p:sp>
        <p:nvSpPr>
          <p:cNvPr id="7170" name="Rectangle 1026"/>
          <p:cNvSpPr>
            <a:spLocks noGrp="1" noChangeArrowheads="1"/>
          </p:cNvSpPr>
          <p:nvPr>
            <p:ph type="title"/>
          </p:nvPr>
        </p:nvSpPr>
        <p:spPr/>
        <p:txBody>
          <a:bodyPr/>
          <a:lstStyle/>
          <a:p>
            <a:pPr eaLnBrk="1" hangingPunct="1"/>
            <a:r>
              <a:rPr lang="en-US" altLang="en-US" smtClean="0"/>
              <a:t>Why Refactor ?</a:t>
            </a: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lnSpc>
                <a:spcPct val="90000"/>
              </a:lnSpc>
            </a:pPr>
            <a:r>
              <a:rPr lang="en-US" altLang="en-US" sz="2400" u="sng" smtClean="0"/>
              <a:t>Duplicated Code</a:t>
            </a:r>
            <a:endParaRPr lang="en-US" altLang="en-US" sz="2400" u="sng" smtClean="0"/>
          </a:p>
          <a:p>
            <a:pPr eaLnBrk="1" hangingPunct="1">
              <a:lnSpc>
                <a:spcPct val="90000"/>
              </a:lnSpc>
              <a:buFontTx/>
              <a:buNone/>
            </a:pP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If you see the same code structure in more than one place, you can be sure that your program will be better if you find a way to unify them.</a:t>
            </a:r>
            <a:endParaRPr lang="en-US" altLang="en-US" sz="2000" smtClean="0">
              <a:latin typeface="Times New Roman" panose="02020603050405020304" pitchFamily="18" charset="0"/>
            </a:endParaRPr>
          </a:p>
          <a:p>
            <a:pPr eaLnBrk="1" hangingPunct="1">
              <a:lnSpc>
                <a:spcPct val="90000"/>
              </a:lnSpc>
              <a:buFontTx/>
              <a:buNone/>
            </a:pPr>
            <a:r>
              <a:rPr lang="en-US" altLang="en-US" sz="2000" smtClean="0">
                <a:latin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EXTRACT METHOD </a:t>
            </a:r>
            <a:r>
              <a:rPr lang="en-US" altLang="en-US" sz="2000" smtClean="0">
                <a:latin typeface="Times New Roman" panose="02020603050405020304" pitchFamily="18" charset="0"/>
                <a:cs typeface="Times New Roman" panose="02020603050405020304" pitchFamily="18" charset="0"/>
              </a:rPr>
              <a:t>and invoke the code from both places.</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endParaRPr lang="en-US" altLang="en-US" sz="2000" u="sng" smtClean="0">
              <a:latin typeface="Times New Roman" panose="02020603050405020304" pitchFamily="18" charset="0"/>
            </a:endParaRPr>
          </a:p>
          <a:p>
            <a:pPr eaLnBrk="1" hangingPunct="1">
              <a:lnSpc>
                <a:spcPct val="90000"/>
              </a:lnSpc>
            </a:pPr>
            <a:r>
              <a:rPr lang="en-US" altLang="en-US" sz="2400" u="sng" smtClean="0"/>
              <a:t>Long Method</a:t>
            </a:r>
            <a:endParaRPr lang="en-US" altLang="en-US" sz="2400" u="sng" smtClean="0"/>
          </a:p>
          <a:p>
            <a:pPr eaLnBrk="1" hangingPunct="1">
              <a:lnSpc>
                <a:spcPct val="90000"/>
              </a:lnSpc>
              <a:buFontTx/>
              <a:buNone/>
            </a:pPr>
            <a:r>
              <a:rPr lang="en-US" altLang="en-US" sz="2400" smtClean="0"/>
              <a:t>	</a:t>
            </a:r>
            <a:r>
              <a:rPr lang="en-US" altLang="en-US" sz="2000" smtClean="0">
                <a:latin typeface="Times New Roman" panose="02020603050405020304" pitchFamily="18" charset="0"/>
                <a:cs typeface="Times New Roman" panose="02020603050405020304" pitchFamily="18" charset="0"/>
              </a:rPr>
              <a:t>The longer a procedure is the more difficult it is to understand.</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400" smtClean="0">
                <a:latin typeface="Times New Roman" panose="02020603050405020304" pitchFamily="18" charset="0"/>
                <a:cs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EXTRACT METHOD or Decompose Conditional or Replace Temp with Query.</a:t>
            </a:r>
            <a:endParaRPr lang="en-US" altLang="en-US" sz="2000" smtClean="0">
              <a:latin typeface="Times New Roman" panose="02020603050405020304" pitchFamily="18" charset="0"/>
            </a:endParaRPr>
          </a:p>
        </p:txBody>
      </p:sp>
      <p:sp>
        <p:nvSpPr>
          <p:cNvPr id="40962" name="Rectangle 2"/>
          <p:cNvSpPr>
            <a:spLocks noGrp="1" noChangeArrowheads="1"/>
          </p:cNvSpPr>
          <p:nvPr>
            <p:ph type="title"/>
          </p:nvPr>
        </p:nvSpPr>
        <p:spPr/>
        <p:txBody>
          <a:bodyPr/>
          <a:lstStyle/>
          <a:p>
            <a:pPr eaLnBrk="1" hangingPunct="1"/>
            <a:r>
              <a:rPr lang="en-US" altLang="en-US" smtClean="0"/>
              <a:t>Few solutions to Bad Smells</a:t>
            </a:r>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lnSpc>
                <a:spcPct val="90000"/>
              </a:lnSpc>
            </a:pPr>
            <a:r>
              <a:rPr lang="en-US" altLang="en-US" sz="2400" u="sng" smtClean="0"/>
              <a:t>Large class</a:t>
            </a:r>
            <a:endParaRPr lang="en-US" altLang="en-US" sz="2400" u="sng" smtClean="0"/>
          </a:p>
          <a:p>
            <a:pPr eaLnBrk="1" hangingPunct="1">
              <a:lnSpc>
                <a:spcPct val="90000"/>
              </a:lnSpc>
              <a:buFontTx/>
              <a:buNone/>
            </a:pPr>
            <a:r>
              <a:rPr lang="en-US" altLang="en-US" sz="2400" smtClean="0"/>
              <a:t>	</a:t>
            </a:r>
            <a:r>
              <a:rPr lang="en-US" altLang="en-US" sz="2000" smtClean="0">
                <a:latin typeface="Times New Roman" panose="02020603050405020304" pitchFamily="18" charset="0"/>
                <a:cs typeface="Times New Roman" panose="02020603050405020304" pitchFamily="18" charset="0"/>
              </a:rPr>
              <a:t>When a class is trying to do too much, it often shows up as too many instance variables.</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000" smtClean="0">
                <a:latin typeface="Times New Roman" panose="02020603050405020304" pitchFamily="18" charset="0"/>
                <a:cs typeface="Times New Roman" panose="02020603050405020304" pitchFamily="18" charset="0"/>
              </a:rPr>
              <a:t>	</a:t>
            </a:r>
            <a:r>
              <a:rPr lang="en-US" altLang="en-US" sz="2000" u="sng" smtClean="0">
                <a:latin typeface="Times New Roman" panose="02020603050405020304" pitchFamily="18" charset="0"/>
                <a:cs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EXTRACT CLASS or SUBCLASS</a:t>
            </a:r>
            <a:endParaRPr lang="en-US" altLang="en-US" sz="2000" smtClean="0">
              <a:latin typeface="Times New Roman" panose="02020603050405020304" pitchFamily="18" charset="0"/>
            </a:endParaRPr>
          </a:p>
          <a:p>
            <a:pPr eaLnBrk="1" hangingPunct="1">
              <a:lnSpc>
                <a:spcPct val="90000"/>
              </a:lnSpc>
              <a:buFontTx/>
              <a:buNone/>
            </a:pPr>
            <a:endParaRPr lang="en-US" altLang="en-US" sz="1800" smtClean="0">
              <a:latin typeface="Times New Roman" panose="02020603050405020304" pitchFamily="18" charset="0"/>
            </a:endParaRPr>
          </a:p>
          <a:p>
            <a:pPr eaLnBrk="1" hangingPunct="1">
              <a:lnSpc>
                <a:spcPct val="90000"/>
              </a:lnSpc>
            </a:pPr>
            <a:r>
              <a:rPr lang="en-US" altLang="en-US" sz="2400" u="sng" smtClean="0"/>
              <a:t>Long Parameter List</a:t>
            </a:r>
            <a:endParaRPr lang="en-US" altLang="en-US" sz="2400" u="sng" smtClean="0"/>
          </a:p>
          <a:p>
            <a:pPr eaLnBrk="1" hangingPunct="1">
              <a:lnSpc>
                <a:spcPct val="90000"/>
              </a:lnSpc>
              <a:buFontTx/>
              <a:buNone/>
            </a:pP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With objects you don't need to pass in everything the method needs, instead you pass in enough so the method can get to everything it needs</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000" smtClean="0">
                <a:latin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Use REPLACE PARAMETER with METHOD when you can get the data in one parameter by making a request of an object you already know about</a:t>
            </a:r>
            <a:r>
              <a:rPr lang="en-US" altLang="en-US" sz="1800" smtClean="0">
                <a:latin typeface="Times New Roman" panose="02020603050405020304" pitchFamily="18" charset="0"/>
                <a:cs typeface="Times New Roman" panose="02020603050405020304" pitchFamily="18" charset="0"/>
              </a:rPr>
              <a:t>.</a:t>
            </a:r>
            <a:endParaRPr lang="en-US" altLang="en-US" sz="1800" smtClean="0">
              <a:latin typeface="Times New Roman" panose="02020603050405020304" pitchFamily="18" charset="0"/>
            </a:endParaRPr>
          </a:p>
          <a:p>
            <a:pPr eaLnBrk="1" hangingPunct="1">
              <a:lnSpc>
                <a:spcPct val="90000"/>
              </a:lnSpc>
              <a:buFontTx/>
              <a:buNone/>
            </a:pPr>
            <a:endParaRPr lang="en-US" altLang="en-US" sz="1800" smtClean="0">
              <a:latin typeface="Times New Roman" panose="02020603050405020304" pitchFamily="18" charset="0"/>
            </a:endParaRPr>
          </a:p>
          <a:p>
            <a:pPr eaLnBrk="1" hangingPunct="1">
              <a:lnSpc>
                <a:spcPct val="90000"/>
              </a:lnSpc>
              <a:buFontTx/>
              <a:buNone/>
            </a:pPr>
            <a:endParaRPr lang="en-US" altLang="en-US" sz="2400" u="sng" smtClean="0"/>
          </a:p>
          <a:p>
            <a:pPr eaLnBrk="1" hangingPunct="1">
              <a:lnSpc>
                <a:spcPct val="90000"/>
              </a:lnSpc>
              <a:buFontTx/>
              <a:buNone/>
            </a:pPr>
            <a:endParaRPr lang="en-US" altLang="en-US" sz="1800" smtClean="0"/>
          </a:p>
          <a:p>
            <a:pPr eaLnBrk="1" hangingPunct="1">
              <a:lnSpc>
                <a:spcPct val="90000"/>
              </a:lnSpc>
              <a:buFontTx/>
              <a:buNone/>
            </a:pPr>
            <a:endParaRPr lang="en-US" altLang="en-US" sz="2400" smtClean="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lnSpc>
                <a:spcPct val="90000"/>
              </a:lnSpc>
            </a:pPr>
            <a:r>
              <a:rPr lang="en-US" altLang="en-US" sz="2400" u="sng" smtClean="0"/>
              <a:t>Shotgun Surgery</a:t>
            </a:r>
            <a:endParaRPr lang="en-US" altLang="en-US" sz="2400" u="sng" smtClean="0"/>
          </a:p>
          <a:p>
            <a:pPr eaLnBrk="1" hangingPunct="1">
              <a:lnSpc>
                <a:spcPct val="90000"/>
              </a:lnSpc>
              <a:buFontTx/>
              <a:buNone/>
            </a:pPr>
            <a:r>
              <a:rPr lang="en-US" altLang="en-US" sz="1800" smtClean="0"/>
              <a:t>	</a:t>
            </a:r>
            <a:r>
              <a:rPr lang="en-US" altLang="en-US" sz="2000" smtClean="0">
                <a:latin typeface="Times New Roman" panose="02020603050405020304" pitchFamily="18" charset="0"/>
                <a:cs typeface="Times New Roman" panose="02020603050405020304" pitchFamily="18" charset="0"/>
              </a:rPr>
              <a:t>This situation occurs when every time you make a kind of change, you have to make a lot of little changes to a lot of different classes.</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000" smtClean="0">
                <a:latin typeface="Times New Roman" panose="02020603050405020304" pitchFamily="18" charset="0"/>
                <a:cs typeface="Times New Roman" panose="02020603050405020304" pitchFamily="18" charset="0"/>
              </a:rPr>
              <a:t>	</a:t>
            </a:r>
            <a:r>
              <a:rPr lang="en-US" altLang="en-US" sz="2000" u="sng" smtClean="0">
                <a:latin typeface="Times New Roman" panose="02020603050405020304" pitchFamily="18" charset="0"/>
                <a:cs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MOVE METHOD/FIELD or INLINE Class </a:t>
            </a:r>
            <a:r>
              <a:rPr lang="en-US" altLang="en-US" sz="2000" smtClean="0">
                <a:latin typeface="Times New Roman" panose="02020603050405020304" pitchFamily="18" charset="0"/>
                <a:cs typeface="Times New Roman" panose="02020603050405020304" pitchFamily="18" charset="0"/>
              </a:rPr>
              <a:t>bring a whole bunch of behavior together</a:t>
            </a:r>
            <a:r>
              <a:rPr lang="en-US" altLang="en-US" sz="2000" smtClean="0">
                <a:latin typeface="Times New Roman" panose="02020603050405020304" pitchFamily="18" charset="0"/>
              </a:rPr>
              <a:t>.</a:t>
            </a:r>
            <a:endParaRPr lang="en-US" altLang="en-US" sz="2000" smtClean="0">
              <a:latin typeface="Times New Roman" panose="02020603050405020304" pitchFamily="18" charset="0"/>
            </a:endParaRPr>
          </a:p>
          <a:p>
            <a:pPr eaLnBrk="1" hangingPunct="1">
              <a:lnSpc>
                <a:spcPct val="90000"/>
              </a:lnSpc>
              <a:buFontTx/>
              <a:buNone/>
            </a:pPr>
            <a:endParaRPr lang="en-US" altLang="en-US" sz="1800" smtClean="0"/>
          </a:p>
          <a:p>
            <a:pPr eaLnBrk="1" hangingPunct="1">
              <a:lnSpc>
                <a:spcPct val="90000"/>
              </a:lnSpc>
            </a:pPr>
            <a:r>
              <a:rPr lang="en-US" altLang="en-US" sz="2400" u="sng" smtClean="0"/>
              <a:t>Feature Envy</a:t>
            </a:r>
            <a:endParaRPr lang="en-US" altLang="en-US" sz="2400" u="sng" smtClean="0"/>
          </a:p>
          <a:p>
            <a:pPr eaLnBrk="1" hangingPunct="1">
              <a:lnSpc>
                <a:spcPct val="90000"/>
              </a:lnSpc>
              <a:buFontTx/>
              <a:buNone/>
            </a:pPr>
            <a:r>
              <a:rPr lang="en-US" altLang="en-US" sz="2000" smtClean="0">
                <a:latin typeface="Times New Roman" panose="02020603050405020304" pitchFamily="18" charset="0"/>
                <a:cs typeface="Times New Roman" panose="02020603050405020304" pitchFamily="18" charset="0"/>
              </a:rPr>
              <a:t>	It is a method  that seems more interested in a class other in the one that it is in.</a:t>
            </a:r>
            <a:endParaRPr lang="en-US" altLang="en-US" sz="2000" smtClean="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2000" smtClean="0">
                <a:latin typeface="Times New Roman" panose="02020603050405020304" pitchFamily="18" charset="0"/>
                <a:cs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MOVE METHOD or EXTRACT METHOD </a:t>
            </a:r>
            <a:r>
              <a:rPr lang="en-US" altLang="en-US" sz="2000" smtClean="0">
                <a:latin typeface="Times New Roman" panose="02020603050405020304" pitchFamily="18" charset="0"/>
                <a:cs typeface="Times New Roman" panose="02020603050405020304" pitchFamily="18" charset="0"/>
              </a:rPr>
              <a:t>on the jealous bit and get it home.</a:t>
            </a:r>
            <a:endParaRPr lang="en-US" altLang="en-US" sz="2000" smtClean="0">
              <a:latin typeface="Times New Roman" panose="02020603050405020304" pitchFamily="18" charset="0"/>
            </a:endParaRPr>
          </a:p>
          <a:p>
            <a:pPr eaLnBrk="1" hangingPunct="1">
              <a:lnSpc>
                <a:spcPct val="90000"/>
              </a:lnSpc>
              <a:buFontTx/>
              <a:buNone/>
            </a:pPr>
            <a:endParaRPr lang="en-US" altLang="en-US" sz="2000" smtClean="0"/>
          </a:p>
          <a:p>
            <a:pPr eaLnBrk="1" hangingPunct="1">
              <a:lnSpc>
                <a:spcPct val="90000"/>
              </a:lnSpc>
              <a:buFontTx/>
              <a:buNone/>
            </a:pPr>
            <a:endParaRPr lang="en-US" altLang="en-US" sz="2000" smtClean="0"/>
          </a:p>
          <a:p>
            <a:pPr eaLnBrk="1" hangingPunct="1">
              <a:lnSpc>
                <a:spcPct val="90000"/>
              </a:lnSpc>
              <a:buFontTx/>
              <a:buNone/>
            </a:pPr>
            <a:endParaRPr lang="en-US" altLang="en-US" sz="1800" smtClean="0"/>
          </a:p>
          <a:p>
            <a:pPr eaLnBrk="1" hangingPunct="1">
              <a:lnSpc>
                <a:spcPct val="90000"/>
              </a:lnSpc>
              <a:buFontTx/>
              <a:buNone/>
            </a:pPr>
            <a:r>
              <a:rPr lang="en-US" altLang="en-US" sz="2400" smtClean="0"/>
              <a:t>	</a:t>
            </a:r>
            <a:endParaRPr lang="en-US" altLang="en-US" sz="2400" smtClean="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eaLnBrk="1" hangingPunct="1">
              <a:lnSpc>
                <a:spcPct val="90000"/>
              </a:lnSpc>
            </a:pPr>
            <a:r>
              <a:rPr lang="en-US" altLang="en-US" sz="2400" u="sng" smtClean="0"/>
              <a:t>Switch Statements</a:t>
            </a:r>
            <a:endParaRPr lang="en-US" altLang="en-US" sz="2400" u="sng" smtClean="0"/>
          </a:p>
          <a:p>
            <a:pPr eaLnBrk="1" hangingPunct="1">
              <a:lnSpc>
                <a:spcPct val="90000"/>
              </a:lnSpc>
              <a:buFontTx/>
              <a:buNone/>
            </a:pPr>
            <a:r>
              <a:rPr lang="en-US" altLang="en-US" sz="2400" smtClean="0"/>
              <a:t>	</a:t>
            </a:r>
            <a:r>
              <a:rPr lang="en-US" altLang="en-US" sz="2000" smtClean="0">
                <a:latin typeface="Times New Roman" panose="02020603050405020304" pitchFamily="18" charset="0"/>
              </a:rPr>
              <a:t>They are generally scattered throughout a program. If you add or remove a clause in one switch, you often have to find and repair the others too.</a:t>
            </a:r>
            <a:endParaRPr lang="en-US" altLang="en-US" sz="2000" smtClean="0">
              <a:latin typeface="Times New Roman" panose="02020603050405020304" pitchFamily="18" charset="0"/>
            </a:endParaRPr>
          </a:p>
          <a:p>
            <a:pPr eaLnBrk="1" hangingPunct="1">
              <a:lnSpc>
                <a:spcPct val="90000"/>
              </a:lnSpc>
              <a:buFontTx/>
              <a:buNone/>
            </a:pPr>
            <a:endParaRPr lang="en-US" altLang="en-US" sz="2000" smtClean="0"/>
          </a:p>
          <a:p>
            <a:pPr eaLnBrk="1" hangingPunct="1">
              <a:lnSpc>
                <a:spcPct val="90000"/>
              </a:lnSpc>
              <a:buFontTx/>
              <a:buNone/>
            </a:pPr>
            <a:r>
              <a:rPr lang="en-US" altLang="en-US" sz="1800" smtClean="0"/>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Use EXTRACT METHOD to extract the switch statement and then MOVE METHOD to get it into the class where the polymorphism is needed.</a:t>
            </a:r>
            <a:endParaRPr lang="en-US" altLang="en-US" sz="2000" smtClean="0">
              <a:latin typeface="Times New Roman" panose="02020603050405020304" pitchFamily="18" charset="0"/>
            </a:endParaRPr>
          </a:p>
          <a:p>
            <a:pPr eaLnBrk="1" hangingPunct="1">
              <a:lnSpc>
                <a:spcPct val="90000"/>
              </a:lnSpc>
              <a:buFontTx/>
              <a:buNone/>
            </a:pPr>
            <a:endParaRPr lang="en-US" altLang="en-US" sz="2000" smtClean="0">
              <a:latin typeface="Times New Roman" panose="02020603050405020304" pitchFamily="18" charset="0"/>
            </a:endParaRPr>
          </a:p>
          <a:p>
            <a:pPr eaLnBrk="1" hangingPunct="1">
              <a:lnSpc>
                <a:spcPct val="90000"/>
              </a:lnSpc>
              <a:buFontTx/>
              <a:buNone/>
            </a:pPr>
            <a:endParaRPr lang="en-US" altLang="en-US" sz="1800" smtClean="0"/>
          </a:p>
          <a:p>
            <a:pPr eaLnBrk="1" hangingPunct="1">
              <a:lnSpc>
                <a:spcPct val="90000"/>
              </a:lnSpc>
              <a:buFontTx/>
              <a:buNone/>
            </a:pPr>
            <a:r>
              <a:rPr lang="en-US" altLang="en-US" sz="1800" smtClean="0"/>
              <a:t>	</a:t>
            </a:r>
            <a:endParaRPr lang="en-US" altLang="en-US" sz="1800" smtClean="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lnSpc>
                <a:spcPct val="90000"/>
              </a:lnSpc>
              <a:buFontTx/>
              <a:buNone/>
            </a:pPr>
            <a:r>
              <a:rPr lang="en-US" altLang="en-US" smtClean="0"/>
              <a:t>   </a:t>
            </a:r>
            <a:r>
              <a:rPr lang="en-US" altLang="en-US" u="sng" smtClean="0"/>
              <a:t>Refactoring is useful to any program that has at least one of the following shortcomings:</a:t>
            </a:r>
            <a:r>
              <a:rPr lang="en-US" altLang="en-US" smtClean="0"/>
              <a:t> </a:t>
            </a:r>
            <a:endParaRPr lang="en-US" altLang="en-US" smtClean="0"/>
          </a:p>
          <a:p>
            <a:pPr eaLnBrk="1" hangingPunct="1">
              <a:lnSpc>
                <a:spcPct val="90000"/>
              </a:lnSpc>
              <a:buFontTx/>
              <a:buNone/>
            </a:pPr>
            <a:endParaRPr lang="en-US" altLang="en-US" smtClean="0"/>
          </a:p>
          <a:p>
            <a:pPr eaLnBrk="1" hangingPunct="1">
              <a:lnSpc>
                <a:spcPct val="90000"/>
              </a:lnSpc>
            </a:pPr>
            <a:r>
              <a:rPr lang="en-US" altLang="en-US" smtClean="0"/>
              <a:t>Programs that are hard to read are hard to modify. </a:t>
            </a:r>
            <a:endParaRPr lang="en-US" altLang="en-US" smtClean="0"/>
          </a:p>
          <a:p>
            <a:pPr eaLnBrk="1" hangingPunct="1">
              <a:lnSpc>
                <a:spcPct val="90000"/>
              </a:lnSpc>
            </a:pPr>
            <a:r>
              <a:rPr lang="en-US" altLang="en-US" smtClean="0"/>
              <a:t>Programs that have duplicate logic are hard to modify </a:t>
            </a:r>
            <a:endParaRPr lang="en-US" altLang="en-US" smtClean="0"/>
          </a:p>
          <a:p>
            <a:pPr eaLnBrk="1" hangingPunct="1">
              <a:lnSpc>
                <a:spcPct val="90000"/>
              </a:lnSpc>
            </a:pPr>
            <a:endParaRPr lang="en-US" altLang="en-US" smtClean="0"/>
          </a:p>
          <a:p>
            <a:pPr eaLnBrk="1" hangingPunct="1">
              <a:lnSpc>
                <a:spcPct val="90000"/>
              </a:lnSpc>
            </a:pPr>
            <a:endParaRPr lang="en-US" altLang="en-US" smtClean="0"/>
          </a:p>
        </p:txBody>
      </p:sp>
      <p:sp>
        <p:nvSpPr>
          <p:cNvPr id="45058" name="Rectangle 2"/>
          <p:cNvSpPr>
            <a:spLocks noGrp="1" noChangeArrowheads="1"/>
          </p:cNvSpPr>
          <p:nvPr>
            <p:ph type="title"/>
          </p:nvPr>
        </p:nvSpPr>
        <p:spPr/>
        <p:txBody>
          <a:bodyPr/>
          <a:lstStyle/>
          <a:p>
            <a:pPr eaLnBrk="1" hangingPunct="1"/>
            <a:r>
              <a:rPr lang="en-US" altLang="en-US" b="1" smtClean="0"/>
              <a:t>Benefits of Refactoring</a:t>
            </a:r>
            <a:br>
              <a:rPr lang="en-US" altLang="en-US" b="1" smtClean="0"/>
            </a:br>
            <a:endParaRPr lang="en-US" altLang="en-US" b="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r>
              <a:rPr lang="en-US" altLang="en-US" smtClean="0"/>
              <a:t>Programs that require additional behavior that requires you to change running code are hard to modify. </a:t>
            </a:r>
            <a:endParaRPr lang="en-US" altLang="en-US" smtClean="0"/>
          </a:p>
          <a:p>
            <a:pPr eaLnBrk="1" hangingPunct="1"/>
            <a:endParaRPr lang="en-US" altLang="en-US" smtClean="0"/>
          </a:p>
          <a:p>
            <a:pPr eaLnBrk="1" hangingPunct="1"/>
            <a:r>
              <a:rPr lang="en-US" altLang="en-US" smtClean="0"/>
              <a:t>Programs with complex conditional logic are hard to modify.</a:t>
            </a:r>
            <a:endParaRPr lang="en-US" altLang="en-US" smtClean="0"/>
          </a:p>
        </p:txBody>
      </p:sp>
      <p:sp>
        <p:nvSpPr>
          <p:cNvPr id="46082"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eaLnBrk="1" hangingPunct="1"/>
            <a:r>
              <a:rPr lang="en-US" altLang="en-US" smtClean="0"/>
              <a:t>Introducing a failure with refactoring can have serious consequences.</a:t>
            </a:r>
            <a:endParaRPr lang="en-US" altLang="en-US" smtClean="0"/>
          </a:p>
          <a:p>
            <a:pPr eaLnBrk="1" hangingPunct="1"/>
            <a:endParaRPr lang="en-US" altLang="en-US" smtClean="0"/>
          </a:p>
          <a:p>
            <a:pPr eaLnBrk="1" hangingPunct="1"/>
            <a:r>
              <a:rPr lang="en-US" altLang="en-US" smtClean="0"/>
              <a:t>When done on a system that is already in production, the consequences of introducing bugs without catching them are very severe.</a:t>
            </a:r>
            <a:endParaRPr lang="en-US" altLang="en-US" smtClean="0"/>
          </a:p>
          <a:p>
            <a:pPr eaLnBrk="1" hangingPunct="1"/>
            <a:endParaRPr lang="en-US" altLang="en-US" smtClean="0"/>
          </a:p>
        </p:txBody>
      </p:sp>
      <p:sp>
        <p:nvSpPr>
          <p:cNvPr id="47106" name="Rectangle 2"/>
          <p:cNvSpPr>
            <a:spLocks noGrp="1" noChangeArrowheads="1"/>
          </p:cNvSpPr>
          <p:nvPr>
            <p:ph type="title"/>
          </p:nvPr>
        </p:nvSpPr>
        <p:spPr/>
        <p:txBody>
          <a:bodyPr/>
          <a:lstStyle/>
          <a:p>
            <a:pPr eaLnBrk="1" hangingPunct="1"/>
            <a:r>
              <a:rPr lang="en-US" altLang="en-US" b="1" smtClean="0"/>
              <a:t>Refactoring Risks </a:t>
            </a:r>
            <a:br>
              <a:rPr lang="en-US" altLang="en-US" b="1" smtClean="0"/>
            </a:br>
            <a:endParaRPr lang="en-US" altLang="en-US" b="1"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eaLnBrk="1" hangingPunct="1">
              <a:lnSpc>
                <a:spcPct val="90000"/>
              </a:lnSpc>
              <a:buFontTx/>
              <a:buNone/>
            </a:pPr>
            <a:r>
              <a:rPr lang="en-US" altLang="en-US" sz="2400" u="sng" smtClean="0"/>
              <a:t>Language / Environment :</a:t>
            </a:r>
            <a:endParaRPr lang="en-US" altLang="en-US" sz="2400" u="sng" smtClean="0"/>
          </a:p>
          <a:p>
            <a:pPr eaLnBrk="1" hangingPunct="1">
              <a:lnSpc>
                <a:spcPct val="90000"/>
              </a:lnSpc>
              <a:buFontTx/>
              <a:buNone/>
            </a:pPr>
            <a:r>
              <a:rPr lang="en-US" altLang="en-US" sz="2400" smtClean="0"/>
              <a:t>   Depends on how well the operations on the source code are supported. But in general the cost of applying the basic text modifications should be bearable.</a:t>
            </a:r>
            <a:endParaRPr lang="en-US" altLang="en-US" sz="2400" smtClean="0"/>
          </a:p>
          <a:p>
            <a:pPr eaLnBrk="1" hangingPunct="1">
              <a:lnSpc>
                <a:spcPct val="90000"/>
              </a:lnSpc>
              <a:buFontTx/>
              <a:buNone/>
            </a:pPr>
            <a:r>
              <a:rPr lang="en-US" altLang="en-US" sz="2400" u="sng" smtClean="0"/>
              <a:t>Testing :</a:t>
            </a:r>
            <a:endParaRPr lang="en-US" altLang="en-US" sz="2400" u="sng" smtClean="0"/>
          </a:p>
          <a:p>
            <a:pPr eaLnBrk="1" hangingPunct="1">
              <a:lnSpc>
                <a:spcPct val="90000"/>
              </a:lnSpc>
              <a:buFontTx/>
              <a:buNone/>
            </a:pPr>
            <a:r>
              <a:rPr lang="en-US" altLang="en-US" sz="2400" smtClean="0"/>
              <a:t>   Relies heavily on testing after each small step and having a solid test suite of unit tests for the whole system substantially reduces the costs which would be implied by testing manually</a:t>
            </a:r>
            <a:endParaRPr lang="en-US" altLang="en-US" sz="2400" smtClean="0"/>
          </a:p>
          <a:p>
            <a:pPr eaLnBrk="1" hangingPunct="1">
              <a:lnSpc>
                <a:spcPct val="90000"/>
              </a:lnSpc>
              <a:buFontTx/>
              <a:buNone/>
            </a:pPr>
            <a:endParaRPr lang="en-US" altLang="en-US" sz="2400" u="sng" smtClean="0"/>
          </a:p>
        </p:txBody>
      </p:sp>
      <p:sp>
        <p:nvSpPr>
          <p:cNvPr id="48130" name="Rectangle 2"/>
          <p:cNvSpPr>
            <a:spLocks noGrp="1" noChangeArrowheads="1"/>
          </p:cNvSpPr>
          <p:nvPr>
            <p:ph type="title"/>
          </p:nvPr>
        </p:nvSpPr>
        <p:spPr/>
        <p:txBody>
          <a:bodyPr/>
          <a:lstStyle/>
          <a:p>
            <a:pPr eaLnBrk="1" hangingPunct="1"/>
            <a:r>
              <a:rPr lang="en-US" altLang="en-US" b="1" smtClean="0"/>
              <a:t>Costs of Refactoring </a:t>
            </a:r>
            <a:br>
              <a:rPr lang="en-US" altLang="en-US" b="1" smtClean="0"/>
            </a:br>
            <a:endParaRPr lang="en-US" altLang="en-US" b="1"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90000"/>
              </a:lnSpc>
              <a:buFontTx/>
              <a:buNone/>
            </a:pPr>
            <a:r>
              <a:rPr lang="en-US" altLang="en-US" sz="2400" u="sng" smtClean="0"/>
              <a:t>Documentation :</a:t>
            </a:r>
            <a:endParaRPr lang="en-US" altLang="en-US" sz="2400" u="sng" smtClean="0"/>
          </a:p>
          <a:p>
            <a:pPr eaLnBrk="1" hangingPunct="1">
              <a:lnSpc>
                <a:spcPct val="90000"/>
              </a:lnSpc>
              <a:buFontTx/>
              <a:buNone/>
            </a:pPr>
            <a:endParaRPr lang="en-US" altLang="en-US" sz="2400" u="sng" smtClean="0"/>
          </a:p>
          <a:p>
            <a:pPr eaLnBrk="1" hangingPunct="1">
              <a:lnSpc>
                <a:spcPct val="90000"/>
              </a:lnSpc>
              <a:buFontTx/>
              <a:buNone/>
            </a:pPr>
            <a:r>
              <a:rPr lang="en-US" altLang="en-US" sz="2400" smtClean="0"/>
              <a:t>   Costs of updating documentation of the project should not be underestimated as applying refactorings involves changes in interfaces, names, parameter lists and so on. </a:t>
            </a:r>
            <a:endParaRPr lang="en-US" altLang="en-US" sz="2400" smtClean="0"/>
          </a:p>
          <a:p>
            <a:pPr eaLnBrk="1" hangingPunct="1">
              <a:lnSpc>
                <a:spcPct val="90000"/>
              </a:lnSpc>
              <a:buFontTx/>
              <a:buNone/>
            </a:pPr>
            <a:endParaRPr lang="en-US" altLang="en-US" sz="2400" smtClean="0"/>
          </a:p>
          <a:p>
            <a:pPr eaLnBrk="1" hangingPunct="1">
              <a:lnSpc>
                <a:spcPct val="90000"/>
              </a:lnSpc>
              <a:buFontTx/>
              <a:buNone/>
            </a:pPr>
            <a:r>
              <a:rPr lang="en-US" altLang="en-US" sz="2400" smtClean="0"/>
              <a:t>   All the documentation concerning these issues must be updated to the current state of development. </a:t>
            </a:r>
            <a:endParaRPr lang="en-US" altLang="en-US" sz="2400" smtClean="0"/>
          </a:p>
          <a:p>
            <a:pPr eaLnBrk="1" hangingPunct="1">
              <a:lnSpc>
                <a:spcPct val="90000"/>
              </a:lnSpc>
              <a:buFontTx/>
              <a:buNone/>
            </a:pPr>
            <a:endParaRPr lang="en-US" altLang="en-US" sz="2400" smtClean="0"/>
          </a:p>
        </p:txBody>
      </p:sp>
      <p:sp>
        <p:nvSpPr>
          <p:cNvPr id="49154"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lnSpc>
                <a:spcPct val="90000"/>
              </a:lnSpc>
              <a:buFontTx/>
              <a:buNone/>
            </a:pPr>
            <a:r>
              <a:rPr lang="en-US" altLang="en-US" u="sng" smtClean="0"/>
              <a:t>System :</a:t>
            </a:r>
            <a:endParaRPr lang="en-US" altLang="en-US" u="sng" smtClean="0"/>
          </a:p>
          <a:p>
            <a:pPr eaLnBrk="1" hangingPunct="1">
              <a:lnSpc>
                <a:spcPct val="90000"/>
              </a:lnSpc>
              <a:buFontTx/>
              <a:buNone/>
            </a:pPr>
            <a:endParaRPr lang="en-US" altLang="en-US" u="sng" smtClean="0"/>
          </a:p>
          <a:p>
            <a:pPr eaLnBrk="1" hangingPunct="1">
              <a:lnSpc>
                <a:spcPct val="90000"/>
              </a:lnSpc>
              <a:buFontTx/>
              <a:buNone/>
            </a:pPr>
            <a:r>
              <a:rPr lang="en-US" altLang="en-US" smtClean="0"/>
              <a:t>   The tests covering the system need an update as well as the interfaces and responsibilities change. These necessary changes can contribute to higher costs as tests are mostly very dependent on the implementation.</a:t>
            </a:r>
            <a:endParaRPr lang="en-US" altLang="en-US" smtClean="0"/>
          </a:p>
          <a:p>
            <a:pPr eaLnBrk="1" hangingPunct="1">
              <a:lnSpc>
                <a:spcPct val="90000"/>
              </a:lnSpc>
              <a:buFontTx/>
              <a:buNone/>
            </a:pPr>
            <a:endParaRPr lang="en-US" altLang="en-US" smtClean="0"/>
          </a:p>
        </p:txBody>
      </p:sp>
      <p:sp>
        <p:nvSpPr>
          <p:cNvPr id="50178"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7"/>
          <p:cNvSpPr>
            <a:spLocks noGrp="1" noChangeArrowheads="1"/>
          </p:cNvSpPr>
          <p:nvPr>
            <p:ph idx="1"/>
          </p:nvPr>
        </p:nvSpPr>
        <p:spPr/>
        <p:txBody>
          <a:bodyPr/>
          <a:lstStyle/>
          <a:p>
            <a:pPr eaLnBrk="1" hangingPunct="1"/>
            <a:r>
              <a:rPr lang="en-US" altLang="en-US" sz="2400" u="sng" dirty="0" smtClean="0"/>
              <a:t>When you add a function</a:t>
            </a:r>
            <a:endParaRPr lang="en-US" altLang="en-US" sz="2400" u="sng" dirty="0" smtClean="0"/>
          </a:p>
          <a:p>
            <a:pPr eaLnBrk="1" hangingPunct="1">
              <a:buFontTx/>
              <a:buNone/>
            </a:pP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Helps you to understand the code you are modifying.</a:t>
            </a:r>
            <a:endParaRPr lang="en-US" altLang="en-US" sz="2000" dirty="0" smtClean="0"/>
          </a:p>
          <a:p>
            <a:pPr eaLnBrk="1" hangingPunct="1">
              <a:buFontTx/>
              <a:buNone/>
            </a:pPr>
            <a:r>
              <a:rPr lang="en-US" altLang="en-US" sz="2000" dirty="0" smtClean="0">
                <a:latin typeface="Times New Roman" panose="02020603050405020304" pitchFamily="18" charset="0"/>
                <a:cs typeface="Times New Roman" panose="02020603050405020304" pitchFamily="18" charset="0"/>
              </a:rPr>
              <a:t>	Sometimes the existing design does not allow you to easily add the feature.</a:t>
            </a:r>
            <a:endParaRPr lang="en-US" altLang="en-US" sz="2000" dirty="0" smtClean="0">
              <a:latin typeface="Times New Roman" panose="02020603050405020304" pitchFamily="18" charset="0"/>
              <a:cs typeface="Times New Roman" panose="02020603050405020304" pitchFamily="18" charset="0"/>
            </a:endParaRPr>
          </a:p>
          <a:p>
            <a:pPr eaLnBrk="1" hangingPunct="1"/>
            <a:r>
              <a:rPr lang="en-US" altLang="en-US" sz="2400" u="sng" dirty="0" smtClean="0"/>
              <a:t>When you need to fix a bug</a:t>
            </a:r>
            <a:endParaRPr lang="en-US" altLang="en-US" sz="2400" u="sng" dirty="0" smtClean="0"/>
          </a:p>
          <a:p>
            <a:pPr eaLnBrk="1" hangingPunct="1">
              <a:buFontTx/>
              <a:buNone/>
            </a:pPr>
            <a:r>
              <a:rPr lang="en-US" altLang="en-US" sz="2000" dirty="0" smtClean="0">
                <a:latin typeface="Times New Roman" panose="02020603050405020304" pitchFamily="18" charset="0"/>
                <a:cs typeface="Times New Roman" panose="02020603050405020304" pitchFamily="18" charset="0"/>
              </a:rPr>
              <a:t>	If you get a bug report its a sign the code needs refactoring because the code was not clear enough for you to see the bug in the first place.</a:t>
            </a:r>
            <a:endParaRPr lang="en-US" altLang="en-US" sz="2000" dirty="0" smtClean="0">
              <a:latin typeface="Times New Roman" panose="02020603050405020304" pitchFamily="18" charset="0"/>
              <a:cs typeface="Times New Roman" panose="02020603050405020304" pitchFamily="18" charset="0"/>
            </a:endParaRPr>
          </a:p>
          <a:p>
            <a:pPr eaLnBrk="1" hangingPunct="1"/>
            <a:r>
              <a:rPr lang="en-US" altLang="en-US" sz="2400" u="sng" dirty="0" smtClean="0">
                <a:latin typeface="Times New Roman" panose="02020603050405020304" pitchFamily="18" charset="0"/>
                <a:cs typeface="Times New Roman" panose="02020603050405020304" pitchFamily="18" charset="0"/>
              </a:rPr>
              <a:t>When </a:t>
            </a:r>
            <a:r>
              <a:rPr lang="en-US" altLang="en-US" sz="2400" u="sng" dirty="0">
                <a:latin typeface="Times New Roman" panose="02020603050405020304" pitchFamily="18" charset="0"/>
                <a:cs typeface="Times New Roman" panose="02020603050405020304" pitchFamily="18" charset="0"/>
              </a:rPr>
              <a:t>you do a Code Review</a:t>
            </a:r>
            <a:r>
              <a:rPr lang="en-US" altLang="en-US" sz="2400" u="sng" dirty="0"/>
              <a:t> </a:t>
            </a:r>
            <a:endParaRPr lang="en-US" altLang="en-US" sz="2400" u="sng" dirty="0"/>
          </a:p>
          <a:p>
            <a:pPr eaLnBrk="1" hangingPunct="1">
              <a:buFontTx/>
              <a:buNone/>
            </a:pPr>
            <a:r>
              <a:rPr lang="en-US" altLang="en-US" sz="2000" dirty="0"/>
              <a:t>	- </a:t>
            </a:r>
            <a:r>
              <a:rPr lang="en-US" altLang="en-US" sz="2000" dirty="0" smtClean="0">
                <a:latin typeface="Times New Roman" panose="02020603050405020304" pitchFamily="18" charset="0"/>
              </a:rPr>
              <a:t>Code </a:t>
            </a:r>
            <a:r>
              <a:rPr lang="en-US" altLang="en-US" sz="2000" dirty="0">
                <a:latin typeface="Times New Roman" panose="02020603050405020304" pitchFamily="18" charset="0"/>
              </a:rPr>
              <a:t>r</a:t>
            </a:r>
            <a:r>
              <a:rPr lang="en-US" altLang="en-US" sz="2000" dirty="0">
                <a:latin typeface="Times New Roman" panose="02020603050405020304" pitchFamily="18" charset="0"/>
                <a:cs typeface="Times New Roman" panose="02020603050405020304" pitchFamily="18" charset="0"/>
              </a:rPr>
              <a:t>eviews help spread knowledge through </a:t>
            </a:r>
            <a:r>
              <a:rPr lang="en-US" altLang="en-US" sz="2000" dirty="0" smtClean="0">
                <a:latin typeface="Times New Roman" panose="02020603050405020304" pitchFamily="18" charset="0"/>
                <a:cs typeface="Times New Roman" panose="02020603050405020304" pitchFamily="18" charset="0"/>
              </a:rPr>
              <a:t>the development </a:t>
            </a:r>
            <a:r>
              <a:rPr lang="en-US" altLang="en-US" sz="2000" dirty="0">
                <a:latin typeface="Times New Roman" panose="02020603050405020304" pitchFamily="18" charset="0"/>
                <a:cs typeface="Times New Roman" panose="02020603050405020304" pitchFamily="18" charset="0"/>
              </a:rPr>
              <a:t>team.</a:t>
            </a:r>
            <a:endParaRPr lang="en-US" altLang="en-US" sz="2000" dirty="0">
              <a:latin typeface="Times New Roman" panose="02020603050405020304" pitchFamily="18" charset="0"/>
              <a:cs typeface="Times New Roman" panose="02020603050405020304" pitchFamily="18" charset="0"/>
            </a:endParaRPr>
          </a:p>
          <a:p>
            <a:pPr eaLnBrk="1" hangingPunct="1">
              <a:buFontTx/>
              <a:buNone/>
            </a:pPr>
            <a:r>
              <a:rPr lang="en-US" altLang="en-US" sz="2000" dirty="0">
                <a:latin typeface="Times New Roman" panose="02020603050405020304" pitchFamily="18" charset="0"/>
                <a:cs typeface="Times New Roman" panose="02020603050405020304" pitchFamily="18" charset="0"/>
              </a:rPr>
              <a:t>	- </a:t>
            </a:r>
            <a:r>
              <a:rPr lang="en-US" altLang="en-US" sz="2000" dirty="0" smtClean="0">
                <a:latin typeface="Times New Roman" panose="02020603050405020304" pitchFamily="18" charset="0"/>
                <a:cs typeface="Times New Roman" panose="02020603050405020304" pitchFamily="18" charset="0"/>
              </a:rPr>
              <a:t>Works </a:t>
            </a:r>
            <a:r>
              <a:rPr lang="en-US" altLang="en-US" sz="2000" dirty="0">
                <a:latin typeface="Times New Roman" panose="02020603050405020304" pitchFamily="18" charset="0"/>
                <a:cs typeface="Times New Roman" panose="02020603050405020304" pitchFamily="18" charset="0"/>
              </a:rPr>
              <a:t>best with small review </a:t>
            </a:r>
            <a:r>
              <a:rPr lang="en-US" altLang="en-US" sz="2000" dirty="0" smtClean="0">
                <a:latin typeface="Times New Roman" panose="02020603050405020304" pitchFamily="18" charset="0"/>
                <a:cs typeface="Times New Roman" panose="02020603050405020304" pitchFamily="18" charset="0"/>
              </a:rPr>
              <a:t>groups</a:t>
            </a:r>
            <a:endParaRPr lang="en-US" altLang="en-US" sz="2000" dirty="0"/>
          </a:p>
        </p:txBody>
      </p:sp>
      <p:sp>
        <p:nvSpPr>
          <p:cNvPr id="9218" name="Rectangle 1026"/>
          <p:cNvSpPr>
            <a:spLocks noGrp="1" noChangeArrowheads="1"/>
          </p:cNvSpPr>
          <p:nvPr>
            <p:ph type="title"/>
          </p:nvPr>
        </p:nvSpPr>
        <p:spPr/>
        <p:txBody>
          <a:bodyPr/>
          <a:lstStyle/>
          <a:p>
            <a:pPr eaLnBrk="1" hangingPunct="1"/>
            <a:r>
              <a:rPr lang="en-US" altLang="en-US" smtClean="0"/>
              <a:t>When to Refractor ?</a:t>
            </a:r>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eaLnBrk="1" hangingPunct="1">
              <a:lnSpc>
                <a:spcPct val="90000"/>
              </a:lnSpc>
            </a:pPr>
            <a:r>
              <a:rPr lang="en-US" altLang="en-US" smtClean="0"/>
              <a:t>Concerned code is neither able to compile or to run in a stable manner, it might be better to throw it away and rewrite the software from scratch.</a:t>
            </a:r>
            <a:endParaRPr lang="en-US" altLang="en-US" smtClean="0"/>
          </a:p>
          <a:p>
            <a:pPr eaLnBrk="1" hangingPunct="1">
              <a:lnSpc>
                <a:spcPct val="90000"/>
              </a:lnSpc>
              <a:buFontTx/>
              <a:buNone/>
            </a:pPr>
            <a:endParaRPr lang="en-US" altLang="en-US" smtClean="0"/>
          </a:p>
          <a:p>
            <a:pPr eaLnBrk="1" hangingPunct="1">
              <a:lnSpc>
                <a:spcPct val="90000"/>
              </a:lnSpc>
            </a:pPr>
            <a:r>
              <a:rPr lang="en-US" altLang="en-US" smtClean="0"/>
              <a:t>When a deadline is very close. Then it would take more time to do the refactoring than the deadline allows.</a:t>
            </a:r>
            <a:endParaRPr lang="en-US" altLang="en-US" smtClean="0"/>
          </a:p>
          <a:p>
            <a:pPr eaLnBrk="1" hangingPunct="1">
              <a:lnSpc>
                <a:spcPct val="90000"/>
              </a:lnSpc>
            </a:pPr>
            <a:endParaRPr lang="en-US" altLang="en-US" smtClean="0"/>
          </a:p>
          <a:p>
            <a:pPr eaLnBrk="1" hangingPunct="1">
              <a:lnSpc>
                <a:spcPct val="90000"/>
              </a:lnSpc>
            </a:pPr>
            <a:endParaRPr lang="en-US" altLang="en-US" smtClean="0"/>
          </a:p>
        </p:txBody>
      </p:sp>
      <p:sp>
        <p:nvSpPr>
          <p:cNvPr id="51202" name="Rectangle 2"/>
          <p:cNvSpPr>
            <a:spLocks noGrp="1" noChangeArrowheads="1"/>
          </p:cNvSpPr>
          <p:nvPr>
            <p:ph type="title"/>
          </p:nvPr>
        </p:nvSpPr>
        <p:spPr/>
        <p:txBody>
          <a:bodyPr/>
          <a:lstStyle/>
          <a:p>
            <a:pPr eaLnBrk="1" hangingPunct="1"/>
            <a:r>
              <a:rPr lang="en-US" altLang="en-US" sz="3400" b="1" smtClean="0"/>
              <a:t>When to put Off Refactoring ?</a:t>
            </a:r>
            <a:endParaRPr lang="en-US" altLang="en-US" sz="3400"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p:txBody>
          <a:bodyPr/>
          <a:lstStyle/>
          <a:p>
            <a:pPr eaLnBrk="1" hangingPunct="1"/>
            <a:endParaRPr lang="en-US" altLang="en-US" smtClean="0"/>
          </a:p>
          <a:p>
            <a:pPr eaLnBrk="1" hangingPunct="1"/>
            <a:r>
              <a:rPr lang="en-US" altLang="en-US" smtClean="0"/>
              <a:t>Preserve Correctness</a:t>
            </a:r>
            <a:endParaRPr lang="en-US" altLang="en-US" smtClean="0"/>
          </a:p>
          <a:p>
            <a:pPr eaLnBrk="1" hangingPunct="1"/>
            <a:endParaRPr lang="en-US" altLang="en-US" smtClean="0"/>
          </a:p>
          <a:p>
            <a:pPr eaLnBrk="1" hangingPunct="1"/>
            <a:r>
              <a:rPr lang="en-US" altLang="en-US" smtClean="0"/>
              <a:t>One step at a time</a:t>
            </a:r>
            <a:endParaRPr lang="en-US" altLang="en-US" smtClean="0"/>
          </a:p>
          <a:p>
            <a:pPr eaLnBrk="1" hangingPunct="1">
              <a:buFontTx/>
              <a:buNone/>
            </a:pPr>
            <a:endParaRPr lang="en-US" altLang="en-US" smtClean="0"/>
          </a:p>
          <a:p>
            <a:pPr eaLnBrk="1" hangingPunct="1"/>
            <a:r>
              <a:rPr lang="en-US" altLang="en-US" smtClean="0"/>
              <a:t>Frequent Testing</a:t>
            </a:r>
            <a:endParaRPr lang="en-US" altLang="en-US" smtClean="0"/>
          </a:p>
        </p:txBody>
      </p:sp>
      <p:sp>
        <p:nvSpPr>
          <p:cNvPr id="11266" name="Rectangle 1026"/>
          <p:cNvSpPr>
            <a:spLocks noGrp="1" noChangeArrowheads="1"/>
          </p:cNvSpPr>
          <p:nvPr>
            <p:ph type="title"/>
          </p:nvPr>
        </p:nvSpPr>
        <p:spPr/>
        <p:txBody>
          <a:bodyPr/>
          <a:lstStyle/>
          <a:p>
            <a:pPr eaLnBrk="1" hangingPunct="1"/>
            <a:r>
              <a:rPr lang="en-US" altLang="en-US" smtClean="0"/>
              <a:t>Properties of Refactoring</a:t>
            </a: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r>
              <a:rPr lang="en-US" altLang="en-US" smtClean="0"/>
              <a:t>Abstraction (information hiding)</a:t>
            </a:r>
            <a:endParaRPr lang="en-US" altLang="en-US" smtClean="0"/>
          </a:p>
          <a:p>
            <a:pPr eaLnBrk="1" hangingPunct="1">
              <a:buFontTx/>
              <a:buNone/>
            </a:pPr>
            <a:endParaRPr lang="en-US" altLang="en-US" smtClean="0"/>
          </a:p>
          <a:p>
            <a:pPr eaLnBrk="1" hangingPunct="1"/>
            <a:r>
              <a:rPr lang="en-US" altLang="en-US" smtClean="0"/>
              <a:t>Flexibility</a:t>
            </a:r>
            <a:endParaRPr lang="en-US" altLang="en-US" smtClean="0"/>
          </a:p>
          <a:p>
            <a:pPr eaLnBrk="1" hangingPunct="1">
              <a:buFontTx/>
              <a:buNone/>
            </a:pPr>
            <a:endParaRPr lang="en-US" altLang="en-US" smtClean="0"/>
          </a:p>
          <a:p>
            <a:pPr eaLnBrk="1" hangingPunct="1"/>
            <a:r>
              <a:rPr lang="en-US" altLang="en-US" smtClean="0"/>
              <a:t>Clarity</a:t>
            </a:r>
            <a:endParaRPr lang="en-US" altLang="en-US" smtClean="0"/>
          </a:p>
          <a:p>
            <a:pPr eaLnBrk="1" hangingPunct="1">
              <a:buFontTx/>
              <a:buNone/>
            </a:pPr>
            <a:endParaRPr lang="en-US" altLang="en-US" smtClean="0"/>
          </a:p>
          <a:p>
            <a:pPr eaLnBrk="1" hangingPunct="1"/>
            <a:r>
              <a:rPr lang="en-US" altLang="en-US" smtClean="0"/>
              <a:t>Irredundancy</a:t>
            </a:r>
            <a:endParaRPr lang="en-US" altLang="en-US" smtClean="0"/>
          </a:p>
          <a:p>
            <a:pPr eaLnBrk="1" hangingPunct="1"/>
            <a:endParaRPr lang="en-US" altLang="en-US" smtClean="0"/>
          </a:p>
        </p:txBody>
      </p:sp>
      <p:sp>
        <p:nvSpPr>
          <p:cNvPr id="12290" name="Rectangle 2"/>
          <p:cNvSpPr>
            <a:spLocks noGrp="1" noChangeArrowheads="1"/>
          </p:cNvSpPr>
          <p:nvPr>
            <p:ph type="title"/>
          </p:nvPr>
        </p:nvSpPr>
        <p:spPr/>
        <p:txBody>
          <a:bodyPr/>
          <a:lstStyle/>
          <a:p>
            <a:pPr eaLnBrk="1" hangingPunct="1"/>
            <a:r>
              <a:rPr lang="en-US" altLang="en-US" smtClean="0"/>
              <a:t>Design Attributes</a:t>
            </a: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lnSpc>
                <a:spcPct val="90000"/>
              </a:lnSpc>
            </a:pPr>
            <a:r>
              <a:rPr lang="en-US" altLang="en-US" sz="2400" u="sng" dirty="0" smtClean="0"/>
              <a:t>Pareto analysis </a:t>
            </a:r>
            <a:r>
              <a:rPr lang="en-US" altLang="en-US" sz="2400" dirty="0" smtClean="0"/>
              <a:t>helps to identify heavily used or time consuming code.</a:t>
            </a:r>
            <a:endParaRPr lang="en-US" altLang="en-US" sz="2400" dirty="0" smtClean="0"/>
          </a:p>
          <a:p>
            <a:pPr eaLnBrk="1" hangingPunct="1">
              <a:lnSpc>
                <a:spcPct val="90000"/>
              </a:lnSpc>
            </a:pPr>
            <a:r>
              <a:rPr lang="en-US" altLang="en-US" sz="2400" dirty="0" smtClean="0"/>
              <a:t>Refactoring begins by designing a </a:t>
            </a:r>
            <a:r>
              <a:rPr lang="en-US" altLang="en-US" sz="2400" u="sng" dirty="0" smtClean="0"/>
              <a:t>solid set of tests </a:t>
            </a:r>
            <a:r>
              <a:rPr lang="en-US" altLang="en-US" sz="2400" dirty="0" smtClean="0"/>
              <a:t>for the section of code under analysis.</a:t>
            </a:r>
            <a:endParaRPr lang="en-US" altLang="en-US" sz="2400" dirty="0" smtClean="0"/>
          </a:p>
          <a:p>
            <a:pPr eaLnBrk="1" hangingPunct="1">
              <a:lnSpc>
                <a:spcPct val="90000"/>
              </a:lnSpc>
            </a:pPr>
            <a:endParaRPr lang="en-US" altLang="en-US" sz="2400" dirty="0" smtClean="0"/>
          </a:p>
          <a:p>
            <a:pPr eaLnBrk="1" hangingPunct="1">
              <a:lnSpc>
                <a:spcPct val="90000"/>
              </a:lnSpc>
            </a:pPr>
            <a:r>
              <a:rPr lang="en-US" altLang="en-US" sz="2400" dirty="0" smtClean="0"/>
              <a:t>Identify problems in </a:t>
            </a:r>
            <a:r>
              <a:rPr lang="en-US" altLang="en-US" sz="2400" u="sng" dirty="0" smtClean="0"/>
              <a:t>code by review </a:t>
            </a:r>
            <a:r>
              <a:rPr lang="en-US" altLang="en-US" sz="2400" dirty="0" smtClean="0"/>
              <a:t>using bad smells of code.</a:t>
            </a:r>
            <a:endParaRPr lang="en-US" altLang="en-US" sz="2400" dirty="0" smtClean="0"/>
          </a:p>
          <a:p>
            <a:pPr eaLnBrk="1" hangingPunct="1">
              <a:lnSpc>
                <a:spcPct val="90000"/>
              </a:lnSpc>
            </a:pPr>
            <a:endParaRPr lang="en-US" altLang="en-US" sz="2400" dirty="0" smtClean="0"/>
          </a:p>
          <a:p>
            <a:pPr eaLnBrk="1" hangingPunct="1">
              <a:lnSpc>
                <a:spcPct val="90000"/>
              </a:lnSpc>
            </a:pPr>
            <a:r>
              <a:rPr lang="en-US" altLang="en-US" sz="2400" u="sng" dirty="0" smtClean="0"/>
              <a:t>Perform</a:t>
            </a:r>
            <a:r>
              <a:rPr lang="en-US" altLang="en-US" sz="2400" dirty="0" smtClean="0"/>
              <a:t> a refactoring and test.</a:t>
            </a:r>
            <a:endParaRPr lang="en-US" altLang="en-US" sz="2400" dirty="0" smtClean="0"/>
          </a:p>
        </p:txBody>
      </p:sp>
      <p:sp>
        <p:nvSpPr>
          <p:cNvPr id="13314" name="Rectangle 2"/>
          <p:cNvSpPr>
            <a:spLocks noGrp="1" noChangeArrowheads="1"/>
          </p:cNvSpPr>
          <p:nvPr>
            <p:ph type="title"/>
          </p:nvPr>
        </p:nvSpPr>
        <p:spPr/>
        <p:txBody>
          <a:bodyPr/>
          <a:lstStyle/>
          <a:p>
            <a:pPr eaLnBrk="1" hangingPunct="1"/>
            <a:r>
              <a:rPr lang="en-US" altLang="en-US" smtClean="0"/>
              <a:t>Steps to Refactoring</a:t>
            </a:r>
            <a:endParaRPr lang="en-US" altLang="en-US" smtClean="0"/>
          </a:p>
        </p:txBody>
      </p:sp>
      <p:sp>
        <p:nvSpPr>
          <p:cNvPr id="2" name="Rectangle 1"/>
          <p:cNvSpPr/>
          <p:nvPr/>
        </p:nvSpPr>
        <p:spPr>
          <a:xfrm>
            <a:off x="2438400" y="4549676"/>
            <a:ext cx="4572000" cy="2308324"/>
          </a:xfrm>
          <a:prstGeom prst="rect">
            <a:avLst/>
          </a:prstGeom>
        </p:spPr>
        <p:txBody>
          <a:bodyPr>
            <a:spAutoFit/>
          </a:bodyPr>
          <a:lstStyle/>
          <a:p>
            <a:r>
              <a:rPr lang="en-US" i="1" dirty="0"/>
              <a:t>Pareto Analysis</a:t>
            </a:r>
            <a:r>
              <a:rPr lang="en-US" dirty="0"/>
              <a:t> is a simple technique for prioritizing problem-solving work so that the first piece of work you do resolves the greatest number of problems. It's based on the </a:t>
            </a:r>
            <a:r>
              <a:rPr lang="en-US" i="1" dirty="0"/>
              <a:t>Pareto</a:t>
            </a:r>
            <a:r>
              <a:rPr lang="en-US" dirty="0"/>
              <a:t> Principle (also known as the 80/20 Rule) – the idea that 80 percent of problems may be caused by as few as 20 percent of causes.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lnSpc>
                <a:spcPct val="90000"/>
              </a:lnSpc>
            </a:pPr>
            <a:r>
              <a:rPr lang="en-US" altLang="en-US" sz="2400" u="sng" dirty="0" smtClean="0"/>
              <a:t>The steps taken when applying the refactoring should be:</a:t>
            </a:r>
            <a:endParaRPr lang="en-US" altLang="en-US" sz="2400" u="sng" dirty="0" smtClean="0"/>
          </a:p>
          <a:p>
            <a:pPr eaLnBrk="1" hangingPunct="1">
              <a:lnSpc>
                <a:spcPct val="90000"/>
              </a:lnSpc>
              <a:buFontTx/>
              <a:buNone/>
            </a:pPr>
            <a:endParaRPr lang="en-US" altLang="en-US" sz="2400" u="sng" dirty="0" smtClean="0"/>
          </a:p>
          <a:p>
            <a:pPr eaLnBrk="1" hangingPunct="1">
              <a:lnSpc>
                <a:spcPct val="90000"/>
              </a:lnSpc>
              <a:buFontTx/>
              <a:buNone/>
            </a:pPr>
            <a:r>
              <a:rPr lang="en-US" altLang="en-US" sz="2000" dirty="0" smtClean="0"/>
              <a:t>	- </a:t>
            </a:r>
            <a:r>
              <a:rPr lang="en-US" altLang="en-US" sz="2000" dirty="0" smtClean="0">
                <a:latin typeface="Times New Roman" panose="02020603050405020304" pitchFamily="18" charset="0"/>
              </a:rPr>
              <a:t>Small enough - to oversee the consequences they have.</a:t>
            </a: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latin typeface="Times New Roman" panose="02020603050405020304" pitchFamily="18" charset="0"/>
            </a:endParaRPr>
          </a:p>
          <a:p>
            <a:pPr eaLnBrk="1" hangingPunct="1">
              <a:lnSpc>
                <a:spcPct val="90000"/>
              </a:lnSpc>
              <a:buFontTx/>
              <a:buNone/>
            </a:pPr>
            <a:r>
              <a:rPr lang="en-US" altLang="en-US" sz="2000" dirty="0" smtClean="0">
                <a:latin typeface="Times New Roman" panose="02020603050405020304" pitchFamily="18" charset="0"/>
              </a:rPr>
              <a:t>	- Reproduce-able -  to allow others to understand them.</a:t>
            </a: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latin typeface="Times New Roman" panose="02020603050405020304" pitchFamily="18" charset="0"/>
            </a:endParaRPr>
          </a:p>
          <a:p>
            <a:pPr eaLnBrk="1" hangingPunct="1">
              <a:lnSpc>
                <a:spcPct val="90000"/>
              </a:lnSpc>
              <a:buFontTx/>
              <a:buNone/>
            </a:pPr>
            <a:r>
              <a:rPr lang="en-US" altLang="en-US" sz="2000" dirty="0" smtClean="0">
                <a:latin typeface="Times New Roman" panose="02020603050405020304" pitchFamily="18" charset="0"/>
              </a:rPr>
              <a:t>	- Generalized :  they are more a rule that can be applied to any structure.</a:t>
            </a: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latin typeface="Times New Roman" panose="02020603050405020304" pitchFamily="18" charset="0"/>
            </a:endParaRPr>
          </a:p>
          <a:p>
            <a:pPr eaLnBrk="1" hangingPunct="1">
              <a:lnSpc>
                <a:spcPct val="90000"/>
              </a:lnSpc>
              <a:buFontTx/>
              <a:buNone/>
            </a:pPr>
            <a:r>
              <a:rPr lang="en-US" altLang="en-US" sz="2000" dirty="0" smtClean="0">
                <a:latin typeface="Times New Roman" panose="02020603050405020304" pitchFamily="18" charset="0"/>
              </a:rPr>
              <a:t>	- Written down to allow sharing these steps and to keep a  reference, with step by step instructions how to apply them.</a:t>
            </a: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smtClean="0"/>
          </a:p>
        </p:txBody>
      </p:sp>
      <p:sp>
        <p:nvSpPr>
          <p:cNvPr id="14338"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0</TotalTime>
  <Words>13478</Words>
  <Application>WPS Presentation</Application>
  <PresentationFormat>On-screen Show (4:3)</PresentationFormat>
  <Paragraphs>555</Paragraphs>
  <Slides>50</Slides>
  <Notes>12</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Arial</vt:lpstr>
      <vt:lpstr>SimSun</vt:lpstr>
      <vt:lpstr>Wingdings</vt:lpstr>
      <vt:lpstr>Calibri</vt:lpstr>
      <vt:lpstr>Wingdings 2</vt:lpstr>
      <vt:lpstr>Wingdings 2</vt:lpstr>
      <vt:lpstr>Times New Roman</vt:lpstr>
      <vt:lpstr>ITC Stone Sans Std Bold</vt:lpstr>
      <vt:lpstr>Segoe Print</vt:lpstr>
      <vt:lpstr>Constantia</vt:lpstr>
      <vt:lpstr>Microsoft YaHei</vt:lpstr>
      <vt:lpstr>Arial Unicode MS</vt:lpstr>
      <vt:lpstr>ITC Stone Sans Std Semibold</vt:lpstr>
      <vt:lpstr>MS PGothic</vt:lpstr>
      <vt:lpstr>Flow</vt:lpstr>
      <vt:lpstr>Refactoring-II</vt:lpstr>
      <vt:lpstr>Definition</vt:lpstr>
      <vt:lpstr>History of Refactoring</vt:lpstr>
      <vt:lpstr>Why Refactor ?</vt:lpstr>
      <vt:lpstr>When to Refractor ?</vt:lpstr>
      <vt:lpstr>Properties of Refactoring</vt:lpstr>
      <vt:lpstr>Design Attributes</vt:lpstr>
      <vt:lpstr>Steps to Refactoring</vt:lpstr>
      <vt:lpstr>Continued…</vt:lpstr>
      <vt:lpstr>A few Refactorings</vt:lpstr>
      <vt:lpstr>Refactoring examples </vt:lpstr>
      <vt:lpstr>Continued..</vt:lpstr>
      <vt:lpstr>PowerPoint 演示文稿</vt:lpstr>
      <vt:lpstr>Bi-directional Association - Java</vt:lpstr>
      <vt:lpstr>Continued…</vt:lpstr>
      <vt:lpstr>Continued…</vt:lpstr>
      <vt:lpstr>Continued..</vt:lpstr>
      <vt:lpstr>Continued…</vt:lpstr>
      <vt:lpstr>PowerPoint 演示文稿</vt:lpstr>
      <vt:lpstr>Continued…</vt:lpstr>
      <vt:lpstr>Continued..</vt:lpstr>
      <vt:lpstr>Continued..</vt:lpstr>
      <vt:lpstr>PowerPoint 演示文稿</vt:lpstr>
      <vt:lpstr>Extract class</vt:lpstr>
      <vt:lpstr>Extract class example</vt:lpstr>
      <vt:lpstr>Extract interface</vt:lpstr>
      <vt:lpstr>Extract interface example</vt:lpstr>
      <vt:lpstr>Extract Method</vt:lpstr>
      <vt:lpstr>Extract Subclass</vt:lpstr>
      <vt:lpstr>Extract Superclass</vt:lpstr>
      <vt:lpstr>Extract Superclass</vt:lpstr>
      <vt:lpstr>Extract Variable</vt:lpstr>
      <vt:lpstr>PowerPoint 演示文稿</vt:lpstr>
      <vt:lpstr>PowerPoint 演示文稿</vt:lpstr>
      <vt:lpstr>Hide Delegate</vt:lpstr>
      <vt:lpstr>PowerPoint 演示文稿</vt:lpstr>
      <vt:lpstr>Continued…</vt:lpstr>
      <vt:lpstr>PowerPoint 演示文稿</vt:lpstr>
      <vt:lpstr>Bad Smells in Code</vt:lpstr>
      <vt:lpstr>Few solutions to Bad Smells</vt:lpstr>
      <vt:lpstr>PowerPoint 演示文稿</vt:lpstr>
      <vt:lpstr>PowerPoint 演示文稿</vt:lpstr>
      <vt:lpstr>PowerPoint 演示文稿</vt:lpstr>
      <vt:lpstr>Benefits of Refactoring </vt:lpstr>
      <vt:lpstr>Continued…</vt:lpstr>
      <vt:lpstr>Refactoring Risks  </vt:lpstr>
      <vt:lpstr>Costs of Refactoring  </vt:lpstr>
      <vt:lpstr>Continued…</vt:lpstr>
      <vt:lpstr>Continued…</vt:lpstr>
      <vt:lpstr>When to put Off Refactoring ?</vt:lpstr>
    </vt:vector>
  </TitlesOfParts>
  <Company>Cottrell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syed0</cp:lastModifiedBy>
  <cp:revision>839</cp:revision>
  <dcterms:created xsi:type="dcterms:W3CDTF">2004-10-12T01:32:00Z</dcterms:created>
  <dcterms:modified xsi:type="dcterms:W3CDTF">2022-12-22T14:38:21Z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42B7495774954581B7389670B8B66809</vt:lpwstr>
  </property>
  <property fmtid="{D5CDD505-2E9C-101B-9397-08002B2CF9AE}" pid="3" name="KSOProductBuildVer">
    <vt:lpwstr>1033-11.2.0.11440</vt:lpwstr>
  </property>
</Properties>
</file>