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535" r:id="rId2"/>
    <p:sldId id="584" r:id="rId3"/>
    <p:sldId id="585" r:id="rId4"/>
    <p:sldId id="586" r:id="rId5"/>
    <p:sldId id="587" r:id="rId6"/>
    <p:sldId id="588" r:id="rId7"/>
    <p:sldId id="572" r:id="rId8"/>
    <p:sldId id="573" r:id="rId9"/>
    <p:sldId id="574" r:id="rId10"/>
    <p:sldId id="575" r:id="rId11"/>
    <p:sldId id="576" r:id="rId12"/>
    <p:sldId id="589" r:id="rId13"/>
    <p:sldId id="590" r:id="rId14"/>
    <p:sldId id="591" r:id="rId15"/>
    <p:sldId id="592" r:id="rId16"/>
    <p:sldId id="593" r:id="rId17"/>
    <p:sldId id="594" r:id="rId18"/>
    <p:sldId id="595" r:id="rId19"/>
    <p:sldId id="596" r:id="rId20"/>
    <p:sldId id="597" r:id="rId21"/>
    <p:sldId id="598" r:id="rId22"/>
    <p:sldId id="599" r:id="rId23"/>
    <p:sldId id="600" r:id="rId24"/>
    <p:sldId id="601" r:id="rId25"/>
    <p:sldId id="577" r:id="rId26"/>
    <p:sldId id="578" r:id="rId27"/>
    <p:sldId id="579" r:id="rId28"/>
    <p:sldId id="580" r:id="rId29"/>
    <p:sldId id="581" r:id="rId30"/>
    <p:sldId id="582" r:id="rId31"/>
    <p:sldId id="583"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71688" autoAdjust="0"/>
  </p:normalViewPr>
  <p:slideViewPr>
    <p:cSldViewPr>
      <p:cViewPr varScale="1">
        <p:scale>
          <a:sx n="59" d="100"/>
          <a:sy n="59" d="100"/>
        </p:scale>
        <p:origin x="2083" y="67"/>
      </p:cViewPr>
      <p:guideLst>
        <p:guide orient="horz" pos="2160"/>
        <p:guide pos="2880"/>
      </p:guideLst>
    </p:cSldViewPr>
  </p:slideViewPr>
  <p:outlineViewPr>
    <p:cViewPr>
      <p:scale>
        <a:sx n="33" d="100"/>
        <a:sy n="33" d="100"/>
      </p:scale>
      <p:origin x="0" y="15390"/>
    </p:cViewPr>
  </p:outlineViewPr>
  <p:notesTextViewPr>
    <p:cViewPr>
      <p:scale>
        <a:sx n="100" d="100"/>
        <a:sy n="100" d="100"/>
      </p:scale>
      <p:origin x="0" y="0"/>
    </p:cViewPr>
  </p:notesTextViewPr>
  <p:sorterViewPr>
    <p:cViewPr>
      <p:scale>
        <a:sx n="66" d="100"/>
        <a:sy n="66" d="100"/>
      </p:scale>
      <p:origin x="0" y="2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effectLst/>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effectLst/>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effectLst/>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effectLst/>
              </a:defRPr>
            </a:lvl1pPr>
          </a:lstStyle>
          <a:p>
            <a:pPr>
              <a:defRPr/>
            </a:pPr>
            <a:fld id="{BBEF3FA5-771C-4B12-9892-AD15F5C55D41}" type="slidenum">
              <a:rPr lang="en-US"/>
              <a:pPr>
                <a:defRPr/>
              </a:pPr>
              <a:t>‹#›</a:t>
            </a:fld>
            <a:endParaRPr lang="en-US"/>
          </a:p>
        </p:txBody>
      </p:sp>
    </p:spTree>
    <p:extLst>
      <p:ext uri="{BB962C8B-B14F-4D97-AF65-F5344CB8AC3E}">
        <p14:creationId xmlns:p14="http://schemas.microsoft.com/office/powerpoint/2010/main" val="670875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efactoring.guru/collapse-hierarch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refactoring.guru/remove-parameter" TargetMode="External"/><Relationship Id="rId5" Type="http://schemas.openxmlformats.org/officeDocument/2006/relationships/hyperlink" Target="https://refactoring.guru/inline-method" TargetMode="External"/><Relationship Id="rId4" Type="http://schemas.openxmlformats.org/officeDocument/2006/relationships/hyperlink" Target="https://refactoring.guru/inline-cla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8A8EDD-A82A-45BA-B8DE-37703FBCAE22}" type="slidenum">
              <a:rPr lang="en-US" smtClean="0"/>
              <a:pPr/>
              <a:t>4</a:t>
            </a:fld>
            <a:endParaRPr lang="en-US"/>
          </a:p>
        </p:txBody>
      </p:sp>
    </p:spTree>
    <p:extLst>
      <p:ext uri="{BB962C8B-B14F-4D97-AF65-F5344CB8AC3E}">
        <p14:creationId xmlns:p14="http://schemas.microsoft.com/office/powerpoint/2010/main" val="2669720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pPr>
                <a:defRPr/>
              </a:pPr>
              <a:t>18</a:t>
            </a:fld>
            <a:endParaRPr lang="en-US"/>
          </a:p>
        </p:txBody>
      </p:sp>
    </p:spTree>
    <p:extLst>
      <p:ext uri="{BB962C8B-B14F-4D97-AF65-F5344CB8AC3E}">
        <p14:creationId xmlns:p14="http://schemas.microsoft.com/office/powerpoint/2010/main" val="22466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Treatment</a:t>
            </a:r>
          </a:p>
          <a:p>
            <a:r>
              <a:rPr lang="en-US" dirty="0" smtClean="0"/>
              <a:t>You may de-duplicate parallel class hierarchies in two steps. First, make instances of one hierarchy refer to instances of another hierarchy. Then, remove the hierarchy in the referred class, by using Move Method and Move Field.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pPr>
                <a:defRPr/>
              </a:pPr>
              <a:t>20</a:t>
            </a:fld>
            <a:endParaRPr lang="en-US"/>
          </a:p>
        </p:txBody>
      </p:sp>
    </p:spTree>
    <p:extLst>
      <p:ext uri="{BB962C8B-B14F-4D97-AF65-F5344CB8AC3E}">
        <p14:creationId xmlns:p14="http://schemas.microsoft.com/office/powerpoint/2010/main" val="364797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Treatment</a:t>
            </a:r>
          </a:p>
          <a:p>
            <a:r>
              <a:rPr lang="en-US" dirty="0" smtClean="0"/>
              <a:t>For removing unused abstract classes, try </a:t>
            </a:r>
            <a:r>
              <a:rPr lang="en-US" dirty="0" smtClean="0">
                <a:hlinkClick r:id="rId3"/>
              </a:rPr>
              <a:t>Collapse Hierarchy</a:t>
            </a:r>
            <a:r>
              <a:rPr lang="en-US" dirty="0" smtClean="0"/>
              <a:t>.</a:t>
            </a:r>
          </a:p>
          <a:p>
            <a:r>
              <a:rPr lang="en-US" dirty="0" smtClean="0"/>
              <a:t>Unnecessary delegation of functionality to another class can be eliminated via </a:t>
            </a:r>
            <a:r>
              <a:rPr lang="en-US" dirty="0" smtClean="0">
                <a:hlinkClick r:id="rId4"/>
              </a:rPr>
              <a:t>Inline Class</a:t>
            </a:r>
            <a:r>
              <a:rPr lang="en-US" dirty="0" smtClean="0"/>
              <a:t>.</a:t>
            </a:r>
          </a:p>
          <a:p>
            <a:r>
              <a:rPr lang="en-US" dirty="0" smtClean="0"/>
              <a:t>Unused methods? Use </a:t>
            </a:r>
            <a:r>
              <a:rPr lang="en-US" dirty="0" smtClean="0">
                <a:hlinkClick r:id="rId5"/>
              </a:rPr>
              <a:t>Inline Method</a:t>
            </a:r>
            <a:r>
              <a:rPr lang="en-US" dirty="0" smtClean="0"/>
              <a:t> to get rid of them.</a:t>
            </a:r>
          </a:p>
          <a:p>
            <a:r>
              <a:rPr lang="en-US" dirty="0" smtClean="0"/>
              <a:t>Methods with unused parameters should be given a look with the help of </a:t>
            </a:r>
            <a:r>
              <a:rPr lang="en-US" dirty="0" smtClean="0">
                <a:hlinkClick r:id="rId6"/>
              </a:rPr>
              <a:t>Remove Parameter</a:t>
            </a:r>
            <a:r>
              <a:rPr lang="en-US" dirty="0" smtClean="0"/>
              <a:t>.</a:t>
            </a:r>
          </a:p>
          <a:p>
            <a:r>
              <a:rPr lang="en-US" dirty="0" smtClean="0"/>
              <a:t>Unused fields can be simply deleted.</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pPr>
                <a:defRPr/>
              </a:pPr>
              <a:t>22</a:t>
            </a:fld>
            <a:endParaRPr lang="en-US"/>
          </a:p>
        </p:txBody>
      </p:sp>
    </p:spTree>
    <p:extLst>
      <p:ext uri="{BB962C8B-B14F-4D97-AF65-F5344CB8AC3E}">
        <p14:creationId xmlns:p14="http://schemas.microsoft.com/office/powerpoint/2010/main" val="979154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2E243AB8-2C46-41A6-A934-7CC36D13B9B1}" type="datetimeFigureOut">
              <a:rPr lang="en-US"/>
              <a:pPr>
                <a:defRPr/>
              </a:pPr>
              <a:t>11/30/2022</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1693C7DE-0632-4BF0-9B37-FED4A3AAEFBD}" type="slidenum">
              <a:rPr lang="en-US"/>
              <a:pPr>
                <a:defRPr/>
              </a:pPr>
              <a:t>‹#›</a:t>
            </a:fld>
            <a:endParaRPr lang="en-US"/>
          </a:p>
        </p:txBody>
      </p:sp>
    </p:spTree>
    <p:extLst>
      <p:ext uri="{BB962C8B-B14F-4D97-AF65-F5344CB8AC3E}">
        <p14:creationId xmlns:p14="http://schemas.microsoft.com/office/powerpoint/2010/main" val="38872022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77197D6-AB7E-4C47-8F7E-4A1BD8A2AA49}" type="datetimeFigureOut">
              <a:rPr lang="en-US"/>
              <a:pPr>
                <a:defRPr/>
              </a:pPr>
              <a:t>11/30/2022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7957150B-081D-4D51-BF1D-63DE7FC10F48}" type="slidenum">
              <a:rPr lang="en-US"/>
              <a:pPr>
                <a:defRPr/>
              </a:pPr>
              <a:t>‹#›</a:t>
            </a:fld>
            <a:endParaRPr lang="en-US"/>
          </a:p>
        </p:txBody>
      </p:sp>
    </p:spTree>
    <p:extLst>
      <p:ext uri="{BB962C8B-B14F-4D97-AF65-F5344CB8AC3E}">
        <p14:creationId xmlns:p14="http://schemas.microsoft.com/office/powerpoint/2010/main" val="209806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1CB4CA-4F9A-4551-8D34-C7E9DC3094ED}" type="datetimeFigureOut">
              <a:rPr lang="en-US"/>
              <a:pPr>
                <a:defRPr/>
              </a:pPr>
              <a:t>11/30/2022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197A7848-3DB6-46D3-A36B-14AC12CDFD2C}" type="slidenum">
              <a:rPr lang="en-US"/>
              <a:pPr>
                <a:defRPr/>
              </a:pPr>
              <a:t>‹#›</a:t>
            </a:fld>
            <a:endParaRPr lang="en-US"/>
          </a:p>
        </p:txBody>
      </p:sp>
    </p:spTree>
    <p:extLst>
      <p:ext uri="{BB962C8B-B14F-4D97-AF65-F5344CB8AC3E}">
        <p14:creationId xmlns:p14="http://schemas.microsoft.com/office/powerpoint/2010/main" val="17278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5181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pPr>
              <a:defRPr/>
            </a:pPr>
            <a:fld id="{D113A5E1-AB0D-4A37-97FC-7FA07A581C42}" type="datetimeFigureOut">
              <a:rPr lang="en-US" smtClean="0"/>
              <a:pPr>
                <a:defRPr/>
              </a:pPr>
              <a:t>11/30/2022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smtClean="0"/>
              <a:t>5B-</a:t>
            </a:r>
            <a:fld id="{DE68A073-26FD-4B14-9CB8-9703AA308A22}" type="slidenum">
              <a:rPr lang="en-US" smtClean="0"/>
              <a:pPr>
                <a:defRPr/>
              </a:pPr>
              <a:t>‹#›</a:t>
            </a:fld>
            <a:endParaRPr lang="en-US"/>
          </a:p>
        </p:txBody>
      </p:sp>
      <p:sp>
        <p:nvSpPr>
          <p:cNvPr id="10" name="Title 9"/>
          <p:cNvSpPr>
            <a:spLocks noGrp="1"/>
          </p:cNvSpPr>
          <p:nvPr>
            <p:ph type="title"/>
          </p:nvPr>
        </p:nvSpPr>
        <p:spPr>
          <a:xfrm>
            <a:off x="457200" y="0"/>
            <a:ext cx="8229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2613047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E741B-C585-4BDA-A452-4B2806493C79}"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5B-</a:t>
            </a:r>
            <a:fld id="{39214B7A-E283-49EB-A196-AEF33C4E44A7}" type="slidenum">
              <a:rPr lang="en-US"/>
              <a:pPr>
                <a:defRPr/>
              </a:pPr>
              <a:t>‹#›</a:t>
            </a:fld>
            <a:endParaRPr lang="en-US"/>
          </a:p>
        </p:txBody>
      </p:sp>
    </p:spTree>
    <p:extLst>
      <p:ext uri="{BB962C8B-B14F-4D97-AF65-F5344CB8AC3E}">
        <p14:creationId xmlns:p14="http://schemas.microsoft.com/office/powerpoint/2010/main" val="14321327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FD41168-0263-48E4-8374-349302355219}" type="datetimeFigureOut">
              <a:rPr lang="en-US"/>
              <a:pPr>
                <a:defRPr/>
              </a:pPr>
              <a:t>11/30/2022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219BF55F-4290-4815-AC97-C284B89DB227}" type="slidenum">
              <a:rPr lang="en-US"/>
              <a:pPr>
                <a:defRPr/>
              </a:pPr>
              <a:t>‹#›</a:t>
            </a:fld>
            <a:endParaRPr lang="en-US"/>
          </a:p>
        </p:txBody>
      </p:sp>
    </p:spTree>
    <p:extLst>
      <p:ext uri="{BB962C8B-B14F-4D97-AF65-F5344CB8AC3E}">
        <p14:creationId xmlns:p14="http://schemas.microsoft.com/office/powerpoint/2010/main" val="8284216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F4F24B81-D7FB-482E-B285-B7B38A675FE2}" type="datetimeFigureOut">
              <a:rPr lang="en-US"/>
              <a:pPr>
                <a:defRPr/>
              </a:pPr>
              <a:t>11/30/2022</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r>
              <a:rPr lang="en-US"/>
              <a:t>5B-</a:t>
            </a:r>
            <a:fld id="{13FA29D0-42AF-4710-8A9D-A02AFD4EAA63}" type="slidenum">
              <a:rPr lang="en-US"/>
              <a:pPr>
                <a:defRPr/>
              </a:pPr>
              <a:t>‹#›</a:t>
            </a:fld>
            <a:endParaRPr lang="en-US"/>
          </a:p>
        </p:txBody>
      </p:sp>
    </p:spTree>
    <p:extLst>
      <p:ext uri="{BB962C8B-B14F-4D97-AF65-F5344CB8AC3E}">
        <p14:creationId xmlns:p14="http://schemas.microsoft.com/office/powerpoint/2010/main" val="173469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64D0F7C5-36C1-4B42-805D-8C98734E2180}" type="datetimeFigureOut">
              <a:rPr lang="en-US"/>
              <a:pPr>
                <a:defRPr/>
              </a:pPr>
              <a:t>11/30/2022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r>
              <a:rPr lang="en-US"/>
              <a:t>5B-</a:t>
            </a:r>
            <a:fld id="{6CCE7218-E6A3-4A9F-BF79-4B382D62B1D0}" type="slidenum">
              <a:rPr lang="en-US"/>
              <a:pPr>
                <a:defRPr/>
              </a:pPr>
              <a:t>‹#›</a:t>
            </a:fld>
            <a:endParaRPr lang="en-US"/>
          </a:p>
        </p:txBody>
      </p:sp>
    </p:spTree>
    <p:extLst>
      <p:ext uri="{BB962C8B-B14F-4D97-AF65-F5344CB8AC3E}">
        <p14:creationId xmlns:p14="http://schemas.microsoft.com/office/powerpoint/2010/main" val="79509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D561C33-2821-4827-8443-46F4D8E06B8D}" type="datetimeFigureOut">
              <a:rPr lang="en-US"/>
              <a:pPr>
                <a:defRPr/>
              </a:pPr>
              <a:t>11/30/2022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r>
              <a:rPr lang="en-US"/>
              <a:t>5B-</a:t>
            </a:r>
            <a:fld id="{79D2A043-D9A5-40BD-A595-AFAAD358918C}" type="slidenum">
              <a:rPr lang="en-US"/>
              <a:pPr>
                <a:defRPr/>
              </a:pPr>
              <a:t>‹#›</a:t>
            </a:fld>
            <a:endParaRPr lang="en-US"/>
          </a:p>
        </p:txBody>
      </p:sp>
    </p:spTree>
    <p:extLst>
      <p:ext uri="{BB962C8B-B14F-4D97-AF65-F5344CB8AC3E}">
        <p14:creationId xmlns:p14="http://schemas.microsoft.com/office/powerpoint/2010/main" val="113204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FC8CFCB-1385-4ABF-B469-722B826D5D0C}" type="datetimeFigureOut">
              <a:rPr lang="en-US"/>
              <a:pPr>
                <a:defRPr/>
              </a:pPr>
              <a:t>11/30/2022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5B45BFFC-FF4B-4163-9D0D-DC03A9CD3FF8}" type="slidenum">
              <a:rPr lang="en-US"/>
              <a:pPr>
                <a:defRPr/>
              </a:pPr>
              <a:t>‹#›</a:t>
            </a:fld>
            <a:endParaRPr lang="en-US"/>
          </a:p>
        </p:txBody>
      </p:sp>
    </p:spTree>
    <p:extLst>
      <p:ext uri="{BB962C8B-B14F-4D97-AF65-F5344CB8AC3E}">
        <p14:creationId xmlns:p14="http://schemas.microsoft.com/office/powerpoint/2010/main" val="21006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8C047D5-9E77-4815-AD1B-62DE60E53AAB}" type="datetimeFigureOut">
              <a:rPr lang="en-US"/>
              <a:pPr>
                <a:defRPr/>
              </a:pPr>
              <a:t>11/30/2022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r>
              <a:rPr lang="en-US"/>
              <a:t>5B-</a:t>
            </a:r>
            <a:fld id="{B35FD544-247D-42A1-9009-49490A71828F}" type="slidenum">
              <a:rPr lang="en-US"/>
              <a:pPr>
                <a:defRPr/>
              </a:pPr>
              <a:t>‹#›</a:t>
            </a:fld>
            <a:endParaRPr lang="en-US"/>
          </a:p>
        </p:txBody>
      </p:sp>
    </p:spTree>
    <p:extLst>
      <p:ext uri="{BB962C8B-B14F-4D97-AF65-F5344CB8AC3E}">
        <p14:creationId xmlns:p14="http://schemas.microsoft.com/office/powerpoint/2010/main" val="64997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113A5E1-AB0D-4A37-97FC-7FA07A581C42}" type="datetimeFigureOut">
              <a:rPr lang="en-US"/>
              <a:pPr>
                <a:defRPr/>
              </a:pPr>
              <a:t>11/30/2022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5B-</a:t>
            </a:r>
            <a:fld id="{DE68A073-26FD-4B14-9CB8-9703AA308A22}"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39" r:id="rId1"/>
    <p:sldLayoutId id="2147483731" r:id="rId2"/>
    <p:sldLayoutId id="2147483740" r:id="rId3"/>
    <p:sldLayoutId id="2147483732" r:id="rId4"/>
    <p:sldLayoutId id="2147483733" r:id="rId5"/>
    <p:sldLayoutId id="2147483734" r:id="rId6"/>
    <p:sldLayoutId id="2147483735" r:id="rId7"/>
    <p:sldLayoutId id="2147483736" r:id="rId8"/>
    <p:sldLayoutId id="2147483741" r:id="rId9"/>
    <p:sldLayoutId id="2147483737" r:id="rId10"/>
    <p:sldLayoutId id="214748373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LtH8uF0epV0" TargetMode="External"/><Relationship Id="rId2" Type="http://schemas.openxmlformats.org/officeDocument/2006/relationships/hyperlink" Target="https://marketplace.eclipse.org/content/jdeodora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efactoring.guru/collapse-hierarchy" TargetMode="External"/><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refactoring.guru/remove-parameter" TargetMode="External"/><Relationship Id="rId5" Type="http://schemas.openxmlformats.org/officeDocument/2006/relationships/hyperlink" Target="https://refactoring.guru/inline-method" TargetMode="External"/><Relationship Id="rId4" Type="http://schemas.openxmlformats.org/officeDocument/2006/relationships/hyperlink" Target="https://refactoring.guru/inline-clas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factoring.guru/extract-method" TargetMode="External"/><Relationship Id="rId2" Type="http://schemas.openxmlformats.org/officeDocument/2006/relationships/hyperlink" Target="https://refactoring.guru/hide-delegate" TargetMode="External"/><Relationship Id="rId1" Type="http://schemas.openxmlformats.org/officeDocument/2006/relationships/slideLayout" Target="../slideLayouts/slideLayout2.xml"/><Relationship Id="rId4" Type="http://schemas.openxmlformats.org/officeDocument/2006/relationships/hyperlink" Target="https://refactoring.guru/move-metho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762A-9757-499E-B2D7-4E661B278786}"/>
              </a:ext>
            </a:extLst>
          </p:cNvPr>
          <p:cNvSpPr>
            <a:spLocks noGrp="1"/>
          </p:cNvSpPr>
          <p:nvPr>
            <p:ph type="ctrTitle"/>
          </p:nvPr>
        </p:nvSpPr>
        <p:spPr/>
        <p:txBody>
          <a:bodyPr/>
          <a:lstStyle/>
          <a:p>
            <a:r>
              <a:rPr lang="en-US" dirty="0" smtClean="0"/>
              <a:t>Refactoring-III</a:t>
            </a:r>
            <a:endParaRPr lang="en-US" dirty="0"/>
          </a:p>
        </p:txBody>
      </p:sp>
      <p:sp>
        <p:nvSpPr>
          <p:cNvPr id="3" name="Subtitle 2">
            <a:extLst>
              <a:ext uri="{FF2B5EF4-FFF2-40B4-BE49-F238E27FC236}">
                <a16:creationId xmlns:a16="http://schemas.microsoft.com/office/drawing/2014/main" id="{4C1CDDAF-19E4-41D1-BCE8-608501C3DBDA}"/>
              </a:ext>
            </a:extLst>
          </p:cNvPr>
          <p:cNvSpPr>
            <a:spLocks noGrp="1"/>
          </p:cNvSpPr>
          <p:nvPr>
            <p:ph type="subTitle" idx="1"/>
          </p:nvPr>
        </p:nvSpPr>
        <p:spPr/>
        <p:txBody>
          <a:bodyPr/>
          <a:lstStyle/>
          <a:p>
            <a:r>
              <a:rPr lang="en-US" altLang="en-US" dirty="0"/>
              <a:t>Bad Smells in Code</a:t>
            </a:r>
            <a:endParaRPr lang="en-US" dirty="0"/>
          </a:p>
        </p:txBody>
      </p:sp>
    </p:spTree>
    <p:extLst>
      <p:ext uri="{BB962C8B-B14F-4D97-AF65-F5344CB8AC3E}">
        <p14:creationId xmlns:p14="http://schemas.microsoft.com/office/powerpoint/2010/main" val="13516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lnSpc>
                <a:spcPct val="90000"/>
              </a:lnSpc>
            </a:pPr>
            <a:r>
              <a:rPr lang="en-US" altLang="en-US" sz="2400" u="sng" dirty="0" smtClean="0"/>
              <a:t>Shotgun Surgery</a:t>
            </a:r>
          </a:p>
          <a:p>
            <a:pPr eaLnBrk="1" hangingPunct="1">
              <a:lnSpc>
                <a:spcPct val="90000"/>
              </a:lnSpc>
              <a:buFontTx/>
              <a:buNone/>
            </a:pPr>
            <a:r>
              <a:rPr lang="en-US" altLang="en-US" sz="1800" dirty="0" smtClean="0"/>
              <a:t>	</a:t>
            </a:r>
            <a:r>
              <a:rPr lang="en-US" altLang="en-US" sz="2000" dirty="0" smtClean="0">
                <a:latin typeface="Times New Roman" panose="02020603050405020304" pitchFamily="18" charset="0"/>
                <a:cs typeface="Times New Roman" panose="02020603050405020304" pitchFamily="18" charset="0"/>
              </a:rPr>
              <a:t>This situation occurs when every time you make a kind of change, you have to make a lot of little changes to a lot of different classes.</a:t>
            </a:r>
          </a:p>
          <a:p>
            <a:pPr eaLnBrk="1" hangingPunct="1">
              <a:lnSpc>
                <a:spcPct val="90000"/>
              </a:lnSpc>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u="sng"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rPr>
              <a:t>solution</a:t>
            </a:r>
            <a:r>
              <a:rPr lang="en-US" altLang="en-US" sz="2000" dirty="0" smtClean="0">
                <a:latin typeface="Times New Roman" panose="02020603050405020304" pitchFamily="18" charset="0"/>
              </a:rPr>
              <a:t>: perform MOVE METHOD/FIELD or INLINE Class </a:t>
            </a:r>
            <a:r>
              <a:rPr lang="en-US" altLang="en-US" sz="2000" dirty="0" smtClean="0">
                <a:latin typeface="Times New Roman" panose="02020603050405020304" pitchFamily="18" charset="0"/>
                <a:cs typeface="Times New Roman" panose="02020603050405020304" pitchFamily="18" charset="0"/>
              </a:rPr>
              <a:t>bring a whole bunch of behavior together</a:t>
            </a:r>
            <a:r>
              <a:rPr lang="en-US" altLang="en-US" sz="2000" dirty="0" smtClean="0">
                <a:latin typeface="Times New Roman" panose="02020603050405020304" pitchFamily="18" charset="0"/>
              </a:rPr>
              <a:t>.</a:t>
            </a:r>
          </a:p>
          <a:p>
            <a:pPr eaLnBrk="1" hangingPunct="1">
              <a:lnSpc>
                <a:spcPct val="90000"/>
              </a:lnSpc>
              <a:buFontTx/>
              <a:buNone/>
            </a:pPr>
            <a:endParaRPr lang="en-US" altLang="en-US" sz="1800" dirty="0" smtClean="0"/>
          </a:p>
          <a:p>
            <a:pPr eaLnBrk="1" hangingPunct="1">
              <a:lnSpc>
                <a:spcPct val="90000"/>
              </a:lnSpc>
            </a:pPr>
            <a:r>
              <a:rPr lang="en-US" altLang="en-US" sz="2400" u="sng" dirty="0" smtClean="0"/>
              <a:t>Feature Envy</a:t>
            </a:r>
          </a:p>
          <a:p>
            <a:pPr eaLnBrk="1" hangingPunct="1">
              <a:lnSpc>
                <a:spcPct val="90000"/>
              </a:lnSpc>
              <a:buFontTx/>
              <a:buNone/>
            </a:pPr>
            <a:r>
              <a:rPr lang="en-US" altLang="en-US" sz="2000" dirty="0" smtClean="0">
                <a:latin typeface="Times New Roman" panose="02020603050405020304" pitchFamily="18" charset="0"/>
                <a:cs typeface="Times New Roman" panose="02020603050405020304" pitchFamily="18" charset="0"/>
              </a:rPr>
              <a:t>	It is a method  that seems more interested in a class other in the one that it is in.</a:t>
            </a:r>
          </a:p>
          <a:p>
            <a:pPr eaLnBrk="1" hangingPunct="1">
              <a:lnSpc>
                <a:spcPct val="90000"/>
              </a:lnSpc>
              <a:buFontTx/>
              <a:buNone/>
            </a:pPr>
            <a:r>
              <a:rPr lang="en-US" altLang="en-US" sz="2000"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rPr>
              <a:t>solution</a:t>
            </a:r>
            <a:r>
              <a:rPr lang="en-US" altLang="en-US" sz="2000" dirty="0" smtClean="0">
                <a:latin typeface="Times New Roman" panose="02020603050405020304" pitchFamily="18" charset="0"/>
              </a:rPr>
              <a:t>: perform MOVE METHOD or EXTRACT METHOD </a:t>
            </a:r>
            <a:r>
              <a:rPr lang="en-US" altLang="en-US" sz="2000" dirty="0" smtClean="0">
                <a:latin typeface="Times New Roman" panose="02020603050405020304" pitchFamily="18" charset="0"/>
                <a:cs typeface="Times New Roman" panose="02020603050405020304" pitchFamily="18" charset="0"/>
              </a:rPr>
              <a:t>on the jealous bit and get it home.</a:t>
            </a:r>
            <a:endParaRPr lang="en-US" altLang="en-US" sz="2000" dirty="0" smtClean="0">
              <a:latin typeface="Times New Roman" panose="02020603050405020304" pitchFamily="18" charset="0"/>
            </a:endParaRPr>
          </a:p>
          <a:p>
            <a:pPr eaLnBrk="1" hangingPunct="1">
              <a:lnSpc>
                <a:spcPct val="90000"/>
              </a:lnSpc>
              <a:buFontTx/>
              <a:buNone/>
            </a:pPr>
            <a:endParaRPr lang="en-US" altLang="en-US" sz="2000" dirty="0" smtClean="0"/>
          </a:p>
          <a:p>
            <a:pPr eaLnBrk="1" hangingPunct="1">
              <a:lnSpc>
                <a:spcPct val="90000"/>
              </a:lnSpc>
              <a:buFontTx/>
              <a:buNone/>
            </a:pPr>
            <a:endParaRPr lang="en-US" altLang="en-US" sz="2000" dirty="0" smtClean="0"/>
          </a:p>
          <a:p>
            <a:pPr eaLnBrk="1" hangingPunct="1">
              <a:lnSpc>
                <a:spcPct val="90000"/>
              </a:lnSpc>
              <a:buFontTx/>
              <a:buNone/>
            </a:pPr>
            <a:endParaRPr lang="en-US" altLang="en-US" sz="1800" dirty="0" smtClean="0"/>
          </a:p>
          <a:p>
            <a:pPr eaLnBrk="1" hangingPunct="1">
              <a:lnSpc>
                <a:spcPct val="90000"/>
              </a:lnSpc>
              <a:buFontTx/>
              <a:buNone/>
            </a:pPr>
            <a:r>
              <a:rPr lang="en-US" altLang="en-US" sz="2400" dirty="0" smtClean="0"/>
              <a:t>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634880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eaLnBrk="1" hangingPunct="1">
              <a:lnSpc>
                <a:spcPct val="90000"/>
              </a:lnSpc>
            </a:pPr>
            <a:r>
              <a:rPr lang="en-US" altLang="en-US" sz="2400" u="sng" smtClean="0"/>
              <a:t>Switch Statements</a:t>
            </a:r>
          </a:p>
          <a:p>
            <a:pPr eaLnBrk="1" hangingPunct="1">
              <a:lnSpc>
                <a:spcPct val="90000"/>
              </a:lnSpc>
              <a:buFontTx/>
              <a:buNone/>
            </a:pPr>
            <a:r>
              <a:rPr lang="en-US" altLang="en-US" sz="2400" smtClean="0"/>
              <a:t>	</a:t>
            </a:r>
            <a:r>
              <a:rPr lang="en-US" altLang="en-US" sz="2000" smtClean="0">
                <a:latin typeface="Times New Roman" panose="02020603050405020304" pitchFamily="18" charset="0"/>
              </a:rPr>
              <a:t>They are generally scattered throughout a program. If you add or remove a clause in one switch, you often have to find and repair the others too.</a:t>
            </a:r>
          </a:p>
          <a:p>
            <a:pPr eaLnBrk="1" hangingPunct="1">
              <a:lnSpc>
                <a:spcPct val="90000"/>
              </a:lnSpc>
              <a:buFontTx/>
              <a:buNone/>
            </a:pPr>
            <a:endParaRPr lang="en-US" altLang="en-US" sz="2000" smtClean="0"/>
          </a:p>
          <a:p>
            <a:pPr eaLnBrk="1" hangingPunct="1">
              <a:lnSpc>
                <a:spcPct val="90000"/>
              </a:lnSpc>
              <a:buFontTx/>
              <a:buNone/>
            </a:pPr>
            <a:r>
              <a:rPr lang="en-US" altLang="en-US" sz="1800" smtClean="0"/>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Use EXTRACT METHOD to extract the switch statement and then MOVE METHOD to get it into the class where the polymorphism is needed.</a:t>
            </a:r>
            <a:endParaRPr lang="en-US" altLang="en-US" sz="2000" smtClean="0">
              <a:latin typeface="Times New Roman" panose="02020603050405020304" pitchFamily="18" charset="0"/>
            </a:endParaRPr>
          </a:p>
          <a:p>
            <a:pPr eaLnBrk="1" hangingPunct="1">
              <a:lnSpc>
                <a:spcPct val="90000"/>
              </a:lnSpc>
              <a:buFontTx/>
              <a:buNone/>
            </a:pPr>
            <a:endParaRPr lang="en-US" altLang="en-US" sz="2000" smtClean="0">
              <a:latin typeface="Times New Roman" panose="02020603050405020304" pitchFamily="18" charset="0"/>
            </a:endParaRPr>
          </a:p>
          <a:p>
            <a:pPr eaLnBrk="1" hangingPunct="1">
              <a:lnSpc>
                <a:spcPct val="90000"/>
              </a:lnSpc>
              <a:buFontTx/>
              <a:buNone/>
            </a:pPr>
            <a:endParaRPr lang="en-US" altLang="en-US" sz="1800" smtClean="0"/>
          </a:p>
          <a:p>
            <a:pPr eaLnBrk="1" hangingPunct="1">
              <a:lnSpc>
                <a:spcPct val="90000"/>
              </a:lnSpc>
              <a:buFontTx/>
              <a:buNone/>
            </a:pPr>
            <a:r>
              <a:rPr lang="en-US" altLang="en-US" sz="1800" smtClean="0"/>
              <a:t>	</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256765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Classes are classes, which only contain fields, getters and setters. Or even worse: only public fields. They are just dumb data holders</a:t>
            </a:r>
            <a:r>
              <a:rPr lang="en-US" dirty="0" smtClean="0"/>
              <a:t>.</a:t>
            </a:r>
          </a:p>
          <a:p>
            <a:endParaRPr lang="en-US" dirty="0"/>
          </a:p>
          <a:p>
            <a:endParaRPr lang="en-US" dirty="0" smtClean="0"/>
          </a:p>
          <a:p>
            <a:r>
              <a:rPr lang="en-US" b="1" dirty="0"/>
              <a:t>Are they really so bad?</a:t>
            </a:r>
          </a:p>
          <a:p>
            <a:r>
              <a:rPr lang="en-US" dirty="0"/>
              <a:t>When you do some quick prototyping and need to store and transfer data without too much coding effort, they are sometimes a good compromise</a:t>
            </a:r>
            <a:r>
              <a:rPr lang="en-US" dirty="0" smtClean="0"/>
              <a:t>.</a:t>
            </a:r>
          </a:p>
          <a:p>
            <a:r>
              <a:rPr lang="en-US" dirty="0"/>
              <a:t>But when your project grows, you should fix this to accomplish one major goal of object orientation: </a:t>
            </a:r>
            <a:r>
              <a:rPr lang="en-US" u="sng" dirty="0"/>
              <a:t>Low Coupling between classes</a:t>
            </a:r>
            <a:r>
              <a:rPr lang="en-US" dirty="0"/>
              <a:t>.</a:t>
            </a:r>
          </a:p>
          <a:p>
            <a:endParaRPr lang="en-US" dirty="0"/>
          </a:p>
        </p:txBody>
      </p:sp>
      <p:sp>
        <p:nvSpPr>
          <p:cNvPr id="3" name="Title 2"/>
          <p:cNvSpPr>
            <a:spLocks noGrp="1"/>
          </p:cNvSpPr>
          <p:nvPr>
            <p:ph type="title"/>
          </p:nvPr>
        </p:nvSpPr>
        <p:spPr/>
        <p:txBody>
          <a:bodyPr/>
          <a:lstStyle/>
          <a:p>
            <a:r>
              <a:rPr lang="en-US" dirty="0"/>
              <a:t>Data </a:t>
            </a:r>
            <a:r>
              <a:rPr lang="en-US" dirty="0" smtClean="0"/>
              <a:t>Classes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1" y="1981201"/>
            <a:ext cx="1676400" cy="1877568"/>
          </a:xfrm>
          <a:prstGeom prst="rect">
            <a:avLst/>
          </a:prstGeom>
        </p:spPr>
      </p:pic>
    </p:spTree>
    <p:extLst>
      <p:ext uri="{BB962C8B-B14F-4D97-AF65-F5344CB8AC3E}">
        <p14:creationId xmlns:p14="http://schemas.microsoft.com/office/powerpoint/2010/main" val="387986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when your project grows, you should fix this to accomplish one major goal of object orientation: Low Coupling between classes. You want as few dependencies between your classes as possible. But currently everything that’s done with your data, is done in other classes</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Everyone </a:t>
            </a:r>
            <a:r>
              <a:rPr lang="en-US" dirty="0"/>
              <a:t>but the Data Class </a:t>
            </a:r>
            <a:r>
              <a:rPr lang="en-US" dirty="0" smtClean="0"/>
              <a:t>itself </a:t>
            </a:r>
            <a:r>
              <a:rPr lang="en-US" dirty="0"/>
              <a:t>uses its data. This results in high coupling.</a:t>
            </a:r>
          </a:p>
        </p:txBody>
      </p:sp>
      <p:sp>
        <p:nvSpPr>
          <p:cNvPr id="3" name="Title 2"/>
          <p:cNvSpPr>
            <a:spLocks noGrp="1"/>
          </p:cNvSpPr>
          <p:nvPr>
            <p:ph type="title"/>
          </p:nvPr>
        </p:nvSpPr>
        <p:spPr/>
        <p:txBody>
          <a:bodyPr/>
          <a:lstStyle/>
          <a:p>
            <a:r>
              <a:rPr lang="en-US" dirty="0"/>
              <a:t>Data Classes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200400"/>
            <a:ext cx="3505200" cy="2812815"/>
          </a:xfrm>
          <a:prstGeom prst="rect">
            <a:avLst/>
          </a:prstGeom>
        </p:spPr>
      </p:pic>
    </p:spTree>
    <p:extLst>
      <p:ext uri="{BB962C8B-B14F-4D97-AF65-F5344CB8AC3E}">
        <p14:creationId xmlns:p14="http://schemas.microsoft.com/office/powerpoint/2010/main" val="1532854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to do about it?</a:t>
            </a:r>
          </a:p>
          <a:p>
            <a:r>
              <a:rPr lang="en-US" dirty="0"/>
              <a:t>To achieve a low coupling and a high cohesion you need to put the methods in the classes they’re working on most. If you already introduced a Data Class you either need to move the methods closer to the fields or vice versa</a:t>
            </a:r>
            <a:r>
              <a:rPr lang="en-US" dirty="0" smtClean="0"/>
              <a:t>:</a:t>
            </a:r>
          </a:p>
          <a:p>
            <a:endParaRPr lang="en-US" dirty="0"/>
          </a:p>
          <a:p>
            <a:endParaRPr lang="en-US" dirty="0" smtClean="0"/>
          </a:p>
          <a:p>
            <a:endParaRPr lang="en-US" dirty="0" smtClean="0"/>
          </a:p>
          <a:p>
            <a:endParaRPr lang="en-US" dirty="0"/>
          </a:p>
          <a:p>
            <a:endParaRPr lang="en-US" dirty="0" smtClean="0"/>
          </a:p>
          <a:p>
            <a:r>
              <a:rPr lang="en-US" dirty="0"/>
              <a:t>Moving the methods into the Data Class itself eliminates the dependencies.</a:t>
            </a:r>
          </a:p>
          <a:p>
            <a:endParaRPr lang="en-US" dirty="0"/>
          </a:p>
        </p:txBody>
      </p:sp>
      <p:sp>
        <p:nvSpPr>
          <p:cNvPr id="3" name="Title 2"/>
          <p:cNvSpPr>
            <a:spLocks noGrp="1"/>
          </p:cNvSpPr>
          <p:nvPr>
            <p:ph type="title"/>
          </p:nvPr>
        </p:nvSpPr>
        <p:spPr/>
        <p:txBody>
          <a:bodyPr/>
          <a:lstStyle/>
          <a:p>
            <a:r>
              <a:rPr lang="en-US" dirty="0"/>
              <a:t>Data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3505200"/>
            <a:ext cx="2686050" cy="2495550"/>
          </a:xfrm>
          <a:prstGeom prst="rect">
            <a:avLst/>
          </a:prstGeom>
        </p:spPr>
      </p:pic>
    </p:spTree>
    <p:extLst>
      <p:ext uri="{BB962C8B-B14F-4D97-AF65-F5344CB8AC3E}">
        <p14:creationId xmlns:p14="http://schemas.microsoft.com/office/powerpoint/2010/main" val="100056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no more class accesses the fields, you can even remove their getters and setters and leave them private</a:t>
            </a:r>
            <a:r>
              <a:rPr lang="en-US" dirty="0" smtClean="0"/>
              <a:t>:</a:t>
            </a:r>
          </a:p>
          <a:p>
            <a:endParaRPr lang="en-US" dirty="0"/>
          </a:p>
          <a:p>
            <a:endParaRPr lang="en-US" dirty="0" smtClean="0"/>
          </a:p>
          <a:p>
            <a:endParaRPr lang="en-US" dirty="0"/>
          </a:p>
          <a:p>
            <a:endParaRPr lang="en-US" dirty="0" smtClean="0"/>
          </a:p>
          <a:p>
            <a:endParaRPr lang="en-US" dirty="0"/>
          </a:p>
          <a:p>
            <a:r>
              <a:rPr lang="en-US" dirty="0"/>
              <a:t>Now our </a:t>
            </a:r>
            <a:r>
              <a:rPr lang="en-US" i="1" dirty="0" err="1"/>
              <a:t>DataClass</a:t>
            </a:r>
            <a:r>
              <a:rPr lang="en-US" dirty="0"/>
              <a:t> no longer smells like a Data Class. We reduced the coupling and from this point we could change the ex-</a:t>
            </a:r>
            <a:r>
              <a:rPr lang="en-US" i="1" dirty="0" err="1"/>
              <a:t>DataClass</a:t>
            </a:r>
            <a:r>
              <a:rPr lang="en-US" dirty="0"/>
              <a:t> without effecting the other classes. Enjoy your great code </a:t>
            </a:r>
          </a:p>
        </p:txBody>
      </p:sp>
      <p:sp>
        <p:nvSpPr>
          <p:cNvPr id="3" name="Title 2"/>
          <p:cNvSpPr>
            <a:spLocks noGrp="1"/>
          </p:cNvSpPr>
          <p:nvPr>
            <p:ph type="title"/>
          </p:nvPr>
        </p:nvSpPr>
        <p:spPr/>
        <p:txBody>
          <a:bodyPr/>
          <a:lstStyle/>
          <a:p>
            <a:r>
              <a:rPr lang="en-US" dirty="0"/>
              <a:t>Data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209800"/>
            <a:ext cx="1828800" cy="1626847"/>
          </a:xfrm>
          <a:prstGeom prst="rect">
            <a:avLst/>
          </a:prstGeom>
        </p:spPr>
      </p:pic>
    </p:spTree>
    <p:extLst>
      <p:ext uri="{BB962C8B-B14F-4D97-AF65-F5344CB8AC3E}">
        <p14:creationId xmlns:p14="http://schemas.microsoft.com/office/powerpoint/2010/main" val="397841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Feature Envy is a Code Smell which occurs in methods. A method has Feature Envy on another class, if it uses more features (i.e. fields and methods) of another class than of its own</a:t>
            </a:r>
            <a:r>
              <a:rPr lang="en-US" dirty="0" smtClean="0"/>
              <a:t>.</a:t>
            </a:r>
          </a:p>
          <a:p>
            <a:endParaRPr lang="en-US" dirty="0"/>
          </a:p>
          <a:p>
            <a:r>
              <a:rPr lang="en-US" u="sng" dirty="0"/>
              <a:t>Jdeodorant</a:t>
            </a:r>
            <a:r>
              <a:rPr lang="en-US" dirty="0"/>
              <a:t> is an eclipse plugin, which promises finding feature envy and </a:t>
            </a:r>
            <a:r>
              <a:rPr lang="en-US" u="sng" dirty="0"/>
              <a:t>visualizing</a:t>
            </a:r>
            <a:r>
              <a:rPr lang="en-US" dirty="0"/>
              <a:t> it. I wanted to use it for a simple example, but the plugin didn’t work properly</a:t>
            </a:r>
            <a:r>
              <a:rPr lang="en-US" dirty="0" smtClean="0"/>
              <a:t>.</a:t>
            </a:r>
          </a:p>
          <a:p>
            <a:r>
              <a:rPr lang="en-US" dirty="0">
                <a:hlinkClick r:id="rId2"/>
              </a:rPr>
              <a:t>https://</a:t>
            </a:r>
            <a:r>
              <a:rPr lang="en-US" dirty="0" smtClean="0">
                <a:hlinkClick r:id="rId2"/>
              </a:rPr>
              <a:t>marketplace.eclipse.org/content/jdeodorant</a:t>
            </a:r>
            <a:r>
              <a:rPr lang="en-US" dirty="0" smtClean="0"/>
              <a:t> </a:t>
            </a:r>
            <a:endParaRPr lang="en-US" dirty="0"/>
          </a:p>
          <a:p>
            <a:r>
              <a:rPr lang="en-US" dirty="0" smtClean="0">
                <a:hlinkClick r:id="rId3"/>
              </a:rPr>
              <a:t>https</a:t>
            </a:r>
            <a:r>
              <a:rPr lang="en-US" dirty="0">
                <a:hlinkClick r:id="rId3"/>
              </a:rPr>
              <a:t>://</a:t>
            </a:r>
            <a:r>
              <a:rPr lang="en-US" dirty="0" smtClean="0">
                <a:hlinkClick r:id="rId3"/>
              </a:rPr>
              <a:t>www.youtube.com/watch?v=LtH8uF0epV0</a:t>
            </a:r>
            <a:r>
              <a:rPr lang="en-US" dirty="0" smtClean="0"/>
              <a:t> </a:t>
            </a:r>
          </a:p>
          <a:p>
            <a:r>
              <a:rPr lang="en-US" b="1" dirty="0" err="1"/>
              <a:t>JDeodorant</a:t>
            </a:r>
            <a:r>
              <a:rPr lang="en-US" b="1" dirty="0"/>
              <a:t>: Code Smell Visualization Demo</a:t>
            </a:r>
          </a:p>
          <a:p>
            <a:endParaRPr lang="en-US" dirty="0"/>
          </a:p>
        </p:txBody>
      </p:sp>
      <p:sp>
        <p:nvSpPr>
          <p:cNvPr id="3" name="Title 2"/>
          <p:cNvSpPr>
            <a:spLocks noGrp="1"/>
          </p:cNvSpPr>
          <p:nvPr>
            <p:ph type="title"/>
          </p:nvPr>
        </p:nvSpPr>
        <p:spPr/>
        <p:txBody>
          <a:bodyPr/>
          <a:lstStyle/>
          <a:p>
            <a:r>
              <a:rPr lang="en-US" dirty="0"/>
              <a:t>What is Feature Envy</a:t>
            </a:r>
            <a:r>
              <a:rPr lang="en-US" dirty="0" smtClean="0"/>
              <a:t>?</a:t>
            </a:r>
            <a:endParaRPr lang="en-US" dirty="0"/>
          </a:p>
        </p:txBody>
      </p:sp>
    </p:spTree>
    <p:extLst>
      <p:ext uri="{BB962C8B-B14F-4D97-AF65-F5344CB8AC3E}">
        <p14:creationId xmlns:p14="http://schemas.microsoft.com/office/powerpoint/2010/main" val="2650869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Feature Envy</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1152" t="19061" r="14126" b="18439"/>
          <a:stretch/>
        </p:blipFill>
        <p:spPr>
          <a:xfrm>
            <a:off x="3581400" y="1143000"/>
            <a:ext cx="5105400" cy="2286000"/>
          </a:xfrm>
          <a:prstGeom prst="rect">
            <a:avLst/>
          </a:prstGeom>
        </p:spPr>
      </p:pic>
      <p:sp>
        <p:nvSpPr>
          <p:cNvPr id="7" name="Content Placeholder 6"/>
          <p:cNvSpPr>
            <a:spLocks noGrp="1"/>
          </p:cNvSpPr>
          <p:nvPr>
            <p:ph idx="1"/>
          </p:nvPr>
        </p:nvSpPr>
        <p:spPr/>
        <p:txBody>
          <a:bodyPr/>
          <a:lstStyle/>
          <a:p>
            <a:pPr marL="0" indent="0">
              <a:buNone/>
            </a:pPr>
            <a:r>
              <a:rPr lang="en-US" sz="2000" dirty="0" smtClean="0"/>
              <a:t>Displaying </a:t>
            </a:r>
            <a:r>
              <a:rPr lang="en-US" sz="2000" dirty="0"/>
              <a:t>the </a:t>
            </a:r>
            <a:r>
              <a:rPr lang="en-US" sz="2000" dirty="0" smtClean="0"/>
              <a:t/>
            </a:r>
            <a:br>
              <a:rPr lang="en-US" sz="2000" dirty="0" smtClean="0"/>
            </a:br>
            <a:r>
              <a:rPr lang="en-US" sz="2000" dirty="0" smtClean="0"/>
              <a:t>dependencies </a:t>
            </a:r>
            <a:r>
              <a:rPr lang="en-US" sz="2000" dirty="0"/>
              <a:t>of a  </a:t>
            </a:r>
            <a:r>
              <a:rPr lang="en-US" sz="2000" dirty="0" smtClean="0"/>
              <a:t>method</a:t>
            </a:r>
            <a:r>
              <a:rPr lang="en-US" sz="2000" dirty="0"/>
              <a:t>. </a:t>
            </a:r>
            <a:endParaRPr lang="en-US" sz="2000" dirty="0" smtClean="0"/>
          </a:p>
          <a:p>
            <a:pPr marL="0" indent="0">
              <a:buNone/>
            </a:pPr>
            <a:r>
              <a:rPr lang="en-US" sz="2000" dirty="0" smtClean="0"/>
              <a:t>Thicker </a:t>
            </a:r>
            <a:r>
              <a:rPr lang="en-US" sz="2000" dirty="0"/>
              <a:t>arrows </a:t>
            </a:r>
            <a:r>
              <a:rPr lang="en-US" sz="2000" dirty="0" smtClean="0"/>
              <a:t>mean </a:t>
            </a:r>
            <a:r>
              <a:rPr lang="en-US" sz="2000" dirty="0"/>
              <a:t>more </a:t>
            </a:r>
            <a:r>
              <a:rPr lang="en-US" sz="2000" dirty="0" smtClean="0"/>
              <a:t/>
            </a:r>
            <a:br>
              <a:rPr lang="en-US" sz="2000" dirty="0" smtClean="0"/>
            </a:br>
            <a:r>
              <a:rPr lang="en-US" sz="2000" dirty="0" smtClean="0"/>
              <a:t>uses of the </a:t>
            </a:r>
            <a:r>
              <a:rPr lang="en-US" sz="2000" dirty="0"/>
              <a:t>same </a:t>
            </a:r>
            <a:r>
              <a:rPr lang="en-US" sz="2000" dirty="0" smtClean="0"/>
              <a:t>feature.</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a:t>After moving the envy </a:t>
            </a:r>
            <a:r>
              <a:rPr lang="en-US" sz="2000" dirty="0" smtClean="0"/>
              <a:t/>
            </a:r>
            <a:br>
              <a:rPr lang="en-US" sz="2000" dirty="0" smtClean="0"/>
            </a:br>
            <a:r>
              <a:rPr lang="en-US" sz="2000" dirty="0" smtClean="0"/>
              <a:t>method </a:t>
            </a:r>
            <a:r>
              <a:rPr lang="en-US" sz="2000" dirty="0"/>
              <a:t>to the desired </a:t>
            </a:r>
            <a:r>
              <a:rPr lang="en-US" sz="2000" dirty="0" smtClean="0"/>
              <a:t/>
            </a:r>
            <a:br>
              <a:rPr lang="en-US" sz="2000" dirty="0" smtClean="0"/>
            </a:br>
            <a:r>
              <a:rPr lang="en-US" sz="2000" dirty="0" smtClean="0"/>
              <a:t>class</a:t>
            </a:r>
            <a:r>
              <a:rPr lang="en-US" sz="2000" dirty="0"/>
              <a:t>, the green arrows </a:t>
            </a:r>
            <a:r>
              <a:rPr lang="en-US" sz="2000" dirty="0" smtClean="0"/>
              <a:t/>
            </a:r>
            <a:br>
              <a:rPr lang="en-US" sz="2000" dirty="0" smtClean="0"/>
            </a:br>
            <a:r>
              <a:rPr lang="en-US" sz="2000" dirty="0" smtClean="0"/>
              <a:t>total </a:t>
            </a:r>
            <a:r>
              <a:rPr lang="en-US" sz="2000" dirty="0"/>
              <a:t>thickness exceed the </a:t>
            </a:r>
            <a:r>
              <a:rPr lang="en-US" sz="2000" dirty="0" smtClean="0"/>
              <a:t/>
            </a:r>
            <a:br>
              <a:rPr lang="en-US" sz="2000" dirty="0" smtClean="0"/>
            </a:br>
            <a:r>
              <a:rPr lang="en-US" sz="2000" dirty="0" smtClean="0"/>
              <a:t>others</a:t>
            </a:r>
            <a:r>
              <a:rPr lang="en-US" sz="2000" dirty="0"/>
              <a:t>. We have no more </a:t>
            </a:r>
            <a:r>
              <a:rPr lang="en-US" sz="2000" dirty="0" smtClean="0"/>
              <a:t/>
            </a:r>
            <a:br>
              <a:rPr lang="en-US" sz="2000" dirty="0" smtClean="0"/>
            </a:br>
            <a:r>
              <a:rPr lang="en-US" sz="2000" dirty="0" smtClean="0"/>
              <a:t>Feature </a:t>
            </a:r>
            <a:r>
              <a:rPr lang="en-US" sz="2000" dirty="0"/>
              <a:t>Envy.</a:t>
            </a:r>
          </a:p>
        </p:txBody>
      </p:sp>
      <p:pic>
        <p:nvPicPr>
          <p:cNvPr id="8"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11437" t="19587" r="9169" b="18557"/>
          <a:stretch/>
        </p:blipFill>
        <p:spPr bwMode="auto">
          <a:xfrm>
            <a:off x="3467100" y="3886200"/>
            <a:ext cx="5334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161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Signs and </a:t>
            </a:r>
            <a:r>
              <a:rPr lang="en-US" b="1" dirty="0" smtClean="0"/>
              <a:t>Symptoms</a:t>
            </a:r>
            <a:endParaRPr lang="en-US" dirty="0" smtClean="0"/>
          </a:p>
          <a:p>
            <a:r>
              <a:rPr lang="en-US" dirty="0" smtClean="0"/>
              <a:t>Understanding </a:t>
            </a:r>
            <a:r>
              <a:rPr lang="en-US" dirty="0"/>
              <a:t>and maintaining classes always costs time and money. So if a class doesn’t do enough to earn your attention, it should be deleted.</a:t>
            </a:r>
          </a:p>
        </p:txBody>
      </p:sp>
      <p:sp>
        <p:nvSpPr>
          <p:cNvPr id="3" name="Title 2"/>
          <p:cNvSpPr>
            <a:spLocks noGrp="1"/>
          </p:cNvSpPr>
          <p:nvPr>
            <p:ph type="title"/>
          </p:nvPr>
        </p:nvSpPr>
        <p:spPr/>
        <p:txBody>
          <a:bodyPr/>
          <a:lstStyle/>
          <a:p>
            <a:r>
              <a:rPr lang="en-US" dirty="0"/>
              <a:t>Lazy </a:t>
            </a:r>
            <a:r>
              <a:rPr lang="en-US" dirty="0" smtClean="0"/>
              <a:t>Class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2590800"/>
            <a:ext cx="4762500" cy="2857500"/>
          </a:xfrm>
          <a:prstGeom prst="rect">
            <a:avLst/>
          </a:prstGeom>
        </p:spPr>
      </p:pic>
    </p:spTree>
    <p:extLst>
      <p:ext uri="{BB962C8B-B14F-4D97-AF65-F5344CB8AC3E}">
        <p14:creationId xmlns:p14="http://schemas.microsoft.com/office/powerpoint/2010/main" val="2946682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Reasons for the Problem</a:t>
            </a:r>
          </a:p>
          <a:p>
            <a:r>
              <a:rPr lang="en-US" dirty="0"/>
              <a:t>Perhaps a class was designed to be fully functional but after some of the refactoring it has become ridiculously small.</a:t>
            </a:r>
          </a:p>
          <a:p>
            <a:r>
              <a:rPr lang="en-US" dirty="0"/>
              <a:t>Or perhaps it was designed to support future development work that never got done.</a:t>
            </a:r>
          </a:p>
          <a:p>
            <a:r>
              <a:rPr lang="en-US" b="1" dirty="0"/>
              <a:t>Treatment</a:t>
            </a:r>
          </a:p>
          <a:p>
            <a:r>
              <a:rPr lang="en-US" dirty="0"/>
              <a:t>Components that are near-useless should be given the </a:t>
            </a:r>
            <a:r>
              <a:rPr lang="en-US" u="sng" dirty="0"/>
              <a:t>Inline Class </a:t>
            </a:r>
            <a:r>
              <a:rPr lang="en-US" dirty="0"/>
              <a:t>treatment.</a:t>
            </a:r>
          </a:p>
          <a:p>
            <a:r>
              <a:rPr lang="en-US" dirty="0"/>
              <a:t>For subclasses with few functions, try </a:t>
            </a:r>
            <a:r>
              <a:rPr lang="en-US" u="sng" dirty="0"/>
              <a:t>Collapse Hierarchy.</a:t>
            </a:r>
          </a:p>
          <a:p>
            <a:endParaRPr lang="en-US" dirty="0"/>
          </a:p>
        </p:txBody>
      </p:sp>
      <p:sp>
        <p:nvSpPr>
          <p:cNvPr id="3" name="Title 2"/>
          <p:cNvSpPr>
            <a:spLocks noGrp="1"/>
          </p:cNvSpPr>
          <p:nvPr>
            <p:ph type="title"/>
          </p:nvPr>
        </p:nvSpPr>
        <p:spPr/>
        <p:txBody>
          <a:bodyPr/>
          <a:lstStyle/>
          <a:p>
            <a:r>
              <a:rPr lang="en-US" dirty="0"/>
              <a:t>Lazy Class</a:t>
            </a:r>
          </a:p>
        </p:txBody>
      </p:sp>
    </p:spTree>
    <p:extLst>
      <p:ext uri="{BB962C8B-B14F-4D97-AF65-F5344CB8AC3E}">
        <p14:creationId xmlns:p14="http://schemas.microsoft.com/office/powerpoint/2010/main" val="1175459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a:t>
            </a:r>
            <a:r>
              <a:rPr lang="en-US" dirty="0" smtClean="0"/>
              <a:t>You </a:t>
            </a:r>
            <a:r>
              <a:rPr lang="en-US" dirty="0"/>
              <a:t>have a temporary variable that’s assigned </a:t>
            </a:r>
            <a:r>
              <a:rPr lang="en-US" dirty="0" smtClean="0"/>
              <a:t>a result </a:t>
            </a:r>
            <a:r>
              <a:rPr lang="en-US" dirty="0"/>
              <a:t>of </a:t>
            </a:r>
            <a:r>
              <a:rPr lang="en-US" dirty="0" smtClean="0"/>
              <a:t>simple </a:t>
            </a:r>
            <a:r>
              <a:rPr lang="en-US" dirty="0"/>
              <a:t>expression </a:t>
            </a:r>
            <a:r>
              <a:rPr lang="en-US" dirty="0" smtClean="0"/>
              <a:t>&amp; nothing </a:t>
            </a:r>
            <a:r>
              <a:rPr lang="en-US" dirty="0"/>
              <a:t>more.</a:t>
            </a:r>
          </a:p>
          <a:p>
            <a:r>
              <a:rPr lang="en-US" b="1" dirty="0" smtClean="0"/>
              <a:t>Solution:  </a:t>
            </a:r>
            <a:r>
              <a:rPr lang="en-US" dirty="0" smtClean="0"/>
              <a:t>Replace </a:t>
            </a:r>
            <a:r>
              <a:rPr lang="en-US" dirty="0"/>
              <a:t>the references to the variable with the expression itself</a:t>
            </a:r>
            <a:r>
              <a:rPr lang="en-US" dirty="0" smtClean="0"/>
              <a:t>.</a:t>
            </a:r>
          </a:p>
          <a:p>
            <a:endParaRPr lang="en-US" dirty="0"/>
          </a:p>
          <a:p>
            <a:endParaRPr lang="en-US" dirty="0" smtClean="0"/>
          </a:p>
          <a:p>
            <a:endParaRPr lang="en-US" dirty="0"/>
          </a:p>
          <a:p>
            <a:endParaRPr lang="en-US" dirty="0" smtClean="0"/>
          </a:p>
          <a:p>
            <a:endParaRPr lang="en-US" dirty="0"/>
          </a:p>
          <a:p>
            <a:r>
              <a:rPr lang="en-US" b="1" dirty="0" smtClean="0"/>
              <a:t>Benefits</a:t>
            </a:r>
          </a:p>
          <a:p>
            <a:pPr lvl="1"/>
            <a:r>
              <a:rPr lang="en-US" dirty="0" smtClean="0"/>
              <a:t>You </a:t>
            </a:r>
            <a:r>
              <a:rPr lang="en-US" dirty="0"/>
              <a:t>can marginally improve the readability of the program by getting rid of the unnecessary variable.</a:t>
            </a:r>
          </a:p>
          <a:p>
            <a:endParaRPr lang="en-US" dirty="0"/>
          </a:p>
        </p:txBody>
      </p:sp>
      <p:sp>
        <p:nvSpPr>
          <p:cNvPr id="3" name="Title 2"/>
          <p:cNvSpPr>
            <a:spLocks noGrp="1"/>
          </p:cNvSpPr>
          <p:nvPr>
            <p:ph type="title"/>
          </p:nvPr>
        </p:nvSpPr>
        <p:spPr/>
        <p:txBody>
          <a:bodyPr/>
          <a:lstStyle/>
          <a:p>
            <a:r>
              <a:rPr lang="en-US" dirty="0"/>
              <a:t>Inline </a:t>
            </a:r>
            <a:r>
              <a:rPr lang="en-US" dirty="0" smtClean="0"/>
              <a:t>Temp</a:t>
            </a:r>
            <a:endParaRPr lang="en-US" dirty="0"/>
          </a:p>
        </p:txBody>
      </p:sp>
      <p:sp>
        <p:nvSpPr>
          <p:cNvPr id="4" name="Rectangle 3"/>
          <p:cNvSpPr/>
          <p:nvPr/>
        </p:nvSpPr>
        <p:spPr>
          <a:xfrm>
            <a:off x="762000" y="2895600"/>
            <a:ext cx="6934200" cy="1200329"/>
          </a:xfrm>
          <a:prstGeom prst="rect">
            <a:avLst/>
          </a:prstGeom>
        </p:spPr>
        <p:txBody>
          <a:bodyPr wrap="square">
            <a:spAutoFit/>
          </a:bodyPr>
          <a:lstStyle/>
          <a:p>
            <a:r>
              <a:rPr lang="en-US" dirty="0" err="1">
                <a:effectLst/>
                <a:latin typeface="Courier New" panose="02070309020205020404" pitchFamily="49" charset="0"/>
                <a:cs typeface="Courier New" panose="02070309020205020404" pitchFamily="49" charset="0"/>
              </a:rPr>
              <a:t>boolean</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hasDiscount</a:t>
            </a:r>
            <a:r>
              <a:rPr lang="en-US" dirty="0">
                <a:effectLst/>
                <a:latin typeface="Courier New" panose="02070309020205020404" pitchFamily="49" charset="0"/>
                <a:cs typeface="Courier New" panose="02070309020205020404" pitchFamily="49" charset="0"/>
              </a:rPr>
              <a:t>(Order order) {</a:t>
            </a:r>
          </a:p>
          <a:p>
            <a:r>
              <a:rPr lang="en-US" dirty="0">
                <a:effectLst/>
                <a:latin typeface="Courier New" panose="02070309020205020404" pitchFamily="49" charset="0"/>
                <a:cs typeface="Courier New" panose="02070309020205020404" pitchFamily="49" charset="0"/>
              </a:rPr>
              <a:t>  double </a:t>
            </a:r>
            <a:r>
              <a:rPr lang="en-US" dirty="0" err="1">
                <a:effectLst/>
                <a:latin typeface="Courier New" panose="02070309020205020404" pitchFamily="49" charset="0"/>
                <a:cs typeface="Courier New" panose="02070309020205020404" pitchFamily="49" charset="0"/>
              </a:rPr>
              <a:t>basePrice</a:t>
            </a:r>
            <a:r>
              <a:rPr lang="en-US" dirty="0">
                <a:effectLst/>
                <a:latin typeface="Courier New" panose="02070309020205020404" pitchFamily="49" charset="0"/>
                <a:cs typeface="Courier New" panose="02070309020205020404" pitchFamily="49" charset="0"/>
              </a:rPr>
              <a:t> = </a:t>
            </a:r>
            <a:r>
              <a:rPr lang="en-US" dirty="0" err="1">
                <a:effectLst/>
                <a:latin typeface="Courier New" panose="02070309020205020404" pitchFamily="49" charset="0"/>
                <a:cs typeface="Courier New" panose="02070309020205020404" pitchFamily="49" charset="0"/>
              </a:rPr>
              <a:t>order.basePrice</a:t>
            </a:r>
            <a:r>
              <a:rPr lang="en-US" dirty="0">
                <a:effectLst/>
                <a:latin typeface="Courier New" panose="02070309020205020404" pitchFamily="49" charset="0"/>
                <a:cs typeface="Courier New" panose="02070309020205020404" pitchFamily="49" charset="0"/>
              </a:rPr>
              <a:t>();</a:t>
            </a:r>
          </a:p>
          <a:p>
            <a:r>
              <a:rPr lang="en-US" dirty="0">
                <a:effectLst/>
                <a:latin typeface="Courier New" panose="02070309020205020404" pitchFamily="49" charset="0"/>
                <a:cs typeface="Courier New" panose="02070309020205020404" pitchFamily="49" charset="0"/>
              </a:rPr>
              <a:t>  return </a:t>
            </a:r>
            <a:r>
              <a:rPr lang="en-US" dirty="0" err="1">
                <a:effectLst/>
                <a:latin typeface="Courier New" panose="02070309020205020404" pitchFamily="49" charset="0"/>
                <a:cs typeface="Courier New" panose="02070309020205020404" pitchFamily="49" charset="0"/>
              </a:rPr>
              <a:t>basePrice</a:t>
            </a:r>
            <a:r>
              <a:rPr lang="en-US" dirty="0">
                <a:effectLst/>
                <a:latin typeface="Courier New" panose="02070309020205020404" pitchFamily="49" charset="0"/>
                <a:cs typeface="Courier New" panose="02070309020205020404" pitchFamily="49" charset="0"/>
              </a:rPr>
              <a:t> &gt; 1000;</a:t>
            </a:r>
          </a:p>
          <a:p>
            <a:r>
              <a:rPr lang="en-US" dirty="0">
                <a:effectLst/>
                <a:latin typeface="Courier New" panose="02070309020205020404" pitchFamily="49" charset="0"/>
                <a:cs typeface="Courier New" panose="02070309020205020404" pitchFamily="49" charset="0"/>
              </a:rPr>
              <a:t>}</a:t>
            </a:r>
          </a:p>
        </p:txBody>
      </p:sp>
      <p:sp>
        <p:nvSpPr>
          <p:cNvPr id="6" name="Rectangle 5"/>
          <p:cNvSpPr/>
          <p:nvPr/>
        </p:nvSpPr>
        <p:spPr>
          <a:xfrm>
            <a:off x="762000" y="4286935"/>
            <a:ext cx="6934200" cy="923330"/>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hasDiscount</a:t>
            </a:r>
            <a:r>
              <a:rPr lang="en-US" dirty="0">
                <a:latin typeface="Courier New" panose="02070309020205020404" pitchFamily="49" charset="0"/>
                <a:cs typeface="Courier New" panose="02070309020205020404" pitchFamily="49" charset="0"/>
              </a:rPr>
              <a:t>(Order order) {</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order.basePrice</a:t>
            </a:r>
            <a:r>
              <a:rPr lang="en-US" dirty="0">
                <a:latin typeface="Courier New" panose="02070309020205020404" pitchFamily="49" charset="0"/>
                <a:cs typeface="Courier New" panose="02070309020205020404" pitchFamily="49" charset="0"/>
              </a:rPr>
              <a:t>() &gt; 1000;</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54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55970"/>
            <a:ext cx="8229600" cy="5181600"/>
          </a:xfrm>
        </p:spPr>
        <p:txBody>
          <a:bodyPr/>
          <a:lstStyle/>
          <a:p>
            <a:r>
              <a:rPr lang="en-US" b="1" dirty="0" smtClean="0"/>
              <a:t>Signs and Symptoms</a:t>
            </a:r>
          </a:p>
          <a:p>
            <a:r>
              <a:rPr lang="en-US" dirty="0" smtClean="0"/>
              <a:t>Whenever you create a subclass for a class, you find yourself needing to create a subclass for another class.</a:t>
            </a:r>
          </a:p>
          <a:p>
            <a:endParaRPr lang="en-US" dirty="0"/>
          </a:p>
          <a:p>
            <a:endParaRPr lang="en-US" dirty="0" smtClean="0"/>
          </a:p>
          <a:p>
            <a:endParaRPr lang="en-US" dirty="0" smtClean="0"/>
          </a:p>
          <a:p>
            <a:endParaRPr lang="en-US" dirty="0"/>
          </a:p>
          <a:p>
            <a:endParaRPr lang="en-US" dirty="0"/>
          </a:p>
          <a:p>
            <a:r>
              <a:rPr lang="en-US" b="1" dirty="0" smtClean="0"/>
              <a:t>Reasons </a:t>
            </a:r>
            <a:r>
              <a:rPr lang="en-US" b="1" dirty="0"/>
              <a:t>for the Problem</a:t>
            </a:r>
          </a:p>
          <a:p>
            <a:r>
              <a:rPr lang="en-US" dirty="0"/>
              <a:t>All was well as long as the hierarchy stayed small. But with new classes being added, making changes has become harder and harder.</a:t>
            </a:r>
          </a:p>
          <a:p>
            <a:endParaRPr lang="en-US" dirty="0"/>
          </a:p>
          <a:p>
            <a:endParaRPr lang="en-US" dirty="0"/>
          </a:p>
        </p:txBody>
      </p:sp>
      <p:sp>
        <p:nvSpPr>
          <p:cNvPr id="3" name="Title 2"/>
          <p:cNvSpPr>
            <a:spLocks noGrp="1"/>
          </p:cNvSpPr>
          <p:nvPr>
            <p:ph type="title"/>
          </p:nvPr>
        </p:nvSpPr>
        <p:spPr/>
        <p:txBody>
          <a:bodyPr/>
          <a:lstStyle/>
          <a:p>
            <a:r>
              <a:rPr lang="en-US" dirty="0"/>
              <a:t>Parallel Inheritance </a:t>
            </a:r>
            <a:r>
              <a:rPr lang="en-US" dirty="0" smtClean="0"/>
              <a:t>Hierarchies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9434"/>
          <a:stretch/>
        </p:blipFill>
        <p:spPr>
          <a:xfrm>
            <a:off x="685800" y="2743200"/>
            <a:ext cx="2895600" cy="1918335"/>
          </a:xfrm>
          <a:prstGeom prst="rect">
            <a:avLst/>
          </a:prstGeom>
        </p:spPr>
      </p:pic>
      <p:grpSp>
        <p:nvGrpSpPr>
          <p:cNvPr id="7" name="Group 6"/>
          <p:cNvGrpSpPr/>
          <p:nvPr/>
        </p:nvGrpSpPr>
        <p:grpSpPr>
          <a:xfrm>
            <a:off x="3810000" y="2730230"/>
            <a:ext cx="5223619" cy="2024650"/>
            <a:chOff x="3810000" y="2730230"/>
            <a:chExt cx="5223619" cy="202465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2743200"/>
              <a:ext cx="3352800" cy="2011680"/>
            </a:xfrm>
            <a:prstGeom prst="rect">
              <a:avLst/>
            </a:prstGeom>
          </p:spPr>
        </p:pic>
        <p:sp>
          <p:nvSpPr>
            <p:cNvPr id="6" name="Rectangle 5"/>
            <p:cNvSpPr/>
            <p:nvPr/>
          </p:nvSpPr>
          <p:spPr>
            <a:xfrm>
              <a:off x="7002294" y="2730230"/>
              <a:ext cx="2031325" cy="923330"/>
            </a:xfrm>
            <a:prstGeom prst="rect">
              <a:avLst/>
            </a:prstGeom>
          </p:spPr>
          <p:txBody>
            <a:bodyPr wrap="none">
              <a:spAutoFit/>
            </a:bodyPr>
            <a:lstStyle/>
            <a:p>
              <a:r>
                <a:rPr lang="en-US" b="1" dirty="0" smtClean="0"/>
                <a:t>Treatment</a:t>
              </a:r>
              <a:br>
                <a:rPr lang="en-US" b="1" dirty="0" smtClean="0"/>
              </a:br>
              <a:r>
                <a:rPr lang="en-US" dirty="0"/>
                <a:t>Move Method </a:t>
              </a:r>
              <a:r>
                <a:rPr lang="en-US" dirty="0" smtClean="0"/>
                <a:t>and</a:t>
              </a:r>
              <a:br>
                <a:rPr lang="en-US" dirty="0" smtClean="0"/>
              </a:br>
              <a:r>
                <a:rPr lang="en-US" dirty="0" smtClean="0"/>
                <a:t>Move </a:t>
              </a:r>
              <a:r>
                <a:rPr lang="en-US" dirty="0"/>
                <a:t>Field.</a:t>
              </a:r>
              <a:endParaRPr lang="en-US" b="1" dirty="0"/>
            </a:p>
          </p:txBody>
        </p:sp>
      </p:grpSp>
    </p:spTree>
    <p:extLst>
      <p:ext uri="{BB962C8B-B14F-4D97-AF65-F5344CB8AC3E}">
        <p14:creationId xmlns:p14="http://schemas.microsoft.com/office/powerpoint/2010/main" val="28266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Signs and Symptoms</a:t>
            </a:r>
          </a:p>
          <a:p>
            <a:r>
              <a:rPr lang="en-US" dirty="0"/>
              <a:t>There’s an unused class, method, field or parameter.</a:t>
            </a:r>
          </a:p>
          <a:p>
            <a:endParaRPr lang="en-US" dirty="0" smtClean="0"/>
          </a:p>
          <a:p>
            <a:endParaRPr lang="en-US" dirty="0"/>
          </a:p>
          <a:p>
            <a:endParaRPr lang="en-US" dirty="0" smtClean="0"/>
          </a:p>
          <a:p>
            <a:endParaRPr lang="en-US" dirty="0"/>
          </a:p>
          <a:p>
            <a:endParaRPr lang="en-US" dirty="0" smtClean="0"/>
          </a:p>
          <a:p>
            <a:endParaRPr lang="en-US" dirty="0"/>
          </a:p>
          <a:p>
            <a:r>
              <a:rPr lang="en-US" b="1" dirty="0"/>
              <a:t>Reasons for the Problem</a:t>
            </a:r>
          </a:p>
          <a:p>
            <a:r>
              <a:rPr lang="en-US" dirty="0" smtClean="0"/>
              <a:t>code </a:t>
            </a:r>
            <a:r>
              <a:rPr lang="en-US" dirty="0"/>
              <a:t>is created “just in case” to support anticipated future features that never get implemented. As a result, code becomes hard to understand and support.</a:t>
            </a:r>
          </a:p>
          <a:p>
            <a:endParaRPr lang="en-US" dirty="0"/>
          </a:p>
        </p:txBody>
      </p:sp>
      <p:sp>
        <p:nvSpPr>
          <p:cNvPr id="3" name="Title 2"/>
          <p:cNvSpPr>
            <a:spLocks noGrp="1"/>
          </p:cNvSpPr>
          <p:nvPr>
            <p:ph type="title"/>
          </p:nvPr>
        </p:nvSpPr>
        <p:spPr/>
        <p:txBody>
          <a:bodyPr/>
          <a:lstStyle/>
          <a:p>
            <a:r>
              <a:rPr lang="en-US" dirty="0"/>
              <a:t>Speculative </a:t>
            </a:r>
            <a:r>
              <a:rPr lang="en-US" dirty="0" smtClean="0"/>
              <a:t>Generality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81200"/>
            <a:ext cx="4762500" cy="2857500"/>
          </a:xfrm>
          <a:prstGeom prst="rect">
            <a:avLst/>
          </a:prstGeom>
        </p:spPr>
      </p:pic>
    </p:spTree>
    <p:extLst>
      <p:ext uri="{BB962C8B-B14F-4D97-AF65-F5344CB8AC3E}">
        <p14:creationId xmlns:p14="http://schemas.microsoft.com/office/powerpoint/2010/main" val="3299765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Treatment</a:t>
            </a:r>
          </a:p>
          <a:p>
            <a:pPr lvl="1"/>
            <a:r>
              <a:rPr lang="en-US" dirty="0" smtClean="0"/>
              <a:t>Unused </a:t>
            </a:r>
            <a:r>
              <a:rPr lang="en-US" dirty="0"/>
              <a:t>abstract </a:t>
            </a:r>
            <a:r>
              <a:rPr lang="en-US" dirty="0" smtClean="0"/>
              <a:t>classes -&gt; </a:t>
            </a:r>
            <a:r>
              <a:rPr lang="en-US" dirty="0" smtClean="0">
                <a:hlinkClick r:id="rId3"/>
              </a:rPr>
              <a:t>Collapse </a:t>
            </a:r>
            <a:r>
              <a:rPr lang="en-US" dirty="0">
                <a:hlinkClick r:id="rId3"/>
              </a:rPr>
              <a:t>Hierarchy</a:t>
            </a:r>
            <a:r>
              <a:rPr lang="en-US" dirty="0"/>
              <a:t>.</a:t>
            </a:r>
          </a:p>
          <a:p>
            <a:pPr lvl="1"/>
            <a:r>
              <a:rPr lang="en-US" dirty="0"/>
              <a:t>Unnecessary delegation of functionality to another class can be eliminated via </a:t>
            </a:r>
            <a:r>
              <a:rPr lang="en-US" dirty="0">
                <a:hlinkClick r:id="rId4"/>
              </a:rPr>
              <a:t>Inline Class</a:t>
            </a:r>
            <a:r>
              <a:rPr lang="en-US" dirty="0"/>
              <a:t>.</a:t>
            </a:r>
          </a:p>
          <a:p>
            <a:pPr lvl="1"/>
            <a:r>
              <a:rPr lang="en-US" dirty="0"/>
              <a:t>Unused methods? </a:t>
            </a:r>
            <a:r>
              <a:rPr lang="en-US" dirty="0" smtClean="0"/>
              <a:t>-&gt; </a:t>
            </a:r>
            <a:r>
              <a:rPr lang="en-US" dirty="0">
                <a:hlinkClick r:id="rId5"/>
              </a:rPr>
              <a:t>Inline Method</a:t>
            </a:r>
            <a:r>
              <a:rPr lang="en-US" dirty="0"/>
              <a:t> to get rid of them.</a:t>
            </a:r>
          </a:p>
          <a:p>
            <a:pPr lvl="1"/>
            <a:r>
              <a:rPr lang="en-US" dirty="0"/>
              <a:t>Methods with unused parameters </a:t>
            </a:r>
            <a:r>
              <a:rPr lang="en-US" dirty="0" smtClean="0"/>
              <a:t>-&gt;  </a:t>
            </a:r>
            <a:r>
              <a:rPr lang="en-US" dirty="0">
                <a:hlinkClick r:id="rId6"/>
              </a:rPr>
              <a:t>Remove Parameter</a:t>
            </a:r>
            <a:r>
              <a:rPr lang="en-US" dirty="0"/>
              <a:t>.</a:t>
            </a:r>
          </a:p>
          <a:p>
            <a:pPr lvl="1"/>
            <a:r>
              <a:rPr lang="en-US" dirty="0"/>
              <a:t>Unused fields can be simply deleted.</a:t>
            </a:r>
          </a:p>
          <a:p>
            <a:endParaRPr lang="en-US" dirty="0"/>
          </a:p>
        </p:txBody>
      </p:sp>
      <p:sp>
        <p:nvSpPr>
          <p:cNvPr id="3" name="Title 2"/>
          <p:cNvSpPr>
            <a:spLocks noGrp="1"/>
          </p:cNvSpPr>
          <p:nvPr>
            <p:ph type="title"/>
          </p:nvPr>
        </p:nvSpPr>
        <p:spPr/>
        <p:txBody>
          <a:bodyPr/>
          <a:lstStyle/>
          <a:p>
            <a:r>
              <a:rPr lang="en-US" dirty="0"/>
              <a:t>Speculative Generality</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0" y="3733801"/>
            <a:ext cx="4762500" cy="2857500"/>
          </a:xfrm>
          <a:prstGeom prst="rect">
            <a:avLst/>
          </a:prstGeom>
        </p:spPr>
      </p:pic>
    </p:spTree>
    <p:extLst>
      <p:ext uri="{BB962C8B-B14F-4D97-AF65-F5344CB8AC3E}">
        <p14:creationId xmlns:p14="http://schemas.microsoft.com/office/powerpoint/2010/main" val="38683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Signs and Symptoms</a:t>
            </a:r>
          </a:p>
          <a:p>
            <a:r>
              <a:rPr lang="en-US" dirty="0"/>
              <a:t>In code you see a series of calls resembling</a:t>
            </a:r>
          </a:p>
          <a:p>
            <a:r>
              <a:rPr lang="en-US" dirty="0"/>
              <a:t>$a-&gt;b()-&gt;c()-&gt;d</a:t>
            </a:r>
            <a:r>
              <a:rPr lang="en-US" dirty="0" smtClean="0"/>
              <a:t>()</a:t>
            </a:r>
          </a:p>
          <a:p>
            <a:endParaRPr lang="en-US" dirty="0"/>
          </a:p>
          <a:p>
            <a:endParaRPr lang="en-US" dirty="0" smtClean="0"/>
          </a:p>
          <a:p>
            <a:endParaRPr lang="en-US" dirty="0"/>
          </a:p>
          <a:p>
            <a:r>
              <a:rPr lang="en-US" b="1" dirty="0"/>
              <a:t>Reasons for the Problem</a:t>
            </a:r>
          </a:p>
          <a:p>
            <a:r>
              <a:rPr lang="en-US" dirty="0"/>
              <a:t>A message chain occurs when a client requests another object, that object requests yet another one, and so on. These chains mean that the client is dependent on navigation along the class structure. Any changes in these relationships require modifying the client.</a:t>
            </a:r>
          </a:p>
          <a:p>
            <a:endParaRPr lang="en-US" dirty="0"/>
          </a:p>
        </p:txBody>
      </p:sp>
      <p:sp>
        <p:nvSpPr>
          <p:cNvPr id="3" name="Title 2"/>
          <p:cNvSpPr>
            <a:spLocks noGrp="1"/>
          </p:cNvSpPr>
          <p:nvPr>
            <p:ph type="title"/>
          </p:nvPr>
        </p:nvSpPr>
        <p:spPr/>
        <p:txBody>
          <a:bodyPr/>
          <a:lstStyle/>
          <a:p>
            <a:r>
              <a:rPr lang="en-US" dirty="0"/>
              <a:t>Message </a:t>
            </a:r>
            <a:r>
              <a:rPr lang="en-US" dirty="0" smtClean="0"/>
              <a:t>Chains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1143000"/>
            <a:ext cx="4762500" cy="2857500"/>
          </a:xfrm>
          <a:prstGeom prst="rect">
            <a:avLst/>
          </a:prstGeom>
        </p:spPr>
      </p:pic>
    </p:spTree>
    <p:extLst>
      <p:ext uri="{BB962C8B-B14F-4D97-AF65-F5344CB8AC3E}">
        <p14:creationId xmlns:p14="http://schemas.microsoft.com/office/powerpoint/2010/main" val="2276912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Treatment</a:t>
            </a:r>
          </a:p>
          <a:p>
            <a:r>
              <a:rPr lang="en-US" dirty="0"/>
              <a:t>To delete a message chain, use </a:t>
            </a:r>
            <a:r>
              <a:rPr lang="en-US" dirty="0">
                <a:hlinkClick r:id="rId2"/>
              </a:rPr>
              <a:t>Hide Delegate</a:t>
            </a:r>
            <a:r>
              <a:rPr lang="en-US" dirty="0"/>
              <a:t>.</a:t>
            </a:r>
          </a:p>
          <a:p>
            <a:r>
              <a:rPr lang="en-US" dirty="0"/>
              <a:t>Sometimes it’s better to think of why the end object is being used. Perhaps it would make sense to use </a:t>
            </a:r>
            <a:r>
              <a:rPr lang="en-US" dirty="0">
                <a:hlinkClick r:id="rId3"/>
              </a:rPr>
              <a:t>Extract Method</a:t>
            </a:r>
            <a:r>
              <a:rPr lang="en-US" dirty="0"/>
              <a:t> for this functionality and move it to the beginning of the chain, by using </a:t>
            </a:r>
            <a:r>
              <a:rPr lang="en-US" dirty="0">
                <a:hlinkClick r:id="rId4"/>
              </a:rPr>
              <a:t>Move Method</a:t>
            </a:r>
            <a:r>
              <a:rPr lang="en-US" dirty="0"/>
              <a:t>.</a:t>
            </a:r>
          </a:p>
          <a:p>
            <a:endParaRPr lang="en-US" dirty="0"/>
          </a:p>
        </p:txBody>
      </p:sp>
      <p:sp>
        <p:nvSpPr>
          <p:cNvPr id="3" name="Title 2"/>
          <p:cNvSpPr>
            <a:spLocks noGrp="1"/>
          </p:cNvSpPr>
          <p:nvPr>
            <p:ph type="title"/>
          </p:nvPr>
        </p:nvSpPr>
        <p:spPr/>
        <p:txBody>
          <a:bodyPr/>
          <a:lstStyle/>
          <a:p>
            <a:r>
              <a:rPr lang="en-US" dirty="0"/>
              <a:t>Message Chains</a:t>
            </a:r>
          </a:p>
        </p:txBody>
      </p:sp>
    </p:spTree>
    <p:extLst>
      <p:ext uri="{BB962C8B-B14F-4D97-AF65-F5344CB8AC3E}">
        <p14:creationId xmlns:p14="http://schemas.microsoft.com/office/powerpoint/2010/main" val="2261851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lnSpc>
                <a:spcPct val="90000"/>
              </a:lnSpc>
              <a:buFontTx/>
              <a:buNone/>
            </a:pPr>
            <a:r>
              <a:rPr lang="en-US" altLang="en-US" smtClean="0"/>
              <a:t>   </a:t>
            </a:r>
            <a:r>
              <a:rPr lang="en-US" altLang="en-US" u="sng" smtClean="0"/>
              <a:t>Refactoring is useful to any program that has at least one of the following shortcomings:</a:t>
            </a:r>
            <a:r>
              <a:rPr lang="en-US" altLang="en-US" smtClean="0"/>
              <a:t> </a:t>
            </a:r>
          </a:p>
          <a:p>
            <a:pPr eaLnBrk="1" hangingPunct="1">
              <a:lnSpc>
                <a:spcPct val="90000"/>
              </a:lnSpc>
              <a:buFontTx/>
              <a:buNone/>
            </a:pPr>
            <a:endParaRPr lang="en-US" altLang="en-US" smtClean="0"/>
          </a:p>
          <a:p>
            <a:pPr eaLnBrk="1" hangingPunct="1">
              <a:lnSpc>
                <a:spcPct val="90000"/>
              </a:lnSpc>
            </a:pPr>
            <a:r>
              <a:rPr lang="en-US" altLang="en-US" smtClean="0"/>
              <a:t>Programs that are hard to read are hard to modify. </a:t>
            </a:r>
          </a:p>
          <a:p>
            <a:pPr eaLnBrk="1" hangingPunct="1">
              <a:lnSpc>
                <a:spcPct val="90000"/>
              </a:lnSpc>
            </a:pPr>
            <a:r>
              <a:rPr lang="en-US" altLang="en-US" smtClean="0"/>
              <a:t>Programs that have duplicate logic are hard to modify </a:t>
            </a:r>
          </a:p>
          <a:p>
            <a:pPr eaLnBrk="1" hangingPunct="1">
              <a:lnSpc>
                <a:spcPct val="90000"/>
              </a:lnSpc>
            </a:pPr>
            <a:endParaRPr lang="en-US" altLang="en-US" smtClean="0"/>
          </a:p>
          <a:p>
            <a:pPr eaLnBrk="1" hangingPunct="1">
              <a:lnSpc>
                <a:spcPct val="90000"/>
              </a:lnSpc>
            </a:pPr>
            <a:endParaRPr lang="en-US" altLang="en-US" smtClean="0"/>
          </a:p>
        </p:txBody>
      </p:sp>
      <p:sp>
        <p:nvSpPr>
          <p:cNvPr id="45058" name="Rectangle 2"/>
          <p:cNvSpPr>
            <a:spLocks noGrp="1" noChangeArrowheads="1"/>
          </p:cNvSpPr>
          <p:nvPr>
            <p:ph type="title"/>
          </p:nvPr>
        </p:nvSpPr>
        <p:spPr/>
        <p:txBody>
          <a:bodyPr/>
          <a:lstStyle/>
          <a:p>
            <a:pPr eaLnBrk="1" hangingPunct="1"/>
            <a:r>
              <a:rPr lang="en-US" altLang="en-US" b="1" dirty="0" smtClean="0"/>
              <a:t>Benefits of Refactoring</a:t>
            </a:r>
          </a:p>
        </p:txBody>
      </p:sp>
    </p:spTree>
    <p:extLst>
      <p:ext uri="{BB962C8B-B14F-4D97-AF65-F5344CB8AC3E}">
        <p14:creationId xmlns:p14="http://schemas.microsoft.com/office/powerpoint/2010/main" val="3902949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r>
              <a:rPr lang="en-US" altLang="en-US" smtClean="0"/>
              <a:t>Programs that require additional behavior that requires you to change running code are hard to modify. </a:t>
            </a:r>
          </a:p>
          <a:p>
            <a:pPr eaLnBrk="1" hangingPunct="1"/>
            <a:endParaRPr lang="en-US" altLang="en-US" smtClean="0"/>
          </a:p>
          <a:p>
            <a:pPr eaLnBrk="1" hangingPunct="1"/>
            <a:r>
              <a:rPr lang="en-US" altLang="en-US" smtClean="0"/>
              <a:t>Programs with complex conditional logic are hard to modify.</a:t>
            </a:r>
          </a:p>
        </p:txBody>
      </p:sp>
      <p:sp>
        <p:nvSpPr>
          <p:cNvPr id="46082"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extLst>
      <p:ext uri="{BB962C8B-B14F-4D97-AF65-F5344CB8AC3E}">
        <p14:creationId xmlns:p14="http://schemas.microsoft.com/office/powerpoint/2010/main" val="2047566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eaLnBrk="1" hangingPunct="1"/>
            <a:r>
              <a:rPr lang="en-US" altLang="en-US" dirty="0" smtClean="0"/>
              <a:t>Introducing a failure with refactoring can have serious consequences.</a:t>
            </a:r>
          </a:p>
          <a:p>
            <a:pPr eaLnBrk="1" hangingPunct="1"/>
            <a:endParaRPr lang="en-US" altLang="en-US" dirty="0" smtClean="0"/>
          </a:p>
          <a:p>
            <a:pPr eaLnBrk="1" hangingPunct="1"/>
            <a:r>
              <a:rPr lang="en-US" altLang="en-US" dirty="0" smtClean="0"/>
              <a:t>When done on a system that is already in production, the consequences of introducing bugs without catching them are very severe.</a:t>
            </a:r>
          </a:p>
          <a:p>
            <a:pPr eaLnBrk="1" hangingPunct="1"/>
            <a:endParaRPr lang="en-US" altLang="en-US" dirty="0" smtClean="0"/>
          </a:p>
        </p:txBody>
      </p:sp>
      <p:sp>
        <p:nvSpPr>
          <p:cNvPr id="47106" name="Rectangle 2"/>
          <p:cNvSpPr>
            <a:spLocks noGrp="1" noChangeArrowheads="1"/>
          </p:cNvSpPr>
          <p:nvPr>
            <p:ph type="title"/>
          </p:nvPr>
        </p:nvSpPr>
        <p:spPr/>
        <p:txBody>
          <a:bodyPr/>
          <a:lstStyle/>
          <a:p>
            <a:pPr eaLnBrk="1" hangingPunct="1"/>
            <a:r>
              <a:rPr lang="en-US" altLang="en-US" b="1" dirty="0" smtClean="0"/>
              <a:t>Refactoring Risks </a:t>
            </a:r>
          </a:p>
        </p:txBody>
      </p:sp>
    </p:spTree>
    <p:extLst>
      <p:ext uri="{BB962C8B-B14F-4D97-AF65-F5344CB8AC3E}">
        <p14:creationId xmlns:p14="http://schemas.microsoft.com/office/powerpoint/2010/main" val="4085815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eaLnBrk="1" hangingPunct="1">
              <a:lnSpc>
                <a:spcPct val="90000"/>
              </a:lnSpc>
              <a:buFontTx/>
              <a:buNone/>
            </a:pPr>
            <a:r>
              <a:rPr lang="en-US" altLang="en-US" sz="2400" u="sng" smtClean="0"/>
              <a:t>Language / Environment :</a:t>
            </a:r>
          </a:p>
          <a:p>
            <a:pPr eaLnBrk="1" hangingPunct="1">
              <a:lnSpc>
                <a:spcPct val="90000"/>
              </a:lnSpc>
              <a:buFontTx/>
              <a:buNone/>
            </a:pPr>
            <a:r>
              <a:rPr lang="en-US" altLang="en-US" sz="2400" smtClean="0"/>
              <a:t>   Depends on how well the operations on the source code are supported. But in general the cost of applying the basic text modifications should be bearable.</a:t>
            </a:r>
          </a:p>
          <a:p>
            <a:pPr eaLnBrk="1" hangingPunct="1">
              <a:lnSpc>
                <a:spcPct val="90000"/>
              </a:lnSpc>
              <a:buFontTx/>
              <a:buNone/>
            </a:pPr>
            <a:r>
              <a:rPr lang="en-US" altLang="en-US" sz="2400" u="sng" smtClean="0"/>
              <a:t>Testing :</a:t>
            </a:r>
          </a:p>
          <a:p>
            <a:pPr eaLnBrk="1" hangingPunct="1">
              <a:lnSpc>
                <a:spcPct val="90000"/>
              </a:lnSpc>
              <a:buFontTx/>
              <a:buNone/>
            </a:pPr>
            <a:r>
              <a:rPr lang="en-US" altLang="en-US" sz="2400" smtClean="0"/>
              <a:t>   Relies heavily on testing after each small step and having a solid test suite of unit tests for the whole system substantially reduces the costs which would be implied by testing manually</a:t>
            </a:r>
          </a:p>
          <a:p>
            <a:pPr eaLnBrk="1" hangingPunct="1">
              <a:lnSpc>
                <a:spcPct val="90000"/>
              </a:lnSpc>
              <a:buFontTx/>
              <a:buNone/>
            </a:pPr>
            <a:endParaRPr lang="en-US" altLang="en-US" sz="2400" u="sng" smtClean="0"/>
          </a:p>
        </p:txBody>
      </p:sp>
      <p:sp>
        <p:nvSpPr>
          <p:cNvPr id="48130" name="Rectangle 2"/>
          <p:cNvSpPr>
            <a:spLocks noGrp="1" noChangeArrowheads="1"/>
          </p:cNvSpPr>
          <p:nvPr>
            <p:ph type="title"/>
          </p:nvPr>
        </p:nvSpPr>
        <p:spPr/>
        <p:txBody>
          <a:bodyPr/>
          <a:lstStyle/>
          <a:p>
            <a:pPr eaLnBrk="1" hangingPunct="1"/>
            <a:r>
              <a:rPr lang="en-US" altLang="en-US" b="1" dirty="0" smtClean="0"/>
              <a:t>Costs of Refactoring </a:t>
            </a:r>
          </a:p>
        </p:txBody>
      </p:sp>
    </p:spTree>
    <p:extLst>
      <p:ext uri="{BB962C8B-B14F-4D97-AF65-F5344CB8AC3E}">
        <p14:creationId xmlns:p14="http://schemas.microsoft.com/office/powerpoint/2010/main" val="29553753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lnSpc>
                <a:spcPct val="90000"/>
              </a:lnSpc>
              <a:buFontTx/>
              <a:buNone/>
            </a:pPr>
            <a:r>
              <a:rPr lang="en-US" altLang="en-US" sz="2400" u="sng" smtClean="0"/>
              <a:t>Documentation :</a:t>
            </a:r>
          </a:p>
          <a:p>
            <a:pPr eaLnBrk="1" hangingPunct="1">
              <a:lnSpc>
                <a:spcPct val="90000"/>
              </a:lnSpc>
              <a:buFontTx/>
              <a:buNone/>
            </a:pPr>
            <a:endParaRPr lang="en-US" altLang="en-US" sz="2400" u="sng" smtClean="0"/>
          </a:p>
          <a:p>
            <a:pPr eaLnBrk="1" hangingPunct="1">
              <a:lnSpc>
                <a:spcPct val="90000"/>
              </a:lnSpc>
              <a:buFontTx/>
              <a:buNone/>
            </a:pPr>
            <a:r>
              <a:rPr lang="en-US" altLang="en-US" sz="2400" smtClean="0"/>
              <a:t>   Costs of updating documentation of the project should not be underestimated as applying refactorings involves changes in interfaces, names, parameter lists and so on. </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   All the documentation concerning these issues must be updated to the current state of development. </a:t>
            </a:r>
          </a:p>
          <a:p>
            <a:pPr eaLnBrk="1" hangingPunct="1">
              <a:lnSpc>
                <a:spcPct val="90000"/>
              </a:lnSpc>
              <a:buFontTx/>
              <a:buNone/>
            </a:pPr>
            <a:endParaRPr lang="en-US" altLang="en-US" sz="2400" smtClean="0"/>
          </a:p>
        </p:txBody>
      </p:sp>
      <p:sp>
        <p:nvSpPr>
          <p:cNvPr id="49154"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extLst>
      <p:ext uri="{BB962C8B-B14F-4D97-AF65-F5344CB8AC3E}">
        <p14:creationId xmlns:p14="http://schemas.microsoft.com/office/powerpoint/2010/main" val="1317414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a:t>
            </a:r>
            <a:r>
              <a:rPr lang="en-US" dirty="0" smtClean="0"/>
              <a:t>You </a:t>
            </a:r>
            <a:r>
              <a:rPr lang="en-US" dirty="0"/>
              <a:t>place the result of an expression in a local variable for later use in your code</a:t>
            </a:r>
            <a:r>
              <a:rPr lang="en-US" dirty="0" smtClean="0"/>
              <a:t>.</a:t>
            </a:r>
          </a:p>
          <a:p>
            <a:r>
              <a:rPr lang="en-US" b="1" dirty="0" smtClean="0"/>
              <a:t>Solution: </a:t>
            </a:r>
            <a:r>
              <a:rPr lang="en-US" dirty="0" smtClean="0"/>
              <a:t>Move </a:t>
            </a:r>
            <a:r>
              <a:rPr lang="en-US" dirty="0"/>
              <a:t>the entire expression to a separate method and return the result from it. </a:t>
            </a:r>
            <a:r>
              <a:rPr lang="en-US" u="sng" dirty="0"/>
              <a:t>Query the method instead of using a variable. </a:t>
            </a:r>
            <a:r>
              <a:rPr lang="en-US" dirty="0"/>
              <a:t>Incorporate the new method in other methods, if necessary.</a:t>
            </a:r>
          </a:p>
          <a:p>
            <a:endParaRPr lang="en-US" dirty="0"/>
          </a:p>
          <a:p>
            <a:endParaRPr lang="en-US" dirty="0"/>
          </a:p>
        </p:txBody>
      </p:sp>
      <p:sp>
        <p:nvSpPr>
          <p:cNvPr id="3" name="Title 2"/>
          <p:cNvSpPr>
            <a:spLocks noGrp="1"/>
          </p:cNvSpPr>
          <p:nvPr>
            <p:ph type="title"/>
          </p:nvPr>
        </p:nvSpPr>
        <p:spPr/>
        <p:txBody>
          <a:bodyPr/>
          <a:lstStyle/>
          <a:p>
            <a:r>
              <a:rPr lang="en-US" dirty="0"/>
              <a:t>Replace Temp with </a:t>
            </a:r>
            <a:r>
              <a:rPr lang="en-US" dirty="0" smtClean="0"/>
              <a:t>Query</a:t>
            </a:r>
            <a:endParaRPr lang="en-US" dirty="0"/>
          </a:p>
        </p:txBody>
      </p:sp>
      <p:sp>
        <p:nvSpPr>
          <p:cNvPr id="5" name="Rectangle 4"/>
          <p:cNvSpPr/>
          <p:nvPr/>
        </p:nvSpPr>
        <p:spPr>
          <a:xfrm>
            <a:off x="457200" y="3962400"/>
            <a:ext cx="4572000" cy="2616101"/>
          </a:xfrm>
          <a:prstGeom prst="rect">
            <a:avLst/>
          </a:prstGeom>
        </p:spPr>
        <p:txBody>
          <a:bodyPr>
            <a:spAutoFit/>
          </a:bodyPr>
          <a:lstStyle/>
          <a:p>
            <a:r>
              <a:rPr lang="en-US" sz="1600" dirty="0">
                <a:effectLst/>
                <a:latin typeface="Courier New" panose="02070309020205020404" pitchFamily="49" charset="0"/>
                <a:cs typeface="Courier New" panose="02070309020205020404" pitchFamily="49" charset="0"/>
              </a:rPr>
              <a:t>double </a:t>
            </a:r>
            <a:r>
              <a:rPr lang="en-US" sz="1600" dirty="0" err="1">
                <a:effectLst/>
                <a:latin typeface="Courier New" panose="02070309020205020404" pitchFamily="49" charset="0"/>
                <a:cs typeface="Courier New" panose="02070309020205020404" pitchFamily="49" charset="0"/>
              </a:rPr>
              <a:t>calculateTotal</a:t>
            </a:r>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  double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 quantity * </a:t>
            </a:r>
            <a:r>
              <a:rPr lang="en-US" sz="1600" dirty="0" smtClean="0">
                <a:effectLst/>
                <a:latin typeface="Courier New" panose="02070309020205020404" pitchFamily="49" charset="0"/>
                <a:cs typeface="Courier New" panose="02070309020205020404" pitchFamily="49" charset="0"/>
              </a:rPr>
              <a:t>   	</a:t>
            </a:r>
            <a:r>
              <a:rPr lang="en-US" sz="1600" dirty="0" err="1" smtClean="0">
                <a:effectLst/>
                <a:latin typeface="Courier New" panose="02070309020205020404" pitchFamily="49" charset="0"/>
                <a:cs typeface="Courier New" panose="02070309020205020404" pitchFamily="49" charset="0"/>
              </a:rPr>
              <a:t>itemPrice</a:t>
            </a:r>
            <a:r>
              <a:rPr lang="en-US" sz="1600" dirty="0">
                <a:effectLst/>
                <a:latin typeface="Courier New" panose="02070309020205020404" pitchFamily="49" charset="0"/>
                <a:cs typeface="Courier New" panose="02070309020205020404" pitchFamily="49" charset="0"/>
              </a:rPr>
              <a:t>;</a:t>
            </a:r>
          </a:p>
          <a:p>
            <a:r>
              <a:rPr lang="en-US" sz="1600" dirty="0">
                <a:effectLst/>
                <a:latin typeface="Courier New" panose="02070309020205020404" pitchFamily="49" charset="0"/>
                <a:cs typeface="Courier New" panose="02070309020205020404" pitchFamily="49" charset="0"/>
              </a:rPr>
              <a:t>  if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&gt; 1000) {</a:t>
            </a:r>
          </a:p>
          <a:p>
            <a:r>
              <a:rPr lang="en-US" sz="1600" dirty="0">
                <a:effectLst/>
                <a:latin typeface="Courier New" panose="02070309020205020404" pitchFamily="49" charset="0"/>
                <a:cs typeface="Courier New" panose="02070309020205020404" pitchFamily="49" charset="0"/>
              </a:rPr>
              <a:t>    return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 0.95;</a:t>
            </a:r>
          </a:p>
          <a:p>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  else {</a:t>
            </a:r>
          </a:p>
          <a:p>
            <a:r>
              <a:rPr lang="en-US" sz="1600" dirty="0">
                <a:effectLst/>
                <a:latin typeface="Courier New" panose="02070309020205020404" pitchFamily="49" charset="0"/>
                <a:cs typeface="Courier New" panose="02070309020205020404" pitchFamily="49" charset="0"/>
              </a:rPr>
              <a:t>    return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 0.98;</a:t>
            </a:r>
          </a:p>
          <a:p>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a:t>
            </a:r>
          </a:p>
        </p:txBody>
      </p:sp>
      <p:sp>
        <p:nvSpPr>
          <p:cNvPr id="7" name="Rectangle 6"/>
          <p:cNvSpPr/>
          <p:nvPr/>
        </p:nvSpPr>
        <p:spPr>
          <a:xfrm>
            <a:off x="5029200" y="3750014"/>
            <a:ext cx="4114800" cy="2800767"/>
          </a:xfrm>
          <a:prstGeom prst="rect">
            <a:avLst/>
          </a:prstGeom>
        </p:spPr>
        <p:txBody>
          <a:bodyPr wrap="square">
            <a:spAutoFit/>
          </a:bodyPr>
          <a:lstStyle/>
          <a:p>
            <a:r>
              <a:rPr lang="en-US" sz="1600" dirty="0">
                <a:effectLst/>
                <a:latin typeface="Courier New" panose="02070309020205020404" pitchFamily="49" charset="0"/>
                <a:cs typeface="Courier New" panose="02070309020205020404" pitchFamily="49" charset="0"/>
              </a:rPr>
              <a:t>double </a:t>
            </a:r>
            <a:r>
              <a:rPr lang="en-US" sz="1600" dirty="0" err="1">
                <a:effectLst/>
                <a:latin typeface="Courier New" panose="02070309020205020404" pitchFamily="49" charset="0"/>
                <a:cs typeface="Courier New" panose="02070309020205020404" pitchFamily="49" charset="0"/>
              </a:rPr>
              <a:t>calculateTotal</a:t>
            </a:r>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  if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&gt; 1000) {</a:t>
            </a:r>
          </a:p>
          <a:p>
            <a:r>
              <a:rPr lang="en-US" sz="1600" dirty="0">
                <a:effectLst/>
                <a:latin typeface="Courier New" panose="02070309020205020404" pitchFamily="49" charset="0"/>
                <a:cs typeface="Courier New" panose="02070309020205020404" pitchFamily="49" charset="0"/>
              </a:rPr>
              <a:t>    return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 0.95;</a:t>
            </a:r>
          </a:p>
          <a:p>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  else {</a:t>
            </a:r>
          </a:p>
          <a:p>
            <a:r>
              <a:rPr lang="en-US" sz="1600" dirty="0">
                <a:effectLst/>
                <a:latin typeface="Courier New" panose="02070309020205020404" pitchFamily="49" charset="0"/>
                <a:cs typeface="Courier New" panose="02070309020205020404" pitchFamily="49" charset="0"/>
              </a:rPr>
              <a:t>    return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 0.98;</a:t>
            </a:r>
          </a:p>
          <a:p>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a:t>
            </a:r>
          </a:p>
          <a:p>
            <a:r>
              <a:rPr lang="en-US" sz="1600" dirty="0">
                <a:effectLst/>
                <a:latin typeface="Courier New" panose="02070309020205020404" pitchFamily="49" charset="0"/>
                <a:cs typeface="Courier New" panose="02070309020205020404" pitchFamily="49" charset="0"/>
              </a:rPr>
              <a:t>double </a:t>
            </a:r>
            <a:r>
              <a:rPr lang="en-US" sz="1600" dirty="0" err="1">
                <a:effectLst/>
                <a:latin typeface="Courier New" panose="02070309020205020404" pitchFamily="49" charset="0"/>
                <a:cs typeface="Courier New" panose="02070309020205020404" pitchFamily="49" charset="0"/>
              </a:rPr>
              <a:t>basePrice</a:t>
            </a:r>
            <a:r>
              <a:rPr lang="en-US" sz="1600" dirty="0">
                <a:effectLst/>
                <a:latin typeface="Courier New" panose="02070309020205020404" pitchFamily="49" charset="0"/>
                <a:cs typeface="Courier New" panose="02070309020205020404" pitchFamily="49" charset="0"/>
              </a:rPr>
              <a:t>() {</a:t>
            </a:r>
          </a:p>
          <a:p>
            <a:r>
              <a:rPr lang="en-US" sz="1600" dirty="0">
                <a:effectLst/>
                <a:latin typeface="Courier New" panose="02070309020205020404" pitchFamily="49" charset="0"/>
                <a:cs typeface="Courier New" panose="02070309020205020404" pitchFamily="49" charset="0"/>
              </a:rPr>
              <a:t>  return quantity * </a:t>
            </a:r>
            <a:r>
              <a:rPr lang="en-US" sz="1600" dirty="0" err="1">
                <a:effectLst/>
                <a:latin typeface="Courier New" panose="02070309020205020404" pitchFamily="49" charset="0"/>
                <a:cs typeface="Courier New" panose="02070309020205020404" pitchFamily="49" charset="0"/>
              </a:rPr>
              <a:t>itemPrice</a:t>
            </a:r>
            <a:r>
              <a:rPr lang="en-US" sz="1600" dirty="0">
                <a:effectLst/>
                <a:latin typeface="Courier New" panose="02070309020205020404" pitchFamily="49" charset="0"/>
                <a:cs typeface="Courier New" panose="02070309020205020404" pitchFamily="49" charset="0"/>
              </a:rPr>
              <a:t>;</a:t>
            </a:r>
          </a:p>
          <a:p>
            <a:r>
              <a:rPr lang="en-US" sz="1600" dirty="0">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0942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lnSpc>
                <a:spcPct val="90000"/>
              </a:lnSpc>
              <a:buFontTx/>
              <a:buNone/>
            </a:pPr>
            <a:r>
              <a:rPr lang="en-US" altLang="en-US" u="sng" smtClean="0"/>
              <a:t>System :</a:t>
            </a:r>
          </a:p>
          <a:p>
            <a:pPr eaLnBrk="1" hangingPunct="1">
              <a:lnSpc>
                <a:spcPct val="90000"/>
              </a:lnSpc>
              <a:buFontTx/>
              <a:buNone/>
            </a:pPr>
            <a:endParaRPr lang="en-US" altLang="en-US" u="sng" smtClean="0"/>
          </a:p>
          <a:p>
            <a:pPr eaLnBrk="1" hangingPunct="1">
              <a:lnSpc>
                <a:spcPct val="90000"/>
              </a:lnSpc>
              <a:buFontTx/>
              <a:buNone/>
            </a:pPr>
            <a:r>
              <a:rPr lang="en-US" altLang="en-US" smtClean="0"/>
              <a:t>   The tests covering the system need an update as well as the interfaces and responsibilities change. These necessary changes can contribute to higher costs as tests are mostly very dependent on the implementation.</a:t>
            </a:r>
          </a:p>
          <a:p>
            <a:pPr eaLnBrk="1" hangingPunct="1">
              <a:lnSpc>
                <a:spcPct val="90000"/>
              </a:lnSpc>
              <a:buFontTx/>
              <a:buNone/>
            </a:pPr>
            <a:endParaRPr lang="en-US" altLang="en-US" smtClean="0"/>
          </a:p>
        </p:txBody>
      </p:sp>
      <p:sp>
        <p:nvSpPr>
          <p:cNvPr id="50178" name="Rectangle 2"/>
          <p:cNvSpPr>
            <a:spLocks noGrp="1" noChangeArrowheads="1"/>
          </p:cNvSpPr>
          <p:nvPr>
            <p:ph type="title"/>
          </p:nvPr>
        </p:nvSpPr>
        <p:spPr/>
        <p:txBody>
          <a:bodyPr/>
          <a:lstStyle/>
          <a:p>
            <a:pPr eaLnBrk="1" hangingPunct="1"/>
            <a:r>
              <a:rPr lang="en-US" altLang="en-US" smtClean="0"/>
              <a:t>Continued</a:t>
            </a:r>
            <a:r>
              <a:rPr lang="en-US" altLang="en-US" smtClean="0">
                <a:latin typeface="ITC Stone Sans Std Bold" pitchFamily="-112" charset="0"/>
              </a:rPr>
              <a:t>…</a:t>
            </a:r>
            <a:endParaRPr lang="en-US" altLang="en-US" smtClean="0"/>
          </a:p>
        </p:txBody>
      </p:sp>
    </p:spTree>
    <p:extLst>
      <p:ext uri="{BB962C8B-B14F-4D97-AF65-F5344CB8AC3E}">
        <p14:creationId xmlns:p14="http://schemas.microsoft.com/office/powerpoint/2010/main" val="1366358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eaLnBrk="1" hangingPunct="1">
              <a:lnSpc>
                <a:spcPct val="90000"/>
              </a:lnSpc>
            </a:pPr>
            <a:r>
              <a:rPr lang="en-US" altLang="en-US" smtClean="0"/>
              <a:t>Concerned code is neither able to compile or to run in a stable manner, it might be better to throw it away and rewrite the software from scratch.</a:t>
            </a:r>
          </a:p>
          <a:p>
            <a:pPr eaLnBrk="1" hangingPunct="1">
              <a:lnSpc>
                <a:spcPct val="90000"/>
              </a:lnSpc>
              <a:buFontTx/>
              <a:buNone/>
            </a:pPr>
            <a:endParaRPr lang="en-US" altLang="en-US" smtClean="0"/>
          </a:p>
          <a:p>
            <a:pPr eaLnBrk="1" hangingPunct="1">
              <a:lnSpc>
                <a:spcPct val="90000"/>
              </a:lnSpc>
            </a:pPr>
            <a:r>
              <a:rPr lang="en-US" altLang="en-US" smtClean="0"/>
              <a:t>When a deadline is very close. Then it would take more time to do the refactoring than the deadline allows.</a:t>
            </a:r>
          </a:p>
          <a:p>
            <a:pPr eaLnBrk="1" hangingPunct="1">
              <a:lnSpc>
                <a:spcPct val="90000"/>
              </a:lnSpc>
            </a:pPr>
            <a:endParaRPr lang="en-US" altLang="en-US" smtClean="0"/>
          </a:p>
          <a:p>
            <a:pPr eaLnBrk="1" hangingPunct="1">
              <a:lnSpc>
                <a:spcPct val="90000"/>
              </a:lnSpc>
            </a:pPr>
            <a:endParaRPr lang="en-US" altLang="en-US" smtClean="0"/>
          </a:p>
        </p:txBody>
      </p:sp>
      <p:sp>
        <p:nvSpPr>
          <p:cNvPr id="51202" name="Rectangle 2"/>
          <p:cNvSpPr>
            <a:spLocks noGrp="1" noChangeArrowheads="1"/>
          </p:cNvSpPr>
          <p:nvPr>
            <p:ph type="title"/>
          </p:nvPr>
        </p:nvSpPr>
        <p:spPr/>
        <p:txBody>
          <a:bodyPr/>
          <a:lstStyle/>
          <a:p>
            <a:pPr eaLnBrk="1" hangingPunct="1"/>
            <a:r>
              <a:rPr lang="en-US" altLang="en-US" sz="3400" b="1" smtClean="0"/>
              <a:t>When to put Off Refactoring ?</a:t>
            </a:r>
          </a:p>
        </p:txBody>
      </p:sp>
    </p:spTree>
    <p:extLst>
      <p:ext uri="{BB962C8B-B14F-4D97-AF65-F5344CB8AC3E}">
        <p14:creationId xmlns:p14="http://schemas.microsoft.com/office/powerpoint/2010/main" val="3239104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nSpc>
                <a:spcPct val="80000"/>
              </a:lnSpc>
            </a:pPr>
            <a:r>
              <a:rPr lang="en-US" b="1" dirty="0" smtClean="0"/>
              <a:t>Problem: </a:t>
            </a:r>
            <a:r>
              <a:rPr lang="en-US" dirty="0" smtClean="0"/>
              <a:t>have </a:t>
            </a:r>
            <a:r>
              <a:rPr lang="en-US" dirty="0"/>
              <a:t>a temporary variable assigned to more than once, but is not a loop variable nor a collecting temporary variable.</a:t>
            </a:r>
          </a:p>
          <a:p>
            <a:pPr>
              <a:lnSpc>
                <a:spcPct val="80000"/>
              </a:lnSpc>
            </a:pPr>
            <a:r>
              <a:rPr lang="en-US" b="1" dirty="0" smtClean="0"/>
              <a:t>Solution: </a:t>
            </a:r>
            <a:r>
              <a:rPr lang="en-US" dirty="0" smtClean="0"/>
              <a:t>Make </a:t>
            </a:r>
            <a:r>
              <a:rPr lang="en-US" dirty="0"/>
              <a:t>a separate temporary variable for each assignment</a:t>
            </a:r>
            <a:r>
              <a:rPr lang="en-US" dirty="0" smtClean="0"/>
              <a:t>.</a:t>
            </a:r>
            <a:endParaRPr lang="en-US" dirty="0"/>
          </a:p>
        </p:txBody>
      </p:sp>
      <p:sp>
        <p:nvSpPr>
          <p:cNvPr id="4" name="Slide Number Placeholder 5"/>
          <p:cNvSpPr>
            <a:spLocks noGrp="1"/>
          </p:cNvSpPr>
          <p:nvPr>
            <p:ph type="sldNum" sz="quarter" idx="12"/>
          </p:nvPr>
        </p:nvSpPr>
        <p:spPr/>
        <p:txBody>
          <a:bodyPr/>
          <a:lstStyle/>
          <a:p>
            <a:fld id="{11BF3730-2B94-468F-96AB-D0E6E352DCAE}" type="slidenum">
              <a:rPr lang="en-US"/>
              <a:pPr/>
              <a:t>4</a:t>
            </a:fld>
            <a:endParaRPr lang="en-US"/>
          </a:p>
        </p:txBody>
      </p:sp>
      <p:sp>
        <p:nvSpPr>
          <p:cNvPr id="28674" name="Rectangle 2"/>
          <p:cNvSpPr>
            <a:spLocks noGrp="1" noChangeArrowheads="1"/>
          </p:cNvSpPr>
          <p:nvPr>
            <p:ph type="title"/>
          </p:nvPr>
        </p:nvSpPr>
        <p:spPr/>
        <p:txBody>
          <a:bodyPr/>
          <a:lstStyle/>
          <a:p>
            <a:r>
              <a:rPr lang="en-US" dirty="0"/>
              <a:t>Split Temporary Variable</a:t>
            </a:r>
          </a:p>
        </p:txBody>
      </p:sp>
      <p:sp>
        <p:nvSpPr>
          <p:cNvPr id="2" name="Rectangle 1"/>
          <p:cNvSpPr/>
          <p:nvPr/>
        </p:nvSpPr>
        <p:spPr>
          <a:xfrm>
            <a:off x="685800" y="3133636"/>
            <a:ext cx="6248400" cy="1200329"/>
          </a:xfrm>
          <a:prstGeom prst="rect">
            <a:avLst/>
          </a:prstGeom>
        </p:spPr>
        <p:txBody>
          <a:bodyPr wrap="square">
            <a:spAutoFit/>
          </a:bodyPr>
          <a:lstStyle/>
          <a:p>
            <a:r>
              <a:rPr lang="en-US" dirty="0">
                <a:effectLst/>
                <a:latin typeface="Courier New" panose="02070309020205020404" pitchFamily="49" charset="0"/>
                <a:cs typeface="Courier New" panose="02070309020205020404" pitchFamily="49" charset="0"/>
              </a:rPr>
              <a:t>double temp = 2 * (height + width);</a:t>
            </a:r>
          </a:p>
          <a:p>
            <a:r>
              <a:rPr lang="en-US" dirty="0" err="1">
                <a:effectLst/>
                <a:latin typeface="Courier New" panose="02070309020205020404" pitchFamily="49" charset="0"/>
                <a:cs typeface="Courier New" panose="02070309020205020404" pitchFamily="49" charset="0"/>
              </a:rPr>
              <a:t>System.out.println</a:t>
            </a:r>
            <a:r>
              <a:rPr lang="en-US" dirty="0">
                <a:effectLst/>
                <a:latin typeface="Courier New" panose="02070309020205020404" pitchFamily="49" charset="0"/>
                <a:cs typeface="Courier New" panose="02070309020205020404" pitchFamily="49" charset="0"/>
              </a:rPr>
              <a:t>(temp);</a:t>
            </a:r>
          </a:p>
          <a:p>
            <a:r>
              <a:rPr lang="en-US" dirty="0">
                <a:effectLst/>
                <a:latin typeface="Courier New" panose="02070309020205020404" pitchFamily="49" charset="0"/>
                <a:cs typeface="Courier New" panose="02070309020205020404" pitchFamily="49" charset="0"/>
              </a:rPr>
              <a:t>temp = height * width;</a:t>
            </a:r>
          </a:p>
          <a:p>
            <a:r>
              <a:rPr lang="en-US" dirty="0" err="1">
                <a:effectLst/>
                <a:latin typeface="Courier New" panose="02070309020205020404" pitchFamily="49" charset="0"/>
                <a:cs typeface="Courier New" panose="02070309020205020404" pitchFamily="49" charset="0"/>
              </a:rPr>
              <a:t>System.out.println</a:t>
            </a:r>
            <a:r>
              <a:rPr lang="en-US" dirty="0">
                <a:effectLst/>
                <a:latin typeface="Courier New" panose="02070309020205020404" pitchFamily="49" charset="0"/>
                <a:cs typeface="Courier New" panose="02070309020205020404" pitchFamily="49" charset="0"/>
              </a:rPr>
              <a:t>(temp);</a:t>
            </a:r>
          </a:p>
        </p:txBody>
      </p:sp>
      <p:sp>
        <p:nvSpPr>
          <p:cNvPr id="3" name="Rectangle 2"/>
          <p:cNvSpPr/>
          <p:nvPr/>
        </p:nvSpPr>
        <p:spPr>
          <a:xfrm>
            <a:off x="685800" y="4590619"/>
            <a:ext cx="6553200" cy="1200329"/>
          </a:xfrm>
          <a:prstGeom prst="rect">
            <a:avLst/>
          </a:prstGeom>
        </p:spPr>
        <p:txBody>
          <a:bodyPr wrap="square">
            <a:spAutoFit/>
          </a:bodyPr>
          <a:lstStyle/>
          <a:p>
            <a:r>
              <a:rPr lang="en-US" dirty="0">
                <a:effectLst/>
                <a:latin typeface="Courier New" panose="02070309020205020404" pitchFamily="49" charset="0"/>
                <a:cs typeface="Courier New" panose="02070309020205020404" pitchFamily="49" charset="0"/>
              </a:rPr>
              <a:t>final double perimeter = 2 * (height + width);</a:t>
            </a:r>
          </a:p>
          <a:p>
            <a:r>
              <a:rPr lang="en-US" dirty="0" err="1">
                <a:effectLst/>
                <a:latin typeface="Courier New" panose="02070309020205020404" pitchFamily="49" charset="0"/>
                <a:cs typeface="Courier New" panose="02070309020205020404" pitchFamily="49" charset="0"/>
              </a:rPr>
              <a:t>System.out.println</a:t>
            </a:r>
            <a:r>
              <a:rPr lang="en-US" dirty="0">
                <a:effectLst/>
                <a:latin typeface="Courier New" panose="02070309020205020404" pitchFamily="49" charset="0"/>
                <a:cs typeface="Courier New" panose="02070309020205020404" pitchFamily="49" charset="0"/>
              </a:rPr>
              <a:t>(perimeter);</a:t>
            </a:r>
          </a:p>
          <a:p>
            <a:r>
              <a:rPr lang="en-US" dirty="0">
                <a:effectLst/>
                <a:latin typeface="Courier New" panose="02070309020205020404" pitchFamily="49" charset="0"/>
                <a:cs typeface="Courier New" panose="02070309020205020404" pitchFamily="49" charset="0"/>
              </a:rPr>
              <a:t>final double area = height * width;</a:t>
            </a:r>
          </a:p>
          <a:p>
            <a:r>
              <a:rPr lang="en-US" dirty="0" err="1">
                <a:effectLst/>
                <a:latin typeface="Courier New" panose="02070309020205020404" pitchFamily="49" charset="0"/>
                <a:cs typeface="Courier New" panose="02070309020205020404" pitchFamily="49" charset="0"/>
              </a:rPr>
              <a:t>System.out.println</a:t>
            </a:r>
            <a:r>
              <a:rPr lang="en-US" dirty="0">
                <a:effectLst/>
                <a:latin typeface="Courier New" panose="02070309020205020404" pitchFamily="49" charset="0"/>
                <a:cs typeface="Courier New" panose="02070309020205020404" pitchFamily="49" charset="0"/>
              </a:rPr>
              <a:t>(area);</a:t>
            </a:r>
          </a:p>
        </p:txBody>
      </p:sp>
    </p:spTree>
    <p:extLst>
      <p:ext uri="{BB962C8B-B14F-4D97-AF65-F5344CB8AC3E}">
        <p14:creationId xmlns:p14="http://schemas.microsoft.com/office/powerpoint/2010/main" val="377610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a:t>
            </a:r>
            <a:r>
              <a:rPr lang="en-US" dirty="0" smtClean="0"/>
              <a:t>Some </a:t>
            </a:r>
            <a:r>
              <a:rPr lang="en-US" dirty="0"/>
              <a:t>value is assigned to a parameter inside method’s body</a:t>
            </a:r>
            <a:r>
              <a:rPr lang="en-US" dirty="0" smtClean="0"/>
              <a:t>.</a:t>
            </a:r>
          </a:p>
          <a:p>
            <a:r>
              <a:rPr lang="en-US" b="1" dirty="0" smtClean="0"/>
              <a:t>Solution: </a:t>
            </a:r>
            <a:r>
              <a:rPr lang="en-US" dirty="0" smtClean="0"/>
              <a:t>Use </a:t>
            </a:r>
            <a:r>
              <a:rPr lang="en-US" dirty="0"/>
              <a:t>a local variable instead of a parameter.</a:t>
            </a:r>
          </a:p>
          <a:p>
            <a:endParaRPr lang="en-US" dirty="0"/>
          </a:p>
          <a:p>
            <a:endParaRPr lang="en-US" dirty="0"/>
          </a:p>
        </p:txBody>
      </p:sp>
      <p:sp>
        <p:nvSpPr>
          <p:cNvPr id="3" name="Title 2"/>
          <p:cNvSpPr>
            <a:spLocks noGrp="1"/>
          </p:cNvSpPr>
          <p:nvPr>
            <p:ph type="title"/>
          </p:nvPr>
        </p:nvSpPr>
        <p:spPr/>
        <p:txBody>
          <a:bodyPr/>
          <a:lstStyle/>
          <a:p>
            <a:r>
              <a:rPr lang="en-US" sz="4400" dirty="0"/>
              <a:t>Remove Assignments to </a:t>
            </a:r>
            <a:r>
              <a:rPr lang="en-US" sz="4400" dirty="0" smtClean="0"/>
              <a:t>Parameters</a:t>
            </a:r>
            <a:endParaRPr lang="en-US" sz="4400" dirty="0"/>
          </a:p>
        </p:txBody>
      </p:sp>
      <p:sp>
        <p:nvSpPr>
          <p:cNvPr id="4" name="Rectangle 3"/>
          <p:cNvSpPr/>
          <p:nvPr/>
        </p:nvSpPr>
        <p:spPr>
          <a:xfrm>
            <a:off x="457200" y="2667000"/>
            <a:ext cx="6553200" cy="1754326"/>
          </a:xfrm>
          <a:prstGeom prst="rect">
            <a:avLst/>
          </a:prstGeom>
        </p:spPr>
        <p:txBody>
          <a:bodyPr wrap="square">
            <a:spAutoFit/>
          </a:bodyPr>
          <a:lstStyle/>
          <a:p>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discount(</a:t>
            </a:r>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quantity) {</a:t>
            </a:r>
          </a:p>
          <a:p>
            <a:r>
              <a:rPr lang="en-US" dirty="0">
                <a:effectLst/>
                <a:latin typeface="Courier New" panose="02070309020205020404" pitchFamily="49" charset="0"/>
                <a:cs typeface="Courier New" panose="02070309020205020404" pitchFamily="49" charset="0"/>
              </a:rPr>
              <a:t>  if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 &gt; 50) {</a:t>
            </a:r>
          </a:p>
          <a:p>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 -= 2;</a:t>
            </a:r>
          </a:p>
          <a:p>
            <a:r>
              <a:rPr lang="en-US" dirty="0">
                <a:effectLst/>
                <a:latin typeface="Courier New" panose="02070309020205020404" pitchFamily="49" charset="0"/>
                <a:cs typeface="Courier New" panose="02070309020205020404" pitchFamily="49" charset="0"/>
              </a:rPr>
              <a:t>  }</a:t>
            </a:r>
          </a:p>
          <a:p>
            <a:r>
              <a:rPr lang="en-US" dirty="0">
                <a:effectLst/>
                <a:latin typeface="Courier New" panose="02070309020205020404" pitchFamily="49" charset="0"/>
                <a:cs typeface="Courier New" panose="02070309020205020404" pitchFamily="49" charset="0"/>
              </a:rPr>
              <a:t>  // ...</a:t>
            </a:r>
          </a:p>
          <a:p>
            <a:r>
              <a:rPr lang="en-US" dirty="0">
                <a:effectLst/>
                <a:latin typeface="Courier New" panose="02070309020205020404" pitchFamily="49" charset="0"/>
                <a:cs typeface="Courier New" panose="02070309020205020404" pitchFamily="49" charset="0"/>
              </a:rPr>
              <a:t>}</a:t>
            </a:r>
          </a:p>
        </p:txBody>
      </p:sp>
      <p:sp>
        <p:nvSpPr>
          <p:cNvPr id="5" name="Rectangle 4"/>
          <p:cNvSpPr/>
          <p:nvPr/>
        </p:nvSpPr>
        <p:spPr>
          <a:xfrm>
            <a:off x="463685" y="4648200"/>
            <a:ext cx="7086600" cy="2031325"/>
          </a:xfrm>
          <a:prstGeom prst="rect">
            <a:avLst/>
          </a:prstGeom>
        </p:spPr>
        <p:txBody>
          <a:bodyPr wrap="square">
            <a:spAutoFit/>
          </a:bodyPr>
          <a:lstStyle/>
          <a:p>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discount(</a:t>
            </a:r>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quantity) {</a:t>
            </a:r>
          </a:p>
          <a:p>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int</a:t>
            </a:r>
            <a:r>
              <a:rPr lang="en-US" dirty="0">
                <a:effectLst/>
                <a:latin typeface="Courier New" panose="02070309020205020404" pitchFamily="49" charset="0"/>
                <a:cs typeface="Courier New" panose="02070309020205020404" pitchFamily="49" charset="0"/>
              </a:rPr>
              <a:t> result =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a:t>
            </a:r>
          </a:p>
          <a:p>
            <a:r>
              <a:rPr lang="en-US" dirty="0">
                <a:effectLst/>
                <a:latin typeface="Courier New" panose="02070309020205020404" pitchFamily="49" charset="0"/>
                <a:cs typeface="Courier New" panose="02070309020205020404" pitchFamily="49" charset="0"/>
              </a:rPr>
              <a:t>  if (</a:t>
            </a:r>
            <a:r>
              <a:rPr lang="en-US" dirty="0" err="1">
                <a:effectLst/>
                <a:latin typeface="Courier New" panose="02070309020205020404" pitchFamily="49" charset="0"/>
                <a:cs typeface="Courier New" panose="02070309020205020404" pitchFamily="49" charset="0"/>
              </a:rPr>
              <a:t>inputVal</a:t>
            </a:r>
            <a:r>
              <a:rPr lang="en-US" dirty="0">
                <a:effectLst/>
                <a:latin typeface="Courier New" panose="02070309020205020404" pitchFamily="49" charset="0"/>
                <a:cs typeface="Courier New" panose="02070309020205020404" pitchFamily="49" charset="0"/>
              </a:rPr>
              <a:t> &gt; 50) {</a:t>
            </a:r>
          </a:p>
          <a:p>
            <a:r>
              <a:rPr lang="en-US" dirty="0">
                <a:effectLst/>
                <a:latin typeface="Courier New" panose="02070309020205020404" pitchFamily="49" charset="0"/>
                <a:cs typeface="Courier New" panose="02070309020205020404" pitchFamily="49" charset="0"/>
              </a:rPr>
              <a:t>    result -= 2;</a:t>
            </a:r>
          </a:p>
          <a:p>
            <a:r>
              <a:rPr lang="en-US" dirty="0">
                <a:effectLst/>
                <a:latin typeface="Courier New" panose="02070309020205020404" pitchFamily="49" charset="0"/>
                <a:cs typeface="Courier New" panose="02070309020205020404" pitchFamily="49" charset="0"/>
              </a:rPr>
              <a:t>  }</a:t>
            </a:r>
          </a:p>
          <a:p>
            <a:r>
              <a:rPr lang="en-US" dirty="0">
                <a:effectLst/>
                <a:latin typeface="Courier New" panose="02070309020205020404" pitchFamily="49" charset="0"/>
                <a:cs typeface="Courier New" panose="02070309020205020404" pitchFamily="49" charset="0"/>
              </a:rPr>
              <a:t>  // ...</a:t>
            </a:r>
          </a:p>
          <a:p>
            <a:r>
              <a:rPr lang="en-US" dirty="0">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829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Problem: </a:t>
            </a:r>
            <a:r>
              <a:rPr lang="en-US" sz="2800" dirty="0"/>
              <a:t>You have a long method that uses local variables in such a way that you cannot apply Extract Method</a:t>
            </a:r>
          </a:p>
          <a:p>
            <a:r>
              <a:rPr lang="en-US" b="1" dirty="0" smtClean="0"/>
              <a:t>Sol: </a:t>
            </a:r>
            <a:r>
              <a:rPr lang="en-US" dirty="0" smtClean="0"/>
              <a:t>Transform </a:t>
            </a:r>
            <a:r>
              <a:rPr lang="en-US" dirty="0"/>
              <a:t>the method into a separate class so that the local variables become fields of the class. Then you can split the method into several methods within the same class.</a:t>
            </a:r>
          </a:p>
        </p:txBody>
      </p:sp>
      <p:sp>
        <p:nvSpPr>
          <p:cNvPr id="3" name="Title 2"/>
          <p:cNvSpPr>
            <a:spLocks noGrp="1"/>
          </p:cNvSpPr>
          <p:nvPr>
            <p:ph type="title"/>
          </p:nvPr>
        </p:nvSpPr>
        <p:spPr/>
        <p:txBody>
          <a:bodyPr/>
          <a:lstStyle/>
          <a:p>
            <a:r>
              <a:rPr lang="en-US" sz="4000" dirty="0"/>
              <a:t>Replace Method with Method </a:t>
            </a:r>
            <a:r>
              <a:rPr lang="en-US" sz="4000" dirty="0" smtClean="0"/>
              <a:t>Object</a:t>
            </a:r>
            <a:endParaRPr lang="en-US" sz="4000" dirty="0"/>
          </a:p>
        </p:txBody>
      </p:sp>
    </p:spTree>
    <p:extLst>
      <p:ext uri="{BB962C8B-B14F-4D97-AF65-F5344CB8AC3E}">
        <p14:creationId xmlns:p14="http://schemas.microsoft.com/office/powerpoint/2010/main" val="195128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lnSpc>
                <a:spcPct val="90000"/>
              </a:lnSpc>
              <a:spcBef>
                <a:spcPct val="0"/>
              </a:spcBef>
              <a:buClr>
                <a:schemeClr val="accent2"/>
              </a:buClr>
            </a:pPr>
            <a:r>
              <a:rPr lang="en-US" altLang="en-US" b="1" dirty="0" smtClean="0"/>
              <a:t>Duplicated Code</a:t>
            </a:r>
          </a:p>
          <a:p>
            <a:pPr eaLnBrk="1" hangingPunct="1">
              <a:lnSpc>
                <a:spcPct val="90000"/>
              </a:lnSpc>
              <a:spcBef>
                <a:spcPct val="0"/>
              </a:spcBef>
              <a:buClr>
                <a:schemeClr val="accent2"/>
              </a:buClr>
            </a:pPr>
            <a:r>
              <a:rPr lang="en-US" altLang="en-US" b="1" dirty="0" smtClean="0"/>
              <a:t>Long Method</a:t>
            </a:r>
          </a:p>
          <a:p>
            <a:pPr eaLnBrk="1" hangingPunct="1">
              <a:lnSpc>
                <a:spcPct val="90000"/>
              </a:lnSpc>
              <a:spcBef>
                <a:spcPct val="0"/>
              </a:spcBef>
              <a:buClr>
                <a:schemeClr val="accent2"/>
              </a:buClr>
            </a:pPr>
            <a:r>
              <a:rPr lang="en-US" altLang="en-US" b="1" dirty="0" smtClean="0"/>
              <a:t>Large Class</a:t>
            </a:r>
          </a:p>
          <a:p>
            <a:pPr eaLnBrk="1" hangingPunct="1">
              <a:lnSpc>
                <a:spcPct val="90000"/>
              </a:lnSpc>
              <a:spcBef>
                <a:spcPct val="0"/>
              </a:spcBef>
              <a:buClr>
                <a:schemeClr val="accent2"/>
              </a:buClr>
            </a:pPr>
            <a:r>
              <a:rPr lang="en-US" altLang="en-US" b="1" dirty="0" smtClean="0"/>
              <a:t>Long Parameter List</a:t>
            </a:r>
          </a:p>
          <a:p>
            <a:pPr eaLnBrk="1" hangingPunct="1">
              <a:lnSpc>
                <a:spcPct val="90000"/>
              </a:lnSpc>
              <a:spcBef>
                <a:spcPct val="0"/>
              </a:spcBef>
              <a:buClr>
                <a:schemeClr val="accent2"/>
              </a:buClr>
            </a:pPr>
            <a:r>
              <a:rPr lang="en-US" altLang="en-US" b="1" dirty="0" smtClean="0"/>
              <a:t>Divergent Change</a:t>
            </a:r>
          </a:p>
          <a:p>
            <a:pPr eaLnBrk="1" hangingPunct="1">
              <a:lnSpc>
                <a:spcPct val="90000"/>
              </a:lnSpc>
              <a:spcBef>
                <a:spcPct val="0"/>
              </a:spcBef>
              <a:buClr>
                <a:schemeClr val="accent2"/>
              </a:buClr>
            </a:pPr>
            <a:r>
              <a:rPr lang="en-US" altLang="en-US" b="1" dirty="0" smtClean="0"/>
              <a:t>Shotgun Surgery</a:t>
            </a:r>
          </a:p>
          <a:p>
            <a:pPr eaLnBrk="1" hangingPunct="1">
              <a:lnSpc>
                <a:spcPct val="90000"/>
              </a:lnSpc>
              <a:spcBef>
                <a:spcPct val="0"/>
              </a:spcBef>
              <a:buClr>
                <a:schemeClr val="accent2"/>
              </a:buClr>
            </a:pPr>
            <a:r>
              <a:rPr lang="en-US" altLang="en-US" b="1" dirty="0" smtClean="0"/>
              <a:t>Feature Envy</a:t>
            </a:r>
          </a:p>
          <a:p>
            <a:pPr eaLnBrk="1" hangingPunct="1">
              <a:lnSpc>
                <a:spcPct val="90000"/>
              </a:lnSpc>
              <a:spcBef>
                <a:spcPct val="0"/>
              </a:spcBef>
              <a:buClr>
                <a:schemeClr val="accent2"/>
              </a:buClr>
            </a:pPr>
            <a:r>
              <a:rPr lang="en-US" altLang="en-US" b="1" dirty="0" smtClean="0"/>
              <a:t>Data Clumps</a:t>
            </a:r>
          </a:p>
          <a:p>
            <a:pPr eaLnBrk="1" hangingPunct="1">
              <a:lnSpc>
                <a:spcPct val="90000"/>
              </a:lnSpc>
              <a:spcBef>
                <a:spcPct val="0"/>
              </a:spcBef>
              <a:buClr>
                <a:schemeClr val="accent2"/>
              </a:buClr>
            </a:pPr>
            <a:r>
              <a:rPr lang="en-US" altLang="en-US" b="1" dirty="0" smtClean="0"/>
              <a:t>Primitive Obsession</a:t>
            </a:r>
          </a:p>
          <a:p>
            <a:pPr eaLnBrk="1" hangingPunct="1">
              <a:lnSpc>
                <a:spcPct val="90000"/>
              </a:lnSpc>
              <a:spcBef>
                <a:spcPct val="0"/>
              </a:spcBef>
              <a:buClr>
                <a:schemeClr val="accent2"/>
              </a:buClr>
            </a:pPr>
            <a:r>
              <a:rPr lang="en-US" altLang="en-US" b="1" dirty="0" smtClean="0"/>
              <a:t>Switch Statements</a:t>
            </a:r>
          </a:p>
        </p:txBody>
      </p:sp>
      <p:sp>
        <p:nvSpPr>
          <p:cNvPr id="39938" name="Rectangle 2"/>
          <p:cNvSpPr>
            <a:spLocks noGrp="1" noChangeArrowheads="1"/>
          </p:cNvSpPr>
          <p:nvPr>
            <p:ph type="title"/>
          </p:nvPr>
        </p:nvSpPr>
        <p:spPr/>
        <p:txBody>
          <a:bodyPr/>
          <a:lstStyle/>
          <a:p>
            <a:pPr eaLnBrk="1" hangingPunct="1"/>
            <a:r>
              <a:rPr lang="en-US" altLang="en-US" dirty="0" smtClean="0"/>
              <a:t>Bad Smells in Code</a:t>
            </a:r>
          </a:p>
        </p:txBody>
      </p:sp>
      <p:sp>
        <p:nvSpPr>
          <p:cNvPr id="39940" name="Text Box 4"/>
          <p:cNvSpPr txBox="1">
            <a:spLocks noChangeArrowheads="1"/>
          </p:cNvSpPr>
          <p:nvPr/>
        </p:nvSpPr>
        <p:spPr bwMode="auto">
          <a:xfrm>
            <a:off x="4648200" y="2133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ＭＳ Ｐゴシック"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12"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9pPr>
          </a:lstStyle>
          <a:p>
            <a:pPr>
              <a:spcBef>
                <a:spcPct val="50000"/>
              </a:spcBef>
              <a:buFontTx/>
              <a:buNone/>
            </a:pPr>
            <a:endParaRPr lang="en-US" altLang="en-US" sz="2400">
              <a:latin typeface="Times New Roman" panose="02020603050405020304" pitchFamily="18" charset="0"/>
            </a:endParaRPr>
          </a:p>
        </p:txBody>
      </p:sp>
      <p:sp>
        <p:nvSpPr>
          <p:cNvPr id="39941" name="Text Box 5"/>
          <p:cNvSpPr txBox="1">
            <a:spLocks noChangeArrowheads="1"/>
          </p:cNvSpPr>
          <p:nvPr/>
        </p:nvSpPr>
        <p:spPr bwMode="auto">
          <a:xfrm>
            <a:off x="3962400" y="838200"/>
            <a:ext cx="4953000" cy="512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ITC Stone Sans Std Semibold" pitchFamily="-112" charset="0"/>
                <a:ea typeface="ＭＳ Ｐゴシック" panose="020B0600070205080204" pitchFamily="34" charset="-128"/>
              </a:defRPr>
            </a:lvl1pPr>
            <a:lvl2pPr marL="742950" indent="-285750">
              <a:spcBef>
                <a:spcPct val="20000"/>
              </a:spcBef>
              <a:buChar char="–"/>
              <a:defRPr sz="2200">
                <a:solidFill>
                  <a:schemeClr val="tx1"/>
                </a:solidFill>
                <a:latin typeface="ITC Stone Sans Std Semibold" pitchFamily="-112" charset="0"/>
                <a:ea typeface="ＭＳ Ｐゴシック" panose="020B0600070205080204" pitchFamily="34" charset="-128"/>
              </a:defRPr>
            </a:lvl2pPr>
            <a:lvl3pPr marL="1143000" indent="-228600">
              <a:spcBef>
                <a:spcPct val="20000"/>
              </a:spcBef>
              <a:buChar char="•"/>
              <a:defRPr>
                <a:solidFill>
                  <a:schemeClr val="tx1"/>
                </a:solidFill>
                <a:latin typeface="ITC Stone Sans Std Semibold" pitchFamily="-112" charset="0"/>
                <a:ea typeface="ＭＳ Ｐゴシック" panose="020B0600070205080204" pitchFamily="34" charset="-128"/>
              </a:defRPr>
            </a:lvl3pPr>
            <a:lvl4pPr marL="1600200" indent="-228600">
              <a:spcBef>
                <a:spcPct val="20000"/>
              </a:spcBef>
              <a:buChar char="–"/>
              <a:defRPr sz="1600">
                <a:solidFill>
                  <a:schemeClr val="tx1"/>
                </a:solidFill>
                <a:latin typeface="ITC Stone Sans Std Semibold" pitchFamily="-112" charset="0"/>
                <a:ea typeface="ＭＳ Ｐゴシック" panose="020B0600070205080204" pitchFamily="34" charset="-128"/>
              </a:defRPr>
            </a:lvl4pPr>
            <a:lvl5pPr marL="2057400" indent="-228600">
              <a:spcBef>
                <a:spcPct val="20000"/>
              </a:spcBef>
              <a:buChar char="»"/>
              <a:defRPr sz="1400">
                <a:solidFill>
                  <a:schemeClr val="tx1"/>
                </a:solidFill>
                <a:latin typeface="ITC Stone Sans Std Semibold" pitchFamily="-112" charset="0"/>
                <a:ea typeface="ＭＳ Ｐゴシック" panose="020B0600070205080204" pitchFamily="34" charset="-128"/>
              </a:defRPr>
            </a:lvl5pPr>
            <a:lvl6pPr marL="25146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6pPr>
            <a:lvl7pPr marL="29718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7pPr>
            <a:lvl8pPr marL="34290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8pPr>
            <a:lvl9pPr marL="3886200" indent="-228600" eaLnBrk="0" fontAlgn="base" hangingPunct="0">
              <a:spcBef>
                <a:spcPct val="20000"/>
              </a:spcBef>
              <a:spcAft>
                <a:spcPct val="0"/>
              </a:spcAft>
              <a:buChar char="»"/>
              <a:defRPr sz="1400">
                <a:solidFill>
                  <a:schemeClr val="tx1"/>
                </a:solidFill>
                <a:latin typeface="ITC Stone Sans Std Semibold" pitchFamily="-112" charset="0"/>
                <a:ea typeface="ＭＳ Ｐゴシック" panose="020B0600070205080204" pitchFamily="34" charset="-128"/>
              </a:defRPr>
            </a:lvl9pPr>
          </a:lstStyle>
          <a:p>
            <a:pPr>
              <a:spcBef>
                <a:spcPct val="0"/>
              </a:spcBef>
              <a:buClr>
                <a:schemeClr val="accent2"/>
              </a:buClr>
              <a:buSzPct val="70000"/>
              <a:buFont typeface="Wingdings" panose="05000000000000000000" pitchFamily="2" charset="2"/>
              <a:buNone/>
            </a:pPr>
            <a:endParaRPr lang="en-US" altLang="en-US" dirty="0">
              <a:latin typeface="Arial" panose="020B0604020202020204" pitchFamily="34" charset="0"/>
            </a:endParaRP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Parallel Interface  Hierarchies</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Lazy Class</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Speculative Generality</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Temporary Field</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Message Chains </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Middle Man</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Inappropriate Intimacy</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Incomplete Library Class</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Data Class</a:t>
            </a:r>
          </a:p>
          <a:p>
            <a:pPr eaLnBrk="1" hangingPunct="1">
              <a:lnSpc>
                <a:spcPct val="90000"/>
              </a:lnSpc>
              <a:spcBef>
                <a:spcPct val="0"/>
              </a:spcBef>
              <a:buClr>
                <a:schemeClr val="accent2"/>
              </a:buClr>
              <a:buSzPct val="70000"/>
              <a:buFont typeface="Wingdings" panose="05000000000000000000" pitchFamily="2" charset="2"/>
              <a:buChar char="n"/>
            </a:pPr>
            <a:r>
              <a:rPr lang="en-US" altLang="en-US" dirty="0">
                <a:latin typeface="Arial" panose="020B0604020202020204" pitchFamily="34" charset="0"/>
              </a:rPr>
              <a:t> Refused Bequest</a:t>
            </a:r>
          </a:p>
          <a:p>
            <a:pPr eaLnBrk="1" hangingPunct="1">
              <a:lnSpc>
                <a:spcPct val="90000"/>
              </a:lnSpc>
              <a:spcBef>
                <a:spcPct val="0"/>
              </a:spcBef>
              <a:buClr>
                <a:schemeClr val="accent2"/>
              </a:buClr>
              <a:buSzPct val="70000"/>
              <a:buFont typeface="Wingdings" panose="05000000000000000000" pitchFamily="2" charset="2"/>
              <a:buChar char="n"/>
            </a:pPr>
            <a:endParaRPr lang="en-US" altLang="en-US" dirty="0">
              <a:latin typeface="Arial" panose="020B0604020202020204" pitchFamily="34" charset="0"/>
            </a:endParaRPr>
          </a:p>
        </p:txBody>
      </p:sp>
    </p:spTree>
    <p:extLst>
      <p:ext uri="{BB962C8B-B14F-4D97-AF65-F5344CB8AC3E}">
        <p14:creationId xmlns:p14="http://schemas.microsoft.com/office/powerpoint/2010/main" val="472288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lnSpc>
                <a:spcPct val="90000"/>
              </a:lnSpc>
            </a:pPr>
            <a:r>
              <a:rPr lang="en-US" altLang="en-US" sz="2400" u="sng" dirty="0" smtClean="0"/>
              <a:t>Duplicated Code</a:t>
            </a:r>
          </a:p>
          <a:p>
            <a:pPr eaLnBrk="1" hangingPunct="1">
              <a:lnSpc>
                <a:spcPct val="90000"/>
              </a:lnSpc>
              <a:buFontTx/>
              <a:buNone/>
            </a:pPr>
            <a:r>
              <a:rPr lang="en-US" altLang="en-US" sz="2000" dirty="0" smtClean="0">
                <a:latin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If you see the same code structure in more than one place, you can be sure that your program will be better if you find a way to unify them.</a:t>
            </a:r>
            <a:endParaRPr lang="en-US" altLang="en-US" sz="2000" dirty="0" smtClean="0">
              <a:latin typeface="Times New Roman" panose="02020603050405020304" pitchFamily="18" charset="0"/>
            </a:endParaRPr>
          </a:p>
          <a:p>
            <a:pPr eaLnBrk="1" hangingPunct="1">
              <a:lnSpc>
                <a:spcPct val="90000"/>
              </a:lnSpc>
              <a:buFontTx/>
              <a:buNone/>
            </a:pPr>
            <a:r>
              <a:rPr lang="en-US" altLang="en-US" sz="2000" dirty="0" smtClean="0">
                <a:latin typeface="Times New Roman" panose="02020603050405020304" pitchFamily="18" charset="0"/>
              </a:rPr>
              <a:t>	</a:t>
            </a:r>
            <a:r>
              <a:rPr lang="en-US" altLang="en-US" sz="2000" i="1" u="sng" dirty="0" smtClean="0">
                <a:latin typeface="Times New Roman" panose="02020603050405020304" pitchFamily="18" charset="0"/>
              </a:rPr>
              <a:t>solution</a:t>
            </a:r>
            <a:r>
              <a:rPr lang="en-US" altLang="en-US" sz="2000" dirty="0" smtClean="0">
                <a:latin typeface="Times New Roman" panose="02020603050405020304" pitchFamily="18" charset="0"/>
              </a:rPr>
              <a:t>: perform EXTRACT METHOD </a:t>
            </a:r>
            <a:r>
              <a:rPr lang="en-US" altLang="en-US" sz="2000" dirty="0" smtClean="0">
                <a:latin typeface="Times New Roman" panose="02020603050405020304" pitchFamily="18" charset="0"/>
                <a:cs typeface="Times New Roman" panose="02020603050405020304" pitchFamily="18" charset="0"/>
              </a:rPr>
              <a:t>and invoke the code from both places.</a:t>
            </a:r>
          </a:p>
          <a:p>
            <a:pPr eaLnBrk="1" hangingPunct="1">
              <a:lnSpc>
                <a:spcPct val="90000"/>
              </a:lnSpc>
              <a:buFontTx/>
              <a:buNone/>
            </a:pPr>
            <a:endParaRPr lang="en-US" altLang="en-US" sz="2000" u="sng" dirty="0" smtClean="0">
              <a:latin typeface="Times New Roman" panose="02020603050405020304" pitchFamily="18" charset="0"/>
            </a:endParaRPr>
          </a:p>
          <a:p>
            <a:pPr eaLnBrk="1" hangingPunct="1">
              <a:lnSpc>
                <a:spcPct val="90000"/>
              </a:lnSpc>
            </a:pPr>
            <a:r>
              <a:rPr lang="en-US" altLang="en-US" sz="2400" u="sng" dirty="0" smtClean="0"/>
              <a:t>Long Method</a:t>
            </a:r>
          </a:p>
          <a:p>
            <a:pPr eaLnBrk="1" hangingPunct="1">
              <a:lnSpc>
                <a:spcPct val="90000"/>
              </a:lnSpc>
              <a:buFontTx/>
              <a:buNone/>
            </a:pPr>
            <a:r>
              <a:rPr lang="en-US" altLang="en-US" sz="2400" dirty="0" smtClean="0"/>
              <a:t>	</a:t>
            </a:r>
            <a:r>
              <a:rPr lang="en-US" altLang="en-US" sz="2000" dirty="0" smtClean="0">
                <a:latin typeface="Times New Roman" panose="02020603050405020304" pitchFamily="18" charset="0"/>
                <a:cs typeface="Times New Roman" panose="02020603050405020304" pitchFamily="18" charset="0"/>
              </a:rPr>
              <a:t>The longer a procedure is the more difficult it is to understand.</a:t>
            </a:r>
          </a:p>
          <a:p>
            <a:pPr eaLnBrk="1" hangingPunct="1">
              <a:lnSpc>
                <a:spcPct val="90000"/>
              </a:lnSpc>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000" i="1" u="sng" dirty="0" smtClean="0">
                <a:latin typeface="Times New Roman" panose="02020603050405020304" pitchFamily="18" charset="0"/>
              </a:rPr>
              <a:t>solution</a:t>
            </a:r>
            <a:r>
              <a:rPr lang="en-US" altLang="en-US" sz="2000" dirty="0" smtClean="0">
                <a:latin typeface="Times New Roman" panose="02020603050405020304" pitchFamily="18" charset="0"/>
              </a:rPr>
              <a:t>: perform EXTRACT METHOD or Decompose Conditional or Replace Temp with Query.</a:t>
            </a:r>
          </a:p>
        </p:txBody>
      </p:sp>
      <p:sp>
        <p:nvSpPr>
          <p:cNvPr id="40962" name="Rectangle 2"/>
          <p:cNvSpPr>
            <a:spLocks noGrp="1" noChangeArrowheads="1"/>
          </p:cNvSpPr>
          <p:nvPr>
            <p:ph type="title"/>
          </p:nvPr>
        </p:nvSpPr>
        <p:spPr/>
        <p:txBody>
          <a:bodyPr/>
          <a:lstStyle/>
          <a:p>
            <a:pPr eaLnBrk="1" hangingPunct="1"/>
            <a:r>
              <a:rPr lang="en-US" altLang="en-US" smtClean="0"/>
              <a:t>Few solutions to Bad Smells</a:t>
            </a:r>
          </a:p>
        </p:txBody>
      </p:sp>
    </p:spTree>
    <p:extLst>
      <p:ext uri="{BB962C8B-B14F-4D97-AF65-F5344CB8AC3E}">
        <p14:creationId xmlns:p14="http://schemas.microsoft.com/office/powerpoint/2010/main" val="1861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 calcmode="lin" valueType="num">
                                      <p:cBhvr additive="base">
                                        <p:cTn id="7"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lnSpc>
                <a:spcPct val="90000"/>
              </a:lnSpc>
            </a:pPr>
            <a:r>
              <a:rPr lang="en-US" altLang="en-US" sz="2400" u="sng" smtClean="0"/>
              <a:t>Large class</a:t>
            </a:r>
          </a:p>
          <a:p>
            <a:pPr eaLnBrk="1" hangingPunct="1">
              <a:lnSpc>
                <a:spcPct val="90000"/>
              </a:lnSpc>
              <a:buFontTx/>
              <a:buNone/>
            </a:pPr>
            <a:r>
              <a:rPr lang="en-US" altLang="en-US" sz="2400" smtClean="0"/>
              <a:t>	</a:t>
            </a:r>
            <a:r>
              <a:rPr lang="en-US" altLang="en-US" sz="2000" smtClean="0">
                <a:latin typeface="Times New Roman" panose="02020603050405020304" pitchFamily="18" charset="0"/>
                <a:cs typeface="Times New Roman" panose="02020603050405020304" pitchFamily="18" charset="0"/>
              </a:rPr>
              <a:t>When a class is trying to do too much, it often shows up as too many instance variables.</a:t>
            </a:r>
          </a:p>
          <a:p>
            <a:pPr eaLnBrk="1" hangingPunct="1">
              <a:lnSpc>
                <a:spcPct val="90000"/>
              </a:lnSpc>
              <a:buFontTx/>
              <a:buNone/>
            </a:pPr>
            <a:r>
              <a:rPr lang="en-US" altLang="en-US" sz="2000" smtClean="0">
                <a:latin typeface="Times New Roman" panose="02020603050405020304" pitchFamily="18" charset="0"/>
                <a:cs typeface="Times New Roman" panose="02020603050405020304" pitchFamily="18" charset="0"/>
              </a:rPr>
              <a:t>	</a:t>
            </a:r>
            <a:r>
              <a:rPr lang="en-US" altLang="en-US" sz="2000" u="sng" smtClean="0">
                <a:latin typeface="Times New Roman" panose="02020603050405020304" pitchFamily="18" charset="0"/>
                <a:cs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perform EXTRACT CLASS or SUBCLASS</a:t>
            </a:r>
          </a:p>
          <a:p>
            <a:pPr eaLnBrk="1" hangingPunct="1">
              <a:lnSpc>
                <a:spcPct val="90000"/>
              </a:lnSpc>
              <a:buFontTx/>
              <a:buNone/>
            </a:pPr>
            <a:endParaRPr lang="en-US" altLang="en-US" sz="1800" smtClean="0">
              <a:latin typeface="Times New Roman" panose="02020603050405020304" pitchFamily="18" charset="0"/>
            </a:endParaRPr>
          </a:p>
          <a:p>
            <a:pPr eaLnBrk="1" hangingPunct="1">
              <a:lnSpc>
                <a:spcPct val="90000"/>
              </a:lnSpc>
            </a:pPr>
            <a:r>
              <a:rPr lang="en-US" altLang="en-US" sz="2400" u="sng" smtClean="0"/>
              <a:t>Long Parameter List</a:t>
            </a:r>
          </a:p>
          <a:p>
            <a:pPr eaLnBrk="1" hangingPunct="1">
              <a:lnSpc>
                <a:spcPct val="90000"/>
              </a:lnSpc>
              <a:buFontTx/>
              <a:buNone/>
            </a:pP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With objects you don't need to pass in everything the method needs, instead you pass in enough so the method can get to everything it needs</a:t>
            </a:r>
          </a:p>
          <a:p>
            <a:pPr eaLnBrk="1" hangingPunct="1">
              <a:lnSpc>
                <a:spcPct val="90000"/>
              </a:lnSpc>
              <a:buFontTx/>
              <a:buNone/>
            </a:pPr>
            <a:r>
              <a:rPr lang="en-US" altLang="en-US" sz="2000" smtClean="0">
                <a:latin typeface="Times New Roman" panose="02020603050405020304" pitchFamily="18" charset="0"/>
              </a:rPr>
              <a:t>	 </a:t>
            </a:r>
            <a:r>
              <a:rPr lang="en-US" altLang="en-US" sz="2000" i="1" u="sng" smtClean="0">
                <a:latin typeface="Times New Roman" panose="02020603050405020304" pitchFamily="18" charset="0"/>
              </a:rPr>
              <a:t>solution</a:t>
            </a:r>
            <a:r>
              <a:rPr lang="en-US" altLang="en-US" sz="2000" smtClean="0">
                <a:latin typeface="Times New Roman" panose="02020603050405020304" pitchFamily="18" charset="0"/>
              </a:rPr>
              <a:t>: </a:t>
            </a:r>
            <a:r>
              <a:rPr lang="en-US" altLang="en-US" sz="2000" smtClean="0">
                <a:latin typeface="Times New Roman" panose="02020603050405020304" pitchFamily="18" charset="0"/>
                <a:cs typeface="Times New Roman" panose="02020603050405020304" pitchFamily="18" charset="0"/>
              </a:rPr>
              <a:t>Use REPLACE PARAMETER with METHOD when you can get the data in one parameter by making a request of an object you already know about</a:t>
            </a:r>
            <a:r>
              <a:rPr lang="en-US" altLang="en-US" sz="1800" smtClean="0">
                <a:latin typeface="Times New Roman" panose="02020603050405020304" pitchFamily="18" charset="0"/>
                <a:cs typeface="Times New Roman" panose="02020603050405020304" pitchFamily="18" charset="0"/>
              </a:rPr>
              <a:t>.</a:t>
            </a:r>
            <a:endParaRPr lang="en-US" altLang="en-US" sz="1800" smtClean="0">
              <a:latin typeface="Times New Roman" panose="02020603050405020304" pitchFamily="18" charset="0"/>
            </a:endParaRPr>
          </a:p>
          <a:p>
            <a:pPr eaLnBrk="1" hangingPunct="1">
              <a:lnSpc>
                <a:spcPct val="90000"/>
              </a:lnSpc>
              <a:buFontTx/>
              <a:buNone/>
            </a:pPr>
            <a:endParaRPr lang="en-US" altLang="en-US" sz="1800" smtClean="0">
              <a:latin typeface="Times New Roman" panose="02020603050405020304" pitchFamily="18" charset="0"/>
            </a:endParaRPr>
          </a:p>
          <a:p>
            <a:pPr eaLnBrk="1" hangingPunct="1">
              <a:lnSpc>
                <a:spcPct val="90000"/>
              </a:lnSpc>
              <a:buFontTx/>
              <a:buNone/>
            </a:pPr>
            <a:endParaRPr lang="en-US" altLang="en-US" sz="2400" u="sng" smtClean="0"/>
          </a:p>
          <a:p>
            <a:pPr eaLnBrk="1" hangingPunct="1">
              <a:lnSpc>
                <a:spcPct val="90000"/>
              </a:lnSpc>
              <a:buFontTx/>
              <a:buNone/>
            </a:pPr>
            <a:endParaRPr lang="en-US" altLang="en-US" sz="1800" smtClean="0"/>
          </a:p>
          <a:p>
            <a:pPr eaLnBrk="1" hangingPunct="1">
              <a:lnSpc>
                <a:spcPct val="90000"/>
              </a:lnSpc>
              <a:buFontTx/>
              <a:buNone/>
            </a:pPr>
            <a:endParaRPr lang="en-US" altLang="en-US" sz="2400" smtClean="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421981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5770</TotalTime>
  <Words>2107</Words>
  <Application>Microsoft Office PowerPoint</Application>
  <PresentationFormat>On-screen Show (4:3)</PresentationFormat>
  <Paragraphs>273</Paragraphs>
  <Slides>31</Slides>
  <Notes>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ＭＳ Ｐゴシック</vt:lpstr>
      <vt:lpstr>Arial</vt:lpstr>
      <vt:lpstr>Calibri</vt:lpstr>
      <vt:lpstr>Constantia</vt:lpstr>
      <vt:lpstr>Courier New</vt:lpstr>
      <vt:lpstr>ITC Stone Sans Std Bold</vt:lpstr>
      <vt:lpstr>Times New Roman</vt:lpstr>
      <vt:lpstr>Wingdings</vt:lpstr>
      <vt:lpstr>Wingdings 2</vt:lpstr>
      <vt:lpstr>Flow</vt:lpstr>
      <vt:lpstr>Refactoring-III</vt:lpstr>
      <vt:lpstr>Inline Temp</vt:lpstr>
      <vt:lpstr>Replace Temp with Query</vt:lpstr>
      <vt:lpstr>Split Temporary Variable</vt:lpstr>
      <vt:lpstr>Remove Assignments to Parameters</vt:lpstr>
      <vt:lpstr>Replace Method with Method Object</vt:lpstr>
      <vt:lpstr>Bad Smells in Code</vt:lpstr>
      <vt:lpstr>Few solutions to Bad Smells</vt:lpstr>
      <vt:lpstr>PowerPoint Presentation</vt:lpstr>
      <vt:lpstr>PowerPoint Presentation</vt:lpstr>
      <vt:lpstr>PowerPoint Presentation</vt:lpstr>
      <vt:lpstr>Data Classes</vt:lpstr>
      <vt:lpstr>Data Classes</vt:lpstr>
      <vt:lpstr>Data Classes</vt:lpstr>
      <vt:lpstr>Data Classes</vt:lpstr>
      <vt:lpstr>What is Feature Envy?</vt:lpstr>
      <vt:lpstr>Feature Envy</vt:lpstr>
      <vt:lpstr>Lazy Class</vt:lpstr>
      <vt:lpstr>Lazy Class</vt:lpstr>
      <vt:lpstr>Parallel Inheritance Hierarchies</vt:lpstr>
      <vt:lpstr>Speculative Generality</vt:lpstr>
      <vt:lpstr>Speculative Generality</vt:lpstr>
      <vt:lpstr>Message Chains</vt:lpstr>
      <vt:lpstr>Message Chains</vt:lpstr>
      <vt:lpstr>Benefits of Refactoring</vt:lpstr>
      <vt:lpstr>Continued…</vt:lpstr>
      <vt:lpstr>Refactoring Risks </vt:lpstr>
      <vt:lpstr>Costs of Refactoring </vt:lpstr>
      <vt:lpstr>Continued…</vt:lpstr>
      <vt:lpstr>Continued…</vt:lpstr>
      <vt:lpstr>When to put Off Refactoring ?</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Abdual Rehman</cp:lastModifiedBy>
  <cp:revision>864</cp:revision>
  <dcterms:created xsi:type="dcterms:W3CDTF">2004-10-12T01:32:18Z</dcterms:created>
  <dcterms:modified xsi:type="dcterms:W3CDTF">2022-11-30T08:10:58Z</dcterms:modified>
</cp:coreProperties>
</file>