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comments/comment2.xml" ContentType="application/vnd.openxmlformats-officedocument.presentationml.comments+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26"/>
  </p:notesMasterIdLst>
  <p:sldIdLst>
    <p:sldId id="269" r:id="rId2"/>
    <p:sldId id="270" r:id="rId3"/>
    <p:sldId id="272" r:id="rId4"/>
    <p:sldId id="271" r:id="rId5"/>
    <p:sldId id="277" r:id="rId6"/>
    <p:sldId id="273" r:id="rId7"/>
    <p:sldId id="266" r:id="rId8"/>
    <p:sldId id="257" r:id="rId9"/>
    <p:sldId id="274" r:id="rId10"/>
    <p:sldId id="275" r:id="rId11"/>
    <p:sldId id="258" r:id="rId12"/>
    <p:sldId id="259" r:id="rId13"/>
    <p:sldId id="263" r:id="rId14"/>
    <p:sldId id="276" r:id="rId15"/>
    <p:sldId id="278" r:id="rId16"/>
    <p:sldId id="260" r:id="rId17"/>
    <p:sldId id="261" r:id="rId18"/>
    <p:sldId id="267" r:id="rId19"/>
    <p:sldId id="268" r:id="rId20"/>
    <p:sldId id="280" r:id="rId21"/>
    <p:sldId id="292" r:id="rId22"/>
    <p:sldId id="281" r:id="rId23"/>
    <p:sldId id="264" r:id="rId24"/>
    <p:sldId id="27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veria Ali" initials="JA" lastIdx="11" clrIdx="0">
    <p:extLst>
      <p:ext uri="{19B8F6BF-5375-455C-9EA6-DF929625EA0E}">
        <p15:presenceInfo xmlns:p15="http://schemas.microsoft.com/office/powerpoint/2012/main" userId="Javeria Ali" providerId="None"/>
      </p:ext>
    </p:extLst>
  </p:cmAuthor>
  <p:cmAuthor id="2" name="dellpc" initials="d" lastIdx="1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7773C"/>
    <a:srgbClr val="1640B6"/>
    <a:srgbClr val="C5C5C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595"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21-04-01T00:30:21.194" idx="1">
    <p:pos x="7051" y="1289"/>
    <p:text>"What?" 
 The nature of the paper</p:text>
  </p:cm>
  <p:cm authorId="2" dt="2021-04-01T00:30:50.449" idx="2">
    <p:pos x="7057" y="1693"/>
    <p:text>Emerging Problem</p:text>
  </p:cm>
  <p:cm authorId="2" dt="2021-04-01T00:31:21.906" idx="3">
    <p:pos x="6874" y="2130"/>
    <p:text>Methodology, it is a review by authors.
</p:text>
  </p:cm>
  <p:cm authorId="2" dt="2021-04-01T00:31:56.500" idx="4">
    <p:pos x="1940" y="2721"/>
    <p:text>It Concludes</p:text>
  </p:cm>
  <p:cm authorId="2" dt="2021-04-01T00:32:42.374" idx="5">
    <p:pos x="12" y="19"/>
    <p:text>Present simple
Exploratory in nature</p:text>
  </p:cm>
</p:cmLst>
</file>

<file path=ppt/comments/comment2.xml><?xml version="1.0" encoding="utf-8"?>
<p:cmLst xmlns:a="http://schemas.openxmlformats.org/drawingml/2006/main" xmlns:r="http://schemas.openxmlformats.org/officeDocument/2006/relationships" xmlns:p="http://schemas.openxmlformats.org/presentationml/2006/main">
  <p:cm authorId="2" dt="2021-04-01T00:33:16.358" idx="6">
    <p:pos x="6990" y="723"/>
    <p:text>Motivation and reason</p:text>
  </p:cm>
  <p:cm authorId="2" dt="2021-04-01T00:33:26.611" idx="7">
    <p:pos x="6936" y="1762"/>
    <p:text>Methodology</p:text>
  </p:cm>
  <p:cm authorId="2" dt="2021-04-01T00:33:41.583" idx="8">
    <p:pos x="7028" y="969"/>
    <p:text>Appears to be a solution or idea</p:text>
  </p:cm>
  <p:cm authorId="2" dt="2021-04-01T00:34:30.312" idx="9">
    <p:pos x="6964" y="2341"/>
    <p:text>Result, findings</p:text>
  </p:cm>
  <p:cm authorId="2" dt="2021-04-01T00:34:56.068" idx="10">
    <p:pos x="7020" y="3047"/>
    <p:text>Conclusion</p:tex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FA53017-B859-45DF-95EC-B2C1EC1B6CDD}" type="doc">
      <dgm:prSet loTypeId="urn:microsoft.com/office/officeart/2005/8/layout/hList9" loCatId="list" qsTypeId="urn:microsoft.com/office/officeart/2005/8/quickstyle/simple1" qsCatId="simple" csTypeId="urn:microsoft.com/office/officeart/2005/8/colors/accent1_2" csCatId="accent1" phldr="1"/>
      <dgm:spPr/>
      <dgm:t>
        <a:bodyPr/>
        <a:lstStyle/>
        <a:p>
          <a:endParaRPr lang="en-US"/>
        </a:p>
      </dgm:t>
    </dgm:pt>
    <dgm:pt modelId="{B6BB0DA4-2FF0-4B51-8A7D-581CF608DBAD}">
      <dgm:prSet phldrT="[Text]" custT="1"/>
      <dgm:spPr>
        <a:solidFill>
          <a:srgbClr val="FFFF00"/>
        </a:solidFill>
      </dgm:spPr>
      <dgm:t>
        <a:bodyPr/>
        <a:lstStyle/>
        <a:p>
          <a:r>
            <a:rPr lang="en-US" sz="2800" b="1" dirty="0" smtClean="0">
              <a:solidFill>
                <a:srgbClr val="07773C"/>
              </a:solidFill>
            </a:rPr>
            <a:t>Informative </a:t>
          </a:r>
          <a:endParaRPr lang="en-US" sz="2800" b="1" dirty="0">
            <a:solidFill>
              <a:srgbClr val="07773C"/>
            </a:solidFill>
          </a:endParaRPr>
        </a:p>
      </dgm:t>
    </dgm:pt>
    <dgm:pt modelId="{387929F8-E1F9-427B-8F14-FDB3F5848715}" type="parTrans" cxnId="{5F541C54-0208-4EA2-A7E7-C7F10684EB12}">
      <dgm:prSet/>
      <dgm:spPr/>
      <dgm:t>
        <a:bodyPr/>
        <a:lstStyle/>
        <a:p>
          <a:endParaRPr lang="en-US"/>
        </a:p>
      </dgm:t>
    </dgm:pt>
    <dgm:pt modelId="{E309D37A-A460-42B7-B25E-E3096FB17147}" type="sibTrans" cxnId="{5F541C54-0208-4EA2-A7E7-C7F10684EB12}">
      <dgm:prSet/>
      <dgm:spPr/>
      <dgm:t>
        <a:bodyPr/>
        <a:lstStyle/>
        <a:p>
          <a:endParaRPr lang="en-US"/>
        </a:p>
      </dgm:t>
    </dgm:pt>
    <dgm:pt modelId="{45201FBB-B8FA-47F0-8D3B-404E8FE6E0E3}">
      <dgm:prSet phldrT="[Text]"/>
      <dgm:spPr/>
      <dgm:t>
        <a:bodyPr/>
        <a:lstStyle/>
        <a:p>
          <a:r>
            <a:rPr lang="en-US" dirty="0" smtClean="0">
              <a:solidFill>
                <a:schemeClr val="tx2"/>
              </a:solidFill>
              <a:latin typeface="Times New Roman" pitchFamily="18" charset="0"/>
              <a:cs typeface="Times New Roman" pitchFamily="18" charset="0"/>
            </a:rPr>
            <a:t>-Written after the project has been completed.</a:t>
          </a:r>
        </a:p>
        <a:p>
          <a:r>
            <a:rPr lang="en-US" dirty="0" smtClean="0">
              <a:solidFill>
                <a:schemeClr val="tx2"/>
              </a:solidFill>
              <a:latin typeface="Times New Roman" pitchFamily="18" charset="0"/>
              <a:cs typeface="Times New Roman" pitchFamily="18" charset="0"/>
            </a:rPr>
            <a:t> -Care is given to the results and conclusions</a:t>
          </a:r>
          <a:endParaRPr lang="en-US" dirty="0"/>
        </a:p>
      </dgm:t>
    </dgm:pt>
    <dgm:pt modelId="{0E3736E9-6732-4451-AD68-8E21D7545E62}" type="parTrans" cxnId="{AA5C12B8-D779-43FD-9DB6-FEC66BBFF4C7}">
      <dgm:prSet/>
      <dgm:spPr/>
      <dgm:t>
        <a:bodyPr/>
        <a:lstStyle/>
        <a:p>
          <a:endParaRPr lang="en-US"/>
        </a:p>
      </dgm:t>
    </dgm:pt>
    <dgm:pt modelId="{13D93191-8406-4B12-B71F-7F4FACB86E4F}" type="sibTrans" cxnId="{AA5C12B8-D779-43FD-9DB6-FEC66BBFF4C7}">
      <dgm:prSet/>
      <dgm:spPr/>
      <dgm:t>
        <a:bodyPr/>
        <a:lstStyle/>
        <a:p>
          <a:endParaRPr lang="en-US"/>
        </a:p>
      </dgm:t>
    </dgm:pt>
    <dgm:pt modelId="{1AFCC22C-D779-415E-8B67-68CCC7C5E0A9}">
      <dgm:prSet phldrT="[Text]"/>
      <dgm:spPr>
        <a:solidFill>
          <a:srgbClr val="FFFF00"/>
        </a:solidFill>
      </dgm:spPr>
      <dgm:t>
        <a:bodyPr/>
        <a:lstStyle/>
        <a:p>
          <a:r>
            <a:rPr lang="en-US" dirty="0" smtClean="0">
              <a:solidFill>
                <a:srgbClr val="07773C"/>
              </a:solidFill>
            </a:rPr>
            <a:t>Descriptive </a:t>
          </a:r>
          <a:endParaRPr lang="en-US" dirty="0">
            <a:solidFill>
              <a:srgbClr val="07773C"/>
            </a:solidFill>
          </a:endParaRPr>
        </a:p>
      </dgm:t>
    </dgm:pt>
    <dgm:pt modelId="{9E20BA8D-FDFA-4141-9105-25784C8815DD}" type="parTrans" cxnId="{A8909FF3-E4A4-43E3-8B6E-3109ACD97344}">
      <dgm:prSet/>
      <dgm:spPr/>
      <dgm:t>
        <a:bodyPr/>
        <a:lstStyle/>
        <a:p>
          <a:endParaRPr lang="en-US"/>
        </a:p>
      </dgm:t>
    </dgm:pt>
    <dgm:pt modelId="{22A2E637-B576-472A-A7FB-26C9006DBC39}" type="sibTrans" cxnId="{A8909FF3-E4A4-43E3-8B6E-3109ACD97344}">
      <dgm:prSet/>
      <dgm:spPr/>
      <dgm:t>
        <a:bodyPr/>
        <a:lstStyle/>
        <a:p>
          <a:endParaRPr lang="en-US"/>
        </a:p>
      </dgm:t>
    </dgm:pt>
    <dgm:pt modelId="{DC62D387-7AD5-478C-816F-E523752B22C5}">
      <dgm:prSet phldrT="[Text]"/>
      <dgm:spPr/>
      <dgm:t>
        <a:bodyPr/>
        <a:lstStyle/>
        <a:p>
          <a:pPr marL="0" marR="0" indent="0" defTabSz="914400" eaLnBrk="1" fontAlgn="auto" latinLnBrk="0" hangingPunct="1">
            <a:lnSpc>
              <a:spcPct val="100000"/>
            </a:lnSpc>
            <a:spcBef>
              <a:spcPts val="0"/>
            </a:spcBef>
            <a:spcAft>
              <a:spcPts val="0"/>
            </a:spcAft>
            <a:buClrTx/>
            <a:buSzTx/>
            <a:buFontTx/>
            <a:buNone/>
            <a:tabLst/>
            <a:defRPr/>
          </a:pPr>
          <a:r>
            <a:rPr lang="en-US" dirty="0" smtClean="0">
              <a:solidFill>
                <a:schemeClr val="tx2"/>
              </a:solidFill>
              <a:latin typeface="Times New Roman" pitchFamily="18" charset="0"/>
              <a:cs typeface="Times New Roman" pitchFamily="18" charset="0"/>
            </a:rPr>
            <a:t>- It is written before the project is completed. </a:t>
          </a:r>
        </a:p>
        <a:p>
          <a:pPr marL="0" marR="0" indent="0" defTabSz="914400" eaLnBrk="1" fontAlgn="auto" latinLnBrk="0" hangingPunct="1">
            <a:lnSpc>
              <a:spcPct val="100000"/>
            </a:lnSpc>
            <a:spcBef>
              <a:spcPts val="0"/>
            </a:spcBef>
            <a:spcAft>
              <a:spcPts val="0"/>
            </a:spcAft>
            <a:buClrTx/>
            <a:buSzTx/>
            <a:buFontTx/>
            <a:buNone/>
            <a:tabLst/>
            <a:defRPr/>
          </a:pPr>
          <a:r>
            <a:rPr lang="en-US" dirty="0" smtClean="0">
              <a:solidFill>
                <a:schemeClr val="tx2"/>
              </a:solidFill>
              <a:latin typeface="Times New Roman" pitchFamily="18" charset="0"/>
              <a:cs typeface="Times New Roman" pitchFamily="18" charset="0"/>
            </a:rPr>
            <a:t>- Emphasis is on the problem and the method.</a:t>
          </a:r>
        </a:p>
        <a:p>
          <a:pPr defTabSz="2311400">
            <a:lnSpc>
              <a:spcPct val="90000"/>
            </a:lnSpc>
            <a:spcBef>
              <a:spcPct val="0"/>
            </a:spcBef>
            <a:spcAft>
              <a:spcPct val="35000"/>
            </a:spcAft>
          </a:pPr>
          <a:endParaRPr lang="en-US" dirty="0"/>
        </a:p>
      </dgm:t>
    </dgm:pt>
    <dgm:pt modelId="{C942D503-DB24-4318-9626-78092EF43CE0}" type="parTrans" cxnId="{BDAB1279-31F0-4D68-B897-26368C9EB579}">
      <dgm:prSet/>
      <dgm:spPr/>
      <dgm:t>
        <a:bodyPr/>
        <a:lstStyle/>
        <a:p>
          <a:endParaRPr lang="en-US"/>
        </a:p>
      </dgm:t>
    </dgm:pt>
    <dgm:pt modelId="{D237AA81-1327-40FC-9D1C-901CDEE35D5A}" type="sibTrans" cxnId="{BDAB1279-31F0-4D68-B897-26368C9EB579}">
      <dgm:prSet/>
      <dgm:spPr/>
      <dgm:t>
        <a:bodyPr/>
        <a:lstStyle/>
        <a:p>
          <a:endParaRPr lang="en-US"/>
        </a:p>
      </dgm:t>
    </dgm:pt>
    <dgm:pt modelId="{37245E50-AD67-48AE-BD11-E66545EA312E}" type="pres">
      <dgm:prSet presAssocID="{2FA53017-B859-45DF-95EC-B2C1EC1B6CDD}" presName="list" presStyleCnt="0">
        <dgm:presLayoutVars>
          <dgm:dir/>
          <dgm:animLvl val="lvl"/>
        </dgm:presLayoutVars>
      </dgm:prSet>
      <dgm:spPr/>
      <dgm:t>
        <a:bodyPr/>
        <a:lstStyle/>
        <a:p>
          <a:endParaRPr lang="en-US"/>
        </a:p>
      </dgm:t>
    </dgm:pt>
    <dgm:pt modelId="{49B1FFB4-B136-44DE-8DB6-67DEC3970E94}" type="pres">
      <dgm:prSet presAssocID="{B6BB0DA4-2FF0-4B51-8A7D-581CF608DBAD}" presName="posSpace" presStyleCnt="0"/>
      <dgm:spPr/>
    </dgm:pt>
    <dgm:pt modelId="{67894E03-4511-4445-A123-6DE73C846375}" type="pres">
      <dgm:prSet presAssocID="{B6BB0DA4-2FF0-4B51-8A7D-581CF608DBAD}" presName="vertFlow" presStyleCnt="0"/>
      <dgm:spPr/>
    </dgm:pt>
    <dgm:pt modelId="{68F18FC4-AE15-4B8E-8FBA-6D9A468B5A69}" type="pres">
      <dgm:prSet presAssocID="{B6BB0DA4-2FF0-4B51-8A7D-581CF608DBAD}" presName="topSpace" presStyleCnt="0"/>
      <dgm:spPr/>
    </dgm:pt>
    <dgm:pt modelId="{7BF5106B-C4B2-442D-BAC9-D63C52BE2835}" type="pres">
      <dgm:prSet presAssocID="{B6BB0DA4-2FF0-4B51-8A7D-581CF608DBAD}" presName="firstComp" presStyleCnt="0"/>
      <dgm:spPr/>
    </dgm:pt>
    <dgm:pt modelId="{F2661F2C-D0E8-4006-9542-EEF3C681397F}" type="pres">
      <dgm:prSet presAssocID="{B6BB0DA4-2FF0-4B51-8A7D-581CF608DBAD}" presName="firstChild" presStyleLbl="bgAccFollowNode1" presStyleIdx="0" presStyleCnt="2" custScaleY="294780" custLinFactNeighborX="-45754" custLinFactNeighborY="36489"/>
      <dgm:spPr/>
      <dgm:t>
        <a:bodyPr/>
        <a:lstStyle/>
        <a:p>
          <a:endParaRPr lang="en-US"/>
        </a:p>
      </dgm:t>
    </dgm:pt>
    <dgm:pt modelId="{D031AB24-8288-461B-865D-05E6FD478B1B}" type="pres">
      <dgm:prSet presAssocID="{B6BB0DA4-2FF0-4B51-8A7D-581CF608DBAD}" presName="firstChildTx" presStyleLbl="bgAccFollowNode1" presStyleIdx="0" presStyleCnt="2">
        <dgm:presLayoutVars>
          <dgm:bulletEnabled val="1"/>
        </dgm:presLayoutVars>
      </dgm:prSet>
      <dgm:spPr/>
      <dgm:t>
        <a:bodyPr/>
        <a:lstStyle/>
        <a:p>
          <a:endParaRPr lang="en-US"/>
        </a:p>
      </dgm:t>
    </dgm:pt>
    <dgm:pt modelId="{EE44D885-C437-43CA-B673-8FD96A50C611}" type="pres">
      <dgm:prSet presAssocID="{B6BB0DA4-2FF0-4B51-8A7D-581CF608DBAD}" presName="negSpace" presStyleCnt="0"/>
      <dgm:spPr/>
    </dgm:pt>
    <dgm:pt modelId="{33151A50-43B9-4827-A5B9-FCD2E68EF29A}" type="pres">
      <dgm:prSet presAssocID="{B6BB0DA4-2FF0-4B51-8A7D-581CF608DBAD}" presName="circle" presStyleLbl="node1" presStyleIdx="0" presStyleCnt="2" custScaleX="169325"/>
      <dgm:spPr/>
      <dgm:t>
        <a:bodyPr/>
        <a:lstStyle/>
        <a:p>
          <a:endParaRPr lang="en-US"/>
        </a:p>
      </dgm:t>
    </dgm:pt>
    <dgm:pt modelId="{8C7B7466-491D-4E3B-B186-87A0F3B662BE}" type="pres">
      <dgm:prSet presAssocID="{E309D37A-A460-42B7-B25E-E3096FB17147}" presName="transSpace" presStyleCnt="0"/>
      <dgm:spPr/>
    </dgm:pt>
    <dgm:pt modelId="{506D882C-1F49-4752-BFCB-45B3D9941345}" type="pres">
      <dgm:prSet presAssocID="{1AFCC22C-D779-415E-8B67-68CCC7C5E0A9}" presName="posSpace" presStyleCnt="0"/>
      <dgm:spPr/>
    </dgm:pt>
    <dgm:pt modelId="{441161CE-0512-4F20-98B4-138ED772EB71}" type="pres">
      <dgm:prSet presAssocID="{1AFCC22C-D779-415E-8B67-68CCC7C5E0A9}" presName="vertFlow" presStyleCnt="0"/>
      <dgm:spPr/>
    </dgm:pt>
    <dgm:pt modelId="{A5273E09-662B-46B7-A1E0-461E63D14082}" type="pres">
      <dgm:prSet presAssocID="{1AFCC22C-D779-415E-8B67-68CCC7C5E0A9}" presName="topSpace" presStyleCnt="0"/>
      <dgm:spPr/>
    </dgm:pt>
    <dgm:pt modelId="{1C8D60B5-D1D7-43ED-9CB0-071B5D8BA274}" type="pres">
      <dgm:prSet presAssocID="{1AFCC22C-D779-415E-8B67-68CCC7C5E0A9}" presName="firstComp" presStyleCnt="0"/>
      <dgm:spPr/>
    </dgm:pt>
    <dgm:pt modelId="{489365D8-6298-4A69-8607-F3E9FB54736A}" type="pres">
      <dgm:prSet presAssocID="{1AFCC22C-D779-415E-8B67-68CCC7C5E0A9}" presName="firstChild" presStyleLbl="bgAccFollowNode1" presStyleIdx="1" presStyleCnt="2" custScaleX="101077" custScaleY="306517" custLinFactNeighborX="-11443" custLinFactNeighborY="15298"/>
      <dgm:spPr/>
      <dgm:t>
        <a:bodyPr/>
        <a:lstStyle/>
        <a:p>
          <a:endParaRPr lang="en-US"/>
        </a:p>
      </dgm:t>
    </dgm:pt>
    <dgm:pt modelId="{ADA2D023-FE7A-4E65-8852-D1996654B3B3}" type="pres">
      <dgm:prSet presAssocID="{1AFCC22C-D779-415E-8B67-68CCC7C5E0A9}" presName="firstChildTx" presStyleLbl="bgAccFollowNode1" presStyleIdx="1" presStyleCnt="2">
        <dgm:presLayoutVars>
          <dgm:bulletEnabled val="1"/>
        </dgm:presLayoutVars>
      </dgm:prSet>
      <dgm:spPr/>
      <dgm:t>
        <a:bodyPr/>
        <a:lstStyle/>
        <a:p>
          <a:endParaRPr lang="en-US"/>
        </a:p>
      </dgm:t>
    </dgm:pt>
    <dgm:pt modelId="{CABA4CE7-3E08-496E-83CF-986F5FEC3EC3}" type="pres">
      <dgm:prSet presAssocID="{1AFCC22C-D779-415E-8B67-68CCC7C5E0A9}" presName="negSpace" presStyleCnt="0"/>
      <dgm:spPr/>
    </dgm:pt>
    <dgm:pt modelId="{597E6425-7198-4D5D-81B1-E80F6CC4A38A}" type="pres">
      <dgm:prSet presAssocID="{1AFCC22C-D779-415E-8B67-68CCC7C5E0A9}" presName="circle" presStyleLbl="node1" presStyleIdx="1" presStyleCnt="2" custScaleX="175321" custScaleY="94293" custLinFactNeighborX="22675" custLinFactNeighborY="-10974"/>
      <dgm:spPr/>
      <dgm:t>
        <a:bodyPr/>
        <a:lstStyle/>
        <a:p>
          <a:endParaRPr lang="en-US"/>
        </a:p>
      </dgm:t>
    </dgm:pt>
  </dgm:ptLst>
  <dgm:cxnLst>
    <dgm:cxn modelId="{58B1EA29-7DEB-46BB-9D38-A37014A00DC6}" type="presOf" srcId="{2FA53017-B859-45DF-95EC-B2C1EC1B6CDD}" destId="{37245E50-AD67-48AE-BD11-E66545EA312E}" srcOrd="0" destOrd="0" presId="urn:microsoft.com/office/officeart/2005/8/layout/hList9"/>
    <dgm:cxn modelId="{62F89064-57E4-4963-9478-B75CA36E349C}" type="presOf" srcId="{45201FBB-B8FA-47F0-8D3B-404E8FE6E0E3}" destId="{D031AB24-8288-461B-865D-05E6FD478B1B}" srcOrd="1" destOrd="0" presId="urn:microsoft.com/office/officeart/2005/8/layout/hList9"/>
    <dgm:cxn modelId="{5F541C54-0208-4EA2-A7E7-C7F10684EB12}" srcId="{2FA53017-B859-45DF-95EC-B2C1EC1B6CDD}" destId="{B6BB0DA4-2FF0-4B51-8A7D-581CF608DBAD}" srcOrd="0" destOrd="0" parTransId="{387929F8-E1F9-427B-8F14-FDB3F5848715}" sibTransId="{E309D37A-A460-42B7-B25E-E3096FB17147}"/>
    <dgm:cxn modelId="{19DA6B16-6B33-421F-B917-250DFB3CDB96}" type="presOf" srcId="{B6BB0DA4-2FF0-4B51-8A7D-581CF608DBAD}" destId="{33151A50-43B9-4827-A5B9-FCD2E68EF29A}" srcOrd="0" destOrd="0" presId="urn:microsoft.com/office/officeart/2005/8/layout/hList9"/>
    <dgm:cxn modelId="{B39C7A34-6660-47DC-B2DD-E0F4AA338B97}" type="presOf" srcId="{DC62D387-7AD5-478C-816F-E523752B22C5}" destId="{ADA2D023-FE7A-4E65-8852-D1996654B3B3}" srcOrd="1" destOrd="0" presId="urn:microsoft.com/office/officeart/2005/8/layout/hList9"/>
    <dgm:cxn modelId="{CDEF5AEB-242E-4785-BDC9-D9F467A294C0}" type="presOf" srcId="{45201FBB-B8FA-47F0-8D3B-404E8FE6E0E3}" destId="{F2661F2C-D0E8-4006-9542-EEF3C681397F}" srcOrd="0" destOrd="0" presId="urn:microsoft.com/office/officeart/2005/8/layout/hList9"/>
    <dgm:cxn modelId="{E6FD7A7C-7CA2-4508-B818-CDEAAE2CDA26}" type="presOf" srcId="{DC62D387-7AD5-478C-816F-E523752B22C5}" destId="{489365D8-6298-4A69-8607-F3E9FB54736A}" srcOrd="0" destOrd="0" presId="urn:microsoft.com/office/officeart/2005/8/layout/hList9"/>
    <dgm:cxn modelId="{AA5C12B8-D779-43FD-9DB6-FEC66BBFF4C7}" srcId="{B6BB0DA4-2FF0-4B51-8A7D-581CF608DBAD}" destId="{45201FBB-B8FA-47F0-8D3B-404E8FE6E0E3}" srcOrd="0" destOrd="0" parTransId="{0E3736E9-6732-4451-AD68-8E21D7545E62}" sibTransId="{13D93191-8406-4B12-B71F-7F4FACB86E4F}"/>
    <dgm:cxn modelId="{A8909FF3-E4A4-43E3-8B6E-3109ACD97344}" srcId="{2FA53017-B859-45DF-95EC-B2C1EC1B6CDD}" destId="{1AFCC22C-D779-415E-8B67-68CCC7C5E0A9}" srcOrd="1" destOrd="0" parTransId="{9E20BA8D-FDFA-4141-9105-25784C8815DD}" sibTransId="{22A2E637-B576-472A-A7FB-26C9006DBC39}"/>
    <dgm:cxn modelId="{381ADF45-BCEA-4355-ACB8-F82C804F937A}" type="presOf" srcId="{1AFCC22C-D779-415E-8B67-68CCC7C5E0A9}" destId="{597E6425-7198-4D5D-81B1-E80F6CC4A38A}" srcOrd="0" destOrd="0" presId="urn:microsoft.com/office/officeart/2005/8/layout/hList9"/>
    <dgm:cxn modelId="{BDAB1279-31F0-4D68-B897-26368C9EB579}" srcId="{1AFCC22C-D779-415E-8B67-68CCC7C5E0A9}" destId="{DC62D387-7AD5-478C-816F-E523752B22C5}" srcOrd="0" destOrd="0" parTransId="{C942D503-DB24-4318-9626-78092EF43CE0}" sibTransId="{D237AA81-1327-40FC-9D1C-901CDEE35D5A}"/>
    <dgm:cxn modelId="{8F0AE808-855A-4B9E-9D0C-F483642B7E92}" type="presParOf" srcId="{37245E50-AD67-48AE-BD11-E66545EA312E}" destId="{49B1FFB4-B136-44DE-8DB6-67DEC3970E94}" srcOrd="0" destOrd="0" presId="urn:microsoft.com/office/officeart/2005/8/layout/hList9"/>
    <dgm:cxn modelId="{4F67AAC2-F41C-4E22-A84E-A96637E52B07}" type="presParOf" srcId="{37245E50-AD67-48AE-BD11-E66545EA312E}" destId="{67894E03-4511-4445-A123-6DE73C846375}" srcOrd="1" destOrd="0" presId="urn:microsoft.com/office/officeart/2005/8/layout/hList9"/>
    <dgm:cxn modelId="{82A400C3-85BB-4EC3-BA89-4C5DCA350448}" type="presParOf" srcId="{67894E03-4511-4445-A123-6DE73C846375}" destId="{68F18FC4-AE15-4B8E-8FBA-6D9A468B5A69}" srcOrd="0" destOrd="0" presId="urn:microsoft.com/office/officeart/2005/8/layout/hList9"/>
    <dgm:cxn modelId="{59D90313-B7CD-414D-9691-C42FE14CB41B}" type="presParOf" srcId="{67894E03-4511-4445-A123-6DE73C846375}" destId="{7BF5106B-C4B2-442D-BAC9-D63C52BE2835}" srcOrd="1" destOrd="0" presId="urn:microsoft.com/office/officeart/2005/8/layout/hList9"/>
    <dgm:cxn modelId="{0E951312-E6D3-4EE1-9E57-D36CE6ABC2C8}" type="presParOf" srcId="{7BF5106B-C4B2-442D-BAC9-D63C52BE2835}" destId="{F2661F2C-D0E8-4006-9542-EEF3C681397F}" srcOrd="0" destOrd="0" presId="urn:microsoft.com/office/officeart/2005/8/layout/hList9"/>
    <dgm:cxn modelId="{05DBB457-EF32-497A-88D2-F0609711AFA9}" type="presParOf" srcId="{7BF5106B-C4B2-442D-BAC9-D63C52BE2835}" destId="{D031AB24-8288-461B-865D-05E6FD478B1B}" srcOrd="1" destOrd="0" presId="urn:microsoft.com/office/officeart/2005/8/layout/hList9"/>
    <dgm:cxn modelId="{F868EA4D-D02E-4719-A9F0-24914BE9595B}" type="presParOf" srcId="{37245E50-AD67-48AE-BD11-E66545EA312E}" destId="{EE44D885-C437-43CA-B673-8FD96A50C611}" srcOrd="2" destOrd="0" presId="urn:microsoft.com/office/officeart/2005/8/layout/hList9"/>
    <dgm:cxn modelId="{C2490745-B51F-4925-A250-0AAC35014332}" type="presParOf" srcId="{37245E50-AD67-48AE-BD11-E66545EA312E}" destId="{33151A50-43B9-4827-A5B9-FCD2E68EF29A}" srcOrd="3" destOrd="0" presId="urn:microsoft.com/office/officeart/2005/8/layout/hList9"/>
    <dgm:cxn modelId="{16CCECB5-5D9B-4BE5-9A25-0503C3D6F007}" type="presParOf" srcId="{37245E50-AD67-48AE-BD11-E66545EA312E}" destId="{8C7B7466-491D-4E3B-B186-87A0F3B662BE}" srcOrd="4" destOrd="0" presId="urn:microsoft.com/office/officeart/2005/8/layout/hList9"/>
    <dgm:cxn modelId="{7E4CABC9-6E73-48EA-A5BB-2A2300B7AF5D}" type="presParOf" srcId="{37245E50-AD67-48AE-BD11-E66545EA312E}" destId="{506D882C-1F49-4752-BFCB-45B3D9941345}" srcOrd="5" destOrd="0" presId="urn:microsoft.com/office/officeart/2005/8/layout/hList9"/>
    <dgm:cxn modelId="{290F878E-EAD0-426D-8DCD-1015E1ACF0A0}" type="presParOf" srcId="{37245E50-AD67-48AE-BD11-E66545EA312E}" destId="{441161CE-0512-4F20-98B4-138ED772EB71}" srcOrd="6" destOrd="0" presId="urn:microsoft.com/office/officeart/2005/8/layout/hList9"/>
    <dgm:cxn modelId="{19B6330B-F83B-4A3F-A8F1-0AE1DC89E4D1}" type="presParOf" srcId="{441161CE-0512-4F20-98B4-138ED772EB71}" destId="{A5273E09-662B-46B7-A1E0-461E63D14082}" srcOrd="0" destOrd="0" presId="urn:microsoft.com/office/officeart/2005/8/layout/hList9"/>
    <dgm:cxn modelId="{6E598CB1-874B-4CAA-BBF0-8166859684DD}" type="presParOf" srcId="{441161CE-0512-4F20-98B4-138ED772EB71}" destId="{1C8D60B5-D1D7-43ED-9CB0-071B5D8BA274}" srcOrd="1" destOrd="0" presId="urn:microsoft.com/office/officeart/2005/8/layout/hList9"/>
    <dgm:cxn modelId="{70688F18-44A1-426F-8F84-4F1BA4503D47}" type="presParOf" srcId="{1C8D60B5-D1D7-43ED-9CB0-071B5D8BA274}" destId="{489365D8-6298-4A69-8607-F3E9FB54736A}" srcOrd="0" destOrd="0" presId="urn:microsoft.com/office/officeart/2005/8/layout/hList9"/>
    <dgm:cxn modelId="{7F0F0869-2CB9-4C49-9CE9-CE1C1B57FD42}" type="presParOf" srcId="{1C8D60B5-D1D7-43ED-9CB0-071B5D8BA274}" destId="{ADA2D023-FE7A-4E65-8852-D1996654B3B3}" srcOrd="1" destOrd="0" presId="urn:microsoft.com/office/officeart/2005/8/layout/hList9"/>
    <dgm:cxn modelId="{A512530A-5C59-414E-92EF-DDB02C072C98}" type="presParOf" srcId="{37245E50-AD67-48AE-BD11-E66545EA312E}" destId="{CABA4CE7-3E08-496E-83CF-986F5FEC3EC3}" srcOrd="7" destOrd="0" presId="urn:microsoft.com/office/officeart/2005/8/layout/hList9"/>
    <dgm:cxn modelId="{CF024751-CA3A-4E11-9773-68770ADF1ED7}" type="presParOf" srcId="{37245E50-AD67-48AE-BD11-E66545EA312E}" destId="{597E6425-7198-4D5D-81B1-E80F6CC4A38A}" srcOrd="8" destOrd="0" presId="urn:microsoft.com/office/officeart/2005/8/layout/hList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C9B3EE8-1709-40CA-96AC-CC898919B380}" type="doc">
      <dgm:prSet loTypeId="urn:microsoft.com/office/officeart/2005/8/layout/hList6" loCatId="list" qsTypeId="urn:microsoft.com/office/officeart/2005/8/quickstyle/3d1" qsCatId="3D" csTypeId="urn:microsoft.com/office/officeart/2005/8/colors/colorful2" csCatId="colorful" phldr="1"/>
      <dgm:spPr/>
      <dgm:t>
        <a:bodyPr/>
        <a:lstStyle/>
        <a:p>
          <a:endParaRPr lang="en-US"/>
        </a:p>
      </dgm:t>
    </dgm:pt>
    <dgm:pt modelId="{48913CC5-4C85-4FEC-B182-D60BA5F2747A}">
      <dgm:prSet phldrT="[Text]" custT="1"/>
      <dgm:spPr/>
      <dgm:t>
        <a:bodyPr/>
        <a:lstStyle/>
        <a:p>
          <a:r>
            <a:rPr lang="en-US" sz="3600" b="1" dirty="0" smtClean="0">
              <a:solidFill>
                <a:schemeClr val="tx2"/>
              </a:solidFill>
            </a:rPr>
            <a:t>Motivation</a:t>
          </a:r>
          <a:endParaRPr lang="en-US" sz="3600" b="1" dirty="0">
            <a:solidFill>
              <a:schemeClr val="tx2"/>
            </a:solidFill>
          </a:endParaRPr>
        </a:p>
      </dgm:t>
    </dgm:pt>
    <dgm:pt modelId="{9164C7DF-7059-4115-BA92-73AC2BE92477}" type="parTrans" cxnId="{872FEDD7-37B3-44AC-9CCC-210653380A19}">
      <dgm:prSet/>
      <dgm:spPr/>
      <dgm:t>
        <a:bodyPr/>
        <a:lstStyle/>
        <a:p>
          <a:endParaRPr lang="en-US"/>
        </a:p>
      </dgm:t>
    </dgm:pt>
    <dgm:pt modelId="{E35E74F7-F877-45CA-A884-299BB6F66189}" type="sibTrans" cxnId="{872FEDD7-37B3-44AC-9CCC-210653380A19}">
      <dgm:prSet/>
      <dgm:spPr/>
      <dgm:t>
        <a:bodyPr/>
        <a:lstStyle/>
        <a:p>
          <a:endParaRPr lang="en-US"/>
        </a:p>
      </dgm:t>
    </dgm:pt>
    <dgm:pt modelId="{2EFDA51B-AAA0-48EC-968D-2738E8A62BC1}">
      <dgm:prSet phldrT="[Text]" custT="1"/>
      <dgm:spPr/>
      <dgm:t>
        <a:bodyPr/>
        <a:lstStyle/>
        <a:p>
          <a:r>
            <a:rPr lang="en-US" sz="3600" b="1" dirty="0" smtClean="0">
              <a:solidFill>
                <a:schemeClr val="tx2"/>
              </a:solidFill>
            </a:rPr>
            <a:t>Problem statement </a:t>
          </a:r>
          <a:endParaRPr lang="en-US" sz="3600" b="1" dirty="0">
            <a:solidFill>
              <a:schemeClr val="tx2"/>
            </a:solidFill>
          </a:endParaRPr>
        </a:p>
      </dgm:t>
    </dgm:pt>
    <dgm:pt modelId="{ACD717AE-51CF-4936-80EA-6258CBFEB025}" type="parTrans" cxnId="{4EA60CE6-039F-439B-866B-912D8D3A8C29}">
      <dgm:prSet/>
      <dgm:spPr/>
      <dgm:t>
        <a:bodyPr/>
        <a:lstStyle/>
        <a:p>
          <a:endParaRPr lang="en-US"/>
        </a:p>
      </dgm:t>
    </dgm:pt>
    <dgm:pt modelId="{8D7ECB18-C54E-4A58-A2EF-794763011915}" type="sibTrans" cxnId="{4EA60CE6-039F-439B-866B-912D8D3A8C29}">
      <dgm:prSet/>
      <dgm:spPr/>
      <dgm:t>
        <a:bodyPr/>
        <a:lstStyle/>
        <a:p>
          <a:endParaRPr lang="en-US"/>
        </a:p>
      </dgm:t>
    </dgm:pt>
    <dgm:pt modelId="{3E286C91-518D-4D1E-A668-1B9D67CBD689}">
      <dgm:prSet phldrT="[Text]" custT="1"/>
      <dgm:spPr/>
      <dgm:t>
        <a:bodyPr/>
        <a:lstStyle/>
        <a:p>
          <a:r>
            <a:rPr lang="en-US" sz="2800" b="1" dirty="0" smtClean="0">
              <a:solidFill>
                <a:schemeClr val="tx2"/>
              </a:solidFill>
            </a:rPr>
            <a:t>Methodology </a:t>
          </a:r>
          <a:endParaRPr lang="en-US" sz="2800" b="1" dirty="0">
            <a:solidFill>
              <a:schemeClr val="tx2"/>
            </a:solidFill>
          </a:endParaRPr>
        </a:p>
      </dgm:t>
    </dgm:pt>
    <dgm:pt modelId="{E909C585-45BD-4792-AE0A-D08380F29E7E}" type="parTrans" cxnId="{999B0050-13E6-4936-92CF-D1BB9B2B269A}">
      <dgm:prSet/>
      <dgm:spPr/>
      <dgm:t>
        <a:bodyPr/>
        <a:lstStyle/>
        <a:p>
          <a:endParaRPr lang="en-US"/>
        </a:p>
      </dgm:t>
    </dgm:pt>
    <dgm:pt modelId="{AE3B6216-1A8D-4A5B-AF86-CE664E1E41C1}" type="sibTrans" cxnId="{999B0050-13E6-4936-92CF-D1BB9B2B269A}">
      <dgm:prSet/>
      <dgm:spPr/>
      <dgm:t>
        <a:bodyPr/>
        <a:lstStyle/>
        <a:p>
          <a:endParaRPr lang="en-US"/>
        </a:p>
      </dgm:t>
    </dgm:pt>
    <dgm:pt modelId="{E672A721-C089-4DDC-918F-168B168B94CD}">
      <dgm:prSet phldrT="[Text]"/>
      <dgm:spPr/>
      <dgm:t>
        <a:bodyPr/>
        <a:lstStyle/>
        <a:p>
          <a:r>
            <a:rPr lang="en-US" b="1" dirty="0" smtClean="0">
              <a:solidFill>
                <a:schemeClr val="tx2"/>
              </a:solidFill>
            </a:rPr>
            <a:t>Results and conclusion </a:t>
          </a:r>
          <a:endParaRPr lang="en-US" b="1" dirty="0">
            <a:solidFill>
              <a:schemeClr val="tx2"/>
            </a:solidFill>
          </a:endParaRPr>
        </a:p>
      </dgm:t>
    </dgm:pt>
    <dgm:pt modelId="{64340310-B013-476B-B97E-70CDA1C44AED}" type="parTrans" cxnId="{BA60B0ED-96FF-478E-9888-BCEB65EE0480}">
      <dgm:prSet/>
      <dgm:spPr/>
      <dgm:t>
        <a:bodyPr/>
        <a:lstStyle/>
        <a:p>
          <a:endParaRPr lang="en-US"/>
        </a:p>
      </dgm:t>
    </dgm:pt>
    <dgm:pt modelId="{0209E07F-BD4D-46BA-8F00-62F4BE663160}" type="sibTrans" cxnId="{BA60B0ED-96FF-478E-9888-BCEB65EE0480}">
      <dgm:prSet/>
      <dgm:spPr/>
      <dgm:t>
        <a:bodyPr/>
        <a:lstStyle/>
        <a:p>
          <a:endParaRPr lang="en-US"/>
        </a:p>
      </dgm:t>
    </dgm:pt>
    <dgm:pt modelId="{CDD5CDCC-5716-4F45-8CD4-36E003E77A8B}" type="pres">
      <dgm:prSet presAssocID="{1C9B3EE8-1709-40CA-96AC-CC898919B380}" presName="Name0" presStyleCnt="0">
        <dgm:presLayoutVars>
          <dgm:dir/>
          <dgm:resizeHandles val="exact"/>
        </dgm:presLayoutVars>
      </dgm:prSet>
      <dgm:spPr/>
      <dgm:t>
        <a:bodyPr/>
        <a:lstStyle/>
        <a:p>
          <a:endParaRPr lang="en-US"/>
        </a:p>
      </dgm:t>
    </dgm:pt>
    <dgm:pt modelId="{332BCF9C-35B1-45C0-89B1-789A4D9B42F3}" type="pres">
      <dgm:prSet presAssocID="{48913CC5-4C85-4FEC-B182-D60BA5F2747A}" presName="node" presStyleLbl="node1" presStyleIdx="0" presStyleCnt="4">
        <dgm:presLayoutVars>
          <dgm:bulletEnabled val="1"/>
        </dgm:presLayoutVars>
      </dgm:prSet>
      <dgm:spPr/>
      <dgm:t>
        <a:bodyPr/>
        <a:lstStyle/>
        <a:p>
          <a:endParaRPr lang="en-US"/>
        </a:p>
      </dgm:t>
    </dgm:pt>
    <dgm:pt modelId="{A640F303-87F9-41A7-8EBF-B9B2929434B6}" type="pres">
      <dgm:prSet presAssocID="{E35E74F7-F877-45CA-A884-299BB6F66189}" presName="sibTrans" presStyleCnt="0"/>
      <dgm:spPr/>
      <dgm:t>
        <a:bodyPr/>
        <a:lstStyle/>
        <a:p>
          <a:endParaRPr lang="en-US"/>
        </a:p>
      </dgm:t>
    </dgm:pt>
    <dgm:pt modelId="{256630D5-750F-4598-8AB3-1BD71B51F257}" type="pres">
      <dgm:prSet presAssocID="{2EFDA51B-AAA0-48EC-968D-2738E8A62BC1}" presName="node" presStyleLbl="node1" presStyleIdx="1" presStyleCnt="4">
        <dgm:presLayoutVars>
          <dgm:bulletEnabled val="1"/>
        </dgm:presLayoutVars>
      </dgm:prSet>
      <dgm:spPr/>
      <dgm:t>
        <a:bodyPr/>
        <a:lstStyle/>
        <a:p>
          <a:endParaRPr lang="en-US"/>
        </a:p>
      </dgm:t>
    </dgm:pt>
    <dgm:pt modelId="{2CFC089F-626B-4685-B857-4409E8030A27}" type="pres">
      <dgm:prSet presAssocID="{8D7ECB18-C54E-4A58-A2EF-794763011915}" presName="sibTrans" presStyleCnt="0"/>
      <dgm:spPr/>
      <dgm:t>
        <a:bodyPr/>
        <a:lstStyle/>
        <a:p>
          <a:endParaRPr lang="en-US"/>
        </a:p>
      </dgm:t>
    </dgm:pt>
    <dgm:pt modelId="{B9BA20CD-88AC-4780-AF07-372C7786B4DB}" type="pres">
      <dgm:prSet presAssocID="{3E286C91-518D-4D1E-A668-1B9D67CBD689}" presName="node" presStyleLbl="node1" presStyleIdx="2" presStyleCnt="4">
        <dgm:presLayoutVars>
          <dgm:bulletEnabled val="1"/>
        </dgm:presLayoutVars>
      </dgm:prSet>
      <dgm:spPr/>
      <dgm:t>
        <a:bodyPr/>
        <a:lstStyle/>
        <a:p>
          <a:endParaRPr lang="en-US"/>
        </a:p>
      </dgm:t>
    </dgm:pt>
    <dgm:pt modelId="{065A3A76-C4DD-4E3B-A513-3BD319310B1B}" type="pres">
      <dgm:prSet presAssocID="{AE3B6216-1A8D-4A5B-AF86-CE664E1E41C1}" presName="sibTrans" presStyleCnt="0"/>
      <dgm:spPr/>
      <dgm:t>
        <a:bodyPr/>
        <a:lstStyle/>
        <a:p>
          <a:endParaRPr lang="en-US"/>
        </a:p>
      </dgm:t>
    </dgm:pt>
    <dgm:pt modelId="{BA2B904F-38DB-4D0B-A484-47CCC43B60FD}" type="pres">
      <dgm:prSet presAssocID="{E672A721-C089-4DDC-918F-168B168B94CD}" presName="node" presStyleLbl="node1" presStyleIdx="3" presStyleCnt="4">
        <dgm:presLayoutVars>
          <dgm:bulletEnabled val="1"/>
        </dgm:presLayoutVars>
      </dgm:prSet>
      <dgm:spPr/>
      <dgm:t>
        <a:bodyPr/>
        <a:lstStyle/>
        <a:p>
          <a:endParaRPr lang="en-US"/>
        </a:p>
      </dgm:t>
    </dgm:pt>
  </dgm:ptLst>
  <dgm:cxnLst>
    <dgm:cxn modelId="{322C1BD2-470C-4E23-993D-6B140CDDC773}" type="presOf" srcId="{1C9B3EE8-1709-40CA-96AC-CC898919B380}" destId="{CDD5CDCC-5716-4F45-8CD4-36E003E77A8B}" srcOrd="0" destOrd="0" presId="urn:microsoft.com/office/officeart/2005/8/layout/hList6"/>
    <dgm:cxn modelId="{3B72C869-D6B3-412F-A796-4516C4854533}" type="presOf" srcId="{2EFDA51B-AAA0-48EC-968D-2738E8A62BC1}" destId="{256630D5-750F-4598-8AB3-1BD71B51F257}" srcOrd="0" destOrd="0" presId="urn:microsoft.com/office/officeart/2005/8/layout/hList6"/>
    <dgm:cxn modelId="{872FEDD7-37B3-44AC-9CCC-210653380A19}" srcId="{1C9B3EE8-1709-40CA-96AC-CC898919B380}" destId="{48913CC5-4C85-4FEC-B182-D60BA5F2747A}" srcOrd="0" destOrd="0" parTransId="{9164C7DF-7059-4115-BA92-73AC2BE92477}" sibTransId="{E35E74F7-F877-45CA-A884-299BB6F66189}"/>
    <dgm:cxn modelId="{725F9170-4606-4BF8-9753-788D4F160D27}" type="presOf" srcId="{48913CC5-4C85-4FEC-B182-D60BA5F2747A}" destId="{332BCF9C-35B1-45C0-89B1-789A4D9B42F3}" srcOrd="0" destOrd="0" presId="urn:microsoft.com/office/officeart/2005/8/layout/hList6"/>
    <dgm:cxn modelId="{7158FD80-7CD0-407D-9306-E760754FB8AE}" type="presOf" srcId="{E672A721-C089-4DDC-918F-168B168B94CD}" destId="{BA2B904F-38DB-4D0B-A484-47CCC43B60FD}" srcOrd="0" destOrd="0" presId="urn:microsoft.com/office/officeart/2005/8/layout/hList6"/>
    <dgm:cxn modelId="{4EA60CE6-039F-439B-866B-912D8D3A8C29}" srcId="{1C9B3EE8-1709-40CA-96AC-CC898919B380}" destId="{2EFDA51B-AAA0-48EC-968D-2738E8A62BC1}" srcOrd="1" destOrd="0" parTransId="{ACD717AE-51CF-4936-80EA-6258CBFEB025}" sibTransId="{8D7ECB18-C54E-4A58-A2EF-794763011915}"/>
    <dgm:cxn modelId="{BA60B0ED-96FF-478E-9888-BCEB65EE0480}" srcId="{1C9B3EE8-1709-40CA-96AC-CC898919B380}" destId="{E672A721-C089-4DDC-918F-168B168B94CD}" srcOrd="3" destOrd="0" parTransId="{64340310-B013-476B-B97E-70CDA1C44AED}" sibTransId="{0209E07F-BD4D-46BA-8F00-62F4BE663160}"/>
    <dgm:cxn modelId="{1A64AB06-CD40-44DA-9ACC-5D2883164DEE}" type="presOf" srcId="{3E286C91-518D-4D1E-A668-1B9D67CBD689}" destId="{B9BA20CD-88AC-4780-AF07-372C7786B4DB}" srcOrd="0" destOrd="0" presId="urn:microsoft.com/office/officeart/2005/8/layout/hList6"/>
    <dgm:cxn modelId="{999B0050-13E6-4936-92CF-D1BB9B2B269A}" srcId="{1C9B3EE8-1709-40CA-96AC-CC898919B380}" destId="{3E286C91-518D-4D1E-A668-1B9D67CBD689}" srcOrd="2" destOrd="0" parTransId="{E909C585-45BD-4792-AE0A-D08380F29E7E}" sibTransId="{AE3B6216-1A8D-4A5B-AF86-CE664E1E41C1}"/>
    <dgm:cxn modelId="{B691BC04-CEED-4B78-B19B-D37B56ABE1BD}" type="presParOf" srcId="{CDD5CDCC-5716-4F45-8CD4-36E003E77A8B}" destId="{332BCF9C-35B1-45C0-89B1-789A4D9B42F3}" srcOrd="0" destOrd="0" presId="urn:microsoft.com/office/officeart/2005/8/layout/hList6"/>
    <dgm:cxn modelId="{603A54D2-9AA1-44CA-8EEF-E602B98F8EAE}" type="presParOf" srcId="{CDD5CDCC-5716-4F45-8CD4-36E003E77A8B}" destId="{A640F303-87F9-41A7-8EBF-B9B2929434B6}" srcOrd="1" destOrd="0" presId="urn:microsoft.com/office/officeart/2005/8/layout/hList6"/>
    <dgm:cxn modelId="{98B35152-E3C6-439D-9C82-FBF9438049E5}" type="presParOf" srcId="{CDD5CDCC-5716-4F45-8CD4-36E003E77A8B}" destId="{256630D5-750F-4598-8AB3-1BD71B51F257}" srcOrd="2" destOrd="0" presId="urn:microsoft.com/office/officeart/2005/8/layout/hList6"/>
    <dgm:cxn modelId="{FDF25914-2025-491E-BCBE-BA58D6B98DF2}" type="presParOf" srcId="{CDD5CDCC-5716-4F45-8CD4-36E003E77A8B}" destId="{2CFC089F-626B-4685-B857-4409E8030A27}" srcOrd="3" destOrd="0" presId="urn:microsoft.com/office/officeart/2005/8/layout/hList6"/>
    <dgm:cxn modelId="{BF30A406-EEF7-4340-8716-0B57CC045CB0}" type="presParOf" srcId="{CDD5CDCC-5716-4F45-8CD4-36E003E77A8B}" destId="{B9BA20CD-88AC-4780-AF07-372C7786B4DB}" srcOrd="4" destOrd="0" presId="urn:microsoft.com/office/officeart/2005/8/layout/hList6"/>
    <dgm:cxn modelId="{5C2AE2BB-8BAB-4D44-A14C-EF3BFC5E183E}" type="presParOf" srcId="{CDD5CDCC-5716-4F45-8CD4-36E003E77A8B}" destId="{065A3A76-C4DD-4E3B-A513-3BD319310B1B}" srcOrd="5" destOrd="0" presId="urn:microsoft.com/office/officeart/2005/8/layout/hList6"/>
    <dgm:cxn modelId="{A23211C7-7110-4922-A483-7DA4447E80C7}" type="presParOf" srcId="{CDD5CDCC-5716-4F45-8CD4-36E003E77A8B}" destId="{BA2B904F-38DB-4D0B-A484-47CCC43B60FD}" srcOrd="6"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661F2C-D0E8-4006-9542-EEF3C681397F}">
      <dsp:nvSpPr>
        <dsp:cNvPr id="0" name=""/>
        <dsp:cNvSpPr/>
      </dsp:nvSpPr>
      <dsp:spPr>
        <a:xfrm>
          <a:off x="166090" y="1049505"/>
          <a:ext cx="2323680" cy="456877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192024" rIns="192024" bIns="192024" numCol="1" spcCol="1270" anchor="ctr" anchorCtr="0">
          <a:noAutofit/>
        </a:bodyPr>
        <a:lstStyle/>
        <a:p>
          <a:pPr lvl="0" algn="l" defTabSz="1200150">
            <a:lnSpc>
              <a:spcPct val="90000"/>
            </a:lnSpc>
            <a:spcBef>
              <a:spcPct val="0"/>
            </a:spcBef>
            <a:spcAft>
              <a:spcPct val="35000"/>
            </a:spcAft>
          </a:pPr>
          <a:r>
            <a:rPr lang="en-US" sz="2700" kern="1200" dirty="0" smtClean="0">
              <a:solidFill>
                <a:schemeClr val="tx2"/>
              </a:solidFill>
              <a:latin typeface="Times New Roman" pitchFamily="18" charset="0"/>
              <a:cs typeface="Times New Roman" pitchFamily="18" charset="0"/>
            </a:rPr>
            <a:t>-Written after the project has been completed.</a:t>
          </a:r>
        </a:p>
        <a:p>
          <a:pPr lvl="0" algn="l" defTabSz="1200150">
            <a:lnSpc>
              <a:spcPct val="90000"/>
            </a:lnSpc>
            <a:spcBef>
              <a:spcPct val="0"/>
            </a:spcBef>
            <a:spcAft>
              <a:spcPct val="35000"/>
            </a:spcAft>
          </a:pPr>
          <a:r>
            <a:rPr lang="en-US" sz="2700" kern="1200" dirty="0" smtClean="0">
              <a:solidFill>
                <a:schemeClr val="tx2"/>
              </a:solidFill>
              <a:latin typeface="Times New Roman" pitchFamily="18" charset="0"/>
              <a:cs typeface="Times New Roman" pitchFamily="18" charset="0"/>
            </a:rPr>
            <a:t> -Care is given to the results and conclusions</a:t>
          </a:r>
          <a:endParaRPr lang="en-US" sz="2700" kern="1200" dirty="0"/>
        </a:p>
      </dsp:txBody>
      <dsp:txXfrm>
        <a:off x="537879" y="1049505"/>
        <a:ext cx="1951891" cy="4568779"/>
      </dsp:txXfrm>
    </dsp:sp>
    <dsp:sp modelId="{33151A50-43B9-4827-A5B9-FCD2E68EF29A}">
      <dsp:nvSpPr>
        <dsp:cNvPr id="0" name=""/>
        <dsp:cNvSpPr/>
      </dsp:nvSpPr>
      <dsp:spPr>
        <a:xfrm>
          <a:off x="-10028" y="123973"/>
          <a:ext cx="2623047" cy="1549120"/>
        </a:xfrm>
        <a:prstGeom prst="ellipse">
          <a:avLst/>
        </a:prstGeom>
        <a:solidFill>
          <a:srgbClr val="FFFF0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244600">
            <a:lnSpc>
              <a:spcPct val="90000"/>
            </a:lnSpc>
            <a:spcBef>
              <a:spcPct val="0"/>
            </a:spcBef>
            <a:spcAft>
              <a:spcPct val="35000"/>
            </a:spcAft>
          </a:pPr>
          <a:r>
            <a:rPr lang="en-US" sz="2800" b="1" kern="1200" dirty="0" smtClean="0">
              <a:solidFill>
                <a:srgbClr val="07773C"/>
              </a:solidFill>
            </a:rPr>
            <a:t>Informative </a:t>
          </a:r>
          <a:endParaRPr lang="en-US" sz="2800" b="1" kern="1200" dirty="0">
            <a:solidFill>
              <a:srgbClr val="07773C"/>
            </a:solidFill>
          </a:endParaRPr>
        </a:p>
      </dsp:txBody>
      <dsp:txXfrm>
        <a:off x="374108" y="350836"/>
        <a:ext cx="1854775" cy="1095394"/>
      </dsp:txXfrm>
    </dsp:sp>
    <dsp:sp modelId="{489365D8-6298-4A69-8607-F3E9FB54736A}">
      <dsp:nvSpPr>
        <dsp:cNvPr id="0" name=""/>
        <dsp:cNvSpPr/>
      </dsp:nvSpPr>
      <dsp:spPr>
        <a:xfrm>
          <a:off x="5907232" y="867594"/>
          <a:ext cx="2374001" cy="475069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192024" rIns="192024" bIns="192024" numCol="1" spcCol="1270" anchor="ctr" anchorCtr="0">
          <a:noAutofit/>
        </a:bodyPr>
        <a:lstStyle/>
        <a:p>
          <a:pPr marL="0" marR="0" lvl="0" indent="0" algn="l" defTabSz="914400" eaLnBrk="1" fontAlgn="auto" latinLnBrk="0" hangingPunct="1">
            <a:lnSpc>
              <a:spcPct val="100000"/>
            </a:lnSpc>
            <a:spcBef>
              <a:spcPct val="0"/>
            </a:spcBef>
            <a:spcAft>
              <a:spcPts val="0"/>
            </a:spcAft>
            <a:buClrTx/>
            <a:buSzTx/>
            <a:buFontTx/>
            <a:buNone/>
            <a:tabLst/>
            <a:defRPr/>
          </a:pPr>
          <a:r>
            <a:rPr lang="en-US" sz="2700" kern="1200" dirty="0" smtClean="0">
              <a:solidFill>
                <a:schemeClr val="tx2"/>
              </a:solidFill>
              <a:latin typeface="Times New Roman" pitchFamily="18" charset="0"/>
              <a:cs typeface="Times New Roman" pitchFamily="18" charset="0"/>
            </a:rPr>
            <a:t>- It is written before the project is completed. </a:t>
          </a:r>
        </a:p>
        <a:p>
          <a:pPr marL="0" marR="0" lvl="0" indent="0" algn="l" defTabSz="914400" eaLnBrk="1" fontAlgn="auto" latinLnBrk="0" hangingPunct="1">
            <a:lnSpc>
              <a:spcPct val="100000"/>
            </a:lnSpc>
            <a:spcBef>
              <a:spcPct val="0"/>
            </a:spcBef>
            <a:spcAft>
              <a:spcPts val="0"/>
            </a:spcAft>
            <a:buClrTx/>
            <a:buSzTx/>
            <a:buFontTx/>
            <a:buNone/>
            <a:tabLst/>
            <a:defRPr/>
          </a:pPr>
          <a:r>
            <a:rPr lang="en-US" sz="2700" kern="1200" dirty="0" smtClean="0">
              <a:solidFill>
                <a:schemeClr val="tx2"/>
              </a:solidFill>
              <a:latin typeface="Times New Roman" pitchFamily="18" charset="0"/>
              <a:cs typeface="Times New Roman" pitchFamily="18" charset="0"/>
            </a:rPr>
            <a:t>- Emphasis is on the problem and the method.</a:t>
          </a:r>
        </a:p>
        <a:p>
          <a:pPr lvl="0" algn="l" defTabSz="2311400">
            <a:lnSpc>
              <a:spcPct val="90000"/>
            </a:lnSpc>
            <a:spcBef>
              <a:spcPct val="0"/>
            </a:spcBef>
            <a:spcAft>
              <a:spcPct val="35000"/>
            </a:spcAft>
          </a:pPr>
          <a:endParaRPr lang="en-US" sz="2700" kern="1200" dirty="0"/>
        </a:p>
      </dsp:txBody>
      <dsp:txXfrm>
        <a:off x="6287072" y="867594"/>
        <a:ext cx="1994161" cy="4750690"/>
      </dsp:txXfrm>
    </dsp:sp>
    <dsp:sp modelId="{597E6425-7198-4D5D-81B1-E80F6CC4A38A}">
      <dsp:nvSpPr>
        <dsp:cNvPr id="0" name=""/>
        <dsp:cNvSpPr/>
      </dsp:nvSpPr>
      <dsp:spPr>
        <a:xfrm>
          <a:off x="5794925" y="0"/>
          <a:ext cx="2715932" cy="1460711"/>
        </a:xfrm>
        <a:prstGeom prst="ellipse">
          <a:avLst/>
        </a:prstGeom>
        <a:solidFill>
          <a:srgbClr val="FFFF0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466850">
            <a:lnSpc>
              <a:spcPct val="90000"/>
            </a:lnSpc>
            <a:spcBef>
              <a:spcPct val="0"/>
            </a:spcBef>
            <a:spcAft>
              <a:spcPct val="35000"/>
            </a:spcAft>
          </a:pPr>
          <a:r>
            <a:rPr lang="en-US" sz="3300" kern="1200" dirty="0" smtClean="0">
              <a:solidFill>
                <a:srgbClr val="07773C"/>
              </a:solidFill>
            </a:rPr>
            <a:t>Descriptive </a:t>
          </a:r>
          <a:endParaRPr lang="en-US" sz="3300" kern="1200" dirty="0">
            <a:solidFill>
              <a:srgbClr val="07773C"/>
            </a:solidFill>
          </a:endParaRPr>
        </a:p>
      </dsp:txBody>
      <dsp:txXfrm>
        <a:off x="6192664" y="213916"/>
        <a:ext cx="1920454" cy="103287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List9">
  <dgm:title val=""/>
  <dgm:desc val=""/>
  <dgm:catLst>
    <dgm:cat type="list" pri="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3" srcId="0" destId="1" srcOrd="0" destOrd="0"/>
        <dgm:cxn modelId="4"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1" destId="2" srcOrd="0" destOrd="0"/>
      </dgm:cxnLst>
      <dgm:bg/>
      <dgm:whole/>
    </dgm:dataModel>
  </dgm:styleData>
  <dgm:clrData>
    <dgm:dataModel>
      <dgm:ptLst>
        <dgm:pt modelId="0" type="doc"/>
        <dgm:pt modelId="1"/>
        <dgm:pt modelId="11"/>
        <dgm:pt modelId="12"/>
        <dgm:pt modelId="13"/>
        <dgm:pt modelId="14"/>
        <dgm:pt modelId="2"/>
        <dgm:pt modelId="21"/>
        <dgm:pt modelId="22"/>
        <dgm:pt modelId="23"/>
        <dgm:pt modelId="24"/>
        <dgm:pt modelId="3"/>
        <dgm:pt modelId="31"/>
        <dgm:pt modelId="32"/>
        <dgm:pt modelId="33"/>
        <dgm:pt modelId="34"/>
      </dgm:ptLst>
      <dgm:cxnLst>
        <dgm:cxn modelId="4" srcId="0" destId="1" srcOrd="0" destOrd="0"/>
        <dgm:cxn modelId="5" srcId="0" destId="2" srcOrd="1" destOrd="0"/>
        <dgm:cxn modelId="6" srcId="0" destId="3" srcOrd="1" destOrd="0"/>
        <dgm:cxn modelId="15" srcId="1" destId="11" srcOrd="0" destOrd="0"/>
        <dgm:cxn modelId="16" srcId="1" destId="12" srcOrd="0" destOrd="0"/>
        <dgm:cxn modelId="17" srcId="1" destId="13" srcOrd="0" destOrd="0"/>
        <dgm:cxn modelId="18" srcId="1" destId="14" srcOrd="0" destOrd="0"/>
        <dgm:cxn modelId="25" srcId="2" destId="21" srcOrd="0" destOrd="0"/>
        <dgm:cxn modelId="26" srcId="2" destId="22" srcOrd="0" destOrd="0"/>
        <dgm:cxn modelId="27" srcId="2" destId="23" srcOrd="0" destOrd="0"/>
        <dgm:cxn modelId="28" srcId="2" destId="24" srcOrd="0" destOrd="0"/>
        <dgm:cxn modelId="35" srcId="3" destId="31" srcOrd="0" destOrd="0"/>
        <dgm:cxn modelId="36" srcId="3" destId="32" srcOrd="0" destOrd="0"/>
        <dgm:cxn modelId="37" srcId="3" destId="33" srcOrd="0" destOrd="0"/>
        <dgm:cxn modelId="38" srcId="3" destId="34" srcOrd="0" destOrd="0"/>
      </dgm:cxnLst>
      <dgm:bg/>
      <dgm:whole/>
    </dgm:dataModel>
  </dgm:clrData>
  <dgm:layoutNode name="list">
    <dgm:varLst>
      <dgm:dir/>
      <dgm:animLvl val="lvl"/>
    </dgm:varLst>
    <dgm:choose name="Name0">
      <dgm:if name="Name1" func="var" arg="dir" op="equ" val="norm">
        <dgm:alg type="lin">
          <dgm:param type="linDir" val="fromL"/>
          <dgm:param type="fallback" val="2D"/>
          <dgm:param type="nodeVertAlign" val="t"/>
        </dgm:alg>
      </dgm:if>
      <dgm:else name="Name2">
        <dgm:alg type="lin">
          <dgm:param type="linDir" val="fromR"/>
          <dgm:param type="fallback" val="2D"/>
          <dgm:param type="nodeVertAlign" val="t"/>
        </dgm:alg>
      </dgm:else>
    </dgm:choose>
    <dgm:shape xmlns:r="http://schemas.openxmlformats.org/officeDocument/2006/relationships" r:blip="">
      <dgm:adjLst/>
    </dgm:shape>
    <dgm:presOf/>
    <dgm:constrLst>
      <dgm:constr type="w" for="ch" forName="circle" refType="w" fact="0.5"/>
      <dgm:constr type="w" for="ch" forName="vertFlow" refType="w" fact="0.75"/>
      <dgm:constr type="h" for="des" forName="firstComp" refType="w" refFor="ch" refForName="vertFlow" fact="0.667"/>
      <dgm:constr type="h" for="des" forName="comp" refType="h" refFor="des" refForName="firstComp" op="equ"/>
      <dgm:constr type="h" for="des" forName="topSpace" refType="w" refFor="ch" refForName="circle" op="equ" fact="0.4"/>
      <dgm:constr type="w" for="ch" forName="posSpace" refType="w" fact="0.4"/>
      <dgm:constr type="w" for="ch" forName="negSpace" refType="w" fact="-1.15"/>
      <dgm:constr type="w" for="ch" forName="transSpace" refType="w" fact="0.75"/>
      <dgm:constr type="primFontSz" for="ch" forName="circle" op="equ" val="65"/>
      <dgm:constr type="primFontSz" for="des" forName="firstChildTx" val="65"/>
      <dgm:constr type="primFontSz" for="des" forName="childTx" refType="primFontSz" refFor="des" refForName="firstChildTx" op="equ"/>
    </dgm:constrLst>
    <dgm:ruleLst/>
    <dgm:forEach name="Name3" axis="ch" ptType="node">
      <dgm:layoutNode name="posSpace">
        <dgm:alg type="sp"/>
        <dgm:shape xmlns:r="http://schemas.openxmlformats.org/officeDocument/2006/relationships" r:blip="">
          <dgm:adjLst/>
        </dgm:shape>
        <dgm:presOf/>
        <dgm:constrLst/>
        <dgm:ruleLst/>
      </dgm:layoutNode>
      <dgm:layoutNode name="vertFlow">
        <dgm:alg type="lin">
          <dgm:param type="linDir" val="fromT"/>
        </dgm:alg>
        <dgm:shape xmlns:r="http://schemas.openxmlformats.org/officeDocument/2006/relationships" r:blip="">
          <dgm:adjLst/>
        </dgm:shape>
        <dgm:presOf/>
        <dgm:constrLst>
          <dgm:constr type="w" for="ch" forName="firstComp" refType="w"/>
          <dgm:constr type="w" for="ch" forName="comp" refType="w"/>
        </dgm:constrLst>
        <dgm:ruleLst/>
        <dgm:layoutNode name="topSpace">
          <dgm:alg type="sp"/>
          <dgm:shape xmlns:r="http://schemas.openxmlformats.org/officeDocument/2006/relationships" r:blip="">
            <dgm:adjLst/>
          </dgm:shape>
          <dgm:presOf/>
          <dgm:constrLst/>
          <dgm:ruleLst/>
        </dgm:layoutNode>
        <dgm:layoutNode name="firstComp">
          <dgm:alg type="composite"/>
          <dgm:shape xmlns:r="http://schemas.openxmlformats.org/officeDocument/2006/relationships" r:blip="">
            <dgm:adjLst/>
          </dgm:shape>
          <dgm:presOf/>
          <dgm:choose name="Name4">
            <dgm:if name="Name5" func="var" arg="dir" op="equ" val="norm">
              <dgm:constrLst>
                <dgm:constr type="l" for="ch" forName="firstChild"/>
                <dgm:constr type="t" for="ch" forName="firstChild"/>
                <dgm:constr type="w" for="ch" forName="firstChild" refType="w"/>
                <dgm:constr type="h" for="ch" forName="firstChild" refType="h"/>
                <dgm:constr type="l" for="ch" forName="firstChildTx" refType="w" fact="0.16"/>
                <dgm:constr type="r" for="ch" forName="firstChildTx" refType="w"/>
                <dgm:constr type="h" for="ch" forName="firstChildTx" refFor="ch" refForName="firstChild" op="equ"/>
              </dgm:constrLst>
            </dgm:if>
            <dgm:else name="Name6">
              <dgm:constrLst>
                <dgm:constr type="l" for="ch" forName="firstChild"/>
                <dgm:constr type="t" for="ch" forName="firstChild"/>
                <dgm:constr type="w" for="ch" forName="firstChild" refType="w"/>
                <dgm:constr type="h" for="ch" forName="firstChild" refType="h"/>
                <dgm:constr type="l" for="ch" forName="firstChildTx"/>
                <dgm:constr type="r" for="ch" forName="firstChildTx" refType="w" fact="0.825"/>
                <dgm:constr type="h" for="ch" forName="firstChildTx" refFor="ch" refForName="firstChild" op="equ"/>
              </dgm:constrLst>
            </dgm:else>
          </dgm:choose>
          <dgm:ruleLst/>
          <dgm:layoutNode name="firstChild" styleLbl="bgAccFollowNode1">
            <dgm:alg type="sp"/>
            <dgm:shape xmlns:r="http://schemas.openxmlformats.org/officeDocument/2006/relationships" type="rect" r:blip="">
              <dgm:adjLst/>
            </dgm:shape>
            <dgm:presOf axis="ch desOrSelf" ptType="node node" cnt="1 0"/>
            <dgm:constrLst/>
            <dgm:ruleLst/>
          </dgm:layoutNode>
          <dgm:layoutNode name="firstChildTx" styleLbl="bgAccFollowNode1">
            <dgm:varLst>
              <dgm:bulletEnabled val="1"/>
            </dgm:varLst>
            <dgm:alg type="tx">
              <dgm:param type="parTxLTRAlign" val="l"/>
            </dgm:alg>
            <dgm:shape xmlns:r="http://schemas.openxmlformats.org/officeDocument/2006/relationships" type="rect" r:blip="" hideGeom="1">
              <dgm:adjLst/>
            </dgm:shape>
            <dgm:presOf axis="ch desOrSelf" ptType="node node" cnt="1 0"/>
            <dgm:choose name="Name7">
              <dgm:if name="Name8" func="var" arg="dir" op="equ" val="norm">
                <dgm:constrLst>
                  <dgm:constr type="primFontSz" val="65"/>
                  <dgm:constr type="lMarg"/>
                </dgm:constrLst>
              </dgm:if>
              <dgm:else name="Name9">
                <dgm:constrLst>
                  <dgm:constr type="primFontSz" val="65"/>
                  <dgm:constr type="rMarg"/>
                </dgm:constrLst>
              </dgm:else>
            </dgm:choose>
            <dgm:ruleLst>
              <dgm:rule type="primFontSz" val="5" fact="NaN" max="NaN"/>
            </dgm:ruleLst>
          </dgm:layoutNode>
        </dgm:layoutNode>
        <dgm:forEach name="Name10" axis="ch" ptType="node" st="2">
          <dgm:layoutNode name="comp">
            <dgm:alg type="composite"/>
            <dgm:shape xmlns:r="http://schemas.openxmlformats.org/officeDocument/2006/relationships" r:blip="">
              <dgm:adjLst/>
            </dgm:shape>
            <dgm:presOf/>
            <dgm:choose name="Name11">
              <dgm:if name="Name12" func="var" arg="dir" op="equ" val="norm">
                <dgm:constrLst>
                  <dgm:constr type="l" for="ch" forName="child"/>
                  <dgm:constr type="t" for="ch" forName="child"/>
                  <dgm:constr type="w" for="ch" forName="child" refType="w"/>
                  <dgm:constr type="h" for="ch" forName="child" refType="h"/>
                  <dgm:constr type="l" for="ch" forName="childTx" refType="w" fact="0.16"/>
                  <dgm:constr type="r" for="ch" forName="childTx" refType="w"/>
                  <dgm:constr type="h" for="ch" forName="childTx" refFor="ch" refForName="child" op="equ"/>
                </dgm:constrLst>
              </dgm:if>
              <dgm:else name="Name13">
                <dgm:constrLst>
                  <dgm:constr type="l" for="ch" forName="child"/>
                  <dgm:constr type="t" for="ch" forName="child"/>
                  <dgm:constr type="w" for="ch" forName="child" refType="w"/>
                  <dgm:constr type="h" for="ch" forName="child" refType="h"/>
                  <dgm:constr type="l" for="ch" forName="childTx"/>
                  <dgm:constr type="r" for="ch" forName="childTx" refType="w" fact="0.825"/>
                  <dgm:constr type="h" for="ch" forName="childTx" refFor="ch" refForName="child" op="equ"/>
                </dgm:constrLst>
              </dgm:else>
            </dgm:choose>
            <dgm:ruleLst/>
            <dgm:layoutNode name="child" styleLbl="bgAccFollowNode1">
              <dgm:alg type="sp"/>
              <dgm:shape xmlns:r="http://schemas.openxmlformats.org/officeDocument/2006/relationships" type="rect" r:blip="">
                <dgm:adjLst/>
              </dgm:shape>
              <dgm:presOf axis="desOrSelf" ptType="node"/>
              <dgm:constrLst/>
              <dgm:ruleLst/>
            </dgm:layoutNode>
            <dgm:layoutNode name="childTx" styleLbl="bgAccFollowNode1">
              <dgm:varLst>
                <dgm:bulletEnabled val="1"/>
              </dgm:varLst>
              <dgm:alg type="tx">
                <dgm:param type="parTxLTRAlign" val="l"/>
              </dgm:alg>
              <dgm:shape xmlns:r="http://schemas.openxmlformats.org/officeDocument/2006/relationships" type="rect" r:blip="" hideGeom="1">
                <dgm:adjLst/>
              </dgm:shape>
              <dgm:presOf axis="desOrSelf" ptType="node"/>
              <dgm:choose name="Name14">
                <dgm:if name="Name15" func="var" arg="dir" op="equ" val="norm">
                  <dgm:constrLst>
                    <dgm:constr type="primFontSz" val="65"/>
                    <dgm:constr type="lMarg"/>
                  </dgm:constrLst>
                </dgm:if>
                <dgm:else name="Name16">
                  <dgm:constrLst>
                    <dgm:constr type="primFontSz" val="65"/>
                    <dgm:constr type="rMarg"/>
                  </dgm:constrLst>
                </dgm:else>
              </dgm:choose>
              <dgm:ruleLst>
                <dgm:rule type="primFontSz" val="5" fact="NaN" max="NaN"/>
              </dgm:ruleLst>
            </dgm:layoutNode>
          </dgm:layoutNode>
        </dgm:forEach>
      </dgm:layoutNode>
      <dgm:layoutNode name="negSpace">
        <dgm:alg type="sp"/>
        <dgm:shape xmlns:r="http://schemas.openxmlformats.org/officeDocument/2006/relationships" r:blip="">
          <dgm:adjLst/>
        </dgm:shape>
        <dgm:presOf/>
        <dgm:constrLst/>
        <dgm:ruleLst/>
      </dgm:layoutNode>
      <dgm:layoutNode name="circle" styleLbl="node1">
        <dgm:alg type="tx"/>
        <dgm:shape xmlns:r="http://schemas.openxmlformats.org/officeDocument/2006/relationships" type="ellipse" r:blip="">
          <dgm:adjLst/>
        </dgm:shape>
        <dgm:presOf axis="self"/>
        <dgm:constrLst>
          <dgm:constr type="lMarg"/>
          <dgm:constr type="rMarg"/>
          <dgm:constr type="tMarg"/>
          <dgm:constr type="bMarg"/>
          <dgm:constr type="h" refType="w"/>
        </dgm:constrLst>
        <dgm:ruleLst>
          <dgm:rule type="primFontSz" val="5" fact="NaN" max="NaN"/>
        </dgm:ruleLst>
      </dgm:layoutNode>
      <dgm:forEach name="Name17" axis="followSib" ptType="sibTrans" cnt="1">
        <dgm:layoutNode name="trans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D965B6-872D-4158-9BD2-1BF07474674B}" type="datetimeFigureOut">
              <a:rPr lang="en-US" smtClean="0"/>
              <a:pPr/>
              <a:t>10/29/2021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349D22-6AA1-4668-B8A2-7AA93D5A781F}" type="slidenum">
              <a:rPr lang="en-US" smtClean="0"/>
              <a:pPr/>
              <a:t>‹#›</a:t>
            </a:fld>
            <a:endParaRPr lang="en-US"/>
          </a:p>
        </p:txBody>
      </p:sp>
    </p:spTree>
    <p:extLst>
      <p:ext uri="{BB962C8B-B14F-4D97-AF65-F5344CB8AC3E}">
        <p14:creationId xmlns:p14="http://schemas.microsoft.com/office/powerpoint/2010/main" val="18105447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349D22-6AA1-4668-B8A2-7AA93D5A781F}" type="slidenum">
              <a:rPr lang="en-US" smtClean="0"/>
              <a:pPr/>
              <a:t>11</a:t>
            </a:fld>
            <a:endParaRPr lang="en-US"/>
          </a:p>
        </p:txBody>
      </p:sp>
    </p:spTree>
    <p:extLst>
      <p:ext uri="{BB962C8B-B14F-4D97-AF65-F5344CB8AC3E}">
        <p14:creationId xmlns:p14="http://schemas.microsoft.com/office/powerpoint/2010/main" val="40543842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349D22-6AA1-4668-B8A2-7AA93D5A781F}" type="slidenum">
              <a:rPr lang="en-US" smtClean="0"/>
              <a:pPr/>
              <a:t>12</a:t>
            </a:fld>
            <a:endParaRPr lang="en-US"/>
          </a:p>
        </p:txBody>
      </p:sp>
    </p:spTree>
    <p:extLst>
      <p:ext uri="{BB962C8B-B14F-4D97-AF65-F5344CB8AC3E}">
        <p14:creationId xmlns:p14="http://schemas.microsoft.com/office/powerpoint/2010/main" val="13424979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8BAA7D3F-FE67-4AD7-ADD8-695B25627D92}" type="datetimeFigureOut">
              <a:rPr lang="en-US" smtClean="0"/>
              <a:pPr/>
              <a:t>10/29/2021</a:t>
            </a:fld>
            <a:endParaRPr lang="en-US"/>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EB0B7D5D-8236-468F-BD30-E7EA78AC67A5}" type="slidenum">
              <a:rPr lang="en-US" smtClean="0"/>
              <a:pPr/>
              <a:t>‹#›</a:t>
            </a:fld>
            <a:endParaRPr lang="en-US"/>
          </a:p>
        </p:txBody>
      </p:sp>
    </p:spTree>
    <p:extLst>
      <p:ext uri="{BB962C8B-B14F-4D97-AF65-F5344CB8AC3E}">
        <p14:creationId xmlns:p14="http://schemas.microsoft.com/office/powerpoint/2010/main" val="11400927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BAA7D3F-FE67-4AD7-ADD8-695B25627D92}" type="datetimeFigureOut">
              <a:rPr lang="en-US" smtClean="0"/>
              <a:pPr/>
              <a:t>10/29/2021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0B7D5D-8236-468F-BD30-E7EA78AC67A5}" type="slidenum">
              <a:rPr lang="en-US" smtClean="0"/>
              <a:pPr/>
              <a:t>‹#›</a:t>
            </a:fld>
            <a:endParaRPr lang="en-US"/>
          </a:p>
        </p:txBody>
      </p:sp>
    </p:spTree>
    <p:extLst>
      <p:ext uri="{BB962C8B-B14F-4D97-AF65-F5344CB8AC3E}">
        <p14:creationId xmlns:p14="http://schemas.microsoft.com/office/powerpoint/2010/main" val="20182378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BAA7D3F-FE67-4AD7-ADD8-695B25627D92}" type="datetimeFigureOut">
              <a:rPr lang="en-US" smtClean="0"/>
              <a:pPr/>
              <a:t>10/29/2021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0B7D5D-8236-468F-BD30-E7EA78AC67A5}" type="slidenum">
              <a:rPr lang="en-US" smtClean="0"/>
              <a:pPr/>
              <a:t>‹#›</a:t>
            </a:fld>
            <a:endParaRPr lang="en-US"/>
          </a:p>
        </p:txBody>
      </p:sp>
    </p:spTree>
    <p:extLst>
      <p:ext uri="{BB962C8B-B14F-4D97-AF65-F5344CB8AC3E}">
        <p14:creationId xmlns:p14="http://schemas.microsoft.com/office/powerpoint/2010/main" val="1772107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BAA7D3F-FE67-4AD7-ADD8-695B25627D92}" type="datetimeFigureOut">
              <a:rPr lang="en-US" smtClean="0"/>
              <a:pPr/>
              <a:t>10/29/2021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0B7D5D-8236-468F-BD30-E7EA78AC67A5}" type="slidenum">
              <a:rPr lang="en-US" smtClean="0"/>
              <a:pPr/>
              <a:t>‹#›</a:t>
            </a:fld>
            <a:endParaRPr lang="en-US"/>
          </a:p>
        </p:txBody>
      </p:sp>
    </p:spTree>
    <p:extLst>
      <p:ext uri="{BB962C8B-B14F-4D97-AF65-F5344CB8AC3E}">
        <p14:creationId xmlns:p14="http://schemas.microsoft.com/office/powerpoint/2010/main" val="3079212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BAA7D3F-FE67-4AD7-ADD8-695B25627D92}" type="datetimeFigureOut">
              <a:rPr lang="en-US" smtClean="0"/>
              <a:pPr/>
              <a:t>10/29/2021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0B7D5D-8236-468F-BD30-E7EA78AC67A5}" type="slidenum">
              <a:rPr lang="en-US" smtClean="0"/>
              <a:pPr/>
              <a:t>‹#›</a:t>
            </a:fld>
            <a:endParaRPr lang="en-US"/>
          </a:p>
        </p:txBody>
      </p:sp>
    </p:spTree>
    <p:extLst>
      <p:ext uri="{BB962C8B-B14F-4D97-AF65-F5344CB8AC3E}">
        <p14:creationId xmlns:p14="http://schemas.microsoft.com/office/powerpoint/2010/main" val="3786966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BAA7D3F-FE67-4AD7-ADD8-695B25627D92}" type="datetimeFigureOut">
              <a:rPr lang="en-US" smtClean="0"/>
              <a:pPr/>
              <a:t>10/29/2021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0B7D5D-8236-468F-BD30-E7EA78AC67A5}" type="slidenum">
              <a:rPr lang="en-US" smtClean="0"/>
              <a:pPr/>
              <a:t>‹#›</a:t>
            </a:fld>
            <a:endParaRPr lang="en-US"/>
          </a:p>
        </p:txBody>
      </p:sp>
    </p:spTree>
    <p:extLst>
      <p:ext uri="{BB962C8B-B14F-4D97-AF65-F5344CB8AC3E}">
        <p14:creationId xmlns:p14="http://schemas.microsoft.com/office/powerpoint/2010/main" val="19199380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BAA7D3F-FE67-4AD7-ADD8-695B25627D92}" type="datetimeFigureOut">
              <a:rPr lang="en-US" smtClean="0"/>
              <a:pPr/>
              <a:t>10/29/2021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0B7D5D-8236-468F-BD30-E7EA78AC67A5}" type="slidenum">
              <a:rPr lang="en-US" smtClean="0"/>
              <a:pPr/>
              <a:t>‹#›</a:t>
            </a:fld>
            <a:endParaRPr lang="en-US"/>
          </a:p>
        </p:txBody>
      </p:sp>
    </p:spTree>
    <p:extLst>
      <p:ext uri="{BB962C8B-B14F-4D97-AF65-F5344CB8AC3E}">
        <p14:creationId xmlns:p14="http://schemas.microsoft.com/office/powerpoint/2010/main" val="34666435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BAA7D3F-FE67-4AD7-ADD8-695B25627D92}" type="datetimeFigureOut">
              <a:rPr lang="en-US" smtClean="0"/>
              <a:pPr/>
              <a:t>10/29/2021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0B7D5D-8236-468F-BD30-E7EA78AC67A5}" type="slidenum">
              <a:rPr lang="en-US" smtClean="0"/>
              <a:pPr/>
              <a:t>‹#›</a:t>
            </a:fld>
            <a:endParaRPr lang="en-US"/>
          </a:p>
        </p:txBody>
      </p:sp>
    </p:spTree>
    <p:extLst>
      <p:ext uri="{BB962C8B-B14F-4D97-AF65-F5344CB8AC3E}">
        <p14:creationId xmlns:p14="http://schemas.microsoft.com/office/powerpoint/2010/main" val="3703078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AA7D3F-FE67-4AD7-ADD8-695B25627D92}" type="datetimeFigureOut">
              <a:rPr lang="en-US" smtClean="0"/>
              <a:pPr/>
              <a:t>10/29/2021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0B7D5D-8236-468F-BD30-E7EA78AC67A5}" type="slidenum">
              <a:rPr lang="en-US" smtClean="0"/>
              <a:pPr/>
              <a:t>‹#›</a:t>
            </a:fld>
            <a:endParaRPr lang="en-US"/>
          </a:p>
        </p:txBody>
      </p:sp>
    </p:spTree>
    <p:extLst>
      <p:ext uri="{BB962C8B-B14F-4D97-AF65-F5344CB8AC3E}">
        <p14:creationId xmlns:p14="http://schemas.microsoft.com/office/powerpoint/2010/main" val="29344616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smtClean="0"/>
              <a:t>Click to edit Master text styles</a:t>
            </a:r>
          </a:p>
        </p:txBody>
      </p:sp>
      <p:sp>
        <p:nvSpPr>
          <p:cNvPr id="5" name="Date Placeholder 4"/>
          <p:cNvSpPr>
            <a:spLocks noGrp="1"/>
          </p:cNvSpPr>
          <p:nvPr>
            <p:ph type="dt" sz="half" idx="10"/>
          </p:nvPr>
        </p:nvSpPr>
        <p:spPr/>
        <p:txBody>
          <a:bodyPr/>
          <a:lstStyle/>
          <a:p>
            <a:fld id="{8BAA7D3F-FE67-4AD7-ADD8-695B25627D92}" type="datetimeFigureOut">
              <a:rPr lang="en-US" smtClean="0"/>
              <a:pPr/>
              <a:t>10/29/2021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EB0B7D5D-8236-468F-BD30-E7EA78AC67A5}" type="slidenum">
              <a:rPr lang="en-US" smtClean="0"/>
              <a:pPr/>
              <a:t>‹#›</a:t>
            </a:fld>
            <a:endParaRPr lang="en-US"/>
          </a:p>
        </p:txBody>
      </p:sp>
    </p:spTree>
    <p:extLst>
      <p:ext uri="{BB962C8B-B14F-4D97-AF65-F5344CB8AC3E}">
        <p14:creationId xmlns:p14="http://schemas.microsoft.com/office/powerpoint/2010/main" val="13396596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20000"/>
              <a:lumOff val="8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8BAA7D3F-FE67-4AD7-ADD8-695B25627D92}" type="datetimeFigureOut">
              <a:rPr lang="en-US" smtClean="0"/>
              <a:pPr/>
              <a:t>10/29/2021</a:t>
            </a:fld>
            <a:endParaRPr 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EB0B7D5D-8236-468F-BD30-E7EA78AC67A5}" type="slidenum">
              <a:rPr lang="en-US" smtClean="0"/>
              <a:pPr/>
              <a:t>‹#›</a:t>
            </a:fld>
            <a:endParaRPr lang="en-US"/>
          </a:p>
        </p:txBody>
      </p:sp>
    </p:spTree>
    <p:extLst>
      <p:ext uri="{BB962C8B-B14F-4D97-AF65-F5344CB8AC3E}">
        <p14:creationId xmlns:p14="http://schemas.microsoft.com/office/powerpoint/2010/main" val="4111031553"/>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46000">
              <a:srgbClr val="1640B6"/>
            </a:gs>
            <a:gs pos="2300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8BAA7D3F-FE67-4AD7-ADD8-695B25627D92}" type="datetimeFigureOut">
              <a:rPr lang="en-US" smtClean="0"/>
              <a:pPr/>
              <a:t>10/29/2021</a:t>
            </a:fld>
            <a:endParaRPr lang="en-US"/>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EB0B7D5D-8236-468F-BD30-E7EA78AC67A5}" type="slidenum">
              <a:rPr lang="en-US" smtClean="0"/>
              <a:pPr/>
              <a:t>‹#›</a:t>
            </a:fld>
            <a:endParaRPr lang="en-US"/>
          </a:p>
        </p:txBody>
      </p:sp>
    </p:spTree>
    <p:extLst>
      <p:ext uri="{BB962C8B-B14F-4D97-AF65-F5344CB8AC3E}">
        <p14:creationId xmlns:p14="http://schemas.microsoft.com/office/powerpoint/2010/main" val="1353090515"/>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www.phrasebank.manchester.ac.uk/"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NUL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hyperlink" Target="https://en.wikipedia.org/wiki/Academic_conference" TargetMode="External"/><Relationship Id="rId2" Type="http://schemas.openxmlformats.org/officeDocument/2006/relationships/hyperlink" Target="https://en.wikipedia.org/wiki/Thesis" TargetMode="External"/><Relationship Id="rId1" Type="http://schemas.openxmlformats.org/officeDocument/2006/relationships/slideLayout" Target="../slideLayouts/slideLayout2.xml"/><Relationship Id="rId4" Type="http://schemas.openxmlformats.org/officeDocument/2006/relationships/hyperlink" Target="https://en.wikipedia.org/wiki/Proceedings"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1358" y="704710"/>
            <a:ext cx="6432698" cy="4026777"/>
          </a:xfrm>
        </p:spPr>
        <p:txBody>
          <a:bodyPr/>
          <a:lstStyle/>
          <a:p>
            <a:r>
              <a:rPr lang="en-US" sz="6000" b="1" dirty="0" smtClean="0">
                <a:solidFill>
                  <a:srgbClr val="7030A0"/>
                </a:solidFill>
              </a:rPr>
              <a:t/>
            </a:r>
            <a:br>
              <a:rPr lang="en-US" sz="6000" b="1" dirty="0" smtClean="0">
                <a:solidFill>
                  <a:srgbClr val="7030A0"/>
                </a:solidFill>
              </a:rPr>
            </a:br>
            <a:r>
              <a:rPr lang="en-US" sz="6000" b="1" dirty="0" smtClean="0">
                <a:solidFill>
                  <a:srgbClr val="7030A0"/>
                </a:solidFill>
              </a:rPr>
              <a:t> </a:t>
            </a:r>
            <a:r>
              <a:rPr lang="en-US" sz="9600" b="1" dirty="0" smtClean="0">
                <a:solidFill>
                  <a:srgbClr val="7030A0"/>
                </a:solidFill>
              </a:rPr>
              <a:t>RESEARCH PROPOSAL</a:t>
            </a:r>
            <a:endParaRPr lang="en-US" sz="6000" b="1" dirty="0">
              <a:solidFill>
                <a:srgbClr val="7030A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14409" y="436903"/>
            <a:ext cx="5467128" cy="969344"/>
          </a:xfrm>
        </p:spPr>
        <p:txBody>
          <a:bodyPr>
            <a:normAutofit/>
          </a:bodyPr>
          <a:lstStyle/>
          <a:p>
            <a:r>
              <a:rPr lang="en-US" sz="4000" b="1" dirty="0" smtClean="0">
                <a:solidFill>
                  <a:schemeClr val="tx2"/>
                </a:solidFill>
                <a:latin typeface="Times New Roman" pitchFamily="18" charset="0"/>
                <a:cs typeface="Times New Roman" pitchFamily="18" charset="0"/>
              </a:rPr>
              <a:t>Types of Abstract</a:t>
            </a:r>
            <a:endParaRPr lang="en-US" sz="4000" b="1" dirty="0">
              <a:solidFill>
                <a:schemeClr val="tx2"/>
              </a:solidFill>
              <a:latin typeface="Times New Roman" pitchFamily="18" charset="0"/>
              <a:cs typeface="Times New Roman" pitchFamily="18" charset="0"/>
            </a:endParaRPr>
          </a:p>
        </p:txBody>
      </p:sp>
      <p:graphicFrame>
        <p:nvGraphicFramePr>
          <p:cNvPr id="4" name="Diagram 3"/>
          <p:cNvGraphicFramePr/>
          <p:nvPr>
            <p:extLst>
              <p:ext uri="{D42A27DB-BD31-4B8C-83A1-F6EECF244321}">
                <p14:modId xmlns:p14="http://schemas.microsoft.com/office/powerpoint/2010/main" val="2255743071"/>
              </p:ext>
            </p:extLst>
          </p:nvPr>
        </p:nvGraphicFramePr>
        <p:xfrm>
          <a:off x="1844109" y="1133244"/>
          <a:ext cx="8539968" cy="56182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2300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57224" y="499533"/>
            <a:ext cx="10772775" cy="960777"/>
          </a:xfrm>
        </p:spPr>
        <p:txBody>
          <a:bodyPr>
            <a:normAutofit/>
          </a:bodyPr>
          <a:lstStyle/>
          <a:p>
            <a:r>
              <a:rPr lang="en-US" sz="6000" b="1" dirty="0" smtClean="0">
                <a:solidFill>
                  <a:schemeClr val="tx2"/>
                </a:solidFill>
              </a:rPr>
              <a:t>Sample</a:t>
            </a:r>
            <a:r>
              <a:rPr lang="en-US" sz="6000" dirty="0" smtClean="0">
                <a:solidFill>
                  <a:schemeClr val="tx2"/>
                </a:solidFill>
              </a:rPr>
              <a:t> </a:t>
            </a:r>
            <a:r>
              <a:rPr lang="en-US" sz="6000" b="1" dirty="0" smtClean="0">
                <a:solidFill>
                  <a:schemeClr val="tx2"/>
                </a:solidFill>
              </a:rPr>
              <a:t>1</a:t>
            </a:r>
            <a:endParaRPr lang="en-US" sz="6000" b="1" dirty="0">
              <a:solidFill>
                <a:schemeClr val="tx2"/>
              </a:solidFill>
            </a:endParaRPr>
          </a:p>
        </p:txBody>
      </p:sp>
      <p:sp>
        <p:nvSpPr>
          <p:cNvPr id="3" name="Content Placeholder 2"/>
          <p:cNvSpPr>
            <a:spLocks noGrp="1"/>
          </p:cNvSpPr>
          <p:nvPr>
            <p:ph idx="1"/>
          </p:nvPr>
        </p:nvSpPr>
        <p:spPr>
          <a:xfrm>
            <a:off x="977031" y="1706880"/>
            <a:ext cx="10246290" cy="4581186"/>
          </a:xfrm>
        </p:spPr>
        <p:txBody>
          <a:bodyPr>
            <a:normAutofit lnSpcReduction="10000"/>
          </a:bodyPr>
          <a:lstStyle/>
          <a:p>
            <a:r>
              <a:rPr lang="en-US" sz="3200" b="1" dirty="0"/>
              <a:t>This paper </a:t>
            </a:r>
            <a:r>
              <a:rPr lang="en-US" sz="3200" b="1" dirty="0">
                <a:solidFill>
                  <a:schemeClr val="tx2"/>
                </a:solidFill>
              </a:rPr>
              <a:t>explores</a:t>
            </a:r>
            <a:r>
              <a:rPr lang="en-US" sz="3200" b="1" dirty="0"/>
              <a:t> </a:t>
            </a:r>
            <a:r>
              <a:rPr lang="en-US" sz="3200" b="1" dirty="0">
                <a:solidFill>
                  <a:srgbClr val="1640B6"/>
                </a:solidFill>
              </a:rPr>
              <a:t>privacy issues in relation to the growing prominence of marketing research and data mining in websites for children</a:t>
            </a:r>
            <a:r>
              <a:rPr lang="en-US" sz="3200" b="1" dirty="0">
                <a:solidFill>
                  <a:srgbClr val="00B050"/>
                </a:solidFill>
              </a:rPr>
              <a:t>. </a:t>
            </a:r>
            <a:r>
              <a:rPr lang="en-US" sz="3200" b="1" dirty="0">
                <a:solidFill>
                  <a:srgbClr val="FFFF00"/>
                </a:solidFill>
              </a:rPr>
              <a:t>Whereas increasing protection is given to individuals’ personal information</a:t>
            </a:r>
            <a:r>
              <a:rPr lang="en-US" sz="3200" b="1" dirty="0"/>
              <a:t>, </a:t>
            </a:r>
            <a:r>
              <a:rPr lang="en-US" sz="3200" b="1" dirty="0">
                <a:solidFill>
                  <a:srgbClr val="0070C0"/>
                </a:solidFill>
              </a:rPr>
              <a:t>little attention is paid to information that is aggregated, electronically scanned, and sorted </a:t>
            </a:r>
            <a:r>
              <a:rPr lang="en-US" sz="3200" b="1" dirty="0"/>
              <a:t>— despite the fact that aggregate information is often highly valued by the marketing industry. </a:t>
            </a:r>
            <a:r>
              <a:rPr lang="en-US" sz="3200" b="1" dirty="0">
                <a:solidFill>
                  <a:srgbClr val="FF0000"/>
                </a:solidFill>
              </a:rPr>
              <a:t>The authors review current trends in Internet market research, data mining techniques, policy initiatives, and the contents of some of the most highly frequented children’s game sites</a:t>
            </a:r>
            <a:r>
              <a:rPr lang="en-US" sz="3200" b="1" dirty="0">
                <a:solidFill>
                  <a:schemeClr val="accent4">
                    <a:lumMod val="75000"/>
                  </a:schemeClr>
                </a:solidFill>
              </a:rPr>
              <a:t>.</a:t>
            </a:r>
            <a:r>
              <a:rPr lang="en-US" sz="3200" b="1" dirty="0">
                <a:solidFill>
                  <a:schemeClr val="accent6">
                    <a:lumMod val="75000"/>
                  </a:schemeClr>
                </a:solidFill>
              </a:rPr>
              <a:t> </a:t>
            </a:r>
            <a:r>
              <a:rPr lang="en-US" sz="3200" b="1" dirty="0">
                <a:solidFill>
                  <a:srgbClr val="07773C"/>
                </a:solidFill>
              </a:rPr>
              <a:t>The paper demonstrates how common data mining practices constitute a threat to children’s emerging rights online</a:t>
            </a:r>
            <a:r>
              <a:rPr lang="en-US" dirty="0">
                <a:solidFill>
                  <a:srgbClr val="07773C"/>
                </a:solidFill>
              </a:rPr>
              <a:t>.</a:t>
            </a:r>
          </a:p>
        </p:txBody>
      </p:sp>
    </p:spTree>
    <p:extLst>
      <p:ext uri="{BB962C8B-B14F-4D97-AF65-F5344CB8AC3E}">
        <p14:creationId xmlns:p14="http://schemas.microsoft.com/office/powerpoint/2010/main" val="18703549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2300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57606" y="171987"/>
            <a:ext cx="10772775" cy="594977"/>
          </a:xfrm>
        </p:spPr>
        <p:txBody>
          <a:bodyPr>
            <a:normAutofit fontScale="90000"/>
          </a:bodyPr>
          <a:lstStyle/>
          <a:p>
            <a:r>
              <a:rPr lang="en-US" b="1" dirty="0" smtClean="0">
                <a:solidFill>
                  <a:schemeClr val="tx2"/>
                </a:solidFill>
              </a:rPr>
              <a:t>Sample 2</a:t>
            </a:r>
            <a:endParaRPr lang="en-US" b="1" dirty="0">
              <a:solidFill>
                <a:schemeClr val="tx2"/>
              </a:solidFill>
            </a:endParaRPr>
          </a:p>
        </p:txBody>
      </p:sp>
      <p:sp>
        <p:nvSpPr>
          <p:cNvPr id="3" name="Content Placeholder 2"/>
          <p:cNvSpPr>
            <a:spLocks noGrp="1"/>
          </p:cNvSpPr>
          <p:nvPr>
            <p:ph idx="1"/>
          </p:nvPr>
        </p:nvSpPr>
        <p:spPr>
          <a:xfrm>
            <a:off x="676656" y="1094510"/>
            <a:ext cx="10753725" cy="5334000"/>
          </a:xfrm>
        </p:spPr>
        <p:txBody>
          <a:bodyPr>
            <a:normAutofit/>
          </a:bodyPr>
          <a:lstStyle/>
          <a:p>
            <a:r>
              <a:rPr lang="en-US" b="1" dirty="0">
                <a:solidFill>
                  <a:schemeClr val="tx2"/>
                </a:solidFill>
              </a:rPr>
              <a:t>Human-robot collaborative work has the potential to advance quality, efficiency and safety in manufacturing. </a:t>
            </a:r>
            <a:r>
              <a:rPr lang="en-US" b="1" dirty="0"/>
              <a:t>In this paper </a:t>
            </a:r>
            <a:r>
              <a:rPr lang="en-US" b="1" dirty="0">
                <a:solidFill>
                  <a:srgbClr val="FFFF00"/>
                </a:solidFill>
              </a:rPr>
              <a:t>we present a gestural communication lexicon for human-robot collaboration in industrial assembly tasks and establish methodology for producing such a lexicon.</a:t>
            </a:r>
            <a:r>
              <a:rPr lang="en-US" b="1" dirty="0"/>
              <a:t> </a:t>
            </a:r>
            <a:r>
              <a:rPr lang="en-US" b="1" dirty="0">
                <a:solidFill>
                  <a:schemeClr val="accent5"/>
                </a:solidFill>
              </a:rPr>
              <a:t>Our user experiments are grounded in a study of industry needs, providing potential real-world applicability to our results</a:t>
            </a:r>
            <a:r>
              <a:rPr lang="en-US" b="1" dirty="0">
                <a:solidFill>
                  <a:srgbClr val="002060"/>
                </a:solidFill>
              </a:rPr>
              <a:t>. Actions required for industrial assembly tasks are abstracted into three classes: part acquisition, part manipulation, and part operations. We analyzed the communication between human pairs performing these subtasks and derived a set of communication terms and gestures.</a:t>
            </a:r>
            <a:r>
              <a:rPr lang="en-US" b="1" dirty="0"/>
              <a:t> </a:t>
            </a:r>
            <a:r>
              <a:rPr lang="en-US" b="1" dirty="0">
                <a:solidFill>
                  <a:srgbClr val="FF0000"/>
                </a:solidFill>
              </a:rPr>
              <a:t>We found that participant-provided gestures are intuitive and well suited to robotic implementation, but that interpretation is highly dependent on task context. We then implemented these gestures on a robot arm in a human-robot interaction context, and found the gestures to be easily interpreted by observers. </a:t>
            </a:r>
            <a:r>
              <a:rPr lang="en-US" b="1" dirty="0">
                <a:solidFill>
                  <a:srgbClr val="07773C"/>
                </a:solidFill>
              </a:rPr>
              <a:t>We found that observation of human-human interaction can be effective in determining </a:t>
            </a:r>
            <a:r>
              <a:rPr lang="en-US" b="1" i="1" dirty="0">
                <a:solidFill>
                  <a:srgbClr val="07773C"/>
                </a:solidFill>
              </a:rPr>
              <a:t>what</a:t>
            </a:r>
            <a:r>
              <a:rPr lang="en-US" b="1" dirty="0">
                <a:solidFill>
                  <a:srgbClr val="07773C"/>
                </a:solidFill>
              </a:rPr>
              <a:t> should be communicated in a given human-robot task, </a:t>
            </a:r>
            <a:r>
              <a:rPr lang="en-US" b="1" i="1" dirty="0">
                <a:solidFill>
                  <a:srgbClr val="07773C"/>
                </a:solidFill>
              </a:rPr>
              <a:t>how</a:t>
            </a:r>
            <a:r>
              <a:rPr lang="en-US" b="1" dirty="0">
                <a:solidFill>
                  <a:srgbClr val="07773C"/>
                </a:solidFill>
              </a:rPr>
              <a:t> communication gestures should be executed, and priorities for robotic system implementation based on frequency of use.</a:t>
            </a:r>
          </a:p>
        </p:txBody>
      </p:sp>
    </p:spTree>
    <p:extLst>
      <p:ext uri="{BB962C8B-B14F-4D97-AF65-F5344CB8AC3E}">
        <p14:creationId xmlns:p14="http://schemas.microsoft.com/office/powerpoint/2010/main" val="40090298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2"/>
                </a:solidFill>
              </a:rPr>
              <a:t>Standard Word Limit</a:t>
            </a:r>
            <a:endParaRPr lang="en-US" b="1" dirty="0">
              <a:solidFill>
                <a:schemeClr val="tx2"/>
              </a:solidFill>
            </a:endParaRPr>
          </a:p>
        </p:txBody>
      </p:sp>
      <p:sp>
        <p:nvSpPr>
          <p:cNvPr id="3" name="Content Placeholder 2"/>
          <p:cNvSpPr>
            <a:spLocks noGrp="1"/>
          </p:cNvSpPr>
          <p:nvPr>
            <p:ph idx="1"/>
          </p:nvPr>
        </p:nvSpPr>
        <p:spPr/>
        <p:txBody>
          <a:bodyPr/>
          <a:lstStyle/>
          <a:p>
            <a:pPr marL="0" indent="0">
              <a:buNone/>
            </a:pPr>
            <a:endParaRPr lang="en-US" dirty="0"/>
          </a:p>
          <a:p>
            <a:pPr marL="0" indent="0" algn="ctr">
              <a:buNone/>
            </a:pPr>
            <a:r>
              <a:rPr lang="en-US" sz="3600" b="1" dirty="0" smtClean="0">
                <a:solidFill>
                  <a:schemeClr val="tx2"/>
                </a:solidFill>
              </a:rPr>
              <a:t>100 to 250 words</a:t>
            </a:r>
            <a:endParaRPr lang="en-US" sz="3600" b="1" dirty="0">
              <a:solidFill>
                <a:schemeClr val="tx2"/>
              </a:solidFill>
            </a:endParaRPr>
          </a:p>
        </p:txBody>
      </p:sp>
    </p:spTree>
    <p:extLst>
      <p:ext uri="{BB962C8B-B14F-4D97-AF65-F5344CB8AC3E}">
        <p14:creationId xmlns:p14="http://schemas.microsoft.com/office/powerpoint/2010/main" val="37949680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p:txBody>
      </p:sp>
      <p:sp>
        <p:nvSpPr>
          <p:cNvPr id="4" name="object 2"/>
          <p:cNvSpPr/>
          <p:nvPr/>
        </p:nvSpPr>
        <p:spPr>
          <a:xfrm>
            <a:off x="0" y="0"/>
            <a:ext cx="12092940" cy="6857998"/>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object 2"/>
          <p:cNvSpPr>
            <a:spLocks noGrp="1"/>
          </p:cNvSpPr>
          <p:nvPr>
            <p:ph idx="1"/>
          </p:nvPr>
        </p:nvSpPr>
        <p:spPr>
          <a:xfrm>
            <a:off x="0" y="0"/>
            <a:ext cx="12192000" cy="6858000"/>
          </a:xfrm>
          <a:prstGeom prst="rect">
            <a:avLst/>
          </a:prstGeom>
          <a:blipFill>
            <a:blip r:embed="rId2" cstate="print"/>
            <a:stretch>
              <a:fillRect/>
            </a:stretch>
          </a:blipFill>
        </p:spPr>
        <p:txBody>
          <a:bodyPr wrap="square" lIns="0" tIns="0" rIns="0" bIns="0" rtlCol="0"/>
          <a:lstStyle/>
          <a:p>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6656" y="212930"/>
            <a:ext cx="10772775" cy="769709"/>
          </a:xfrm>
        </p:spPr>
        <p:txBody>
          <a:bodyPr>
            <a:normAutofit/>
          </a:bodyPr>
          <a:lstStyle/>
          <a:p>
            <a:r>
              <a:rPr lang="en-US" sz="4400" b="1" u="sng" dirty="0" smtClean="0">
                <a:solidFill>
                  <a:schemeClr val="tx2"/>
                </a:solidFill>
              </a:rPr>
              <a:t>Informative Abstract Format (For Completed Study)</a:t>
            </a:r>
            <a:endParaRPr lang="en-US" sz="4400" b="1" u="sng" dirty="0">
              <a:solidFill>
                <a:schemeClr val="tx2"/>
              </a:solidFill>
            </a:endParaRPr>
          </a:p>
        </p:txBody>
      </p:sp>
      <p:sp>
        <p:nvSpPr>
          <p:cNvPr id="3" name="Content Placeholder 2"/>
          <p:cNvSpPr>
            <a:spLocks noGrp="1"/>
          </p:cNvSpPr>
          <p:nvPr>
            <p:ph idx="1"/>
          </p:nvPr>
        </p:nvSpPr>
        <p:spPr>
          <a:xfrm>
            <a:off x="676656" y="982639"/>
            <a:ext cx="10753725" cy="4344850"/>
          </a:xfrm>
        </p:spPr>
        <p:txBody>
          <a:bodyPr>
            <a:noAutofit/>
          </a:bodyPr>
          <a:lstStyle/>
          <a:p>
            <a:r>
              <a:rPr lang="en-US" b="1" dirty="0" smtClean="0">
                <a:solidFill>
                  <a:srgbClr val="FFFF00"/>
                </a:solidFill>
              </a:rPr>
              <a:t>1) Motivation:</a:t>
            </a:r>
          </a:p>
          <a:p>
            <a:r>
              <a:rPr lang="en-US" b="1" dirty="0">
                <a:solidFill>
                  <a:schemeClr val="tx2"/>
                </a:solidFill>
              </a:rPr>
              <a:t/>
            </a:r>
            <a:br>
              <a:rPr lang="en-US" b="1" dirty="0">
                <a:solidFill>
                  <a:schemeClr val="tx2"/>
                </a:solidFill>
              </a:rPr>
            </a:br>
            <a:r>
              <a:rPr lang="en-US" b="1" i="1" dirty="0">
                <a:solidFill>
                  <a:schemeClr val="tx2"/>
                </a:solidFill>
              </a:rPr>
              <a:t>Why do we care</a:t>
            </a:r>
            <a:r>
              <a:rPr lang="en-US" b="1" dirty="0">
                <a:solidFill>
                  <a:schemeClr val="tx2"/>
                </a:solidFill>
              </a:rPr>
              <a:t> about the problem and the results? If the problem isn't obviously "interesting" it might be better to put motivation first; but if your work is incremental progress on a problem that is widely recognized as important, then it is probably better to put the problem statement first to indicate which piece of the larger problem you are breaking off to work on. This section should include the importance of your work, the difficulty of the area, and the impact it might have if successful</a:t>
            </a:r>
            <a:r>
              <a:rPr lang="en-US" b="1" dirty="0" smtClean="0">
                <a:solidFill>
                  <a:schemeClr val="tx2"/>
                </a:solidFill>
              </a:rPr>
              <a:t>.</a:t>
            </a:r>
            <a:endParaRPr lang="en-US" b="1" dirty="0">
              <a:solidFill>
                <a:schemeClr val="tx2"/>
              </a:solidFill>
            </a:endParaRPr>
          </a:p>
          <a:p>
            <a:r>
              <a:rPr lang="en-US" b="1" dirty="0" smtClean="0">
                <a:solidFill>
                  <a:srgbClr val="FFFF00"/>
                </a:solidFill>
              </a:rPr>
              <a:t>2) Problem </a:t>
            </a:r>
            <a:r>
              <a:rPr lang="en-US" b="1" dirty="0">
                <a:solidFill>
                  <a:srgbClr val="FFFF00"/>
                </a:solidFill>
              </a:rPr>
              <a:t>statement</a:t>
            </a:r>
            <a:r>
              <a:rPr lang="en-US" b="1" dirty="0" smtClean="0">
                <a:solidFill>
                  <a:srgbClr val="FFFF00"/>
                </a:solidFill>
              </a:rPr>
              <a:t>:</a:t>
            </a:r>
          </a:p>
          <a:p>
            <a:r>
              <a:rPr lang="en-US" b="1" dirty="0">
                <a:solidFill>
                  <a:schemeClr val="tx2"/>
                </a:solidFill>
              </a:rPr>
              <a:t/>
            </a:r>
            <a:br>
              <a:rPr lang="en-US" b="1" dirty="0">
                <a:solidFill>
                  <a:schemeClr val="tx2"/>
                </a:solidFill>
              </a:rPr>
            </a:br>
            <a:r>
              <a:rPr lang="en-US" b="1" dirty="0">
                <a:solidFill>
                  <a:schemeClr val="tx2"/>
                </a:solidFill>
              </a:rPr>
              <a:t>What </a:t>
            </a:r>
            <a:r>
              <a:rPr lang="en-US" b="1" i="1" dirty="0">
                <a:solidFill>
                  <a:schemeClr val="tx2"/>
                </a:solidFill>
              </a:rPr>
              <a:t>problem</a:t>
            </a:r>
            <a:r>
              <a:rPr lang="en-US" b="1" dirty="0">
                <a:solidFill>
                  <a:schemeClr val="tx2"/>
                </a:solidFill>
              </a:rPr>
              <a:t> are you trying to solve? What is the </a:t>
            </a:r>
            <a:r>
              <a:rPr lang="en-US" b="1" i="1" dirty="0">
                <a:solidFill>
                  <a:schemeClr val="tx2"/>
                </a:solidFill>
              </a:rPr>
              <a:t>scope</a:t>
            </a:r>
            <a:r>
              <a:rPr lang="en-US" b="1" dirty="0">
                <a:solidFill>
                  <a:schemeClr val="tx2"/>
                </a:solidFill>
              </a:rPr>
              <a:t> of your work (a generalized approach, or for a specific situation)? Be careful not to use too much jargon. In some cases it is appropriate to put the problem statement before the motivation, but usually this only works if most readers already understand why the problem is important</a:t>
            </a:r>
            <a:r>
              <a:rPr lang="en-US" b="1" dirty="0" smtClean="0">
                <a:solidFill>
                  <a:schemeClr val="tx2"/>
                </a:solidFill>
              </a:rPr>
              <a:t>.</a:t>
            </a:r>
          </a:p>
          <a:p>
            <a:endParaRPr lang="en-US" b="1" dirty="0">
              <a:solidFill>
                <a:schemeClr val="tx2"/>
              </a:solidFill>
            </a:endParaRPr>
          </a:p>
        </p:txBody>
      </p:sp>
    </p:spTree>
    <p:extLst>
      <p:ext uri="{BB962C8B-B14F-4D97-AF65-F5344CB8AC3E}">
        <p14:creationId xmlns:p14="http://schemas.microsoft.com/office/powerpoint/2010/main" val="38366519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6656" y="499534"/>
            <a:ext cx="10753725" cy="5942830"/>
          </a:xfrm>
        </p:spPr>
        <p:txBody>
          <a:bodyPr>
            <a:normAutofit/>
          </a:bodyPr>
          <a:lstStyle/>
          <a:p>
            <a:r>
              <a:rPr lang="en-US" sz="3200" b="1" dirty="0" smtClean="0">
                <a:solidFill>
                  <a:srgbClr val="FFFF00"/>
                </a:solidFill>
              </a:rPr>
              <a:t>3) Approach:</a:t>
            </a:r>
          </a:p>
          <a:p>
            <a:r>
              <a:rPr lang="en-US" b="1" dirty="0">
                <a:solidFill>
                  <a:schemeClr val="tx2"/>
                </a:solidFill>
              </a:rPr>
              <a:t/>
            </a:r>
            <a:br>
              <a:rPr lang="en-US" b="1" dirty="0">
                <a:solidFill>
                  <a:schemeClr val="tx2"/>
                </a:solidFill>
              </a:rPr>
            </a:br>
            <a:r>
              <a:rPr lang="en-US" b="1" i="1" dirty="0">
                <a:solidFill>
                  <a:schemeClr val="tx2"/>
                </a:solidFill>
              </a:rPr>
              <a:t>How did you go about solving</a:t>
            </a:r>
            <a:r>
              <a:rPr lang="en-US" b="1" dirty="0">
                <a:solidFill>
                  <a:schemeClr val="tx2"/>
                </a:solidFill>
              </a:rPr>
              <a:t> or making progress on the problem? Did you use simulation, analytic models, prototype construction, or analysis of field data for an actual product? What was the </a:t>
            </a:r>
            <a:r>
              <a:rPr lang="en-US" b="1" i="1" dirty="0">
                <a:solidFill>
                  <a:schemeClr val="tx2"/>
                </a:solidFill>
              </a:rPr>
              <a:t>extent </a:t>
            </a:r>
            <a:r>
              <a:rPr lang="en-US" b="1" dirty="0">
                <a:solidFill>
                  <a:schemeClr val="tx2"/>
                </a:solidFill>
              </a:rPr>
              <a:t>of your work (did you look at one application program or a hundred programs in twenty different programming languages?) What important </a:t>
            </a:r>
            <a:r>
              <a:rPr lang="en-US" b="1" i="1" dirty="0">
                <a:solidFill>
                  <a:schemeClr val="tx2"/>
                </a:solidFill>
              </a:rPr>
              <a:t>variables</a:t>
            </a:r>
            <a:r>
              <a:rPr lang="en-US" b="1" dirty="0">
                <a:solidFill>
                  <a:schemeClr val="tx2"/>
                </a:solidFill>
              </a:rPr>
              <a:t> did you control, ignore, or measure?</a:t>
            </a:r>
          </a:p>
          <a:p>
            <a:r>
              <a:rPr lang="en-US" sz="3200" b="1" dirty="0" smtClean="0">
                <a:solidFill>
                  <a:srgbClr val="FFFF00"/>
                </a:solidFill>
              </a:rPr>
              <a:t>4) Results:</a:t>
            </a:r>
          </a:p>
          <a:p>
            <a:r>
              <a:rPr lang="en-US" b="1" dirty="0">
                <a:solidFill>
                  <a:schemeClr val="tx2"/>
                </a:solidFill>
              </a:rPr>
              <a:t/>
            </a:r>
            <a:br>
              <a:rPr lang="en-US" b="1" dirty="0">
                <a:solidFill>
                  <a:schemeClr val="tx2"/>
                </a:solidFill>
              </a:rPr>
            </a:br>
            <a:r>
              <a:rPr lang="en-US" b="1" i="1" dirty="0">
                <a:solidFill>
                  <a:schemeClr val="tx2"/>
                </a:solidFill>
              </a:rPr>
              <a:t>What's the answer?</a:t>
            </a:r>
            <a:r>
              <a:rPr lang="en-US" b="1" dirty="0">
                <a:solidFill>
                  <a:schemeClr val="tx2"/>
                </a:solidFill>
              </a:rPr>
              <a:t> Specifically, most good computer architecture papers conclude that something is so many percent faster, cheaper, smaller, or otherwise better than something else. Put the result there, in numbers. Avoid vague, hand-waving results such as "very", "small", or "significant." If you must be vague, you are only given license to do so when you can talk about orders-of-magnitude improvement. There is a tension here in that you should not provide numbers that can be easily misinterpreted, but on the other hand you don't have room for all the caveats.</a:t>
            </a:r>
          </a:p>
          <a:p>
            <a:endParaRPr lang="en-US" b="1" dirty="0">
              <a:solidFill>
                <a:schemeClr val="tx2"/>
              </a:solidFill>
            </a:endParaRPr>
          </a:p>
        </p:txBody>
      </p:sp>
    </p:spTree>
    <p:extLst>
      <p:ext uri="{BB962C8B-B14F-4D97-AF65-F5344CB8AC3E}">
        <p14:creationId xmlns:p14="http://schemas.microsoft.com/office/powerpoint/2010/main" val="96904097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6656" y="744280"/>
            <a:ext cx="10753725" cy="5033586"/>
          </a:xfrm>
        </p:spPr>
        <p:txBody>
          <a:bodyPr>
            <a:normAutofit/>
          </a:bodyPr>
          <a:lstStyle/>
          <a:p>
            <a:r>
              <a:rPr lang="en-US" sz="4000" b="1" dirty="0">
                <a:solidFill>
                  <a:srgbClr val="FFFF00"/>
                </a:solidFill>
              </a:rPr>
              <a:t>5) Conclusions</a:t>
            </a:r>
            <a:r>
              <a:rPr lang="en-US" sz="4000" b="1" dirty="0" smtClean="0">
                <a:solidFill>
                  <a:srgbClr val="FFFF00"/>
                </a:solidFill>
              </a:rPr>
              <a:t>:</a:t>
            </a:r>
          </a:p>
          <a:p>
            <a:r>
              <a:rPr lang="en-US" sz="2800" b="1" dirty="0">
                <a:solidFill>
                  <a:schemeClr val="tx2"/>
                </a:solidFill>
              </a:rPr>
              <a:t/>
            </a:r>
            <a:br>
              <a:rPr lang="en-US" sz="2800" b="1" dirty="0">
                <a:solidFill>
                  <a:schemeClr val="tx2"/>
                </a:solidFill>
              </a:rPr>
            </a:br>
            <a:r>
              <a:rPr lang="en-US" sz="3200" b="1" i="1" dirty="0">
                <a:solidFill>
                  <a:schemeClr val="tx2"/>
                </a:solidFill>
              </a:rPr>
              <a:t>What are the implications</a:t>
            </a:r>
            <a:r>
              <a:rPr lang="en-US" sz="3200" b="1" dirty="0">
                <a:solidFill>
                  <a:schemeClr val="tx2"/>
                </a:solidFill>
              </a:rPr>
              <a:t> of your answer? Is it going to change the world (unlikely), be a significant "win", be a nice hack, or simply serve as a road sign indicating that this path is a waste of time (all of the previous results are useful). Are your results </a:t>
            </a:r>
            <a:r>
              <a:rPr lang="en-US" sz="3200" b="1" i="1" dirty="0">
                <a:solidFill>
                  <a:schemeClr val="tx2"/>
                </a:solidFill>
              </a:rPr>
              <a:t>general</a:t>
            </a:r>
            <a:r>
              <a:rPr lang="en-US" sz="3200" b="1" dirty="0">
                <a:solidFill>
                  <a:schemeClr val="tx2"/>
                </a:solidFill>
              </a:rPr>
              <a:t>, potentially generalizable, or specific to a particular case?</a:t>
            </a:r>
            <a:endParaRPr lang="en-US" sz="2800" b="1" dirty="0">
              <a:solidFill>
                <a:schemeClr val="tx2"/>
              </a:solidFill>
            </a:endParaRPr>
          </a:p>
          <a:p>
            <a:endParaRPr lang="en-US" sz="2800" b="1" dirty="0">
              <a:solidFill>
                <a:schemeClr val="tx2"/>
              </a:solidFill>
            </a:endParaRPr>
          </a:p>
          <a:p>
            <a:endParaRPr lang="en-US" sz="2800" b="1" dirty="0">
              <a:solidFill>
                <a:schemeClr val="tx2"/>
              </a:solidFill>
            </a:endParaRPr>
          </a:p>
        </p:txBody>
      </p:sp>
    </p:spTree>
    <p:extLst>
      <p:ext uri="{BB962C8B-B14F-4D97-AF65-F5344CB8AC3E}">
        <p14:creationId xmlns:p14="http://schemas.microsoft.com/office/powerpoint/2010/main" val="93895318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224" y="499533"/>
            <a:ext cx="10772775" cy="919834"/>
          </a:xfrm>
        </p:spPr>
        <p:txBody>
          <a:bodyPr/>
          <a:lstStyle/>
          <a:p>
            <a:r>
              <a:rPr lang="en-US" b="1" dirty="0" smtClean="0">
                <a:solidFill>
                  <a:schemeClr val="tx2"/>
                </a:solidFill>
              </a:rPr>
              <a:t>Abstract as a whole…</a:t>
            </a:r>
            <a:endParaRPr lang="en-US" b="1" dirty="0">
              <a:solidFill>
                <a:schemeClr val="tx2"/>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61111166"/>
              </p:ext>
            </p:extLst>
          </p:nvPr>
        </p:nvGraphicFramePr>
        <p:xfrm>
          <a:off x="676275" y="2011363"/>
          <a:ext cx="10753725" cy="37671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482218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0035" y="487007"/>
            <a:ext cx="8890813" cy="1137881"/>
          </a:xfrm>
        </p:spPr>
        <p:txBody>
          <a:bodyPr>
            <a:normAutofit/>
          </a:bodyPr>
          <a:lstStyle/>
          <a:p>
            <a:r>
              <a:rPr lang="en-US" sz="4000" b="1" dirty="0" smtClean="0">
                <a:solidFill>
                  <a:schemeClr val="bg1">
                    <a:lumMod val="10000"/>
                  </a:schemeClr>
                </a:solidFill>
                <a:latin typeface="Times New Roman" pitchFamily="18" charset="0"/>
                <a:cs typeface="Times New Roman" pitchFamily="18" charset="0"/>
              </a:rPr>
              <a:t>WRITING A RESEARCH PROPOSAL</a:t>
            </a:r>
            <a:endParaRPr lang="en-US" sz="4000" b="1" dirty="0">
              <a:solidFill>
                <a:schemeClr val="bg1">
                  <a:lumMod val="10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2317314" y="2113404"/>
            <a:ext cx="7916450" cy="3766185"/>
          </a:xfrm>
        </p:spPr>
        <p:txBody>
          <a:bodyPr>
            <a:normAutofit/>
          </a:bodyPr>
          <a:lstStyle/>
          <a:p>
            <a:pPr>
              <a:buFont typeface="Wingdings" pitchFamily="2" charset="2"/>
              <a:buChar char="Ø"/>
            </a:pPr>
            <a:r>
              <a:rPr lang="en-US" sz="2800" b="1" dirty="0" smtClean="0">
                <a:solidFill>
                  <a:schemeClr val="bg1">
                    <a:lumMod val="10000"/>
                  </a:schemeClr>
                </a:solidFill>
                <a:latin typeface="Times New Roman" pitchFamily="18" charset="0"/>
                <a:cs typeface="Times New Roman" pitchFamily="18" charset="0"/>
              </a:rPr>
              <a:t>A research proposal is similar in a number of ways to project proposal; however, a research proposal addresses a particular project: academic scientific research.</a:t>
            </a:r>
          </a:p>
          <a:p>
            <a:pPr>
              <a:buNone/>
            </a:pPr>
            <a:endParaRPr lang="en-US" sz="2800" b="1" dirty="0" smtClean="0">
              <a:solidFill>
                <a:schemeClr val="bg1">
                  <a:lumMod val="10000"/>
                </a:schemeClr>
              </a:solidFill>
              <a:latin typeface="Times New Roman" pitchFamily="18" charset="0"/>
              <a:cs typeface="Times New Roman" pitchFamily="18" charset="0"/>
            </a:endParaRPr>
          </a:p>
          <a:p>
            <a:pPr>
              <a:buFont typeface="Wingdings" pitchFamily="2" charset="2"/>
              <a:buChar char="Ø"/>
            </a:pPr>
            <a:r>
              <a:rPr lang="en-US" sz="2800" b="1" dirty="0" smtClean="0">
                <a:solidFill>
                  <a:schemeClr val="bg1">
                    <a:lumMod val="10000"/>
                  </a:schemeClr>
                </a:solidFill>
                <a:latin typeface="Times New Roman" pitchFamily="18" charset="0"/>
                <a:cs typeface="Times New Roman" pitchFamily="18" charset="0"/>
              </a:rPr>
              <a:t>Research proposals contain extensive literature reviews and must offer convincing support of need for the research study being proposed.</a:t>
            </a:r>
          </a:p>
          <a:p>
            <a:pPr>
              <a:buFont typeface="Wingdings" pitchFamily="2" charset="2"/>
              <a:buChar char="Ø"/>
            </a:pPr>
            <a:endParaRPr lang="en-US" sz="2800" b="1" dirty="0" smtClean="0">
              <a:latin typeface="Times New Roman" pitchFamily="18" charset="0"/>
              <a:cs typeface="Times New Roman" pitchFamily="18" charset="0"/>
            </a:endParaRPr>
          </a:p>
          <a:p>
            <a:endParaRPr lang="en-US" sz="28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02817" y="526693"/>
            <a:ext cx="6243306" cy="946495"/>
          </a:xfrm>
        </p:spPr>
        <p:txBody>
          <a:bodyPr>
            <a:normAutofit/>
          </a:bodyPr>
          <a:lstStyle/>
          <a:p>
            <a:r>
              <a:rPr lang="en-US" sz="4400" b="1" dirty="0" smtClean="0">
                <a:solidFill>
                  <a:srgbClr val="FFFF00"/>
                </a:solidFill>
                <a:latin typeface="Times New Roman" pitchFamily="18" charset="0"/>
                <a:cs typeface="Times New Roman" pitchFamily="18" charset="0"/>
              </a:rPr>
              <a:t>The Research Problem</a:t>
            </a:r>
            <a:endParaRPr lang="en-US" sz="4400" b="1" dirty="0">
              <a:solidFill>
                <a:srgbClr val="FFFF00"/>
              </a:solidFill>
              <a:latin typeface="Times New Roman" pitchFamily="18" charset="0"/>
              <a:cs typeface="Times New Roman" pitchFamily="18" charset="0"/>
            </a:endParaRPr>
          </a:p>
        </p:txBody>
      </p:sp>
      <p:sp>
        <p:nvSpPr>
          <p:cNvPr id="3" name="Content Placeholder 2"/>
          <p:cNvSpPr>
            <a:spLocks noGrp="1"/>
          </p:cNvSpPr>
          <p:nvPr>
            <p:ph idx="1"/>
          </p:nvPr>
        </p:nvSpPr>
        <p:spPr>
          <a:xfrm>
            <a:off x="3681895" y="1653436"/>
            <a:ext cx="4885150" cy="4124429"/>
          </a:xfrm>
        </p:spPr>
        <p:txBody>
          <a:bodyPr>
            <a:normAutofit fontScale="92500" lnSpcReduction="10000"/>
          </a:bodyPr>
          <a:lstStyle/>
          <a:p>
            <a:r>
              <a:rPr lang="en-US" sz="2800" dirty="0" smtClean="0">
                <a:solidFill>
                  <a:schemeClr val="accent5"/>
                </a:solidFill>
                <a:latin typeface="Times New Roman" pitchFamily="18" charset="0"/>
                <a:cs typeface="Times New Roman" pitchFamily="18" charset="0"/>
              </a:rPr>
              <a:t>Focus on four things;</a:t>
            </a:r>
          </a:p>
          <a:p>
            <a:pPr marL="571500" indent="-571500">
              <a:buFont typeface="+mj-lt"/>
              <a:buAutoNum type="romanLcPeriod"/>
            </a:pPr>
            <a:r>
              <a:rPr lang="en-US" sz="2800" dirty="0" smtClean="0">
                <a:solidFill>
                  <a:schemeClr val="accent5"/>
                </a:solidFill>
                <a:latin typeface="Times New Roman" pitchFamily="18" charset="0"/>
                <a:cs typeface="Times New Roman" pitchFamily="18" charset="0"/>
              </a:rPr>
              <a:t>context</a:t>
            </a:r>
          </a:p>
          <a:p>
            <a:pPr marL="571500" indent="-571500">
              <a:buFont typeface="+mj-lt"/>
              <a:buAutoNum type="romanLcPeriod"/>
            </a:pPr>
            <a:r>
              <a:rPr lang="en-US" sz="2800" dirty="0" smtClean="0">
                <a:solidFill>
                  <a:schemeClr val="accent5"/>
                </a:solidFill>
                <a:latin typeface="Times New Roman" pitchFamily="18" charset="0"/>
                <a:cs typeface="Times New Roman" pitchFamily="18" charset="0"/>
              </a:rPr>
              <a:t> issue</a:t>
            </a:r>
          </a:p>
          <a:p>
            <a:pPr marL="571500" indent="-571500">
              <a:buFont typeface="+mj-lt"/>
              <a:buAutoNum type="romanLcPeriod"/>
            </a:pPr>
            <a:r>
              <a:rPr lang="en-US" sz="2800" dirty="0" smtClean="0">
                <a:solidFill>
                  <a:schemeClr val="accent5"/>
                </a:solidFill>
                <a:latin typeface="Times New Roman" pitchFamily="18" charset="0"/>
                <a:cs typeface="Times New Roman" pitchFamily="18" charset="0"/>
              </a:rPr>
              <a:t> relevance </a:t>
            </a:r>
          </a:p>
          <a:p>
            <a:pPr marL="571500" indent="-571500">
              <a:buFont typeface="+mj-lt"/>
              <a:buAutoNum type="romanLcPeriod"/>
            </a:pPr>
            <a:r>
              <a:rPr lang="en-US" sz="2800" dirty="0" smtClean="0">
                <a:solidFill>
                  <a:schemeClr val="accent5"/>
                </a:solidFill>
                <a:latin typeface="Times New Roman" pitchFamily="18" charset="0"/>
                <a:cs typeface="Times New Roman" pitchFamily="18" charset="0"/>
              </a:rPr>
              <a:t>and objective</a:t>
            </a:r>
          </a:p>
          <a:p>
            <a:pPr marL="571500" indent="-571500">
              <a:buNone/>
            </a:pPr>
            <a:endParaRPr lang="en-US" sz="2800" dirty="0" smtClean="0">
              <a:solidFill>
                <a:schemeClr val="tx2"/>
              </a:solidFill>
              <a:latin typeface="Times New Roman" pitchFamily="18" charset="0"/>
              <a:cs typeface="Times New Roman" pitchFamily="18" charset="0"/>
            </a:endParaRPr>
          </a:p>
          <a:p>
            <a:r>
              <a:rPr lang="en-US" sz="2800" b="1" dirty="0" smtClean="0">
                <a:solidFill>
                  <a:srgbClr val="FFFF00"/>
                </a:solidFill>
                <a:latin typeface="Times New Roman" pitchFamily="18" charset="0"/>
                <a:cs typeface="Times New Roman" pitchFamily="18" charset="0"/>
              </a:rPr>
              <a:t>Example:</a:t>
            </a:r>
          </a:p>
          <a:p>
            <a:r>
              <a:rPr lang="en-US" sz="2800" spc="-5" dirty="0" smtClean="0">
                <a:solidFill>
                  <a:schemeClr val="accent5"/>
                </a:solidFill>
                <a:latin typeface="Times New Roman"/>
                <a:cs typeface="Times New Roman"/>
              </a:rPr>
              <a:t>Implementation </a:t>
            </a:r>
            <a:r>
              <a:rPr lang="en-US" sz="2800" dirty="0" smtClean="0">
                <a:solidFill>
                  <a:schemeClr val="accent5"/>
                </a:solidFill>
                <a:latin typeface="Times New Roman"/>
                <a:cs typeface="Times New Roman"/>
              </a:rPr>
              <a:t>of </a:t>
            </a:r>
            <a:r>
              <a:rPr lang="en-US" sz="2800" spc="-5" dirty="0" smtClean="0">
                <a:solidFill>
                  <a:schemeClr val="accent5"/>
                </a:solidFill>
                <a:latin typeface="Times New Roman"/>
                <a:cs typeface="Times New Roman"/>
              </a:rPr>
              <a:t>computer </a:t>
            </a:r>
            <a:r>
              <a:rPr lang="en-US" sz="2800" dirty="0" smtClean="0">
                <a:solidFill>
                  <a:schemeClr val="accent5"/>
                </a:solidFill>
                <a:latin typeface="Times New Roman"/>
                <a:cs typeface="Times New Roman"/>
              </a:rPr>
              <a:t>technology </a:t>
            </a:r>
            <a:r>
              <a:rPr lang="en-US" sz="2800" spc="-5" dirty="0" smtClean="0">
                <a:solidFill>
                  <a:schemeClr val="accent5"/>
                </a:solidFill>
                <a:latin typeface="Times New Roman"/>
                <a:cs typeface="Times New Roman"/>
              </a:rPr>
              <a:t>in an</a:t>
            </a:r>
            <a:r>
              <a:rPr lang="en-US" sz="2800" spc="55" dirty="0" smtClean="0">
                <a:solidFill>
                  <a:schemeClr val="accent5"/>
                </a:solidFill>
                <a:latin typeface="Times New Roman"/>
                <a:cs typeface="Times New Roman"/>
              </a:rPr>
              <a:t> </a:t>
            </a:r>
            <a:r>
              <a:rPr lang="en-US" sz="2800" dirty="0" smtClean="0">
                <a:solidFill>
                  <a:schemeClr val="accent5"/>
                </a:solidFill>
                <a:latin typeface="Times New Roman"/>
                <a:cs typeface="Times New Roman"/>
              </a:rPr>
              <a:t>institute</a:t>
            </a:r>
          </a:p>
          <a:p>
            <a:endParaRPr lang="en-US" sz="2800" dirty="0">
              <a:solidFill>
                <a:schemeClr val="tx2"/>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225" y="499533"/>
            <a:ext cx="8987938" cy="1083082"/>
          </a:xfrm>
        </p:spPr>
        <p:txBody>
          <a:bodyPr>
            <a:normAutofit/>
          </a:bodyPr>
          <a:lstStyle/>
          <a:p>
            <a:r>
              <a:rPr lang="en-US" sz="3600" b="1" dirty="0" smtClean="0">
                <a:solidFill>
                  <a:schemeClr val="tx2"/>
                </a:solidFill>
                <a:latin typeface="Times New Roman" pitchFamily="18" charset="0"/>
                <a:cs typeface="Times New Roman" pitchFamily="18" charset="0"/>
              </a:rPr>
              <a:t>Guidelines: Selecting and Defining the Problem</a:t>
            </a:r>
            <a:endParaRPr lang="en-US" sz="3600" b="1" dirty="0">
              <a:solidFill>
                <a:schemeClr val="tx2"/>
              </a:solidFill>
              <a:latin typeface="Times New Roman" pitchFamily="18" charset="0"/>
              <a:cs typeface="Times New Roman" pitchFamily="18" charset="0"/>
            </a:endParaRPr>
          </a:p>
        </p:txBody>
      </p:sp>
      <p:sp>
        <p:nvSpPr>
          <p:cNvPr id="4" name="Content Placeholder 2"/>
          <p:cNvSpPr>
            <a:spLocks noGrp="1"/>
          </p:cNvSpPr>
          <p:nvPr>
            <p:ph idx="1"/>
          </p:nvPr>
        </p:nvSpPr>
        <p:spPr>
          <a:xfrm>
            <a:off x="1853852" y="1678488"/>
            <a:ext cx="9031266" cy="4359057"/>
          </a:xfrm>
        </p:spPr>
        <p:txBody>
          <a:bodyPr>
            <a:normAutofit fontScale="92500" lnSpcReduction="10000"/>
          </a:bodyPr>
          <a:lstStyle/>
          <a:p>
            <a:pPr>
              <a:buFontTx/>
              <a:buNone/>
              <a:defRPr/>
            </a:pPr>
            <a:r>
              <a:rPr lang="en-US" dirty="0" smtClean="0">
                <a:solidFill>
                  <a:srgbClr val="FFFF00"/>
                </a:solidFill>
              </a:rPr>
              <a:t>Criteria to help you select and define your problem:</a:t>
            </a:r>
          </a:p>
          <a:p>
            <a:pPr>
              <a:buFontTx/>
              <a:buNone/>
              <a:defRPr/>
            </a:pPr>
            <a:endParaRPr lang="en-US" dirty="0" smtClean="0"/>
          </a:p>
          <a:p>
            <a:pPr marL="457200" indent="-457200">
              <a:buFont typeface="+mj-lt"/>
              <a:buAutoNum type="arabicPeriod"/>
              <a:defRPr/>
            </a:pPr>
            <a:r>
              <a:rPr lang="en-US" dirty="0" smtClean="0">
                <a:solidFill>
                  <a:schemeClr val="accent5"/>
                </a:solidFill>
                <a:latin typeface="Times New Roman" pitchFamily="18" charset="0"/>
                <a:cs typeface="Times New Roman" pitchFamily="18" charset="0"/>
              </a:rPr>
              <a:t>Is the problem important or significant? Is the question worthwhile for the expenditure of time, energy, and funds involved? What is its societal relevance?</a:t>
            </a:r>
          </a:p>
          <a:p>
            <a:pPr marL="457200" indent="-457200">
              <a:buFont typeface="+mj-lt"/>
              <a:buAutoNum type="arabicPeriod"/>
              <a:defRPr/>
            </a:pPr>
            <a:r>
              <a:rPr lang="en-US" dirty="0" smtClean="0">
                <a:solidFill>
                  <a:schemeClr val="accent5"/>
                </a:solidFill>
                <a:latin typeface="Times New Roman" pitchFamily="18" charset="0"/>
                <a:cs typeface="Times New Roman" pitchFamily="18" charset="0"/>
              </a:rPr>
              <a:t>Can the problem be stated in question form? (Finding the answer then becomes the objective of the study.)</a:t>
            </a:r>
          </a:p>
          <a:p>
            <a:pPr marL="457200" indent="-457200">
              <a:buFont typeface="+mj-lt"/>
              <a:buAutoNum type="arabicPeriod"/>
              <a:defRPr/>
            </a:pPr>
            <a:r>
              <a:rPr lang="en-US" dirty="0" smtClean="0">
                <a:solidFill>
                  <a:schemeClr val="accent5"/>
                </a:solidFill>
                <a:latin typeface="Times New Roman" pitchFamily="18" charset="0"/>
                <a:cs typeface="Times New Roman" pitchFamily="18" charset="0"/>
              </a:rPr>
              <a:t>Can the problem be delimited and narrowed? Can boundaries be defined?</a:t>
            </a:r>
          </a:p>
          <a:p>
            <a:pPr marL="457200" indent="-457200">
              <a:buFont typeface="+mj-lt"/>
              <a:buAutoNum type="arabicPeriod"/>
              <a:defRPr/>
            </a:pPr>
            <a:r>
              <a:rPr lang="en-US" dirty="0" smtClean="0">
                <a:solidFill>
                  <a:schemeClr val="accent5"/>
                </a:solidFill>
                <a:latin typeface="Times New Roman" pitchFamily="18" charset="0"/>
                <a:cs typeface="Times New Roman" pitchFamily="18" charset="0"/>
              </a:rPr>
              <a:t>Are resources of information available and the state of the art practical?</a:t>
            </a:r>
          </a:p>
          <a:p>
            <a:pPr marL="457200" indent="-457200">
              <a:buFont typeface="+mj-lt"/>
              <a:buAutoNum type="arabicPeriod"/>
              <a:defRPr/>
            </a:pPr>
            <a:r>
              <a:rPr lang="en-US" dirty="0" smtClean="0">
                <a:solidFill>
                  <a:schemeClr val="accent5"/>
                </a:solidFill>
                <a:latin typeface="Times New Roman" pitchFamily="18" charset="0"/>
                <a:cs typeface="Times New Roman" pitchFamily="18" charset="0"/>
              </a:rPr>
              <a:t>Does it interest you?</a:t>
            </a:r>
          </a:p>
          <a:p>
            <a:pPr marL="457200" indent="-457200">
              <a:buFont typeface="+mj-lt"/>
              <a:buAutoNum type="arabicPeriod"/>
              <a:defRPr/>
            </a:pPr>
            <a:r>
              <a:rPr lang="en-US" dirty="0" smtClean="0">
                <a:solidFill>
                  <a:schemeClr val="accent5"/>
                </a:solidFill>
                <a:latin typeface="Times New Roman" pitchFamily="18" charset="0"/>
                <a:cs typeface="Times New Roman" pitchFamily="18" charset="0"/>
              </a:rPr>
              <a:t>Do you have the required background to undertake the inquiry under question?</a:t>
            </a:r>
          </a:p>
          <a:p>
            <a:pPr>
              <a:defRPr/>
            </a:pP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94101" y="318836"/>
            <a:ext cx="5324913" cy="903965"/>
          </a:xfrm>
        </p:spPr>
        <p:txBody>
          <a:bodyPr>
            <a:normAutofit fontScale="90000"/>
          </a:bodyPr>
          <a:lstStyle/>
          <a:p>
            <a:r>
              <a:rPr lang="en-US" b="1" spc="-10" dirty="0" smtClean="0">
                <a:solidFill>
                  <a:srgbClr val="FFFF00"/>
                </a:solidFill>
                <a:latin typeface="Times New Roman"/>
                <a:cs typeface="Times New Roman"/>
              </a:rPr>
              <a:t/>
            </a:r>
            <a:br>
              <a:rPr lang="en-US" b="1" spc="-10" dirty="0" smtClean="0">
                <a:solidFill>
                  <a:srgbClr val="FFFF00"/>
                </a:solidFill>
                <a:latin typeface="Times New Roman"/>
                <a:cs typeface="Times New Roman"/>
              </a:rPr>
            </a:br>
            <a:r>
              <a:rPr lang="en-US" b="1" spc="-10" dirty="0" smtClean="0">
                <a:solidFill>
                  <a:srgbClr val="FFFF00"/>
                </a:solidFill>
                <a:latin typeface="Times New Roman"/>
                <a:cs typeface="Times New Roman"/>
              </a:rPr>
              <a:t>Research</a:t>
            </a:r>
            <a:r>
              <a:rPr lang="en-US" b="1" spc="-15" dirty="0" smtClean="0">
                <a:solidFill>
                  <a:srgbClr val="FFFF00"/>
                </a:solidFill>
                <a:latin typeface="Times New Roman"/>
                <a:cs typeface="Times New Roman"/>
              </a:rPr>
              <a:t> Q</a:t>
            </a:r>
            <a:r>
              <a:rPr lang="en-US" b="1" dirty="0" smtClean="0">
                <a:solidFill>
                  <a:srgbClr val="FFFF00"/>
                </a:solidFill>
                <a:latin typeface="Times New Roman"/>
                <a:cs typeface="Times New Roman"/>
              </a:rPr>
              <a:t>uestion</a:t>
            </a:r>
            <a:r>
              <a:rPr lang="en-US" dirty="0" smtClean="0">
                <a:solidFill>
                  <a:srgbClr val="FFFF00"/>
                </a:solidFill>
                <a:latin typeface="Times New Roman"/>
                <a:cs typeface="Times New Roman"/>
              </a:rPr>
              <a:t/>
            </a:r>
            <a:br>
              <a:rPr lang="en-US" dirty="0" smtClean="0">
                <a:solidFill>
                  <a:srgbClr val="FFFF00"/>
                </a:solidFill>
                <a:latin typeface="Times New Roman"/>
                <a:cs typeface="Times New Roman"/>
              </a:rPr>
            </a:br>
            <a:endParaRPr lang="en-US" dirty="0">
              <a:solidFill>
                <a:srgbClr val="FFFF00"/>
              </a:solidFill>
            </a:endParaRPr>
          </a:p>
        </p:txBody>
      </p:sp>
      <p:sp>
        <p:nvSpPr>
          <p:cNvPr id="3" name="Content Placeholder 2"/>
          <p:cNvSpPr>
            <a:spLocks noGrp="1"/>
          </p:cNvSpPr>
          <p:nvPr>
            <p:ph idx="1"/>
          </p:nvPr>
        </p:nvSpPr>
        <p:spPr>
          <a:xfrm>
            <a:off x="2743200" y="1610848"/>
            <a:ext cx="7442859" cy="4321026"/>
          </a:xfrm>
        </p:spPr>
        <p:txBody>
          <a:bodyPr/>
          <a:lstStyle/>
          <a:p>
            <a:pPr marL="12700" marR="5080">
              <a:lnSpc>
                <a:spcPts val="2590"/>
              </a:lnSpc>
              <a:spcBef>
                <a:spcPts val="1450"/>
              </a:spcBef>
              <a:buFont typeface="Wingdings" pitchFamily="2" charset="2"/>
              <a:buChar char="Ø"/>
              <a:tabLst>
                <a:tab pos="375285" algn="l"/>
                <a:tab pos="1548765" algn="l"/>
                <a:tab pos="2740660" algn="l"/>
                <a:tab pos="3101975" algn="l"/>
                <a:tab pos="3634104" algn="l"/>
                <a:tab pos="4822825" algn="l"/>
                <a:tab pos="5438775" algn="l"/>
                <a:tab pos="5970270" algn="l"/>
                <a:tab pos="7143750" algn="l"/>
                <a:tab pos="8147050" algn="l"/>
                <a:tab pos="8764270" algn="l"/>
                <a:tab pos="9311640" algn="l"/>
              </a:tabLst>
            </a:pPr>
            <a:r>
              <a:rPr lang="en-US" spc="-5" dirty="0" smtClean="0">
                <a:solidFill>
                  <a:schemeClr val="accent5"/>
                </a:solidFill>
                <a:latin typeface="Times New Roman"/>
                <a:cs typeface="Times New Roman"/>
              </a:rPr>
              <a:t>A re</a:t>
            </a:r>
            <a:r>
              <a:rPr lang="en-US" dirty="0" smtClean="0">
                <a:solidFill>
                  <a:schemeClr val="accent5"/>
                </a:solidFill>
                <a:latin typeface="Times New Roman"/>
                <a:cs typeface="Times New Roman"/>
              </a:rPr>
              <a:t>se</a:t>
            </a:r>
            <a:r>
              <a:rPr lang="en-US" spc="-10" dirty="0" smtClean="0">
                <a:solidFill>
                  <a:schemeClr val="accent5"/>
                </a:solidFill>
                <a:latin typeface="Times New Roman"/>
                <a:cs typeface="Times New Roman"/>
              </a:rPr>
              <a:t>a</a:t>
            </a:r>
            <a:r>
              <a:rPr lang="en-US" dirty="0" smtClean="0">
                <a:solidFill>
                  <a:schemeClr val="accent5"/>
                </a:solidFill>
                <a:latin typeface="Times New Roman"/>
                <a:cs typeface="Times New Roman"/>
              </a:rPr>
              <a:t>rch	 question	i</a:t>
            </a:r>
            <a:r>
              <a:rPr lang="en-US" spc="-5" dirty="0" smtClean="0">
                <a:solidFill>
                  <a:schemeClr val="accent5"/>
                </a:solidFill>
                <a:latin typeface="Times New Roman"/>
                <a:cs typeface="Times New Roman"/>
              </a:rPr>
              <a:t>s</a:t>
            </a:r>
            <a:r>
              <a:rPr lang="en-US" dirty="0" smtClean="0">
                <a:solidFill>
                  <a:schemeClr val="accent5"/>
                </a:solidFill>
                <a:latin typeface="Times New Roman"/>
                <a:cs typeface="Times New Roman"/>
              </a:rPr>
              <a:t>	the	que</a:t>
            </a:r>
            <a:r>
              <a:rPr lang="en-US" spc="-10" dirty="0" smtClean="0">
                <a:solidFill>
                  <a:schemeClr val="accent5"/>
                </a:solidFill>
                <a:latin typeface="Times New Roman"/>
                <a:cs typeface="Times New Roman"/>
              </a:rPr>
              <a:t>s</a:t>
            </a:r>
            <a:r>
              <a:rPr lang="en-US" dirty="0" smtClean="0">
                <a:solidFill>
                  <a:schemeClr val="accent5"/>
                </a:solidFill>
                <a:latin typeface="Times New Roman"/>
                <a:cs typeface="Times New Roman"/>
              </a:rPr>
              <a:t>ti</a:t>
            </a:r>
            <a:r>
              <a:rPr lang="en-US" spc="-15" dirty="0" smtClean="0">
                <a:solidFill>
                  <a:schemeClr val="accent5"/>
                </a:solidFill>
                <a:latin typeface="Times New Roman"/>
                <a:cs typeface="Times New Roman"/>
              </a:rPr>
              <a:t>o</a:t>
            </a:r>
            <a:r>
              <a:rPr lang="en-US" dirty="0" smtClean="0">
                <a:solidFill>
                  <a:schemeClr val="accent5"/>
                </a:solidFill>
                <a:latin typeface="Times New Roman"/>
                <a:cs typeface="Times New Roman"/>
              </a:rPr>
              <a:t>n	that	the	rese</a:t>
            </a:r>
            <a:r>
              <a:rPr lang="en-US" spc="-10" dirty="0" smtClean="0">
                <a:solidFill>
                  <a:schemeClr val="accent5"/>
                </a:solidFill>
                <a:latin typeface="Times New Roman"/>
                <a:cs typeface="Times New Roman"/>
              </a:rPr>
              <a:t>a</a:t>
            </a:r>
            <a:r>
              <a:rPr lang="en-US" dirty="0" smtClean="0">
                <a:solidFill>
                  <a:schemeClr val="accent5"/>
                </a:solidFill>
                <a:latin typeface="Times New Roman"/>
                <a:cs typeface="Times New Roman"/>
              </a:rPr>
              <a:t>rch	proj</a:t>
            </a:r>
            <a:r>
              <a:rPr lang="en-US" spc="-15" dirty="0" smtClean="0">
                <a:solidFill>
                  <a:schemeClr val="accent5"/>
                </a:solidFill>
                <a:latin typeface="Times New Roman"/>
                <a:cs typeface="Times New Roman"/>
              </a:rPr>
              <a:t>e</a:t>
            </a:r>
            <a:r>
              <a:rPr lang="en-US" spc="-10" dirty="0" smtClean="0">
                <a:solidFill>
                  <a:schemeClr val="accent5"/>
                </a:solidFill>
                <a:latin typeface="Times New Roman"/>
                <a:cs typeface="Times New Roman"/>
              </a:rPr>
              <a:t>c</a:t>
            </a:r>
            <a:r>
              <a:rPr lang="en-US" dirty="0" smtClean="0">
                <a:solidFill>
                  <a:schemeClr val="accent5"/>
                </a:solidFill>
                <a:latin typeface="Times New Roman"/>
                <a:cs typeface="Times New Roman"/>
              </a:rPr>
              <a:t>t	</a:t>
            </a:r>
            <a:r>
              <a:rPr lang="en-US" spc="-5" dirty="0" smtClean="0">
                <a:solidFill>
                  <a:schemeClr val="accent5"/>
                </a:solidFill>
                <a:latin typeface="Times New Roman"/>
                <a:cs typeface="Times New Roman"/>
              </a:rPr>
              <a:t>se</a:t>
            </a:r>
            <a:r>
              <a:rPr lang="en-US" dirty="0" smtClean="0">
                <a:solidFill>
                  <a:schemeClr val="accent5"/>
                </a:solidFill>
                <a:latin typeface="Times New Roman"/>
                <a:cs typeface="Times New Roman"/>
              </a:rPr>
              <a:t>t</a:t>
            </a:r>
            <a:r>
              <a:rPr lang="en-US" spc="-5" dirty="0" smtClean="0">
                <a:solidFill>
                  <a:schemeClr val="accent5"/>
                </a:solidFill>
                <a:latin typeface="Times New Roman"/>
                <a:cs typeface="Times New Roman"/>
              </a:rPr>
              <a:t>s</a:t>
            </a:r>
            <a:r>
              <a:rPr lang="en-US" dirty="0" smtClean="0">
                <a:solidFill>
                  <a:schemeClr val="accent5"/>
                </a:solidFill>
                <a:latin typeface="Times New Roman"/>
                <a:cs typeface="Times New Roman"/>
              </a:rPr>
              <a:t>	o</a:t>
            </a:r>
            <a:r>
              <a:rPr lang="en-US" spc="-15" dirty="0" smtClean="0">
                <a:solidFill>
                  <a:schemeClr val="accent5"/>
                </a:solidFill>
                <a:latin typeface="Times New Roman"/>
                <a:cs typeface="Times New Roman"/>
              </a:rPr>
              <a:t>u</a:t>
            </a:r>
            <a:r>
              <a:rPr lang="en-US" dirty="0" smtClean="0">
                <a:solidFill>
                  <a:schemeClr val="accent5"/>
                </a:solidFill>
                <a:latin typeface="Times New Roman"/>
                <a:cs typeface="Times New Roman"/>
              </a:rPr>
              <a:t>t	</a:t>
            </a:r>
            <a:r>
              <a:rPr lang="en-US" spc="5" dirty="0" smtClean="0">
                <a:solidFill>
                  <a:schemeClr val="accent5"/>
                </a:solidFill>
                <a:latin typeface="Times New Roman"/>
                <a:cs typeface="Times New Roman"/>
              </a:rPr>
              <a:t>to  </a:t>
            </a:r>
            <a:r>
              <a:rPr lang="en-US" spc="-20" dirty="0" smtClean="0">
                <a:solidFill>
                  <a:schemeClr val="accent5"/>
                </a:solidFill>
                <a:latin typeface="Times New Roman"/>
                <a:cs typeface="Times New Roman"/>
              </a:rPr>
              <a:t>answer.</a:t>
            </a:r>
          </a:p>
          <a:p>
            <a:pPr marL="12700" marR="5080">
              <a:lnSpc>
                <a:spcPts val="2590"/>
              </a:lnSpc>
              <a:spcBef>
                <a:spcPts val="1450"/>
              </a:spcBef>
              <a:buFont typeface="Wingdings" pitchFamily="2" charset="2"/>
              <a:buChar char="Ø"/>
              <a:tabLst>
                <a:tab pos="375285" algn="l"/>
                <a:tab pos="1548765" algn="l"/>
                <a:tab pos="2740660" algn="l"/>
                <a:tab pos="3101975" algn="l"/>
                <a:tab pos="3634104" algn="l"/>
                <a:tab pos="4822825" algn="l"/>
                <a:tab pos="5438775" algn="l"/>
                <a:tab pos="5970270" algn="l"/>
                <a:tab pos="7143750" algn="l"/>
                <a:tab pos="8147050" algn="l"/>
                <a:tab pos="8764270" algn="l"/>
                <a:tab pos="9311640" algn="l"/>
              </a:tabLst>
            </a:pPr>
            <a:endParaRPr lang="en-US" dirty="0" smtClean="0">
              <a:solidFill>
                <a:schemeClr val="accent5"/>
              </a:solidFill>
              <a:latin typeface="Times New Roman"/>
              <a:cs typeface="Times New Roman"/>
            </a:endParaRPr>
          </a:p>
          <a:p>
            <a:pPr marL="12700">
              <a:lnSpc>
                <a:spcPct val="100000"/>
              </a:lnSpc>
              <a:spcBef>
                <a:spcPts val="1065"/>
              </a:spcBef>
              <a:buFont typeface="Wingdings" pitchFamily="2" charset="2"/>
              <a:buChar char="Ø"/>
            </a:pPr>
            <a:r>
              <a:rPr lang="en-US" dirty="0" smtClean="0">
                <a:solidFill>
                  <a:schemeClr val="accent5"/>
                </a:solidFill>
                <a:latin typeface="Times New Roman"/>
                <a:cs typeface="Times New Roman"/>
              </a:rPr>
              <a:t>In actual fact, a research study </a:t>
            </a:r>
            <a:r>
              <a:rPr lang="en-US" spc="-10" dirty="0" smtClean="0">
                <a:solidFill>
                  <a:schemeClr val="accent5"/>
                </a:solidFill>
                <a:latin typeface="Times New Roman"/>
                <a:cs typeface="Times New Roman"/>
              </a:rPr>
              <a:t>may </a:t>
            </a:r>
            <a:r>
              <a:rPr lang="en-US" spc="-5" dirty="0" smtClean="0">
                <a:solidFill>
                  <a:schemeClr val="accent5"/>
                </a:solidFill>
                <a:latin typeface="Times New Roman"/>
                <a:cs typeface="Times New Roman"/>
              </a:rPr>
              <a:t>set </a:t>
            </a:r>
            <a:r>
              <a:rPr lang="en-US" dirty="0" smtClean="0">
                <a:solidFill>
                  <a:schemeClr val="accent5"/>
                </a:solidFill>
                <a:latin typeface="Times New Roman"/>
                <a:cs typeface="Times New Roman"/>
              </a:rPr>
              <a:t>out to </a:t>
            </a:r>
            <a:r>
              <a:rPr lang="en-US" spc="-5" dirty="0" smtClean="0">
                <a:solidFill>
                  <a:schemeClr val="accent5"/>
                </a:solidFill>
                <a:latin typeface="Times New Roman"/>
                <a:cs typeface="Times New Roman"/>
              </a:rPr>
              <a:t>answer </a:t>
            </a:r>
            <a:r>
              <a:rPr lang="en-US" dirty="0" smtClean="0">
                <a:solidFill>
                  <a:schemeClr val="accent5"/>
                </a:solidFill>
                <a:latin typeface="Times New Roman"/>
                <a:cs typeface="Times New Roman"/>
              </a:rPr>
              <a:t>several</a:t>
            </a:r>
            <a:r>
              <a:rPr lang="en-US" spc="-90" dirty="0" smtClean="0">
                <a:solidFill>
                  <a:schemeClr val="accent5"/>
                </a:solidFill>
                <a:latin typeface="Times New Roman"/>
                <a:cs typeface="Times New Roman"/>
              </a:rPr>
              <a:t> </a:t>
            </a:r>
            <a:r>
              <a:rPr lang="en-US" dirty="0" smtClean="0">
                <a:solidFill>
                  <a:schemeClr val="accent5"/>
                </a:solidFill>
                <a:latin typeface="Times New Roman"/>
                <a:cs typeface="Times New Roman"/>
              </a:rPr>
              <a:t>questions.</a:t>
            </a:r>
          </a:p>
          <a:p>
            <a:pPr marL="12700">
              <a:lnSpc>
                <a:spcPct val="100000"/>
              </a:lnSpc>
              <a:spcBef>
                <a:spcPts val="1065"/>
              </a:spcBef>
              <a:buFont typeface="Wingdings" pitchFamily="2" charset="2"/>
              <a:buChar char="Ø"/>
            </a:pPr>
            <a:endParaRPr lang="en-US" dirty="0" smtClean="0">
              <a:solidFill>
                <a:schemeClr val="accent5"/>
              </a:solidFill>
              <a:latin typeface="Times New Roman"/>
              <a:cs typeface="Times New Roman"/>
            </a:endParaRPr>
          </a:p>
          <a:p>
            <a:pPr marL="12700" marR="5080">
              <a:lnSpc>
                <a:spcPts val="2590"/>
              </a:lnSpc>
              <a:spcBef>
                <a:spcPts val="1450"/>
              </a:spcBef>
              <a:buFont typeface="Wingdings" pitchFamily="2" charset="2"/>
              <a:buChar char="Ø"/>
              <a:tabLst>
                <a:tab pos="638810" algn="l"/>
                <a:tab pos="2399030" algn="l"/>
                <a:tab pos="3111500" algn="l"/>
                <a:tab pos="3618865" algn="l"/>
                <a:tab pos="4229735" algn="l"/>
                <a:tab pos="5097145" algn="l"/>
                <a:tab pos="5690235" algn="l"/>
                <a:tab pos="6214110" algn="l"/>
                <a:tab pos="6960870" algn="l"/>
                <a:tab pos="7671434" algn="l"/>
                <a:tab pos="8061959" algn="l"/>
                <a:tab pos="9177655" algn="l"/>
              </a:tabLst>
            </a:pPr>
            <a:r>
              <a:rPr lang="en-US" dirty="0" smtClean="0">
                <a:solidFill>
                  <a:schemeClr val="accent5"/>
                </a:solidFill>
                <a:latin typeface="Times New Roman"/>
                <a:cs typeface="Times New Roman"/>
              </a:rPr>
              <a:t>The </a:t>
            </a:r>
            <a:r>
              <a:rPr lang="en-US" spc="-20" dirty="0" smtClean="0">
                <a:solidFill>
                  <a:schemeClr val="accent5"/>
                </a:solidFill>
                <a:latin typeface="Times New Roman"/>
                <a:cs typeface="Times New Roman"/>
              </a:rPr>
              <a:t>m</a:t>
            </a:r>
            <a:r>
              <a:rPr lang="en-US" dirty="0" smtClean="0">
                <a:solidFill>
                  <a:schemeClr val="accent5"/>
                </a:solidFill>
                <a:latin typeface="Times New Roman"/>
                <a:cs typeface="Times New Roman"/>
              </a:rPr>
              <a:t>ethodo</a:t>
            </a:r>
            <a:r>
              <a:rPr lang="en-US" spc="5" dirty="0" smtClean="0">
                <a:solidFill>
                  <a:schemeClr val="accent5"/>
                </a:solidFill>
                <a:latin typeface="Times New Roman"/>
                <a:cs typeface="Times New Roman"/>
              </a:rPr>
              <a:t>l</a:t>
            </a:r>
            <a:r>
              <a:rPr lang="en-US" dirty="0" smtClean="0">
                <a:solidFill>
                  <a:schemeClr val="accent5"/>
                </a:solidFill>
                <a:latin typeface="Times New Roman"/>
                <a:cs typeface="Times New Roman"/>
              </a:rPr>
              <a:t>ogy used	for	a research </a:t>
            </a:r>
            <a:r>
              <a:rPr lang="en-US" spc="-15" dirty="0" smtClean="0">
                <a:solidFill>
                  <a:schemeClr val="accent5"/>
                </a:solidFill>
                <a:latin typeface="Times New Roman"/>
                <a:cs typeface="Times New Roman"/>
              </a:rPr>
              <a:t>s</a:t>
            </a:r>
            <a:r>
              <a:rPr lang="en-US" dirty="0" smtClean="0">
                <a:solidFill>
                  <a:schemeClr val="accent5"/>
                </a:solidFill>
                <a:latin typeface="Times New Roman"/>
                <a:cs typeface="Times New Roman"/>
              </a:rPr>
              <a:t>t</a:t>
            </a:r>
            <a:r>
              <a:rPr lang="en-US" spc="-10" dirty="0" smtClean="0">
                <a:solidFill>
                  <a:schemeClr val="accent5"/>
                </a:solidFill>
                <a:latin typeface="Times New Roman"/>
                <a:cs typeface="Times New Roman"/>
              </a:rPr>
              <a:t>u</a:t>
            </a:r>
            <a:r>
              <a:rPr lang="en-US" dirty="0" smtClean="0">
                <a:solidFill>
                  <a:schemeClr val="accent5"/>
                </a:solidFill>
                <a:latin typeface="Times New Roman"/>
                <a:cs typeface="Times New Roman"/>
              </a:rPr>
              <a:t>d</a:t>
            </a:r>
            <a:r>
              <a:rPr lang="en-US" spc="-160" dirty="0" smtClean="0">
                <a:solidFill>
                  <a:schemeClr val="accent5"/>
                </a:solidFill>
                <a:latin typeface="Times New Roman"/>
                <a:cs typeface="Times New Roman"/>
              </a:rPr>
              <a:t>y</a:t>
            </a:r>
            <a:r>
              <a:rPr lang="en-US" dirty="0" smtClean="0">
                <a:solidFill>
                  <a:schemeClr val="accent5"/>
                </a:solidFill>
                <a:latin typeface="Times New Roman"/>
                <a:cs typeface="Times New Roman"/>
              </a:rPr>
              <a:t>,	and	the too</a:t>
            </a:r>
            <a:r>
              <a:rPr lang="en-US" spc="5" dirty="0" smtClean="0">
                <a:solidFill>
                  <a:schemeClr val="accent5"/>
                </a:solidFill>
                <a:latin typeface="Times New Roman"/>
                <a:cs typeface="Times New Roman"/>
              </a:rPr>
              <a:t>l</a:t>
            </a:r>
            <a:r>
              <a:rPr lang="en-US" spc="-5" dirty="0" smtClean="0">
                <a:solidFill>
                  <a:schemeClr val="accent5"/>
                </a:solidFill>
                <a:latin typeface="Times New Roman"/>
                <a:cs typeface="Times New Roman"/>
              </a:rPr>
              <a:t>s </a:t>
            </a:r>
            <a:r>
              <a:rPr lang="en-US" dirty="0" smtClean="0">
                <a:solidFill>
                  <a:schemeClr val="accent5"/>
                </a:solidFill>
                <a:latin typeface="Times New Roman"/>
                <a:cs typeface="Times New Roman"/>
              </a:rPr>
              <a:t>used </a:t>
            </a:r>
            <a:r>
              <a:rPr lang="en-US" spc="5" dirty="0" smtClean="0">
                <a:solidFill>
                  <a:schemeClr val="accent5"/>
                </a:solidFill>
                <a:latin typeface="Times New Roman"/>
                <a:cs typeface="Times New Roman"/>
              </a:rPr>
              <a:t>t</a:t>
            </a:r>
            <a:r>
              <a:rPr lang="en-US" dirty="0" smtClean="0">
                <a:solidFill>
                  <a:schemeClr val="accent5"/>
                </a:solidFill>
                <a:latin typeface="Times New Roman"/>
                <a:cs typeface="Times New Roman"/>
              </a:rPr>
              <a:t>o condu</a:t>
            </a:r>
            <a:r>
              <a:rPr lang="en-US" spc="-10" dirty="0" smtClean="0">
                <a:solidFill>
                  <a:schemeClr val="accent5"/>
                </a:solidFill>
                <a:latin typeface="Times New Roman"/>
                <a:cs typeface="Times New Roman"/>
              </a:rPr>
              <a:t>c</a:t>
            </a:r>
            <a:r>
              <a:rPr lang="en-US" dirty="0" smtClean="0">
                <a:solidFill>
                  <a:schemeClr val="accent5"/>
                </a:solidFill>
                <a:latin typeface="Times New Roman"/>
                <a:cs typeface="Times New Roman"/>
              </a:rPr>
              <a:t>t   the research, all depend upon the research questions being</a:t>
            </a:r>
            <a:r>
              <a:rPr lang="en-US" spc="-130" dirty="0" smtClean="0">
                <a:solidFill>
                  <a:schemeClr val="accent5"/>
                </a:solidFill>
                <a:latin typeface="Times New Roman"/>
                <a:cs typeface="Times New Roman"/>
              </a:rPr>
              <a:t> </a:t>
            </a:r>
            <a:r>
              <a:rPr lang="en-US" dirty="0" smtClean="0">
                <a:solidFill>
                  <a:schemeClr val="accent5"/>
                </a:solidFill>
                <a:latin typeface="Times New Roman"/>
                <a:cs typeface="Times New Roman"/>
              </a:rPr>
              <a:t>asked.</a:t>
            </a:r>
            <a:endParaRPr lang="en-US" dirty="0">
              <a:solidFill>
                <a:schemeClr val="accent5"/>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solidFill>
                  <a:schemeClr val="tx2"/>
                </a:solidFill>
              </a:rPr>
              <a:t>IMPROVE YOUR SCIENCE AND RESEARCH VOCABULARY</a:t>
            </a:r>
            <a:endParaRPr lang="en-US" sz="4000" b="1" dirty="0">
              <a:solidFill>
                <a:schemeClr val="tx2"/>
              </a:solidFill>
            </a:endParaRPr>
          </a:p>
        </p:txBody>
      </p:sp>
      <p:sp>
        <p:nvSpPr>
          <p:cNvPr id="3" name="Content Placeholder 2"/>
          <p:cNvSpPr>
            <a:spLocks noGrp="1"/>
          </p:cNvSpPr>
          <p:nvPr>
            <p:ph idx="1"/>
          </p:nvPr>
        </p:nvSpPr>
        <p:spPr>
          <a:xfrm>
            <a:off x="3457184" y="2442575"/>
            <a:ext cx="7973197" cy="3335290"/>
          </a:xfrm>
        </p:spPr>
        <p:txBody>
          <a:bodyPr/>
          <a:lstStyle/>
          <a:p>
            <a:pPr marL="0" indent="0">
              <a:buNone/>
            </a:pPr>
            <a:endParaRPr lang="en-US" dirty="0" smtClean="0">
              <a:hlinkClick r:id="rId2"/>
            </a:endParaRPr>
          </a:p>
          <a:p>
            <a:r>
              <a:rPr lang="en-US" dirty="0" smtClean="0">
                <a:solidFill>
                  <a:schemeClr val="tx1"/>
                </a:solidFill>
                <a:hlinkClick r:id="rId2"/>
              </a:rPr>
              <a:t>http</a:t>
            </a:r>
            <a:r>
              <a:rPr lang="en-US" dirty="0">
                <a:solidFill>
                  <a:schemeClr val="tx1"/>
                </a:solidFill>
                <a:hlinkClick r:id="rId2"/>
              </a:rPr>
              <a:t>://www.phrasebank.manchester.ac.uk/</a:t>
            </a:r>
            <a:endParaRPr lang="en-US" dirty="0">
              <a:solidFill>
                <a:schemeClr val="tx1"/>
              </a:solidFill>
            </a:endParaRPr>
          </a:p>
        </p:txBody>
      </p:sp>
    </p:spTree>
    <p:extLst>
      <p:ext uri="{BB962C8B-B14F-4D97-AF65-F5344CB8AC3E}">
        <p14:creationId xmlns:p14="http://schemas.microsoft.com/office/powerpoint/2010/main" val="107039196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4983" y="233574"/>
            <a:ext cx="8072106" cy="1031555"/>
          </a:xfrm>
        </p:spPr>
        <p:txBody>
          <a:bodyPr>
            <a:normAutofit/>
          </a:bodyPr>
          <a:lstStyle/>
          <a:p>
            <a:r>
              <a:rPr lang="en-US" sz="3600" dirty="0" smtClean="0">
                <a:solidFill>
                  <a:schemeClr val="accent5"/>
                </a:solidFill>
                <a:latin typeface="Times New Roman" pitchFamily="18" charset="0"/>
                <a:cs typeface="Times New Roman" pitchFamily="18" charset="0"/>
              </a:rPr>
              <a:t>Research Proposal Form</a:t>
            </a:r>
            <a:endParaRPr lang="en-US" sz="3600" dirty="0">
              <a:solidFill>
                <a:schemeClr val="accent5"/>
              </a:solidFill>
              <a:latin typeface="Times New Roman" pitchFamily="18" charset="0"/>
              <a:cs typeface="Times New Roman" pitchFamily="18" charset="0"/>
            </a:endParaRPr>
          </a:p>
        </p:txBody>
      </p:sp>
      <p:sp>
        <p:nvSpPr>
          <p:cNvPr id="4" name="object 5"/>
          <p:cNvSpPr txBox="1">
            <a:spLocks noGrp="1"/>
          </p:cNvSpPr>
          <p:nvPr>
            <p:ph idx="1"/>
          </p:nvPr>
        </p:nvSpPr>
        <p:spPr>
          <a:xfrm>
            <a:off x="713983" y="1290181"/>
            <a:ext cx="9895562" cy="4587794"/>
          </a:xfrm>
          <a:prstGeom prst="rect">
            <a:avLst/>
          </a:prstGeom>
        </p:spPr>
        <p:txBody>
          <a:bodyPr vert="horz" wrap="square" lIns="0" tIns="156845" rIns="0" bIns="0" rtlCol="0">
            <a:spAutoFit/>
          </a:bodyPr>
          <a:lstStyle/>
          <a:p>
            <a:pPr marL="12700">
              <a:lnSpc>
                <a:spcPct val="100000"/>
              </a:lnSpc>
              <a:spcBef>
                <a:spcPts val="1235"/>
              </a:spcBef>
              <a:tabLst>
                <a:tab pos="6743700" algn="l"/>
              </a:tabLst>
            </a:pPr>
            <a:r>
              <a:rPr sz="1800" b="1" spc="-5" dirty="0">
                <a:solidFill>
                  <a:schemeClr val="bg1">
                    <a:lumMod val="10000"/>
                  </a:schemeClr>
                </a:solidFill>
                <a:latin typeface="Times New Roman" pitchFamily="18" charset="0"/>
                <a:cs typeface="Times New Roman" pitchFamily="18" charset="0"/>
              </a:rPr>
              <a:t>Group</a:t>
            </a:r>
            <a:r>
              <a:rPr sz="1800" b="1" spc="-75" dirty="0">
                <a:solidFill>
                  <a:schemeClr val="bg1">
                    <a:lumMod val="10000"/>
                  </a:schemeClr>
                </a:solidFill>
                <a:latin typeface="Times New Roman" pitchFamily="18" charset="0"/>
                <a:cs typeface="Times New Roman" pitchFamily="18" charset="0"/>
              </a:rPr>
              <a:t> </a:t>
            </a:r>
            <a:r>
              <a:rPr sz="1800" b="1" spc="-5" dirty="0">
                <a:solidFill>
                  <a:schemeClr val="bg1">
                    <a:lumMod val="10000"/>
                  </a:schemeClr>
                </a:solidFill>
                <a:latin typeface="Times New Roman" pitchFamily="18" charset="0"/>
                <a:cs typeface="Times New Roman" pitchFamily="18" charset="0"/>
              </a:rPr>
              <a:t>Members:</a:t>
            </a:r>
            <a:r>
              <a:rPr sz="1800" b="1" u="sng" spc="-5" dirty="0">
                <a:solidFill>
                  <a:schemeClr val="bg1">
                    <a:lumMod val="10000"/>
                  </a:schemeClr>
                </a:solidFill>
                <a:uFill>
                  <a:solidFill>
                    <a:srgbClr val="000000"/>
                  </a:solidFill>
                </a:uFill>
                <a:latin typeface="Times New Roman" pitchFamily="18" charset="0"/>
                <a:cs typeface="Times New Roman" pitchFamily="18" charset="0"/>
              </a:rPr>
              <a:t> </a:t>
            </a:r>
            <a:r>
              <a:rPr lang="en-US" sz="1800" b="1" u="sng" spc="-5" dirty="0" smtClean="0">
                <a:solidFill>
                  <a:schemeClr val="bg1">
                    <a:lumMod val="10000"/>
                  </a:schemeClr>
                </a:solidFill>
                <a:uFill>
                  <a:solidFill>
                    <a:srgbClr val="000000"/>
                  </a:solidFill>
                </a:uFill>
                <a:latin typeface="Times New Roman" pitchFamily="18" charset="0"/>
                <a:cs typeface="Times New Roman" pitchFamily="18" charset="0"/>
              </a:rPr>
              <a:t> 5-6 members</a:t>
            </a:r>
            <a:r>
              <a:rPr sz="1800" b="1" u="sng" spc="-5" dirty="0">
                <a:solidFill>
                  <a:schemeClr val="bg1">
                    <a:lumMod val="10000"/>
                  </a:schemeClr>
                </a:solidFill>
                <a:uFill>
                  <a:solidFill>
                    <a:srgbClr val="000000"/>
                  </a:solidFill>
                </a:uFill>
                <a:latin typeface="Times New Roman" pitchFamily="18" charset="0"/>
                <a:cs typeface="Times New Roman" pitchFamily="18" charset="0"/>
              </a:rPr>
              <a:t>	</a:t>
            </a:r>
            <a:endParaRPr sz="1800" b="1" dirty="0">
              <a:solidFill>
                <a:schemeClr val="bg1">
                  <a:lumMod val="10000"/>
                </a:schemeClr>
              </a:solidFill>
              <a:latin typeface="Times New Roman" pitchFamily="18" charset="0"/>
              <a:cs typeface="Times New Roman" pitchFamily="18" charset="0"/>
            </a:endParaRPr>
          </a:p>
          <a:p>
            <a:pPr marL="12700">
              <a:lnSpc>
                <a:spcPct val="100000"/>
              </a:lnSpc>
              <a:spcBef>
                <a:spcPts val="1130"/>
              </a:spcBef>
            </a:pPr>
            <a:r>
              <a:rPr sz="1800" b="1" spc="-5" dirty="0" smtClean="0">
                <a:solidFill>
                  <a:schemeClr val="bg1">
                    <a:lumMod val="10000"/>
                  </a:schemeClr>
                </a:solidFill>
                <a:latin typeface="Times New Roman" pitchFamily="18" charset="0"/>
                <a:cs typeface="Times New Roman" pitchFamily="18" charset="0"/>
              </a:rPr>
              <a:t>Research </a:t>
            </a:r>
            <a:r>
              <a:rPr sz="1800" b="1" spc="-5" dirty="0">
                <a:solidFill>
                  <a:schemeClr val="bg1">
                    <a:lumMod val="10000"/>
                  </a:schemeClr>
                </a:solidFill>
                <a:latin typeface="Times New Roman" pitchFamily="18" charset="0"/>
                <a:cs typeface="Times New Roman" pitchFamily="18" charset="0"/>
              </a:rPr>
              <a:t>Problem: Derive a problem from a paper from the </a:t>
            </a:r>
            <a:r>
              <a:rPr sz="1800" b="1" i="1" spc="-5" dirty="0">
                <a:solidFill>
                  <a:schemeClr val="bg1">
                    <a:lumMod val="10000"/>
                  </a:schemeClr>
                </a:solidFill>
                <a:latin typeface="Times New Roman" pitchFamily="18" charset="0"/>
                <a:cs typeface="Times New Roman" pitchFamily="18" charset="0"/>
              </a:rPr>
              <a:t>Journal of Computer Assisted</a:t>
            </a:r>
            <a:r>
              <a:rPr sz="1800" b="1" i="1" spc="200" dirty="0">
                <a:solidFill>
                  <a:schemeClr val="bg1">
                    <a:lumMod val="10000"/>
                  </a:schemeClr>
                </a:solidFill>
                <a:latin typeface="Times New Roman" pitchFamily="18" charset="0"/>
                <a:cs typeface="Times New Roman" pitchFamily="18" charset="0"/>
              </a:rPr>
              <a:t> </a:t>
            </a:r>
            <a:r>
              <a:rPr sz="1800" b="1" i="1" spc="-5" dirty="0">
                <a:solidFill>
                  <a:schemeClr val="bg1">
                    <a:lumMod val="10000"/>
                  </a:schemeClr>
                </a:solidFill>
                <a:latin typeface="Times New Roman" pitchFamily="18" charset="0"/>
                <a:cs typeface="Times New Roman" pitchFamily="18" charset="0"/>
              </a:rPr>
              <a:t>Learning</a:t>
            </a:r>
            <a:endParaRPr sz="1800" b="1" dirty="0">
              <a:solidFill>
                <a:schemeClr val="bg1">
                  <a:lumMod val="10000"/>
                </a:schemeClr>
              </a:solidFill>
              <a:latin typeface="Times New Roman" pitchFamily="18" charset="0"/>
              <a:cs typeface="Times New Roman" pitchFamily="18" charset="0"/>
            </a:endParaRPr>
          </a:p>
          <a:p>
            <a:pPr marL="12700" marR="1960880">
              <a:lnSpc>
                <a:spcPts val="3779"/>
              </a:lnSpc>
              <a:spcBef>
                <a:spcPts val="320"/>
              </a:spcBef>
              <a:tabLst>
                <a:tab pos="7971155" algn="l"/>
                <a:tab pos="9316085" algn="l"/>
              </a:tabLst>
            </a:pPr>
            <a:r>
              <a:rPr sz="1800" b="1" spc="-5" dirty="0">
                <a:solidFill>
                  <a:schemeClr val="bg1">
                    <a:lumMod val="10000"/>
                  </a:schemeClr>
                </a:solidFill>
                <a:latin typeface="Times New Roman" pitchFamily="18" charset="0"/>
                <a:cs typeface="Times New Roman" pitchFamily="18" charset="0"/>
              </a:rPr>
              <a:t>Research</a:t>
            </a:r>
            <a:r>
              <a:rPr sz="1800" b="1" spc="-20" dirty="0">
                <a:solidFill>
                  <a:schemeClr val="bg1">
                    <a:lumMod val="10000"/>
                  </a:schemeClr>
                </a:solidFill>
                <a:latin typeface="Times New Roman" pitchFamily="18" charset="0"/>
                <a:cs typeface="Times New Roman" pitchFamily="18" charset="0"/>
              </a:rPr>
              <a:t> </a:t>
            </a:r>
            <a:r>
              <a:rPr sz="1800" b="1" spc="-5" dirty="0" smtClean="0">
                <a:solidFill>
                  <a:schemeClr val="bg1">
                    <a:lumMod val="10000"/>
                  </a:schemeClr>
                </a:solidFill>
                <a:latin typeface="Times New Roman" pitchFamily="18" charset="0"/>
                <a:cs typeface="Times New Roman" pitchFamily="18" charset="0"/>
              </a:rPr>
              <a:t>Question</a:t>
            </a:r>
            <a:r>
              <a:rPr lang="en-US" sz="1800" b="1" spc="-5" dirty="0" smtClean="0">
                <a:solidFill>
                  <a:schemeClr val="bg1">
                    <a:lumMod val="10000"/>
                  </a:schemeClr>
                </a:solidFill>
                <a:latin typeface="Times New Roman" pitchFamily="18" charset="0"/>
                <a:cs typeface="Times New Roman" pitchFamily="18" charset="0"/>
              </a:rPr>
              <a:t> </a:t>
            </a:r>
            <a:r>
              <a:rPr lang="en-US" sz="1800" b="1" spc="-5" dirty="0" smtClean="0">
                <a:solidFill>
                  <a:schemeClr val="bg1">
                    <a:lumMod val="10000"/>
                  </a:schemeClr>
                </a:solidFill>
                <a:latin typeface="Times New Roman" pitchFamily="18" charset="0"/>
                <a:cs typeface="Times New Roman" pitchFamily="18" charset="0"/>
              </a:rPr>
              <a:t>:__________________________________________________________________________________________________________________________________________</a:t>
            </a:r>
            <a:r>
              <a:rPr sz="1800" b="1" dirty="0" smtClean="0">
                <a:solidFill>
                  <a:schemeClr val="bg1">
                    <a:lumMod val="10000"/>
                  </a:schemeClr>
                </a:solidFill>
                <a:latin typeface="Times New Roman" pitchFamily="18" charset="0"/>
                <a:cs typeface="Times New Roman" pitchFamily="18" charset="0"/>
              </a:rPr>
              <a:t> </a:t>
            </a:r>
            <a:endParaRPr lang="en-US" sz="1800" b="1" dirty="0" smtClean="0">
              <a:solidFill>
                <a:schemeClr val="bg1">
                  <a:lumMod val="10000"/>
                </a:schemeClr>
              </a:solidFill>
              <a:latin typeface="Times New Roman" pitchFamily="18" charset="0"/>
              <a:cs typeface="Times New Roman" pitchFamily="18" charset="0"/>
            </a:endParaRPr>
          </a:p>
          <a:p>
            <a:pPr marL="12700" marR="1960880">
              <a:lnSpc>
                <a:spcPts val="3779"/>
              </a:lnSpc>
              <a:spcBef>
                <a:spcPts val="320"/>
              </a:spcBef>
              <a:tabLst>
                <a:tab pos="7971155" algn="l"/>
                <a:tab pos="9316085" algn="l"/>
              </a:tabLst>
            </a:pPr>
            <a:r>
              <a:rPr sz="1800" b="1" spc="-5" dirty="0" smtClean="0">
                <a:solidFill>
                  <a:schemeClr val="bg1">
                    <a:lumMod val="10000"/>
                  </a:schemeClr>
                </a:solidFill>
                <a:latin typeface="Times New Roman" pitchFamily="18" charset="0"/>
                <a:cs typeface="Times New Roman" pitchFamily="18" charset="0"/>
              </a:rPr>
              <a:t>Purpose: </a:t>
            </a:r>
            <a:endParaRPr lang="en-US" sz="1800" b="1" spc="-5" dirty="0" smtClean="0">
              <a:solidFill>
                <a:schemeClr val="bg1">
                  <a:lumMod val="10000"/>
                </a:schemeClr>
              </a:solidFill>
              <a:latin typeface="Times New Roman" pitchFamily="18" charset="0"/>
              <a:cs typeface="Times New Roman" pitchFamily="18" charset="0"/>
            </a:endParaRPr>
          </a:p>
          <a:p>
            <a:pPr marL="12700" marR="1960880">
              <a:lnSpc>
                <a:spcPts val="3779"/>
              </a:lnSpc>
              <a:spcBef>
                <a:spcPts val="320"/>
              </a:spcBef>
              <a:tabLst>
                <a:tab pos="7971155" algn="l"/>
                <a:tab pos="9316085" algn="l"/>
              </a:tabLst>
            </a:pPr>
            <a:r>
              <a:rPr sz="1800" b="1" spc="-5" dirty="0" smtClean="0">
                <a:solidFill>
                  <a:schemeClr val="bg1">
                    <a:lumMod val="10000"/>
                  </a:schemeClr>
                </a:solidFill>
                <a:latin typeface="Times New Roman" pitchFamily="18" charset="0"/>
                <a:cs typeface="Times New Roman" pitchFamily="18" charset="0"/>
              </a:rPr>
              <a:t>Relevance </a:t>
            </a:r>
            <a:r>
              <a:rPr sz="1800" b="1" spc="-5" dirty="0" smtClean="0">
                <a:solidFill>
                  <a:schemeClr val="bg1">
                    <a:lumMod val="10000"/>
                  </a:schemeClr>
                </a:solidFill>
                <a:latin typeface="Times New Roman" pitchFamily="18" charset="0"/>
                <a:cs typeface="Times New Roman" pitchFamily="18" charset="0"/>
              </a:rPr>
              <a:t>and Benefits of </a:t>
            </a:r>
            <a:r>
              <a:rPr sz="1800" b="1" dirty="0" smtClean="0">
                <a:solidFill>
                  <a:schemeClr val="bg1">
                    <a:lumMod val="10000"/>
                  </a:schemeClr>
                </a:solidFill>
                <a:latin typeface="Times New Roman" pitchFamily="18" charset="0"/>
                <a:cs typeface="Times New Roman" pitchFamily="18" charset="0"/>
              </a:rPr>
              <a:t>the</a:t>
            </a:r>
            <a:r>
              <a:rPr sz="1800" b="1" spc="-5" dirty="0" smtClean="0">
                <a:solidFill>
                  <a:schemeClr val="bg1">
                    <a:lumMod val="10000"/>
                  </a:schemeClr>
                </a:solidFill>
                <a:latin typeface="Times New Roman" pitchFamily="18" charset="0"/>
                <a:cs typeface="Times New Roman" pitchFamily="18" charset="0"/>
              </a:rPr>
              <a:t> </a:t>
            </a:r>
            <a:r>
              <a:rPr sz="1800" b="1" dirty="0" smtClean="0">
                <a:solidFill>
                  <a:schemeClr val="bg1">
                    <a:lumMod val="10000"/>
                  </a:schemeClr>
                </a:solidFill>
                <a:latin typeface="Times New Roman" pitchFamily="18" charset="0"/>
                <a:cs typeface="Times New Roman" pitchFamily="18" charset="0"/>
              </a:rPr>
              <a:t>study:</a:t>
            </a:r>
            <a:r>
              <a:rPr sz="1800" b="1" spc="-25" dirty="0" smtClean="0">
                <a:solidFill>
                  <a:schemeClr val="bg1">
                    <a:lumMod val="10000"/>
                  </a:schemeClr>
                </a:solidFill>
                <a:latin typeface="Times New Roman" pitchFamily="18" charset="0"/>
                <a:cs typeface="Times New Roman" pitchFamily="18" charset="0"/>
              </a:rPr>
              <a:t> </a:t>
            </a:r>
            <a:r>
              <a:rPr sz="1800" b="1" u="sng" spc="-5" dirty="0" smtClean="0">
                <a:solidFill>
                  <a:schemeClr val="bg1">
                    <a:lumMod val="10000"/>
                  </a:schemeClr>
                </a:solidFill>
                <a:uFill>
                  <a:solidFill>
                    <a:srgbClr val="000000"/>
                  </a:solidFill>
                </a:uFill>
                <a:latin typeface="Times New Roman" pitchFamily="18" charset="0"/>
                <a:cs typeface="Times New Roman" pitchFamily="18" charset="0"/>
              </a:rPr>
              <a:t> </a:t>
            </a:r>
            <a:r>
              <a:rPr sz="1800" b="1" u="sng" dirty="0" smtClean="0">
                <a:solidFill>
                  <a:schemeClr val="bg1">
                    <a:lumMod val="10000"/>
                  </a:schemeClr>
                </a:solidFill>
                <a:uFill>
                  <a:solidFill>
                    <a:srgbClr val="000000"/>
                  </a:solidFill>
                </a:uFill>
                <a:latin typeface="Times New Roman" pitchFamily="18" charset="0"/>
                <a:cs typeface="Times New Roman" pitchFamily="18" charset="0"/>
              </a:rPr>
              <a:t>	</a:t>
            </a:r>
            <a:endParaRPr sz="1800" b="1" dirty="0" smtClean="0">
              <a:solidFill>
                <a:schemeClr val="bg1">
                  <a:lumMod val="10000"/>
                </a:schemeClr>
              </a:solidFill>
              <a:latin typeface="Times New Roman" pitchFamily="18" charset="0"/>
              <a:cs typeface="Times New Roman" pitchFamily="18" charset="0"/>
            </a:endParaRPr>
          </a:p>
          <a:p>
            <a:pPr marL="12700">
              <a:lnSpc>
                <a:spcPct val="100000"/>
              </a:lnSpc>
              <a:spcBef>
                <a:spcPts val="1140"/>
              </a:spcBef>
            </a:pPr>
            <a:r>
              <a:rPr sz="1800" b="1" spc="-5" dirty="0" smtClean="0">
                <a:solidFill>
                  <a:schemeClr val="bg1">
                    <a:lumMod val="10000"/>
                  </a:schemeClr>
                </a:solidFill>
                <a:latin typeface="Times New Roman" pitchFamily="18" charset="0"/>
                <a:cs typeface="Times New Roman" pitchFamily="18" charset="0"/>
              </a:rPr>
              <a:t>Literature</a:t>
            </a:r>
            <a:r>
              <a:rPr lang="en-US" sz="1800" b="1" spc="10" dirty="0" smtClean="0">
                <a:solidFill>
                  <a:schemeClr val="bg1">
                    <a:lumMod val="10000"/>
                  </a:schemeClr>
                </a:solidFill>
                <a:latin typeface="Times New Roman" pitchFamily="18" charset="0"/>
                <a:cs typeface="Times New Roman" pitchFamily="18" charset="0"/>
              </a:rPr>
              <a:t> Review </a:t>
            </a:r>
            <a:r>
              <a:rPr lang="en-US" sz="1800" b="1" spc="10" dirty="0" smtClean="0">
                <a:solidFill>
                  <a:schemeClr val="bg1">
                    <a:lumMod val="10000"/>
                  </a:schemeClr>
                </a:solidFill>
                <a:latin typeface="Times New Roman" pitchFamily="18" charset="0"/>
                <a:cs typeface="Times New Roman" pitchFamily="18" charset="0"/>
              </a:rPr>
              <a:t> </a:t>
            </a:r>
            <a:r>
              <a:rPr lang="en-US" sz="1800" b="1" spc="-5" dirty="0" smtClean="0">
                <a:solidFill>
                  <a:schemeClr val="bg1">
                    <a:lumMod val="10000"/>
                  </a:schemeClr>
                </a:solidFill>
                <a:latin typeface="Times New Roman" pitchFamily="18" charset="0"/>
                <a:cs typeface="Times New Roman" pitchFamily="18" charset="0"/>
              </a:rPr>
              <a:t>(Brief </a:t>
            </a:r>
            <a:r>
              <a:rPr lang="en-US" sz="1800" b="1" spc="-5" dirty="0" smtClean="0">
                <a:solidFill>
                  <a:schemeClr val="bg1">
                    <a:lumMod val="10000"/>
                  </a:schemeClr>
                </a:solidFill>
                <a:latin typeface="Times New Roman" pitchFamily="18" charset="0"/>
                <a:cs typeface="Times New Roman" pitchFamily="18" charset="0"/>
              </a:rPr>
              <a:t>synthesis of 2-3 </a:t>
            </a:r>
            <a:r>
              <a:rPr lang="en-US" sz="1800" b="1" spc="-5" smtClean="0">
                <a:solidFill>
                  <a:schemeClr val="bg1">
                    <a:lumMod val="10000"/>
                  </a:schemeClr>
                </a:solidFill>
                <a:latin typeface="Times New Roman" pitchFamily="18" charset="0"/>
                <a:cs typeface="Times New Roman" pitchFamily="18" charset="0"/>
              </a:rPr>
              <a:t>papers, to </a:t>
            </a:r>
            <a:r>
              <a:rPr lang="en-US" sz="1800" b="1" spc="-5" dirty="0" smtClean="0">
                <a:solidFill>
                  <a:schemeClr val="bg1">
                    <a:lumMod val="10000"/>
                  </a:schemeClr>
                </a:solidFill>
                <a:latin typeface="Times New Roman" pitchFamily="18" charset="0"/>
                <a:cs typeface="Times New Roman" pitchFamily="18" charset="0"/>
              </a:rPr>
              <a:t>justify your problem statement, </a:t>
            </a:r>
            <a:r>
              <a:rPr lang="en-US" sz="1800" b="1" spc="-5" dirty="0" smtClean="0">
                <a:solidFill>
                  <a:schemeClr val="bg1">
                    <a:lumMod val="10000"/>
                  </a:schemeClr>
                </a:solidFill>
                <a:latin typeface="Times New Roman" pitchFamily="18" charset="0"/>
                <a:cs typeface="Times New Roman" pitchFamily="18" charset="0"/>
              </a:rPr>
              <a:t>for the proposal </a:t>
            </a:r>
            <a:r>
              <a:rPr lang="en-US" sz="1800" b="1" spc="-5" dirty="0" smtClean="0">
                <a:solidFill>
                  <a:schemeClr val="bg1">
                    <a:lumMod val="10000"/>
                  </a:schemeClr>
                </a:solidFill>
                <a:latin typeface="Times New Roman" pitchFamily="18" charset="0"/>
                <a:cs typeface="Times New Roman" pitchFamily="18" charset="0"/>
              </a:rPr>
              <a:t>phase)__________________________________________________________________</a:t>
            </a:r>
            <a:endParaRPr sz="2000" b="1" dirty="0">
              <a:solidFill>
                <a:schemeClr val="bg1">
                  <a:lumMod val="10000"/>
                </a:schemeClr>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55000">
              <a:srgbClr val="1640B6"/>
            </a:gs>
            <a:gs pos="2300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344449" y="350677"/>
            <a:ext cx="5937337" cy="1066620"/>
          </a:xfrm>
        </p:spPr>
        <p:txBody>
          <a:bodyPr>
            <a:normAutofit/>
          </a:bodyPr>
          <a:lstStyle/>
          <a:p>
            <a:r>
              <a:rPr lang="en-US" sz="3200" b="1" dirty="0" smtClean="0">
                <a:solidFill>
                  <a:schemeClr val="bg1">
                    <a:lumMod val="10000"/>
                  </a:schemeClr>
                </a:solidFill>
                <a:latin typeface="Times New Roman" pitchFamily="18" charset="0"/>
                <a:cs typeface="Times New Roman" pitchFamily="18" charset="0"/>
              </a:rPr>
              <a:t>ELEMENTS OF A RESEARCH PROPOSAL</a:t>
            </a:r>
            <a:endParaRPr lang="en-US" sz="3200" b="1" dirty="0">
              <a:solidFill>
                <a:schemeClr val="bg1">
                  <a:lumMod val="10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3745281" y="1417297"/>
            <a:ext cx="5436297" cy="5345409"/>
          </a:xfrm>
        </p:spPr>
        <p:txBody>
          <a:bodyPr>
            <a:normAutofit fontScale="47500" lnSpcReduction="20000"/>
          </a:bodyPr>
          <a:lstStyle/>
          <a:p>
            <a:pPr>
              <a:buNone/>
            </a:pPr>
            <a:r>
              <a:rPr lang="en-US" sz="4200" b="1" dirty="0" smtClean="0">
                <a:solidFill>
                  <a:schemeClr val="bg1">
                    <a:lumMod val="10000"/>
                  </a:schemeClr>
                </a:solidFill>
                <a:latin typeface="Times New Roman" pitchFamily="18" charset="0"/>
                <a:cs typeface="Times New Roman" pitchFamily="18" charset="0"/>
              </a:rPr>
              <a:t>  1. title</a:t>
            </a:r>
          </a:p>
          <a:p>
            <a:r>
              <a:rPr lang="en-US" sz="4200" b="1" dirty="0" smtClean="0">
                <a:solidFill>
                  <a:schemeClr val="bg1">
                    <a:lumMod val="10000"/>
                  </a:schemeClr>
                </a:solidFill>
                <a:latin typeface="Times New Roman" pitchFamily="18" charset="0"/>
                <a:cs typeface="Times New Roman" pitchFamily="18" charset="0"/>
              </a:rPr>
              <a:t>2. abstract</a:t>
            </a:r>
          </a:p>
          <a:p>
            <a:r>
              <a:rPr lang="en-US" sz="4200" b="1" dirty="0" smtClean="0">
                <a:solidFill>
                  <a:schemeClr val="bg1">
                    <a:lumMod val="10000"/>
                  </a:schemeClr>
                </a:solidFill>
                <a:latin typeface="Times New Roman" pitchFamily="18" charset="0"/>
                <a:cs typeface="Times New Roman" pitchFamily="18" charset="0"/>
              </a:rPr>
              <a:t>3. study problem</a:t>
            </a:r>
          </a:p>
          <a:p>
            <a:r>
              <a:rPr lang="en-US" sz="4200" b="1" dirty="0" smtClean="0">
                <a:solidFill>
                  <a:schemeClr val="bg1">
                    <a:lumMod val="10000"/>
                  </a:schemeClr>
                </a:solidFill>
                <a:latin typeface="Times New Roman" pitchFamily="18" charset="0"/>
                <a:cs typeface="Times New Roman" pitchFamily="18" charset="0"/>
              </a:rPr>
              <a:t>4. research question</a:t>
            </a:r>
          </a:p>
          <a:p>
            <a:r>
              <a:rPr lang="en-US" sz="4200" b="1" dirty="0" smtClean="0">
                <a:solidFill>
                  <a:schemeClr val="bg1">
                    <a:lumMod val="10000"/>
                  </a:schemeClr>
                </a:solidFill>
                <a:latin typeface="Times New Roman" pitchFamily="18" charset="0"/>
                <a:cs typeface="Times New Roman" pitchFamily="18" charset="0"/>
              </a:rPr>
              <a:t>5. rationale/ relevance of the project</a:t>
            </a:r>
          </a:p>
          <a:p>
            <a:r>
              <a:rPr lang="en-US" sz="4200" b="1" dirty="0" smtClean="0">
                <a:solidFill>
                  <a:schemeClr val="bg1">
                    <a:lumMod val="10000"/>
                  </a:schemeClr>
                </a:solidFill>
                <a:latin typeface="Times New Roman" pitchFamily="18" charset="0"/>
                <a:cs typeface="Times New Roman" pitchFamily="18" charset="0"/>
              </a:rPr>
              <a:t>6. specific study objectives</a:t>
            </a:r>
          </a:p>
          <a:p>
            <a:r>
              <a:rPr lang="en-US" sz="4200" b="1" dirty="0" smtClean="0">
                <a:solidFill>
                  <a:schemeClr val="bg1">
                    <a:lumMod val="10000"/>
                  </a:schemeClr>
                </a:solidFill>
                <a:latin typeface="Times New Roman" pitchFamily="18" charset="0"/>
                <a:cs typeface="Times New Roman" pitchFamily="18" charset="0"/>
              </a:rPr>
              <a:t>7. research methods</a:t>
            </a:r>
          </a:p>
          <a:p>
            <a:r>
              <a:rPr lang="en-US" sz="4200" b="1" dirty="0" err="1" smtClean="0">
                <a:solidFill>
                  <a:schemeClr val="bg1">
                    <a:lumMod val="10000"/>
                  </a:schemeClr>
                </a:solidFill>
                <a:latin typeface="Times New Roman" pitchFamily="18" charset="0"/>
                <a:cs typeface="Times New Roman" pitchFamily="18" charset="0"/>
              </a:rPr>
              <a:t>i</a:t>
            </a:r>
            <a:r>
              <a:rPr lang="en-US" sz="4200" b="1" dirty="0" smtClean="0">
                <a:solidFill>
                  <a:schemeClr val="bg1">
                    <a:lumMod val="10000"/>
                  </a:schemeClr>
                </a:solidFill>
                <a:latin typeface="Times New Roman" pitchFamily="18" charset="0"/>
                <a:cs typeface="Times New Roman" pitchFamily="18" charset="0"/>
              </a:rPr>
              <a:t>. study design</a:t>
            </a:r>
          </a:p>
          <a:p>
            <a:r>
              <a:rPr lang="en-US" sz="4200" b="1" dirty="0" smtClean="0">
                <a:solidFill>
                  <a:schemeClr val="bg1">
                    <a:lumMod val="10000"/>
                  </a:schemeClr>
                </a:solidFill>
                <a:latin typeface="Times New Roman" pitchFamily="18" charset="0"/>
                <a:cs typeface="Times New Roman" pitchFamily="18" charset="0"/>
              </a:rPr>
              <a:t>ii. Sample</a:t>
            </a:r>
          </a:p>
          <a:p>
            <a:r>
              <a:rPr lang="en-US" sz="4200" b="1" dirty="0" smtClean="0">
                <a:solidFill>
                  <a:schemeClr val="bg1">
                    <a:lumMod val="10000"/>
                  </a:schemeClr>
                </a:solidFill>
                <a:latin typeface="Times New Roman" pitchFamily="18" charset="0"/>
                <a:cs typeface="Times New Roman" pitchFamily="18" charset="0"/>
              </a:rPr>
              <a:t>iii. Data collection</a:t>
            </a:r>
          </a:p>
          <a:p>
            <a:r>
              <a:rPr lang="en-US" sz="4200" b="1" dirty="0" smtClean="0">
                <a:solidFill>
                  <a:schemeClr val="bg1">
                    <a:lumMod val="10000"/>
                  </a:schemeClr>
                </a:solidFill>
                <a:latin typeface="Times New Roman" pitchFamily="18" charset="0"/>
                <a:cs typeface="Times New Roman" pitchFamily="18" charset="0"/>
              </a:rPr>
              <a:t>iv. Statistical consideration</a:t>
            </a:r>
          </a:p>
          <a:p>
            <a:r>
              <a:rPr lang="en-US" sz="4200" b="1" dirty="0" smtClean="0">
                <a:solidFill>
                  <a:schemeClr val="bg1">
                    <a:lumMod val="10000"/>
                  </a:schemeClr>
                </a:solidFill>
                <a:latin typeface="Times New Roman" pitchFamily="18" charset="0"/>
                <a:cs typeface="Times New Roman" pitchFamily="18" charset="0"/>
              </a:rPr>
              <a:t>8. ethical consideration </a:t>
            </a:r>
          </a:p>
          <a:p>
            <a:r>
              <a:rPr lang="en-US" sz="4200" b="1" dirty="0" err="1" smtClean="0">
                <a:solidFill>
                  <a:schemeClr val="bg1">
                    <a:lumMod val="10000"/>
                  </a:schemeClr>
                </a:solidFill>
                <a:latin typeface="Times New Roman" pitchFamily="18" charset="0"/>
                <a:cs typeface="Times New Roman" pitchFamily="18" charset="0"/>
              </a:rPr>
              <a:t>i</a:t>
            </a:r>
            <a:r>
              <a:rPr lang="en-US" sz="4200" b="1" dirty="0" smtClean="0">
                <a:solidFill>
                  <a:schemeClr val="bg1">
                    <a:lumMod val="10000"/>
                  </a:schemeClr>
                </a:solidFill>
                <a:latin typeface="Times New Roman" pitchFamily="18" charset="0"/>
                <a:cs typeface="Times New Roman" pitchFamily="18" charset="0"/>
              </a:rPr>
              <a:t>. consent form</a:t>
            </a:r>
          </a:p>
          <a:p>
            <a:r>
              <a:rPr lang="en-US" sz="4200" b="1" dirty="0" smtClean="0">
                <a:solidFill>
                  <a:schemeClr val="bg1">
                    <a:lumMod val="10000"/>
                  </a:schemeClr>
                </a:solidFill>
                <a:latin typeface="Times New Roman" pitchFamily="18" charset="0"/>
                <a:cs typeface="Times New Roman" pitchFamily="18" charset="0"/>
              </a:rPr>
              <a:t>ii. Privacy of information</a:t>
            </a:r>
          </a:p>
          <a:p>
            <a:endParaRPr lang="en-US" sz="3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57392" y="712476"/>
            <a:ext cx="5704148" cy="755335"/>
          </a:xfrm>
        </p:spPr>
        <p:txBody>
          <a:bodyPr>
            <a:normAutofit fontScale="90000"/>
          </a:bodyPr>
          <a:lstStyle/>
          <a:p>
            <a:r>
              <a:rPr lang="en-US" sz="3200" b="1" dirty="0" smtClean="0">
                <a:solidFill>
                  <a:schemeClr val="bg1">
                    <a:lumMod val="10000"/>
                  </a:schemeClr>
                </a:solidFill>
                <a:latin typeface="Times New Roman" pitchFamily="18" charset="0"/>
                <a:cs typeface="Times New Roman" pitchFamily="18" charset="0"/>
              </a:rPr>
              <a:t>ELEMENTS OF A TECHNICAL PROJECT PROPOSAL</a:t>
            </a:r>
            <a:endParaRPr lang="en-US" sz="3200" b="1" dirty="0">
              <a:solidFill>
                <a:schemeClr val="bg1">
                  <a:lumMod val="10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4308953" y="1245140"/>
            <a:ext cx="7121428" cy="5077839"/>
          </a:xfrm>
        </p:spPr>
        <p:txBody>
          <a:bodyPr>
            <a:normAutofit fontScale="85000" lnSpcReduction="20000"/>
          </a:bodyPr>
          <a:lstStyle/>
          <a:p>
            <a:endParaRPr lang="en-US" b="1" dirty="0" smtClean="0">
              <a:solidFill>
                <a:schemeClr val="bg1">
                  <a:lumMod val="10000"/>
                </a:schemeClr>
              </a:solidFill>
            </a:endParaRPr>
          </a:p>
          <a:p>
            <a:r>
              <a:rPr lang="en-US" sz="2200" b="1" dirty="0" smtClean="0">
                <a:solidFill>
                  <a:schemeClr val="bg1">
                    <a:lumMod val="10000"/>
                  </a:schemeClr>
                </a:solidFill>
                <a:latin typeface="Times New Roman" pitchFamily="18" charset="0"/>
                <a:cs typeface="Times New Roman" pitchFamily="18" charset="0"/>
              </a:rPr>
              <a:t>1. Introduction</a:t>
            </a:r>
          </a:p>
          <a:p>
            <a:r>
              <a:rPr lang="en-US" sz="2200" b="1" dirty="0" smtClean="0">
                <a:solidFill>
                  <a:schemeClr val="bg1">
                    <a:lumMod val="10000"/>
                  </a:schemeClr>
                </a:solidFill>
                <a:latin typeface="Times New Roman" pitchFamily="18" charset="0"/>
                <a:cs typeface="Times New Roman" pitchFamily="18" charset="0"/>
              </a:rPr>
              <a:t>1.1. Problem Statement</a:t>
            </a:r>
          </a:p>
          <a:p>
            <a:r>
              <a:rPr lang="en-US" sz="2200" b="1" dirty="0" smtClean="0">
                <a:solidFill>
                  <a:schemeClr val="bg1">
                    <a:lumMod val="10000"/>
                  </a:schemeClr>
                </a:solidFill>
                <a:latin typeface="Times New Roman" pitchFamily="18" charset="0"/>
                <a:cs typeface="Times New Roman" pitchFamily="18" charset="0"/>
              </a:rPr>
              <a:t>1.2 Background</a:t>
            </a:r>
          </a:p>
          <a:p>
            <a:r>
              <a:rPr lang="en-US" sz="2200" b="1" dirty="0" smtClean="0">
                <a:solidFill>
                  <a:schemeClr val="bg1">
                    <a:lumMod val="10000"/>
                  </a:schemeClr>
                </a:solidFill>
                <a:latin typeface="Times New Roman" pitchFamily="18" charset="0"/>
                <a:cs typeface="Times New Roman" pitchFamily="18" charset="0"/>
              </a:rPr>
              <a:t>1.3 Needs statement</a:t>
            </a:r>
          </a:p>
          <a:p>
            <a:r>
              <a:rPr lang="en-US" sz="2200" b="1" dirty="0" smtClean="0">
                <a:solidFill>
                  <a:schemeClr val="bg1">
                    <a:lumMod val="10000"/>
                  </a:schemeClr>
                </a:solidFill>
                <a:latin typeface="Times New Roman" pitchFamily="18" charset="0"/>
                <a:cs typeface="Times New Roman" pitchFamily="18" charset="0"/>
              </a:rPr>
              <a:t>1.4 Objective</a:t>
            </a:r>
          </a:p>
          <a:p>
            <a:r>
              <a:rPr lang="en-US" sz="2200" b="1" dirty="0" smtClean="0">
                <a:solidFill>
                  <a:schemeClr val="bg1">
                    <a:lumMod val="10000"/>
                  </a:schemeClr>
                </a:solidFill>
                <a:latin typeface="Times New Roman" pitchFamily="18" charset="0"/>
                <a:cs typeface="Times New Roman" pitchFamily="18" charset="0"/>
              </a:rPr>
              <a:t>2. Proposed Technical Approach</a:t>
            </a:r>
          </a:p>
          <a:p>
            <a:r>
              <a:rPr lang="en-US" sz="2200" b="1" dirty="0" smtClean="0">
                <a:solidFill>
                  <a:schemeClr val="bg1">
                    <a:lumMod val="10000"/>
                  </a:schemeClr>
                </a:solidFill>
                <a:latin typeface="Times New Roman" pitchFamily="18" charset="0"/>
                <a:cs typeface="Times New Roman" pitchFamily="18" charset="0"/>
              </a:rPr>
              <a:t>2.1 Requirements</a:t>
            </a:r>
          </a:p>
          <a:p>
            <a:r>
              <a:rPr lang="en-US" sz="2200" b="1" dirty="0" smtClean="0">
                <a:solidFill>
                  <a:schemeClr val="bg1">
                    <a:lumMod val="10000"/>
                  </a:schemeClr>
                </a:solidFill>
                <a:latin typeface="Times New Roman" pitchFamily="18" charset="0"/>
                <a:cs typeface="Times New Roman" pitchFamily="18" charset="0"/>
              </a:rPr>
              <a:t>2.2 Architecture Design</a:t>
            </a:r>
          </a:p>
          <a:p>
            <a:r>
              <a:rPr lang="en-US" sz="2200" b="1" dirty="0" smtClean="0">
                <a:solidFill>
                  <a:schemeClr val="bg1">
                    <a:lumMod val="10000"/>
                  </a:schemeClr>
                </a:solidFill>
                <a:latin typeface="Times New Roman" pitchFamily="18" charset="0"/>
                <a:cs typeface="Times New Roman" pitchFamily="18" charset="0"/>
              </a:rPr>
              <a:t>2.3 Implementation Design</a:t>
            </a:r>
          </a:p>
          <a:p>
            <a:r>
              <a:rPr lang="en-US" sz="2200" b="1" dirty="0" smtClean="0">
                <a:solidFill>
                  <a:schemeClr val="bg1">
                    <a:lumMod val="10000"/>
                  </a:schemeClr>
                </a:solidFill>
                <a:latin typeface="Times New Roman" pitchFamily="18" charset="0"/>
                <a:cs typeface="Times New Roman" pitchFamily="18" charset="0"/>
              </a:rPr>
              <a:t>2.4 Quality Assurance Plan</a:t>
            </a:r>
          </a:p>
          <a:p>
            <a:r>
              <a:rPr lang="en-US" sz="2200" b="1" dirty="0" smtClean="0">
                <a:solidFill>
                  <a:schemeClr val="bg1">
                    <a:lumMod val="10000"/>
                  </a:schemeClr>
                </a:solidFill>
                <a:latin typeface="Times New Roman" pitchFamily="18" charset="0"/>
                <a:cs typeface="Times New Roman" pitchFamily="18" charset="0"/>
              </a:rPr>
              <a:t>3. Expected Project Results</a:t>
            </a:r>
          </a:p>
          <a:p>
            <a:r>
              <a:rPr lang="en-US" sz="2200" b="1" dirty="0" smtClean="0">
                <a:solidFill>
                  <a:schemeClr val="bg1">
                    <a:lumMod val="10000"/>
                  </a:schemeClr>
                </a:solidFill>
                <a:latin typeface="Times New Roman" pitchFamily="18" charset="0"/>
                <a:cs typeface="Times New Roman" pitchFamily="18" charset="0"/>
              </a:rPr>
              <a:t>3.1 Measures of Success</a:t>
            </a:r>
          </a:p>
          <a:p>
            <a:r>
              <a:rPr lang="en-US" sz="2200" b="1" dirty="0" smtClean="0">
                <a:solidFill>
                  <a:schemeClr val="bg1">
                    <a:lumMod val="10000"/>
                  </a:schemeClr>
                </a:solidFill>
                <a:latin typeface="Times New Roman" pitchFamily="18" charset="0"/>
                <a:cs typeface="Times New Roman" pitchFamily="18" charset="0"/>
              </a:rPr>
              <a:t>4. Schedule</a:t>
            </a: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61404" y="3878870"/>
            <a:ext cx="3383280" cy="1920240"/>
          </a:xfrm>
        </p:spPr>
        <p:txBody>
          <a:bodyPr/>
          <a:lstStyle/>
          <a:p>
            <a:r>
              <a:rPr lang="en-US" sz="5400" b="1" dirty="0" smtClean="0"/>
              <a:t>1. Title</a:t>
            </a:r>
            <a:endParaRPr lang="en-US" sz="5400" b="1" dirty="0"/>
          </a:p>
        </p:txBody>
      </p:sp>
      <p:pic>
        <p:nvPicPr>
          <p:cNvPr id="5" name="Content Placeholder 4" descr="images.jpg"/>
          <p:cNvPicPr>
            <a:picLocks noGrp="1" noChangeAspect="1"/>
          </p:cNvPicPr>
          <p:nvPr>
            <p:ph idx="1"/>
          </p:nvPr>
        </p:nvPicPr>
        <p:blipFill>
          <a:blip r:embed="rId2"/>
          <a:stretch>
            <a:fillRect/>
          </a:stretch>
        </p:blipFill>
        <p:spPr>
          <a:xfrm>
            <a:off x="921192" y="1045017"/>
            <a:ext cx="5171263" cy="5382815"/>
          </a:xfrm>
        </p:spPr>
      </p:pic>
      <p:sp>
        <p:nvSpPr>
          <p:cNvPr id="4" name="Text Placeholder 3"/>
          <p:cNvSpPr>
            <a:spLocks noGrp="1"/>
          </p:cNvSpPr>
          <p:nvPr>
            <p:ph type="body" sz="half" idx="2"/>
          </p:nvPr>
        </p:nvSpPr>
        <p:spPr/>
        <p:txBody>
          <a:bodyPr/>
          <a:lstStyle/>
          <a:p>
            <a:endParaRPr lang="en-US" dirty="0">
              <a:solidFill>
                <a:schemeClr val="bg1">
                  <a:lumMod val="10000"/>
                </a:schemeClr>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6699" y="504196"/>
            <a:ext cx="1910612" cy="735880"/>
          </a:xfrm>
        </p:spPr>
        <p:txBody>
          <a:bodyPr>
            <a:normAutofit/>
          </a:bodyPr>
          <a:lstStyle/>
          <a:p>
            <a:r>
              <a:rPr lang="en-US" sz="3600" b="1" dirty="0" smtClean="0">
                <a:solidFill>
                  <a:srgbClr val="FFFF00"/>
                </a:solidFill>
                <a:latin typeface="Times New Roman" pitchFamily="18" charset="0"/>
                <a:cs typeface="Times New Roman" pitchFamily="18" charset="0"/>
              </a:rPr>
              <a:t>1. Title</a:t>
            </a:r>
            <a:endParaRPr lang="en-US" sz="3600" b="1" dirty="0">
              <a:solidFill>
                <a:srgbClr val="FFFF00"/>
              </a:solidFill>
              <a:latin typeface="Times New Roman" pitchFamily="18" charset="0"/>
              <a:cs typeface="Times New Roman" pitchFamily="18" charset="0"/>
            </a:endParaRPr>
          </a:p>
        </p:txBody>
      </p:sp>
      <p:sp>
        <p:nvSpPr>
          <p:cNvPr id="3" name="Content Placeholder 2"/>
          <p:cNvSpPr>
            <a:spLocks noGrp="1"/>
          </p:cNvSpPr>
          <p:nvPr>
            <p:ph idx="1"/>
          </p:nvPr>
        </p:nvSpPr>
        <p:spPr>
          <a:xfrm>
            <a:off x="3146768" y="1240076"/>
            <a:ext cx="6735868" cy="5148199"/>
          </a:xfrm>
        </p:spPr>
        <p:txBody>
          <a:bodyPr>
            <a:normAutofit lnSpcReduction="10000"/>
          </a:bodyPr>
          <a:lstStyle/>
          <a:p>
            <a:pPr>
              <a:buFont typeface="Wingdings" pitchFamily="2" charset="2"/>
              <a:buChar char="Ø"/>
            </a:pPr>
            <a:r>
              <a:rPr lang="en-US" dirty="0" smtClean="0">
                <a:solidFill>
                  <a:schemeClr val="accent5"/>
                </a:solidFill>
              </a:rPr>
              <a:t> </a:t>
            </a:r>
            <a:r>
              <a:rPr lang="en-US" b="1" dirty="0" smtClean="0">
                <a:solidFill>
                  <a:schemeClr val="accent5"/>
                </a:solidFill>
                <a:latin typeface="Times New Roman" pitchFamily="18" charset="0"/>
                <a:cs typeface="Times New Roman" pitchFamily="18" charset="0"/>
              </a:rPr>
              <a:t>Precise</a:t>
            </a:r>
          </a:p>
          <a:p>
            <a:pPr>
              <a:buFont typeface="Wingdings" pitchFamily="2" charset="2"/>
              <a:buChar char="Ø"/>
            </a:pPr>
            <a:r>
              <a:rPr lang="en-US" b="1" dirty="0" smtClean="0">
                <a:solidFill>
                  <a:schemeClr val="accent5"/>
                </a:solidFill>
                <a:latin typeface="Times New Roman" pitchFamily="18" charset="0"/>
                <a:cs typeface="Times New Roman" pitchFamily="18" charset="0"/>
              </a:rPr>
              <a:t> Informative</a:t>
            </a:r>
          </a:p>
          <a:p>
            <a:pPr>
              <a:buFont typeface="Wingdings" pitchFamily="2" charset="2"/>
              <a:buChar char="Ø"/>
            </a:pPr>
            <a:r>
              <a:rPr lang="en-US" b="1" dirty="0" smtClean="0">
                <a:solidFill>
                  <a:schemeClr val="accent5"/>
                </a:solidFill>
                <a:latin typeface="Times New Roman" pitchFamily="18" charset="0"/>
                <a:cs typeface="Times New Roman" pitchFamily="18" charset="0"/>
              </a:rPr>
              <a:t> Succinct</a:t>
            </a:r>
          </a:p>
          <a:p>
            <a:pPr>
              <a:buFont typeface="Wingdings" pitchFamily="2" charset="2"/>
              <a:buChar char="Ø"/>
            </a:pPr>
            <a:r>
              <a:rPr lang="en-US" b="1" dirty="0" smtClean="0">
                <a:solidFill>
                  <a:schemeClr val="accent5"/>
                </a:solidFill>
                <a:latin typeface="Times New Roman" pitchFamily="18" charset="0"/>
                <a:cs typeface="Times New Roman" pitchFamily="18" charset="0"/>
              </a:rPr>
              <a:t>Interesting</a:t>
            </a:r>
          </a:p>
          <a:p>
            <a:pPr>
              <a:buNone/>
            </a:pPr>
            <a:r>
              <a:rPr lang="en-US" b="1" u="sng" dirty="0" smtClean="0">
                <a:solidFill>
                  <a:schemeClr val="accent5"/>
                </a:solidFill>
                <a:latin typeface="Times New Roman" pitchFamily="18" charset="0"/>
                <a:cs typeface="Times New Roman" pitchFamily="18" charset="0"/>
              </a:rPr>
              <a:t>Examples:</a:t>
            </a:r>
          </a:p>
          <a:p>
            <a:pPr>
              <a:buFont typeface="Wingdings" pitchFamily="2" charset="2"/>
              <a:buChar char="Ø"/>
            </a:pPr>
            <a:r>
              <a:rPr lang="en-US" b="1" dirty="0" smtClean="0">
                <a:solidFill>
                  <a:schemeClr val="accent5"/>
                </a:solidFill>
                <a:latin typeface="Times New Roman" pitchFamily="18" charset="0"/>
                <a:cs typeface="Times New Roman" pitchFamily="18" charset="0"/>
              </a:rPr>
              <a:t> Improving Semantic Concept Detection through the Dictionary of Visually-distinct Elements</a:t>
            </a:r>
          </a:p>
          <a:p>
            <a:pPr>
              <a:buFont typeface="Wingdings" pitchFamily="2" charset="2"/>
              <a:buChar char="Ø"/>
            </a:pPr>
            <a:r>
              <a:rPr lang="en-US" b="1" dirty="0" smtClean="0">
                <a:solidFill>
                  <a:schemeClr val="accent5"/>
                </a:solidFill>
                <a:latin typeface="Times New Roman" pitchFamily="18" charset="0"/>
                <a:cs typeface="Times New Roman" pitchFamily="18" charset="0"/>
              </a:rPr>
              <a:t> Human Action Recognition across Datasets by Foreground-weighted Histogram Decomposition</a:t>
            </a:r>
          </a:p>
          <a:p>
            <a:pPr>
              <a:buFont typeface="Wingdings" pitchFamily="2" charset="2"/>
              <a:buChar char="Ø"/>
            </a:pPr>
            <a:r>
              <a:rPr lang="en-US" b="1" dirty="0" smtClean="0">
                <a:solidFill>
                  <a:schemeClr val="accent5"/>
                </a:solidFill>
                <a:latin typeface="Times New Roman" pitchFamily="18" charset="0"/>
                <a:cs typeface="Times New Roman" pitchFamily="18" charset="0"/>
              </a:rPr>
              <a:t>  ICT-supported pedagogical policies and practices in South Africa and Chile: emerging economies and realities</a:t>
            </a:r>
          </a:p>
          <a:p>
            <a:endParaRPr lang="en-US" dirty="0">
              <a:solidFill>
                <a:schemeClr val="tx2"/>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21039" y="4373879"/>
            <a:ext cx="4153710" cy="1949099"/>
          </a:xfrm>
        </p:spPr>
        <p:txBody>
          <a:bodyPr/>
          <a:lstStyle/>
          <a:p>
            <a:r>
              <a:rPr lang="en-US" sz="6000" b="1" dirty="0" smtClean="0"/>
              <a:t>2. ABSTRACT WRITING</a:t>
            </a:r>
            <a:endParaRPr lang="en-US" sz="6000" b="1" dirty="0"/>
          </a:p>
        </p:txBody>
      </p:sp>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491343" y="2730833"/>
            <a:ext cx="637313" cy="634333"/>
          </a:xfrm>
        </p:spPr>
      </p:pic>
      <p:pic>
        <p:nvPicPr>
          <p:cNvPr id="4" name="Picture 3" descr="Abstract.jpg"/>
          <p:cNvPicPr>
            <a:picLocks noChangeAspect="1"/>
          </p:cNvPicPr>
          <p:nvPr/>
        </p:nvPicPr>
        <p:blipFill>
          <a:blip r:embed="rId3"/>
          <a:stretch>
            <a:fillRect/>
          </a:stretch>
        </p:blipFill>
        <p:spPr>
          <a:xfrm>
            <a:off x="677626" y="541168"/>
            <a:ext cx="6549065" cy="5781811"/>
          </a:xfrm>
          <a:prstGeom prst="rect">
            <a:avLst/>
          </a:prstGeom>
        </p:spPr>
      </p:pic>
    </p:spTree>
    <p:extLst>
      <p:ext uri="{BB962C8B-B14F-4D97-AF65-F5344CB8AC3E}">
        <p14:creationId xmlns:p14="http://schemas.microsoft.com/office/powerpoint/2010/main" val="2320890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dirty="0" smtClean="0">
                <a:solidFill>
                  <a:schemeClr val="tx2"/>
                </a:solidFill>
              </a:rPr>
              <a:t>What is an Abstract?</a:t>
            </a:r>
            <a:endParaRPr lang="en-US" sz="6000" b="1" dirty="0">
              <a:solidFill>
                <a:schemeClr val="tx2"/>
              </a:solidFill>
            </a:endParaRPr>
          </a:p>
        </p:txBody>
      </p:sp>
      <p:sp>
        <p:nvSpPr>
          <p:cNvPr id="3" name="Content Placeholder 2"/>
          <p:cNvSpPr>
            <a:spLocks noGrp="1"/>
          </p:cNvSpPr>
          <p:nvPr>
            <p:ph idx="1"/>
          </p:nvPr>
        </p:nvSpPr>
        <p:spPr/>
        <p:txBody>
          <a:bodyPr>
            <a:normAutofit lnSpcReduction="10000"/>
          </a:bodyPr>
          <a:lstStyle/>
          <a:p>
            <a:endParaRPr lang="en-US" dirty="0" smtClean="0">
              <a:solidFill>
                <a:schemeClr val="tx2"/>
              </a:solidFill>
            </a:endParaRPr>
          </a:p>
          <a:p>
            <a:pPr>
              <a:buFont typeface="Wingdings" panose="05000000000000000000" pitchFamily="2" charset="2"/>
              <a:buChar char="q"/>
            </a:pPr>
            <a:r>
              <a:rPr lang="en-US" sz="3200" dirty="0" smtClean="0">
                <a:solidFill>
                  <a:schemeClr val="tx2"/>
                </a:solidFill>
              </a:rPr>
              <a:t>An </a:t>
            </a:r>
            <a:r>
              <a:rPr lang="en-US" sz="3200" dirty="0">
                <a:solidFill>
                  <a:schemeClr val="tx2"/>
                </a:solidFill>
              </a:rPr>
              <a:t>abstract is a self-contained, short, and powerful statement that describes a larger work. </a:t>
            </a:r>
            <a:endParaRPr lang="en-US" sz="3200" dirty="0" smtClean="0">
              <a:solidFill>
                <a:schemeClr val="tx2"/>
              </a:solidFill>
            </a:endParaRPr>
          </a:p>
          <a:p>
            <a:pPr marL="0" indent="0">
              <a:buNone/>
            </a:pPr>
            <a:endParaRPr lang="en-US" sz="3200" dirty="0" smtClean="0">
              <a:solidFill>
                <a:schemeClr val="tx2"/>
              </a:solidFill>
            </a:endParaRPr>
          </a:p>
          <a:p>
            <a:pPr>
              <a:buFont typeface="Wingdings" panose="05000000000000000000" pitchFamily="2" charset="2"/>
              <a:buChar char="q"/>
            </a:pPr>
            <a:r>
              <a:rPr lang="en-US" sz="3200" dirty="0">
                <a:solidFill>
                  <a:schemeClr val="tx2"/>
                </a:solidFill>
              </a:rPr>
              <a:t>An </a:t>
            </a:r>
            <a:r>
              <a:rPr lang="en-US" sz="3200" b="1" dirty="0">
                <a:solidFill>
                  <a:schemeClr val="tx2"/>
                </a:solidFill>
              </a:rPr>
              <a:t>abstract</a:t>
            </a:r>
            <a:r>
              <a:rPr lang="en-US" sz="3200" dirty="0">
                <a:solidFill>
                  <a:schemeClr val="tx2"/>
                </a:solidFill>
              </a:rPr>
              <a:t> is a brief summary of a research article, </a:t>
            </a:r>
            <a:r>
              <a:rPr lang="en-US" sz="3200" dirty="0" smtClean="0">
                <a:solidFill>
                  <a:schemeClr val="tx2"/>
                </a:solidFill>
                <a:hlinkClick r:id="rId2" tooltip="Thesis"/>
              </a:rPr>
              <a:t>thesis</a:t>
            </a:r>
            <a:r>
              <a:rPr lang="en-US" sz="3200" dirty="0" smtClean="0">
                <a:solidFill>
                  <a:schemeClr val="tx2"/>
                </a:solidFill>
              </a:rPr>
              <a:t>, review</a:t>
            </a:r>
            <a:r>
              <a:rPr lang="en-US" sz="3200" dirty="0">
                <a:solidFill>
                  <a:schemeClr val="tx2"/>
                </a:solidFill>
              </a:rPr>
              <a:t>, </a:t>
            </a:r>
            <a:r>
              <a:rPr lang="en-US" sz="3200" dirty="0">
                <a:solidFill>
                  <a:schemeClr val="tx2"/>
                </a:solidFill>
                <a:hlinkClick r:id="rId3" tooltip="Academic conference"/>
              </a:rPr>
              <a:t>conference</a:t>
            </a:r>
            <a:r>
              <a:rPr lang="en-US" sz="3200" dirty="0">
                <a:solidFill>
                  <a:schemeClr val="tx2"/>
                </a:solidFill>
              </a:rPr>
              <a:t> </a:t>
            </a:r>
            <a:r>
              <a:rPr lang="en-US" sz="3200" dirty="0">
                <a:solidFill>
                  <a:schemeClr val="tx2"/>
                </a:solidFill>
                <a:hlinkClick r:id="rId4" tooltip="Proceedings"/>
              </a:rPr>
              <a:t>proceeding</a:t>
            </a:r>
            <a:r>
              <a:rPr lang="en-US" sz="3200" dirty="0">
                <a:solidFill>
                  <a:schemeClr val="tx2"/>
                </a:solidFill>
              </a:rPr>
              <a:t>, or any in-depth analysis of a particular subject and is often used to help the reader quickly ascertain the paper's purpose</a:t>
            </a:r>
          </a:p>
        </p:txBody>
      </p:sp>
    </p:spTree>
    <p:extLst>
      <p:ext uri="{BB962C8B-B14F-4D97-AF65-F5344CB8AC3E}">
        <p14:creationId xmlns:p14="http://schemas.microsoft.com/office/powerpoint/2010/main" val="26954294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77038" y="823699"/>
            <a:ext cx="3243567" cy="940161"/>
          </a:xfrm>
        </p:spPr>
        <p:txBody>
          <a:bodyPr>
            <a:normAutofit/>
          </a:bodyPr>
          <a:lstStyle/>
          <a:p>
            <a:r>
              <a:rPr lang="en-US" sz="3600" b="1" dirty="0" smtClean="0">
                <a:solidFill>
                  <a:schemeClr val="tx2"/>
                </a:solidFill>
                <a:latin typeface="Times New Roman" pitchFamily="18" charset="0"/>
                <a:cs typeface="Times New Roman" pitchFamily="18" charset="0"/>
              </a:rPr>
              <a:t>2. Abstract</a:t>
            </a:r>
            <a:endParaRPr lang="en-US" sz="3600" b="1" dirty="0">
              <a:solidFill>
                <a:schemeClr val="tx2"/>
              </a:solidFill>
              <a:latin typeface="Times New Roman" pitchFamily="18" charset="0"/>
              <a:cs typeface="Times New Roman" pitchFamily="18" charset="0"/>
            </a:endParaRPr>
          </a:p>
        </p:txBody>
      </p:sp>
      <p:sp>
        <p:nvSpPr>
          <p:cNvPr id="3" name="Content Placeholder 2"/>
          <p:cNvSpPr>
            <a:spLocks noGrp="1"/>
          </p:cNvSpPr>
          <p:nvPr>
            <p:ph idx="1"/>
          </p:nvPr>
        </p:nvSpPr>
        <p:spPr>
          <a:xfrm>
            <a:off x="3281819" y="1293780"/>
            <a:ext cx="5511452" cy="4484086"/>
          </a:xfrm>
        </p:spPr>
        <p:txBody>
          <a:bodyPr/>
          <a:lstStyle/>
          <a:p>
            <a:endParaRPr lang="en-US" b="1" dirty="0" smtClean="0">
              <a:solidFill>
                <a:schemeClr val="tx2"/>
              </a:solidFill>
              <a:latin typeface="Times New Roman" pitchFamily="18" charset="0"/>
              <a:cs typeface="Times New Roman" pitchFamily="18" charset="0"/>
            </a:endParaRPr>
          </a:p>
          <a:p>
            <a:endParaRPr lang="en-US" b="1" dirty="0" smtClean="0">
              <a:solidFill>
                <a:schemeClr val="tx2"/>
              </a:solidFill>
              <a:latin typeface="Times New Roman" pitchFamily="18" charset="0"/>
              <a:cs typeface="Times New Roman" pitchFamily="18" charset="0"/>
            </a:endParaRPr>
          </a:p>
          <a:p>
            <a:r>
              <a:rPr lang="en-US" b="1" dirty="0" smtClean="0">
                <a:solidFill>
                  <a:schemeClr val="tx2"/>
                </a:solidFill>
                <a:latin typeface="Times New Roman" pitchFamily="18" charset="0"/>
                <a:cs typeface="Times New Roman" pitchFamily="18" charset="0"/>
              </a:rPr>
              <a:t>It is a brief summarizing statement, usually 75-150 words long</a:t>
            </a:r>
          </a:p>
          <a:p>
            <a:r>
              <a:rPr lang="en-US" b="1" dirty="0" smtClean="0">
                <a:solidFill>
                  <a:schemeClr val="tx2"/>
                </a:solidFill>
                <a:latin typeface="Times New Roman" pitchFamily="18" charset="0"/>
                <a:cs typeface="Times New Roman" pitchFamily="18" charset="0"/>
              </a:rPr>
              <a:t>An abstract includes these elements:</a:t>
            </a:r>
          </a:p>
          <a:p>
            <a:r>
              <a:rPr lang="en-US" b="1" dirty="0" smtClean="0">
                <a:solidFill>
                  <a:schemeClr val="tx2"/>
                </a:solidFill>
                <a:latin typeface="Times New Roman" pitchFamily="18" charset="0"/>
                <a:cs typeface="Times New Roman" pitchFamily="18" charset="0"/>
              </a:rPr>
              <a:t>1. problem</a:t>
            </a:r>
          </a:p>
          <a:p>
            <a:r>
              <a:rPr lang="en-US" b="1" dirty="0" smtClean="0">
                <a:solidFill>
                  <a:schemeClr val="tx2"/>
                </a:solidFill>
                <a:latin typeface="Times New Roman" pitchFamily="18" charset="0"/>
                <a:cs typeface="Times New Roman" pitchFamily="18" charset="0"/>
              </a:rPr>
              <a:t>2. method</a:t>
            </a:r>
          </a:p>
          <a:p>
            <a:r>
              <a:rPr lang="en-US" b="1" dirty="0" smtClean="0">
                <a:solidFill>
                  <a:schemeClr val="tx2"/>
                </a:solidFill>
                <a:latin typeface="Times New Roman" pitchFamily="18" charset="0"/>
                <a:cs typeface="Times New Roman" pitchFamily="18" charset="0"/>
              </a:rPr>
              <a:t>3. result</a:t>
            </a:r>
          </a:p>
          <a:p>
            <a:r>
              <a:rPr lang="en-US" b="1" dirty="0" smtClean="0">
                <a:solidFill>
                  <a:schemeClr val="tx2"/>
                </a:solidFill>
                <a:latin typeface="Times New Roman" pitchFamily="18" charset="0"/>
                <a:cs typeface="Times New Roman" pitchFamily="18" charset="0"/>
              </a:rPr>
              <a:t>4. conclusion</a:t>
            </a:r>
          </a:p>
          <a:p>
            <a:endParaRPr lang="en-US" dirty="0">
              <a:solidFill>
                <a:schemeClr val="tx2"/>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Metropolitan">
  <a:themeElements>
    <a:clrScheme name="Custom 3">
      <a:dk1>
        <a:srgbClr val="533DA9"/>
      </a:dk1>
      <a:lt1>
        <a:srgbClr val="C3DFE9"/>
      </a:lt1>
      <a:dk2>
        <a:srgbClr val="262626"/>
      </a:dk2>
      <a:lt2>
        <a:srgbClr val="929292"/>
      </a:lt2>
      <a:accent1>
        <a:srgbClr val="A6D0DE"/>
      </a:accent1>
      <a:accent2>
        <a:srgbClr val="74B5CC"/>
      </a:accent2>
      <a:accent3>
        <a:srgbClr val="C9C2D1"/>
      </a:accent3>
      <a:accent4>
        <a:srgbClr val="6585CF"/>
      </a:accent4>
      <a:accent5>
        <a:srgbClr val="F4F2F5"/>
      </a:accent5>
      <a:accent6>
        <a:srgbClr val="A379BB"/>
      </a:accent6>
      <a:hlink>
        <a:srgbClr val="410082"/>
      </a:hlink>
      <a:folHlink>
        <a:srgbClr val="E29AC5"/>
      </a:folHlink>
    </a:clrScheme>
    <a:fontScheme name="Metropolitan">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33ACF124-275F-44F2-8DE0-0A755069829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Apex</Template>
  <TotalTime>6099</TotalTime>
  <Words>797</Words>
  <Application>Microsoft Office PowerPoint</Application>
  <PresentationFormat>Widescreen</PresentationFormat>
  <Paragraphs>126</Paragraphs>
  <Slides>24</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Calibri Light</vt:lpstr>
      <vt:lpstr>Times New Roman</vt:lpstr>
      <vt:lpstr>Wingdings</vt:lpstr>
      <vt:lpstr>Metropolitan</vt:lpstr>
      <vt:lpstr>  RESEARCH PROPOSAL</vt:lpstr>
      <vt:lpstr>WRITING A RESEARCH PROPOSAL</vt:lpstr>
      <vt:lpstr>ELEMENTS OF A RESEARCH PROPOSAL</vt:lpstr>
      <vt:lpstr>ELEMENTS OF A TECHNICAL PROJECT PROPOSAL</vt:lpstr>
      <vt:lpstr>1. Title</vt:lpstr>
      <vt:lpstr>1. Title</vt:lpstr>
      <vt:lpstr>2. ABSTRACT WRITING</vt:lpstr>
      <vt:lpstr>What is an Abstract?</vt:lpstr>
      <vt:lpstr>2. Abstract</vt:lpstr>
      <vt:lpstr>Types of Abstract</vt:lpstr>
      <vt:lpstr>Sample 1</vt:lpstr>
      <vt:lpstr>Sample 2</vt:lpstr>
      <vt:lpstr>Standard Word Limit</vt:lpstr>
      <vt:lpstr>PowerPoint Presentation</vt:lpstr>
      <vt:lpstr>PowerPoint Presentation</vt:lpstr>
      <vt:lpstr>Informative Abstract Format (For Completed Study)</vt:lpstr>
      <vt:lpstr>PowerPoint Presentation</vt:lpstr>
      <vt:lpstr>PowerPoint Presentation</vt:lpstr>
      <vt:lpstr>Abstract as a whole…</vt:lpstr>
      <vt:lpstr>The Research Problem</vt:lpstr>
      <vt:lpstr>Guidelines: Selecting and Defining the Problem</vt:lpstr>
      <vt:lpstr> Research Question </vt:lpstr>
      <vt:lpstr>IMPROVE YOUR SCIENCE AND RESEARCH VOCABULARY</vt:lpstr>
      <vt:lpstr>Research Proposal Form</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 WRITNG</dc:title>
  <dc:creator>Sameera Sultan</dc:creator>
  <cp:lastModifiedBy>Syeda Atifa. Batool</cp:lastModifiedBy>
  <cp:revision>36</cp:revision>
  <dcterms:created xsi:type="dcterms:W3CDTF">2019-03-26T05:22:40Z</dcterms:created>
  <dcterms:modified xsi:type="dcterms:W3CDTF">2021-10-29T06:10:06Z</dcterms:modified>
</cp:coreProperties>
</file>