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70" r:id="rId15"/>
    <p:sldId id="271" r:id="rId16"/>
    <p:sldId id="272" r:id="rId17"/>
    <p:sldId id="277" r:id="rId18"/>
    <p:sldId id="278" r:id="rId19"/>
    <p:sldId id="279" r:id="rId20"/>
    <p:sldId id="280"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643C-8DEE-B642-7A61-F58F201A83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ED9015-7E94-B9F2-3123-0D8087DB8A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CF41A9-EB13-AD30-EC1F-CEA09FB691CA}"/>
              </a:ext>
            </a:extLst>
          </p:cNvPr>
          <p:cNvSpPr>
            <a:spLocks noGrp="1"/>
          </p:cNvSpPr>
          <p:nvPr>
            <p:ph type="dt" sz="half" idx="10"/>
          </p:nvPr>
        </p:nvSpPr>
        <p:spPr/>
        <p:txBody>
          <a:bodyPr/>
          <a:lstStyle/>
          <a:p>
            <a:fld id="{842AA2AC-138B-47D9-8278-4BE4355D7A46}" type="datetimeFigureOut">
              <a:rPr lang="en-US" smtClean="0"/>
              <a:t>9/30/2022</a:t>
            </a:fld>
            <a:endParaRPr lang="en-US"/>
          </a:p>
        </p:txBody>
      </p:sp>
      <p:sp>
        <p:nvSpPr>
          <p:cNvPr id="5" name="Footer Placeholder 4">
            <a:extLst>
              <a:ext uri="{FF2B5EF4-FFF2-40B4-BE49-F238E27FC236}">
                <a16:creationId xmlns:a16="http://schemas.microsoft.com/office/drawing/2014/main" id="{6D114A17-7D00-BAC2-B2F7-EF67AA407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327C0-3E56-B9BB-AD43-E9018693B760}"/>
              </a:ext>
            </a:extLst>
          </p:cNvPr>
          <p:cNvSpPr>
            <a:spLocks noGrp="1"/>
          </p:cNvSpPr>
          <p:nvPr>
            <p:ph type="sldNum" sz="quarter" idx="12"/>
          </p:nvPr>
        </p:nvSpPr>
        <p:spPr/>
        <p:txBody>
          <a:bodyPr/>
          <a:lstStyle/>
          <a:p>
            <a:fld id="{531F461D-855C-43EA-A395-656CD6A6CF03}" type="slidenum">
              <a:rPr lang="en-US" smtClean="0"/>
              <a:t>‹#›</a:t>
            </a:fld>
            <a:endParaRPr lang="en-US"/>
          </a:p>
        </p:txBody>
      </p:sp>
    </p:spTree>
    <p:extLst>
      <p:ext uri="{BB962C8B-B14F-4D97-AF65-F5344CB8AC3E}">
        <p14:creationId xmlns:p14="http://schemas.microsoft.com/office/powerpoint/2010/main" val="157507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E5D7-BF7E-F0B1-C60E-D6BDDB0131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D5680A-1021-5579-EFB1-9250B5BF68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CE4A2-67DF-0786-C7CE-0996FFE4CF80}"/>
              </a:ext>
            </a:extLst>
          </p:cNvPr>
          <p:cNvSpPr>
            <a:spLocks noGrp="1"/>
          </p:cNvSpPr>
          <p:nvPr>
            <p:ph type="dt" sz="half" idx="10"/>
          </p:nvPr>
        </p:nvSpPr>
        <p:spPr/>
        <p:txBody>
          <a:bodyPr/>
          <a:lstStyle/>
          <a:p>
            <a:fld id="{842AA2AC-138B-47D9-8278-4BE4355D7A46}" type="datetimeFigureOut">
              <a:rPr lang="en-US" smtClean="0"/>
              <a:t>9/30/2022</a:t>
            </a:fld>
            <a:endParaRPr lang="en-US"/>
          </a:p>
        </p:txBody>
      </p:sp>
      <p:sp>
        <p:nvSpPr>
          <p:cNvPr id="5" name="Footer Placeholder 4">
            <a:extLst>
              <a:ext uri="{FF2B5EF4-FFF2-40B4-BE49-F238E27FC236}">
                <a16:creationId xmlns:a16="http://schemas.microsoft.com/office/drawing/2014/main" id="{B03AA29D-1123-A9CA-79EF-589C97608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66794-217A-0424-C0E8-6285E551D18F}"/>
              </a:ext>
            </a:extLst>
          </p:cNvPr>
          <p:cNvSpPr>
            <a:spLocks noGrp="1"/>
          </p:cNvSpPr>
          <p:nvPr>
            <p:ph type="sldNum" sz="quarter" idx="12"/>
          </p:nvPr>
        </p:nvSpPr>
        <p:spPr/>
        <p:txBody>
          <a:bodyPr/>
          <a:lstStyle/>
          <a:p>
            <a:fld id="{531F461D-855C-43EA-A395-656CD6A6CF03}" type="slidenum">
              <a:rPr lang="en-US" smtClean="0"/>
              <a:t>‹#›</a:t>
            </a:fld>
            <a:endParaRPr lang="en-US"/>
          </a:p>
        </p:txBody>
      </p:sp>
    </p:spTree>
    <p:extLst>
      <p:ext uri="{BB962C8B-B14F-4D97-AF65-F5344CB8AC3E}">
        <p14:creationId xmlns:p14="http://schemas.microsoft.com/office/powerpoint/2010/main" val="639438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721B9F-C503-48E6-ED04-7C5CB04637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F02312-A50A-93C3-65A4-92B14448DB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B8460-2805-B372-2B07-C3A922EE34EA}"/>
              </a:ext>
            </a:extLst>
          </p:cNvPr>
          <p:cNvSpPr>
            <a:spLocks noGrp="1"/>
          </p:cNvSpPr>
          <p:nvPr>
            <p:ph type="dt" sz="half" idx="10"/>
          </p:nvPr>
        </p:nvSpPr>
        <p:spPr/>
        <p:txBody>
          <a:bodyPr/>
          <a:lstStyle/>
          <a:p>
            <a:fld id="{842AA2AC-138B-47D9-8278-4BE4355D7A46}" type="datetimeFigureOut">
              <a:rPr lang="en-US" smtClean="0"/>
              <a:t>9/30/2022</a:t>
            </a:fld>
            <a:endParaRPr lang="en-US"/>
          </a:p>
        </p:txBody>
      </p:sp>
      <p:sp>
        <p:nvSpPr>
          <p:cNvPr id="5" name="Footer Placeholder 4">
            <a:extLst>
              <a:ext uri="{FF2B5EF4-FFF2-40B4-BE49-F238E27FC236}">
                <a16:creationId xmlns:a16="http://schemas.microsoft.com/office/drawing/2014/main" id="{FACC09E1-938B-8A22-10CD-F0BAB4176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97A6A-5B46-29E8-39E7-6D1187003BBA}"/>
              </a:ext>
            </a:extLst>
          </p:cNvPr>
          <p:cNvSpPr>
            <a:spLocks noGrp="1"/>
          </p:cNvSpPr>
          <p:nvPr>
            <p:ph type="sldNum" sz="quarter" idx="12"/>
          </p:nvPr>
        </p:nvSpPr>
        <p:spPr/>
        <p:txBody>
          <a:bodyPr/>
          <a:lstStyle/>
          <a:p>
            <a:fld id="{531F461D-855C-43EA-A395-656CD6A6CF03}" type="slidenum">
              <a:rPr lang="en-US" smtClean="0"/>
              <a:t>‹#›</a:t>
            </a:fld>
            <a:endParaRPr lang="en-US"/>
          </a:p>
        </p:txBody>
      </p:sp>
    </p:spTree>
    <p:extLst>
      <p:ext uri="{BB962C8B-B14F-4D97-AF65-F5344CB8AC3E}">
        <p14:creationId xmlns:p14="http://schemas.microsoft.com/office/powerpoint/2010/main" val="311663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297A-5DD6-9B97-83E8-4A81C8E0AF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84788-6294-D567-5E4A-ED39E5ADB8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7F8AE-B2D6-5754-51C8-BD93F97B7F05}"/>
              </a:ext>
            </a:extLst>
          </p:cNvPr>
          <p:cNvSpPr>
            <a:spLocks noGrp="1"/>
          </p:cNvSpPr>
          <p:nvPr>
            <p:ph type="dt" sz="half" idx="10"/>
          </p:nvPr>
        </p:nvSpPr>
        <p:spPr/>
        <p:txBody>
          <a:bodyPr/>
          <a:lstStyle/>
          <a:p>
            <a:fld id="{842AA2AC-138B-47D9-8278-4BE4355D7A46}" type="datetimeFigureOut">
              <a:rPr lang="en-US" smtClean="0"/>
              <a:t>9/30/2022</a:t>
            </a:fld>
            <a:endParaRPr lang="en-US"/>
          </a:p>
        </p:txBody>
      </p:sp>
      <p:sp>
        <p:nvSpPr>
          <p:cNvPr id="5" name="Footer Placeholder 4">
            <a:extLst>
              <a:ext uri="{FF2B5EF4-FFF2-40B4-BE49-F238E27FC236}">
                <a16:creationId xmlns:a16="http://schemas.microsoft.com/office/drawing/2014/main" id="{43D98B67-B61F-DE1E-C0F8-C84FB989C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A8348-29D5-F303-420F-D932B2D365A9}"/>
              </a:ext>
            </a:extLst>
          </p:cNvPr>
          <p:cNvSpPr>
            <a:spLocks noGrp="1"/>
          </p:cNvSpPr>
          <p:nvPr>
            <p:ph type="sldNum" sz="quarter" idx="12"/>
          </p:nvPr>
        </p:nvSpPr>
        <p:spPr/>
        <p:txBody>
          <a:bodyPr/>
          <a:lstStyle/>
          <a:p>
            <a:fld id="{531F461D-855C-43EA-A395-656CD6A6CF03}" type="slidenum">
              <a:rPr lang="en-US" smtClean="0"/>
              <a:t>‹#›</a:t>
            </a:fld>
            <a:endParaRPr lang="en-US"/>
          </a:p>
        </p:txBody>
      </p:sp>
    </p:spTree>
    <p:extLst>
      <p:ext uri="{BB962C8B-B14F-4D97-AF65-F5344CB8AC3E}">
        <p14:creationId xmlns:p14="http://schemas.microsoft.com/office/powerpoint/2010/main" val="389433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FA657-E39D-CE80-6969-EDA61CB958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D8AE0-153B-7550-6D51-C15CD67DFC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18941-58D5-490B-1EB4-7AB6A4F91A5D}"/>
              </a:ext>
            </a:extLst>
          </p:cNvPr>
          <p:cNvSpPr>
            <a:spLocks noGrp="1"/>
          </p:cNvSpPr>
          <p:nvPr>
            <p:ph type="dt" sz="half" idx="10"/>
          </p:nvPr>
        </p:nvSpPr>
        <p:spPr/>
        <p:txBody>
          <a:bodyPr/>
          <a:lstStyle/>
          <a:p>
            <a:fld id="{842AA2AC-138B-47D9-8278-4BE4355D7A46}" type="datetimeFigureOut">
              <a:rPr lang="en-US" smtClean="0"/>
              <a:t>9/30/2022</a:t>
            </a:fld>
            <a:endParaRPr lang="en-US"/>
          </a:p>
        </p:txBody>
      </p:sp>
      <p:sp>
        <p:nvSpPr>
          <p:cNvPr id="5" name="Footer Placeholder 4">
            <a:extLst>
              <a:ext uri="{FF2B5EF4-FFF2-40B4-BE49-F238E27FC236}">
                <a16:creationId xmlns:a16="http://schemas.microsoft.com/office/drawing/2014/main" id="{A45526E8-A9F1-4B0E-46A1-19DDB6DAB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4100D-2FD2-5685-5C5A-7ECE29183E9B}"/>
              </a:ext>
            </a:extLst>
          </p:cNvPr>
          <p:cNvSpPr>
            <a:spLocks noGrp="1"/>
          </p:cNvSpPr>
          <p:nvPr>
            <p:ph type="sldNum" sz="quarter" idx="12"/>
          </p:nvPr>
        </p:nvSpPr>
        <p:spPr/>
        <p:txBody>
          <a:bodyPr/>
          <a:lstStyle/>
          <a:p>
            <a:fld id="{531F461D-855C-43EA-A395-656CD6A6CF03}" type="slidenum">
              <a:rPr lang="en-US" smtClean="0"/>
              <a:t>‹#›</a:t>
            </a:fld>
            <a:endParaRPr lang="en-US"/>
          </a:p>
        </p:txBody>
      </p:sp>
    </p:spTree>
    <p:extLst>
      <p:ext uri="{BB962C8B-B14F-4D97-AF65-F5344CB8AC3E}">
        <p14:creationId xmlns:p14="http://schemas.microsoft.com/office/powerpoint/2010/main" val="383612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D613-208A-A8AA-B924-00CE9E7E44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BF301B-E367-8B31-FB40-9250CE946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FBA758-EA2B-7FF4-2767-D11EB5284F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DF6006-987E-3613-0B9C-F7A38D8FC739}"/>
              </a:ext>
            </a:extLst>
          </p:cNvPr>
          <p:cNvSpPr>
            <a:spLocks noGrp="1"/>
          </p:cNvSpPr>
          <p:nvPr>
            <p:ph type="dt" sz="half" idx="10"/>
          </p:nvPr>
        </p:nvSpPr>
        <p:spPr/>
        <p:txBody>
          <a:bodyPr/>
          <a:lstStyle/>
          <a:p>
            <a:fld id="{842AA2AC-138B-47D9-8278-4BE4355D7A46}" type="datetimeFigureOut">
              <a:rPr lang="en-US" smtClean="0"/>
              <a:t>9/30/2022</a:t>
            </a:fld>
            <a:endParaRPr lang="en-US"/>
          </a:p>
        </p:txBody>
      </p:sp>
      <p:sp>
        <p:nvSpPr>
          <p:cNvPr id="6" name="Footer Placeholder 5">
            <a:extLst>
              <a:ext uri="{FF2B5EF4-FFF2-40B4-BE49-F238E27FC236}">
                <a16:creationId xmlns:a16="http://schemas.microsoft.com/office/drawing/2014/main" id="{D87B4306-AD4E-212B-B5D2-894DA5B3A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A5E1EC-B60C-890C-A05E-C96F4D8ED85D}"/>
              </a:ext>
            </a:extLst>
          </p:cNvPr>
          <p:cNvSpPr>
            <a:spLocks noGrp="1"/>
          </p:cNvSpPr>
          <p:nvPr>
            <p:ph type="sldNum" sz="quarter" idx="12"/>
          </p:nvPr>
        </p:nvSpPr>
        <p:spPr/>
        <p:txBody>
          <a:bodyPr/>
          <a:lstStyle/>
          <a:p>
            <a:fld id="{531F461D-855C-43EA-A395-656CD6A6CF03}" type="slidenum">
              <a:rPr lang="en-US" smtClean="0"/>
              <a:t>‹#›</a:t>
            </a:fld>
            <a:endParaRPr lang="en-US"/>
          </a:p>
        </p:txBody>
      </p:sp>
    </p:spTree>
    <p:extLst>
      <p:ext uri="{BB962C8B-B14F-4D97-AF65-F5344CB8AC3E}">
        <p14:creationId xmlns:p14="http://schemas.microsoft.com/office/powerpoint/2010/main" val="2412230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B79B-8223-DC77-36F2-AE73A9C2A7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658350-C8F8-3CB1-92BF-A2AFA16A8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AE697B-8F01-3DF9-DCFF-61AD7F7812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48C20A-533A-F441-4595-1E49416EAB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70E162-9E95-A259-D76C-A5DBC00E89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8D6A23-9D36-64E5-304B-26B281BCA9EA}"/>
              </a:ext>
            </a:extLst>
          </p:cNvPr>
          <p:cNvSpPr>
            <a:spLocks noGrp="1"/>
          </p:cNvSpPr>
          <p:nvPr>
            <p:ph type="dt" sz="half" idx="10"/>
          </p:nvPr>
        </p:nvSpPr>
        <p:spPr/>
        <p:txBody>
          <a:bodyPr/>
          <a:lstStyle/>
          <a:p>
            <a:fld id="{842AA2AC-138B-47D9-8278-4BE4355D7A46}" type="datetimeFigureOut">
              <a:rPr lang="en-US" smtClean="0"/>
              <a:t>9/30/2022</a:t>
            </a:fld>
            <a:endParaRPr lang="en-US"/>
          </a:p>
        </p:txBody>
      </p:sp>
      <p:sp>
        <p:nvSpPr>
          <p:cNvPr id="8" name="Footer Placeholder 7">
            <a:extLst>
              <a:ext uri="{FF2B5EF4-FFF2-40B4-BE49-F238E27FC236}">
                <a16:creationId xmlns:a16="http://schemas.microsoft.com/office/drawing/2014/main" id="{91F07126-3030-3614-A575-1D6129975C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E53DBE-485F-24B3-9F6E-B8114F67B238}"/>
              </a:ext>
            </a:extLst>
          </p:cNvPr>
          <p:cNvSpPr>
            <a:spLocks noGrp="1"/>
          </p:cNvSpPr>
          <p:nvPr>
            <p:ph type="sldNum" sz="quarter" idx="12"/>
          </p:nvPr>
        </p:nvSpPr>
        <p:spPr/>
        <p:txBody>
          <a:bodyPr/>
          <a:lstStyle/>
          <a:p>
            <a:fld id="{531F461D-855C-43EA-A395-656CD6A6CF03}" type="slidenum">
              <a:rPr lang="en-US" smtClean="0"/>
              <a:t>‹#›</a:t>
            </a:fld>
            <a:endParaRPr lang="en-US"/>
          </a:p>
        </p:txBody>
      </p:sp>
    </p:spTree>
    <p:extLst>
      <p:ext uri="{BB962C8B-B14F-4D97-AF65-F5344CB8AC3E}">
        <p14:creationId xmlns:p14="http://schemas.microsoft.com/office/powerpoint/2010/main" val="2427493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E106-B980-9A0B-86AA-5683701237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CE64FE-99DF-2F1F-4AAF-BC19789A6BD1}"/>
              </a:ext>
            </a:extLst>
          </p:cNvPr>
          <p:cNvSpPr>
            <a:spLocks noGrp="1"/>
          </p:cNvSpPr>
          <p:nvPr>
            <p:ph type="dt" sz="half" idx="10"/>
          </p:nvPr>
        </p:nvSpPr>
        <p:spPr/>
        <p:txBody>
          <a:bodyPr/>
          <a:lstStyle/>
          <a:p>
            <a:fld id="{842AA2AC-138B-47D9-8278-4BE4355D7A46}" type="datetimeFigureOut">
              <a:rPr lang="en-US" smtClean="0"/>
              <a:t>9/30/2022</a:t>
            </a:fld>
            <a:endParaRPr lang="en-US"/>
          </a:p>
        </p:txBody>
      </p:sp>
      <p:sp>
        <p:nvSpPr>
          <p:cNvPr id="4" name="Footer Placeholder 3">
            <a:extLst>
              <a:ext uri="{FF2B5EF4-FFF2-40B4-BE49-F238E27FC236}">
                <a16:creationId xmlns:a16="http://schemas.microsoft.com/office/drawing/2014/main" id="{04BAB7C5-9EBA-7B9B-A061-37FAA3B631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EB8A40-D595-3655-485E-145B2BEA34CB}"/>
              </a:ext>
            </a:extLst>
          </p:cNvPr>
          <p:cNvSpPr>
            <a:spLocks noGrp="1"/>
          </p:cNvSpPr>
          <p:nvPr>
            <p:ph type="sldNum" sz="quarter" idx="12"/>
          </p:nvPr>
        </p:nvSpPr>
        <p:spPr/>
        <p:txBody>
          <a:bodyPr/>
          <a:lstStyle/>
          <a:p>
            <a:fld id="{531F461D-855C-43EA-A395-656CD6A6CF03}" type="slidenum">
              <a:rPr lang="en-US" smtClean="0"/>
              <a:t>‹#›</a:t>
            </a:fld>
            <a:endParaRPr lang="en-US"/>
          </a:p>
        </p:txBody>
      </p:sp>
    </p:spTree>
    <p:extLst>
      <p:ext uri="{BB962C8B-B14F-4D97-AF65-F5344CB8AC3E}">
        <p14:creationId xmlns:p14="http://schemas.microsoft.com/office/powerpoint/2010/main" val="310440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ABB6AE-9340-2709-83A8-E7C629DC108E}"/>
              </a:ext>
            </a:extLst>
          </p:cNvPr>
          <p:cNvSpPr>
            <a:spLocks noGrp="1"/>
          </p:cNvSpPr>
          <p:nvPr>
            <p:ph type="dt" sz="half" idx="10"/>
          </p:nvPr>
        </p:nvSpPr>
        <p:spPr/>
        <p:txBody>
          <a:bodyPr/>
          <a:lstStyle/>
          <a:p>
            <a:fld id="{842AA2AC-138B-47D9-8278-4BE4355D7A46}" type="datetimeFigureOut">
              <a:rPr lang="en-US" smtClean="0"/>
              <a:t>9/30/2022</a:t>
            </a:fld>
            <a:endParaRPr lang="en-US"/>
          </a:p>
        </p:txBody>
      </p:sp>
      <p:sp>
        <p:nvSpPr>
          <p:cNvPr id="3" name="Footer Placeholder 2">
            <a:extLst>
              <a:ext uri="{FF2B5EF4-FFF2-40B4-BE49-F238E27FC236}">
                <a16:creationId xmlns:a16="http://schemas.microsoft.com/office/drawing/2014/main" id="{C4CF8B95-1988-5126-FD92-C86CDCC67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A8133C-DBED-627D-8040-64419D61A22A}"/>
              </a:ext>
            </a:extLst>
          </p:cNvPr>
          <p:cNvSpPr>
            <a:spLocks noGrp="1"/>
          </p:cNvSpPr>
          <p:nvPr>
            <p:ph type="sldNum" sz="quarter" idx="12"/>
          </p:nvPr>
        </p:nvSpPr>
        <p:spPr/>
        <p:txBody>
          <a:bodyPr/>
          <a:lstStyle/>
          <a:p>
            <a:fld id="{531F461D-855C-43EA-A395-656CD6A6CF03}" type="slidenum">
              <a:rPr lang="en-US" smtClean="0"/>
              <a:t>‹#›</a:t>
            </a:fld>
            <a:endParaRPr lang="en-US"/>
          </a:p>
        </p:txBody>
      </p:sp>
    </p:spTree>
    <p:extLst>
      <p:ext uri="{BB962C8B-B14F-4D97-AF65-F5344CB8AC3E}">
        <p14:creationId xmlns:p14="http://schemas.microsoft.com/office/powerpoint/2010/main" val="320589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26D22-BC79-F9F9-E2B9-20A316E34B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93F8C4-6CD4-CD1C-F813-C347D0F0A1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59F19C-E308-9255-84E1-A571AAE32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7BD487-367A-74E3-EC7B-04AF0BBDCE98}"/>
              </a:ext>
            </a:extLst>
          </p:cNvPr>
          <p:cNvSpPr>
            <a:spLocks noGrp="1"/>
          </p:cNvSpPr>
          <p:nvPr>
            <p:ph type="dt" sz="half" idx="10"/>
          </p:nvPr>
        </p:nvSpPr>
        <p:spPr/>
        <p:txBody>
          <a:bodyPr/>
          <a:lstStyle/>
          <a:p>
            <a:fld id="{842AA2AC-138B-47D9-8278-4BE4355D7A46}" type="datetimeFigureOut">
              <a:rPr lang="en-US" smtClean="0"/>
              <a:t>9/30/2022</a:t>
            </a:fld>
            <a:endParaRPr lang="en-US"/>
          </a:p>
        </p:txBody>
      </p:sp>
      <p:sp>
        <p:nvSpPr>
          <p:cNvPr id="6" name="Footer Placeholder 5">
            <a:extLst>
              <a:ext uri="{FF2B5EF4-FFF2-40B4-BE49-F238E27FC236}">
                <a16:creationId xmlns:a16="http://schemas.microsoft.com/office/drawing/2014/main" id="{64385208-BFCD-AED8-ECEC-301FBC2A8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6C6D04-1B22-968F-7D20-2A50D6CB7761}"/>
              </a:ext>
            </a:extLst>
          </p:cNvPr>
          <p:cNvSpPr>
            <a:spLocks noGrp="1"/>
          </p:cNvSpPr>
          <p:nvPr>
            <p:ph type="sldNum" sz="quarter" idx="12"/>
          </p:nvPr>
        </p:nvSpPr>
        <p:spPr/>
        <p:txBody>
          <a:bodyPr/>
          <a:lstStyle/>
          <a:p>
            <a:fld id="{531F461D-855C-43EA-A395-656CD6A6CF03}" type="slidenum">
              <a:rPr lang="en-US" smtClean="0"/>
              <a:t>‹#›</a:t>
            </a:fld>
            <a:endParaRPr lang="en-US"/>
          </a:p>
        </p:txBody>
      </p:sp>
    </p:spTree>
    <p:extLst>
      <p:ext uri="{BB962C8B-B14F-4D97-AF65-F5344CB8AC3E}">
        <p14:creationId xmlns:p14="http://schemas.microsoft.com/office/powerpoint/2010/main" val="425421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F929-E9B0-CCBD-3A51-AABAE6937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5353BE-BB8B-80B1-4676-64CF873561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28B817-B7DC-6CBB-14D3-A24A0B92C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FD4B0-A1F0-AFF2-A218-8DF1C58D3A27}"/>
              </a:ext>
            </a:extLst>
          </p:cNvPr>
          <p:cNvSpPr>
            <a:spLocks noGrp="1"/>
          </p:cNvSpPr>
          <p:nvPr>
            <p:ph type="dt" sz="half" idx="10"/>
          </p:nvPr>
        </p:nvSpPr>
        <p:spPr/>
        <p:txBody>
          <a:bodyPr/>
          <a:lstStyle/>
          <a:p>
            <a:fld id="{842AA2AC-138B-47D9-8278-4BE4355D7A46}" type="datetimeFigureOut">
              <a:rPr lang="en-US" smtClean="0"/>
              <a:t>9/30/2022</a:t>
            </a:fld>
            <a:endParaRPr lang="en-US"/>
          </a:p>
        </p:txBody>
      </p:sp>
      <p:sp>
        <p:nvSpPr>
          <p:cNvPr id="6" name="Footer Placeholder 5">
            <a:extLst>
              <a:ext uri="{FF2B5EF4-FFF2-40B4-BE49-F238E27FC236}">
                <a16:creationId xmlns:a16="http://schemas.microsoft.com/office/drawing/2014/main" id="{27B7F155-219C-AA92-DF53-847DBCDA1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DA3DD-CCC3-7DA9-52A2-18F87B00C69E}"/>
              </a:ext>
            </a:extLst>
          </p:cNvPr>
          <p:cNvSpPr>
            <a:spLocks noGrp="1"/>
          </p:cNvSpPr>
          <p:nvPr>
            <p:ph type="sldNum" sz="quarter" idx="12"/>
          </p:nvPr>
        </p:nvSpPr>
        <p:spPr/>
        <p:txBody>
          <a:bodyPr/>
          <a:lstStyle/>
          <a:p>
            <a:fld id="{531F461D-855C-43EA-A395-656CD6A6CF03}" type="slidenum">
              <a:rPr lang="en-US" smtClean="0"/>
              <a:t>‹#›</a:t>
            </a:fld>
            <a:endParaRPr lang="en-US"/>
          </a:p>
        </p:txBody>
      </p:sp>
    </p:spTree>
    <p:extLst>
      <p:ext uri="{BB962C8B-B14F-4D97-AF65-F5344CB8AC3E}">
        <p14:creationId xmlns:p14="http://schemas.microsoft.com/office/powerpoint/2010/main" val="1753093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B0B324-A028-E55F-AB3A-9003B18A21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5B3B76-E878-2EAE-568C-02093FDD93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09B35-860A-7E1F-E8E3-2BD935D1C2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2AA2AC-138B-47D9-8278-4BE4355D7A46}" type="datetimeFigureOut">
              <a:rPr lang="en-US" smtClean="0"/>
              <a:t>9/30/2022</a:t>
            </a:fld>
            <a:endParaRPr lang="en-US"/>
          </a:p>
        </p:txBody>
      </p:sp>
      <p:sp>
        <p:nvSpPr>
          <p:cNvPr id="5" name="Footer Placeholder 4">
            <a:extLst>
              <a:ext uri="{FF2B5EF4-FFF2-40B4-BE49-F238E27FC236}">
                <a16:creationId xmlns:a16="http://schemas.microsoft.com/office/drawing/2014/main" id="{744AEC37-9229-63BC-C263-5AEB4CEA2E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F2242E-13D0-D3CC-1BCA-7C3BA1C7D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F461D-855C-43EA-A395-656CD6A6CF03}" type="slidenum">
              <a:rPr lang="en-US" smtClean="0"/>
              <a:t>‹#›</a:t>
            </a:fld>
            <a:endParaRPr lang="en-US"/>
          </a:p>
        </p:txBody>
      </p:sp>
    </p:spTree>
    <p:extLst>
      <p:ext uri="{BB962C8B-B14F-4D97-AF65-F5344CB8AC3E}">
        <p14:creationId xmlns:p14="http://schemas.microsoft.com/office/powerpoint/2010/main" val="380754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AC1D-56FB-B259-2AE1-4939353DEE1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F841C75-430A-1761-B0C7-F83D339FE2A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80932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93E7-9BB8-7953-7D4D-F03F77887B8A}"/>
              </a:ext>
            </a:extLst>
          </p:cNvPr>
          <p:cNvSpPr>
            <a:spLocks noGrp="1"/>
          </p:cNvSpPr>
          <p:nvPr>
            <p:ph type="title"/>
          </p:nvPr>
        </p:nvSpPr>
        <p:spPr/>
        <p:txBody>
          <a:bodyPr/>
          <a:lstStyle/>
          <a:p>
            <a:pPr algn="ctr"/>
            <a:r>
              <a:rPr lang="en-US" dirty="0"/>
              <a:t>WRITING TECHNICAL REPORTS: A Reconstruction of an Investigation</a:t>
            </a:r>
          </a:p>
        </p:txBody>
      </p:sp>
      <p:sp>
        <p:nvSpPr>
          <p:cNvPr id="3" name="Content Placeholder 2">
            <a:extLst>
              <a:ext uri="{FF2B5EF4-FFF2-40B4-BE49-F238E27FC236}">
                <a16:creationId xmlns:a16="http://schemas.microsoft.com/office/drawing/2014/main" id="{BE7C1B1A-3496-44FF-941B-D7A71A3EEB14}"/>
              </a:ext>
            </a:extLst>
          </p:cNvPr>
          <p:cNvSpPr>
            <a:spLocks noGrp="1"/>
          </p:cNvSpPr>
          <p:nvPr>
            <p:ph idx="1"/>
          </p:nvPr>
        </p:nvSpPr>
        <p:spPr>
          <a:xfrm>
            <a:off x="428625" y="1825625"/>
            <a:ext cx="11472863" cy="4351338"/>
          </a:xfrm>
        </p:spPr>
        <p:txBody>
          <a:bodyPr/>
          <a:lstStyle/>
          <a:p>
            <a:pPr algn="just"/>
            <a:r>
              <a:rPr lang="en-US" dirty="0"/>
              <a:t>A technical report is a document that describes the process, progress, or results of technical or scientific research or the state of a technical or scientific research problem.</a:t>
            </a:r>
          </a:p>
          <a:p>
            <a:pPr algn="just"/>
            <a:r>
              <a:rPr lang="en-US" dirty="0"/>
              <a:t>A report is written to communicate factual and objective information obtained after a careful scientific research or scrutiny. It is usually written for a well-defined audience. The audiences require this document for an important well-defined purpose.</a:t>
            </a:r>
          </a:p>
        </p:txBody>
      </p:sp>
    </p:spTree>
    <p:extLst>
      <p:ext uri="{BB962C8B-B14F-4D97-AF65-F5344CB8AC3E}">
        <p14:creationId xmlns:p14="http://schemas.microsoft.com/office/powerpoint/2010/main" val="4033214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4F2E-0633-A68E-0170-183D3750EFDE}"/>
              </a:ext>
            </a:extLst>
          </p:cNvPr>
          <p:cNvSpPr>
            <a:spLocks noGrp="1"/>
          </p:cNvSpPr>
          <p:nvPr>
            <p:ph type="title"/>
          </p:nvPr>
        </p:nvSpPr>
        <p:spPr/>
        <p:txBody>
          <a:bodyPr/>
          <a:lstStyle/>
          <a:p>
            <a:pPr algn="ctr"/>
            <a:r>
              <a:rPr lang="en-US" dirty="0"/>
              <a:t>Types of Reports (Functional):</a:t>
            </a:r>
          </a:p>
        </p:txBody>
      </p:sp>
      <p:sp>
        <p:nvSpPr>
          <p:cNvPr id="3" name="Content Placeholder 2">
            <a:extLst>
              <a:ext uri="{FF2B5EF4-FFF2-40B4-BE49-F238E27FC236}">
                <a16:creationId xmlns:a16="http://schemas.microsoft.com/office/drawing/2014/main" id="{514BF23C-D2B8-B679-11DA-598AFA880BEE}"/>
              </a:ext>
            </a:extLst>
          </p:cNvPr>
          <p:cNvSpPr>
            <a:spLocks noGrp="1"/>
          </p:cNvSpPr>
          <p:nvPr>
            <p:ph idx="1"/>
          </p:nvPr>
        </p:nvSpPr>
        <p:spPr>
          <a:xfrm>
            <a:off x="283779" y="1690688"/>
            <a:ext cx="11619187" cy="4486275"/>
          </a:xfrm>
        </p:spPr>
        <p:txBody>
          <a:bodyPr/>
          <a:lstStyle/>
          <a:p>
            <a:pPr algn="just"/>
            <a:r>
              <a:rPr lang="en-US" dirty="0"/>
              <a:t>INFORMATIONAL REPORT: An informational report provides information about a specific topic. It does not offer criticism, evaluation, or recommendations. It would discuss past and present information on a topic. For example, news reports, weekly or monthly or annual reports on sales, production, or progress, etc. </a:t>
            </a:r>
          </a:p>
          <a:p>
            <a:pPr algn="just"/>
            <a:r>
              <a:rPr lang="en-US" dirty="0"/>
              <a:t>2. ANALYTICAL OR EVALUATIVE REPORT: This type of report contains an analysis and evaluation of findings along with the presentation of facts. It may contain conclusion, recommendation, opinions, </a:t>
            </a:r>
            <a:r>
              <a:rPr lang="en-US" dirty="0" err="1"/>
              <a:t>etc</a:t>
            </a:r>
            <a:r>
              <a:rPr lang="en-US" dirty="0"/>
              <a:t> as well.</a:t>
            </a:r>
          </a:p>
        </p:txBody>
      </p:sp>
    </p:spTree>
    <p:extLst>
      <p:ext uri="{BB962C8B-B14F-4D97-AF65-F5344CB8AC3E}">
        <p14:creationId xmlns:p14="http://schemas.microsoft.com/office/powerpoint/2010/main" val="1567530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BDF63-9884-616B-6B48-754AB72C5731}"/>
              </a:ext>
            </a:extLst>
          </p:cNvPr>
          <p:cNvSpPr>
            <a:spLocks noGrp="1"/>
          </p:cNvSpPr>
          <p:nvPr>
            <p:ph type="title"/>
          </p:nvPr>
        </p:nvSpPr>
        <p:spPr/>
        <p:txBody>
          <a:bodyPr/>
          <a:lstStyle/>
          <a:p>
            <a:r>
              <a:rPr lang="en-US" dirty="0"/>
              <a:t>Types of Reports (General):</a:t>
            </a:r>
            <a:br>
              <a:rPr lang="en-US" dirty="0"/>
            </a:br>
            <a:endParaRPr lang="en-US" dirty="0"/>
          </a:p>
        </p:txBody>
      </p:sp>
      <p:sp>
        <p:nvSpPr>
          <p:cNvPr id="3" name="Content Placeholder 2">
            <a:extLst>
              <a:ext uri="{FF2B5EF4-FFF2-40B4-BE49-F238E27FC236}">
                <a16:creationId xmlns:a16="http://schemas.microsoft.com/office/drawing/2014/main" id="{5ECB779C-BC70-D170-40CB-9F8AFE7EB5CA}"/>
              </a:ext>
            </a:extLst>
          </p:cNvPr>
          <p:cNvSpPr>
            <a:spLocks noGrp="1"/>
          </p:cNvSpPr>
          <p:nvPr>
            <p:ph idx="1"/>
          </p:nvPr>
        </p:nvSpPr>
        <p:spPr>
          <a:xfrm>
            <a:off x="299545" y="1261242"/>
            <a:ext cx="11892455" cy="5596758"/>
          </a:xfrm>
        </p:spPr>
        <p:txBody>
          <a:bodyPr>
            <a:normAutofit fontScale="92500" lnSpcReduction="10000"/>
          </a:bodyPr>
          <a:lstStyle/>
          <a:p>
            <a:pPr algn="just"/>
            <a:r>
              <a:rPr lang="en-US" b="1" dirty="0"/>
              <a:t>1. Research Report: </a:t>
            </a:r>
            <a:r>
              <a:rPr lang="en-US" dirty="0"/>
              <a:t>It communicates the results and the procedure of scientific</a:t>
            </a:r>
          </a:p>
          <a:p>
            <a:pPr algn="just"/>
            <a:r>
              <a:rPr lang="en-US" dirty="0"/>
              <a:t>investigation.</a:t>
            </a:r>
          </a:p>
          <a:p>
            <a:pPr algn="just"/>
            <a:r>
              <a:rPr lang="en-US" b="1" dirty="0"/>
              <a:t>2. Feasibility Report: </a:t>
            </a:r>
            <a:r>
              <a:rPr lang="en-US" dirty="0"/>
              <a:t>It tells whether a project is feasible-that is, whether it is </a:t>
            </a:r>
            <a:r>
              <a:rPr lang="en-US"/>
              <a:t>practical or financially </a:t>
            </a:r>
            <a:r>
              <a:rPr lang="en-US" dirty="0"/>
              <a:t>and technologically possible.</a:t>
            </a:r>
          </a:p>
          <a:p>
            <a:pPr algn="just"/>
            <a:r>
              <a:rPr lang="en-US" b="1" dirty="0"/>
              <a:t>3. Recommendation Report: </a:t>
            </a:r>
            <a:r>
              <a:rPr lang="en-US" dirty="0"/>
              <a:t>It studies a problem or opportunity and then makes a</a:t>
            </a:r>
          </a:p>
          <a:p>
            <a:pPr algn="just"/>
            <a:r>
              <a:rPr lang="en-US" dirty="0"/>
              <a:t>recommendation. It may compare two or more alternatives and recommend one.</a:t>
            </a:r>
          </a:p>
          <a:p>
            <a:pPr algn="just"/>
            <a:r>
              <a:rPr lang="en-US" b="1" dirty="0"/>
              <a:t>4. Laboratory Report: </a:t>
            </a:r>
            <a:r>
              <a:rPr lang="en-US" dirty="0"/>
              <a:t>It documents laboratory procedures and their results.</a:t>
            </a:r>
          </a:p>
          <a:p>
            <a:pPr algn="just"/>
            <a:r>
              <a:rPr lang="en-US" b="1" dirty="0"/>
              <a:t>5. Periodic, Progress, and Trip Report: </a:t>
            </a:r>
            <a:r>
              <a:rPr lang="en-US" dirty="0"/>
              <a:t>It communicates progress on projects and events</a:t>
            </a:r>
          </a:p>
          <a:p>
            <a:pPr algn="just"/>
            <a:r>
              <a:rPr lang="en-US" dirty="0"/>
              <a:t>to those concerned with their completion and success. Readers review, and may revise,</a:t>
            </a:r>
          </a:p>
          <a:p>
            <a:pPr algn="just"/>
            <a:r>
              <a:rPr lang="en-US" dirty="0"/>
              <a:t>scheduled courses of action as a result of information included in these reports.</a:t>
            </a:r>
          </a:p>
          <a:p>
            <a:pPr algn="just"/>
            <a:r>
              <a:rPr lang="en-US" b="1" dirty="0"/>
              <a:t>6. Personnel Evaluation Report: </a:t>
            </a:r>
            <a:r>
              <a:rPr lang="en-US" dirty="0"/>
              <a:t>It reviews the performance of employees.</a:t>
            </a:r>
          </a:p>
        </p:txBody>
      </p:sp>
    </p:spTree>
    <p:extLst>
      <p:ext uri="{BB962C8B-B14F-4D97-AF65-F5344CB8AC3E}">
        <p14:creationId xmlns:p14="http://schemas.microsoft.com/office/powerpoint/2010/main" val="185227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997A-2FA9-DEB3-65C4-61E7432F2E7C}"/>
              </a:ext>
            </a:extLst>
          </p:cNvPr>
          <p:cNvSpPr>
            <a:spLocks noGrp="1"/>
          </p:cNvSpPr>
          <p:nvPr>
            <p:ph type="title"/>
          </p:nvPr>
        </p:nvSpPr>
        <p:spPr/>
        <p:txBody>
          <a:bodyPr>
            <a:normAutofit/>
          </a:bodyPr>
          <a:lstStyle/>
          <a:p>
            <a:r>
              <a:rPr lang="en-US" dirty="0"/>
              <a:t>INTRODUCTION OF THE REPORT:</a:t>
            </a:r>
          </a:p>
        </p:txBody>
      </p:sp>
      <p:sp>
        <p:nvSpPr>
          <p:cNvPr id="3" name="Content Placeholder 2">
            <a:extLst>
              <a:ext uri="{FF2B5EF4-FFF2-40B4-BE49-F238E27FC236}">
                <a16:creationId xmlns:a16="http://schemas.microsoft.com/office/drawing/2014/main" id="{A9D57D43-124E-7B59-FE1A-0EE02F9A30C7}"/>
              </a:ext>
            </a:extLst>
          </p:cNvPr>
          <p:cNvSpPr>
            <a:spLocks noGrp="1"/>
          </p:cNvSpPr>
          <p:nvPr>
            <p:ph idx="1"/>
          </p:nvPr>
        </p:nvSpPr>
        <p:spPr/>
        <p:txBody>
          <a:bodyPr/>
          <a:lstStyle/>
          <a:p>
            <a:br>
              <a:rPr lang="en-US" dirty="0"/>
            </a:br>
            <a:r>
              <a:rPr lang="en-US" dirty="0"/>
              <a:t>Introductions contain details on research purpose, problem, and the rationale for the</a:t>
            </a:r>
            <a:br>
              <a:rPr lang="en-US" dirty="0"/>
            </a:br>
            <a:r>
              <a:rPr lang="en-US" dirty="0"/>
              <a:t>investigation. It points out the scope of the study. It discusses the background of the research</a:t>
            </a:r>
            <a:br>
              <a:rPr lang="en-US" dirty="0"/>
            </a:br>
            <a:r>
              <a:rPr lang="en-US" dirty="0"/>
              <a:t>problem with a review of its literature</a:t>
            </a:r>
          </a:p>
        </p:txBody>
      </p:sp>
    </p:spTree>
    <p:extLst>
      <p:ext uri="{BB962C8B-B14F-4D97-AF65-F5344CB8AC3E}">
        <p14:creationId xmlns:p14="http://schemas.microsoft.com/office/powerpoint/2010/main" val="2124218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2DCC-E9E4-57CD-405E-775F641DB7BB}"/>
              </a:ext>
            </a:extLst>
          </p:cNvPr>
          <p:cNvSpPr>
            <a:spLocks noGrp="1"/>
          </p:cNvSpPr>
          <p:nvPr>
            <p:ph type="title"/>
          </p:nvPr>
        </p:nvSpPr>
        <p:spPr/>
        <p:txBody>
          <a:bodyPr/>
          <a:lstStyle/>
          <a:p>
            <a:r>
              <a:rPr lang="en-US" dirty="0"/>
              <a:t>BEGINNING OF THE REPORT: Introduction: </a:t>
            </a:r>
          </a:p>
        </p:txBody>
      </p:sp>
      <p:sp>
        <p:nvSpPr>
          <p:cNvPr id="3" name="Content Placeholder 2">
            <a:extLst>
              <a:ext uri="{FF2B5EF4-FFF2-40B4-BE49-F238E27FC236}">
                <a16:creationId xmlns:a16="http://schemas.microsoft.com/office/drawing/2014/main" id="{68E0CE1D-C1DD-9666-142C-487C64A0AE73}"/>
              </a:ext>
            </a:extLst>
          </p:cNvPr>
          <p:cNvSpPr>
            <a:spLocks noGrp="1"/>
          </p:cNvSpPr>
          <p:nvPr>
            <p:ph idx="1"/>
          </p:nvPr>
        </p:nvSpPr>
        <p:spPr/>
        <p:txBody>
          <a:bodyPr/>
          <a:lstStyle/>
          <a:p>
            <a:r>
              <a:rPr lang="en-US" dirty="0"/>
              <a:t>The purpose of the investigation </a:t>
            </a:r>
          </a:p>
          <a:p>
            <a:r>
              <a:rPr lang="en-US" dirty="0"/>
              <a:t> The research problem (its nature) </a:t>
            </a:r>
          </a:p>
          <a:p>
            <a:r>
              <a:rPr lang="en-US" dirty="0"/>
              <a:t>Significance of investigating the problem </a:t>
            </a:r>
          </a:p>
          <a:p>
            <a:r>
              <a:rPr lang="en-US" dirty="0"/>
              <a:t>Scope or limitation of the research </a:t>
            </a:r>
          </a:p>
          <a:p>
            <a:r>
              <a:rPr lang="en-US" dirty="0"/>
              <a:t> A list of personnel engaged in the research with a brief sketch of their background and duties (optional) </a:t>
            </a:r>
          </a:p>
          <a:p>
            <a:r>
              <a:rPr lang="en-US" dirty="0"/>
              <a:t> Organization of the report </a:t>
            </a:r>
          </a:p>
        </p:txBody>
      </p:sp>
    </p:spTree>
    <p:extLst>
      <p:ext uri="{BB962C8B-B14F-4D97-AF65-F5344CB8AC3E}">
        <p14:creationId xmlns:p14="http://schemas.microsoft.com/office/powerpoint/2010/main" val="358413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A1C4-8EA6-ACC6-2BE3-AF24B1F0AF3E}"/>
              </a:ext>
            </a:extLst>
          </p:cNvPr>
          <p:cNvSpPr>
            <a:spLocks noGrp="1"/>
          </p:cNvSpPr>
          <p:nvPr>
            <p:ph type="title"/>
          </p:nvPr>
        </p:nvSpPr>
        <p:spPr/>
        <p:txBody>
          <a:bodyPr/>
          <a:lstStyle/>
          <a:p>
            <a:r>
              <a:rPr lang="en-US" dirty="0"/>
              <a:t>Historical Background (Review of Literature):</a:t>
            </a:r>
          </a:p>
        </p:txBody>
      </p:sp>
      <p:sp>
        <p:nvSpPr>
          <p:cNvPr id="3" name="Content Placeholder 2">
            <a:extLst>
              <a:ext uri="{FF2B5EF4-FFF2-40B4-BE49-F238E27FC236}">
                <a16:creationId xmlns:a16="http://schemas.microsoft.com/office/drawing/2014/main" id="{4FE0A1A6-0CD3-9B7F-34C9-68996A15DBED}"/>
              </a:ext>
            </a:extLst>
          </p:cNvPr>
          <p:cNvSpPr>
            <a:spLocks noGrp="1"/>
          </p:cNvSpPr>
          <p:nvPr>
            <p:ph idx="1"/>
          </p:nvPr>
        </p:nvSpPr>
        <p:spPr/>
        <p:txBody>
          <a:bodyPr/>
          <a:lstStyle/>
          <a:p>
            <a:endParaRPr lang="en-US" dirty="0"/>
          </a:p>
          <a:p>
            <a:r>
              <a:rPr lang="en-US" dirty="0"/>
              <a:t>Background information on the problem </a:t>
            </a:r>
          </a:p>
          <a:p>
            <a:r>
              <a:rPr lang="en-US" dirty="0"/>
              <a:t>Known facts, opinions are discussed </a:t>
            </a:r>
          </a:p>
          <a:p>
            <a:r>
              <a:rPr lang="en-US" dirty="0"/>
              <a:t> Nomenclature, definitions are given for new or unusual terms or those having a specialized meaning </a:t>
            </a:r>
          </a:p>
          <a:p>
            <a:r>
              <a:rPr lang="en-US" dirty="0"/>
              <a:t> A list of symbols, acronyms, and abbreviations</a:t>
            </a:r>
          </a:p>
        </p:txBody>
      </p:sp>
    </p:spTree>
    <p:extLst>
      <p:ext uri="{BB962C8B-B14F-4D97-AF65-F5344CB8AC3E}">
        <p14:creationId xmlns:p14="http://schemas.microsoft.com/office/powerpoint/2010/main" val="97727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D0FD-3308-8E76-5499-393732F63B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ED9259-3244-0A2A-4CA7-D182803E3C4F}"/>
              </a:ext>
            </a:extLst>
          </p:cNvPr>
          <p:cNvSpPr>
            <a:spLocks noGrp="1"/>
          </p:cNvSpPr>
          <p:nvPr>
            <p:ph idx="1"/>
          </p:nvPr>
        </p:nvSpPr>
        <p:spPr/>
        <p:txBody>
          <a:bodyPr/>
          <a:lstStyle/>
          <a:p>
            <a:r>
              <a:rPr lang="en-US" dirty="0"/>
              <a:t>In small scale research reports, all the items above are written in a single chapter with clear</a:t>
            </a:r>
          </a:p>
          <a:p>
            <a:r>
              <a:rPr lang="en-US" dirty="0"/>
              <a:t>defining headings. However, in large scale research reports, ‘Introduction’ and ‘Historical</a:t>
            </a:r>
          </a:p>
          <a:p>
            <a:r>
              <a:rPr lang="en-US" dirty="0"/>
              <a:t>Background’ are written as two separate chapters as there would be a lot of information and</a:t>
            </a:r>
          </a:p>
          <a:p>
            <a:r>
              <a:rPr lang="en-US" dirty="0"/>
              <a:t>details to convey.</a:t>
            </a:r>
          </a:p>
        </p:txBody>
      </p:sp>
    </p:spTree>
    <p:extLst>
      <p:ext uri="{BB962C8B-B14F-4D97-AF65-F5344CB8AC3E}">
        <p14:creationId xmlns:p14="http://schemas.microsoft.com/office/powerpoint/2010/main" val="3928946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D663-02FF-6207-BA69-A89E189B2680}"/>
              </a:ext>
            </a:extLst>
          </p:cNvPr>
          <p:cNvSpPr>
            <a:spLocks noGrp="1"/>
          </p:cNvSpPr>
          <p:nvPr>
            <p:ph type="title"/>
          </p:nvPr>
        </p:nvSpPr>
        <p:spPr/>
        <p:txBody>
          <a:bodyPr/>
          <a:lstStyle/>
          <a:p>
            <a:pPr algn="ctr"/>
            <a:r>
              <a:rPr lang="en-US" dirty="0"/>
              <a:t>Literature Review</a:t>
            </a:r>
          </a:p>
        </p:txBody>
      </p:sp>
      <p:sp>
        <p:nvSpPr>
          <p:cNvPr id="3" name="Content Placeholder 2">
            <a:extLst>
              <a:ext uri="{FF2B5EF4-FFF2-40B4-BE49-F238E27FC236}">
                <a16:creationId xmlns:a16="http://schemas.microsoft.com/office/drawing/2014/main" id="{4B55CCB5-14B1-EBA7-7A64-2F483F9DE6B8}"/>
              </a:ext>
            </a:extLst>
          </p:cNvPr>
          <p:cNvSpPr>
            <a:spLocks noGrp="1"/>
          </p:cNvSpPr>
          <p:nvPr>
            <p:ph idx="1"/>
          </p:nvPr>
        </p:nvSpPr>
        <p:spPr>
          <a:xfrm>
            <a:off x="457200" y="1825625"/>
            <a:ext cx="11387138" cy="4351338"/>
          </a:xfrm>
        </p:spPr>
        <p:txBody>
          <a:bodyPr/>
          <a:lstStyle/>
          <a:p>
            <a:pPr algn="just"/>
            <a:r>
              <a:rPr lang="en-US" dirty="0"/>
              <a:t>The literature review is a common genre in the sciences. </a:t>
            </a:r>
          </a:p>
          <a:p>
            <a:pPr algn="just"/>
            <a:r>
              <a:rPr lang="en-US" b="0" i="0" dirty="0">
                <a:effectLst/>
                <a:latin typeface="Montserrat" panose="00000500000000000000" pitchFamily="2" charset="0"/>
              </a:rPr>
              <a:t>You will encounter it in your readings and you will probably be required to write one in your science classes. Certainly if you go on to major in the sciences you will need to be able to write this common type of document.</a:t>
            </a:r>
          </a:p>
          <a:p>
            <a:pPr algn="just"/>
            <a:r>
              <a:rPr lang="en-US" b="0" i="0" dirty="0">
                <a:solidFill>
                  <a:srgbClr val="373D3F"/>
                </a:solidFill>
                <a:effectLst/>
                <a:latin typeface="Montserrat" panose="00000500000000000000" pitchFamily="2" charset="0"/>
              </a:rPr>
              <a:t>Literature reviews often are found in the introduction of a larger document, such as a research paper, but also can function as a stand-alone document.</a:t>
            </a:r>
            <a:endParaRPr lang="en-US" dirty="0"/>
          </a:p>
        </p:txBody>
      </p:sp>
    </p:spTree>
    <p:extLst>
      <p:ext uri="{BB962C8B-B14F-4D97-AF65-F5344CB8AC3E}">
        <p14:creationId xmlns:p14="http://schemas.microsoft.com/office/powerpoint/2010/main" val="252653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AC58-0C8D-B019-B3A0-8E8E70BB67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CA265F-F433-BAF5-C386-5F583FDEE64B}"/>
              </a:ext>
            </a:extLst>
          </p:cNvPr>
          <p:cNvSpPr>
            <a:spLocks noGrp="1"/>
          </p:cNvSpPr>
          <p:nvPr>
            <p:ph idx="1"/>
          </p:nvPr>
        </p:nvSpPr>
        <p:spPr/>
        <p:txBody>
          <a:bodyPr>
            <a:normAutofit fontScale="92500" lnSpcReduction="10000"/>
          </a:bodyPr>
          <a:lstStyle/>
          <a:p>
            <a:r>
              <a:rPr lang="en-US" b="0" i="0" dirty="0">
                <a:solidFill>
                  <a:srgbClr val="373D3F"/>
                </a:solidFill>
                <a:effectLst/>
                <a:latin typeface="Montserrat" panose="00000500000000000000" pitchFamily="2" charset="0"/>
              </a:rPr>
              <a:t>The literature review goes beyond the annotated bibliography—you should critically analyze each source you read and put the authors into conversation with each other—synthesize the information. </a:t>
            </a:r>
          </a:p>
          <a:p>
            <a:r>
              <a:rPr lang="en-US" b="0" i="0" dirty="0">
                <a:solidFill>
                  <a:srgbClr val="373D3F"/>
                </a:solidFill>
                <a:effectLst/>
                <a:latin typeface="Montserrat" panose="00000500000000000000" pitchFamily="2" charset="0"/>
              </a:rPr>
              <a:t>The key to your literature review is to organize it around themes, trends, topics, or methods. A good literature review 1) sets up the context: where do each of the articles fit within the broader scholarly conversation; 2) shows your credibility: you are familiar with important ideas and even debates on this topic; 3) and if it is part of a research article: shows what gaps are there in the research that your document will address (Global Communications Center).</a:t>
            </a:r>
            <a:endParaRPr lang="en-US" dirty="0"/>
          </a:p>
        </p:txBody>
      </p:sp>
    </p:spTree>
    <p:extLst>
      <p:ext uri="{BB962C8B-B14F-4D97-AF65-F5344CB8AC3E}">
        <p14:creationId xmlns:p14="http://schemas.microsoft.com/office/powerpoint/2010/main" val="1217682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0F2C-D891-09BF-22EA-3C3F5A16C080}"/>
              </a:ext>
            </a:extLst>
          </p:cNvPr>
          <p:cNvSpPr>
            <a:spLocks noGrp="1"/>
          </p:cNvSpPr>
          <p:nvPr>
            <p:ph type="title"/>
          </p:nvPr>
        </p:nvSpPr>
        <p:spPr/>
        <p:txBody>
          <a:bodyPr/>
          <a:lstStyle/>
          <a:p>
            <a:pPr algn="ctr"/>
            <a:r>
              <a:rPr lang="en-US" dirty="0"/>
              <a:t>Literature Review </a:t>
            </a:r>
            <a:br>
              <a:rPr lang="en-US" dirty="0"/>
            </a:br>
            <a:endParaRPr lang="en-US" dirty="0"/>
          </a:p>
        </p:txBody>
      </p:sp>
      <p:sp>
        <p:nvSpPr>
          <p:cNvPr id="3" name="Content Placeholder 2">
            <a:extLst>
              <a:ext uri="{FF2B5EF4-FFF2-40B4-BE49-F238E27FC236}">
                <a16:creationId xmlns:a16="http://schemas.microsoft.com/office/drawing/2014/main" id="{BD94084B-A7BC-0199-7556-59988D95E1D9}"/>
              </a:ext>
            </a:extLst>
          </p:cNvPr>
          <p:cNvSpPr>
            <a:spLocks noGrp="1"/>
          </p:cNvSpPr>
          <p:nvPr>
            <p:ph idx="1"/>
          </p:nvPr>
        </p:nvSpPr>
        <p:spPr>
          <a:xfrm>
            <a:off x="571501" y="1825625"/>
            <a:ext cx="11172824" cy="4351338"/>
          </a:xfrm>
        </p:spPr>
        <p:txBody>
          <a:bodyPr/>
          <a:lstStyle/>
          <a:p>
            <a:pPr algn="just"/>
            <a:r>
              <a:rPr lang="en-US" b="0" i="0" dirty="0">
                <a:solidFill>
                  <a:srgbClr val="008000"/>
                </a:solidFill>
                <a:effectLst/>
                <a:latin typeface="Montserrat" panose="00000500000000000000" pitchFamily="2" charset="0"/>
              </a:rPr>
              <a:t>Do:</a:t>
            </a:r>
            <a:endParaRPr lang="en-US" b="0" i="0" dirty="0">
              <a:solidFill>
                <a:srgbClr val="373D3F"/>
              </a:solidFill>
              <a:effectLst/>
              <a:latin typeface="Montserrat" panose="00000500000000000000" pitchFamily="2" charset="0"/>
            </a:endParaRPr>
          </a:p>
          <a:p>
            <a:pPr algn="just">
              <a:buFont typeface="Arial" panose="020B0604020202020204" pitchFamily="34" charset="0"/>
              <a:buChar char="•"/>
            </a:pPr>
            <a:r>
              <a:rPr lang="en-US" b="0" i="0" dirty="0">
                <a:solidFill>
                  <a:srgbClr val="008000"/>
                </a:solidFill>
                <a:effectLst/>
                <a:latin typeface="Montserrat" panose="00000500000000000000" pitchFamily="2" charset="0"/>
              </a:rPr>
              <a:t>Describe overall theme</a:t>
            </a:r>
            <a:endParaRPr lang="en-US" b="0" i="0" dirty="0">
              <a:solidFill>
                <a:srgbClr val="373D3F"/>
              </a:solidFill>
              <a:effectLst/>
              <a:latin typeface="Montserrat" panose="00000500000000000000" pitchFamily="2" charset="0"/>
            </a:endParaRPr>
          </a:p>
          <a:p>
            <a:pPr algn="just">
              <a:buFont typeface="Arial" panose="020B0604020202020204" pitchFamily="34" charset="0"/>
              <a:buChar char="•"/>
            </a:pPr>
            <a:r>
              <a:rPr lang="en-US" b="0" i="0" dirty="0">
                <a:solidFill>
                  <a:srgbClr val="008000"/>
                </a:solidFill>
                <a:effectLst/>
                <a:latin typeface="Montserrat" panose="00000500000000000000" pitchFamily="2" charset="0"/>
              </a:rPr>
              <a:t>Connect multiple studies</a:t>
            </a:r>
            <a:endParaRPr lang="en-US" b="0" i="0" dirty="0">
              <a:solidFill>
                <a:srgbClr val="373D3F"/>
              </a:solidFill>
              <a:effectLst/>
              <a:latin typeface="Montserrat" panose="00000500000000000000" pitchFamily="2" charset="0"/>
            </a:endParaRPr>
          </a:p>
          <a:p>
            <a:pPr algn="just">
              <a:buFont typeface="Arial" panose="020B0604020202020204" pitchFamily="34" charset="0"/>
              <a:buChar char="•"/>
            </a:pPr>
            <a:r>
              <a:rPr lang="en-US" b="0" i="0" dirty="0">
                <a:solidFill>
                  <a:srgbClr val="008000"/>
                </a:solidFill>
                <a:effectLst/>
                <a:latin typeface="Montserrat" panose="00000500000000000000" pitchFamily="2" charset="0"/>
              </a:rPr>
              <a:t>Situate individual authors within a trend</a:t>
            </a:r>
            <a:endParaRPr lang="en-US" b="0" i="0" dirty="0">
              <a:solidFill>
                <a:srgbClr val="373D3F"/>
              </a:solidFill>
              <a:effectLst/>
              <a:latin typeface="Montserrat" panose="00000500000000000000" pitchFamily="2" charset="0"/>
            </a:endParaRPr>
          </a:p>
          <a:p>
            <a:pPr algn="just">
              <a:buFont typeface="Arial" panose="020B0604020202020204" pitchFamily="34" charset="0"/>
              <a:buChar char="•"/>
            </a:pPr>
            <a:r>
              <a:rPr lang="en-US" b="0" i="0" dirty="0">
                <a:solidFill>
                  <a:srgbClr val="008000"/>
                </a:solidFill>
                <a:effectLst/>
                <a:latin typeface="Montserrat" panose="00000500000000000000" pitchFamily="2" charset="0"/>
              </a:rPr>
              <a:t>Summarize research ideas and show which ones are the most important</a:t>
            </a:r>
            <a:endParaRPr lang="en-US" b="0" i="0" dirty="0">
              <a:solidFill>
                <a:srgbClr val="373D3F"/>
              </a:solidFill>
              <a:effectLst/>
              <a:latin typeface="Montserrat" panose="00000500000000000000" pitchFamily="2" charset="0"/>
            </a:endParaRPr>
          </a:p>
          <a:p>
            <a:pPr algn="just">
              <a:buFont typeface="Arial" panose="020B0604020202020204" pitchFamily="34" charset="0"/>
              <a:buChar char="•"/>
            </a:pPr>
            <a:r>
              <a:rPr lang="en-US" b="0" i="0" dirty="0">
                <a:solidFill>
                  <a:srgbClr val="008000"/>
                </a:solidFill>
                <a:effectLst/>
                <a:latin typeface="Montserrat" panose="00000500000000000000" pitchFamily="2" charset="0"/>
              </a:rPr>
              <a:t>Show limitations of previous research or weakness in methods</a:t>
            </a:r>
            <a:endParaRPr lang="en-US" b="0" i="0" dirty="0">
              <a:solidFill>
                <a:srgbClr val="373D3F"/>
              </a:solidFill>
              <a:effectLst/>
              <a:latin typeface="Montserrat" panose="00000500000000000000" pitchFamily="2" charset="0"/>
            </a:endParaRPr>
          </a:p>
          <a:p>
            <a:endParaRPr lang="en-US" dirty="0"/>
          </a:p>
        </p:txBody>
      </p:sp>
    </p:spTree>
    <p:extLst>
      <p:ext uri="{BB962C8B-B14F-4D97-AF65-F5344CB8AC3E}">
        <p14:creationId xmlns:p14="http://schemas.microsoft.com/office/powerpoint/2010/main" val="339343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4FD72-76EA-7DE9-828E-181A62CE99BE}"/>
              </a:ext>
            </a:extLst>
          </p:cNvPr>
          <p:cNvSpPr>
            <a:spLocks noGrp="1"/>
          </p:cNvSpPr>
          <p:nvPr>
            <p:ph type="title"/>
          </p:nvPr>
        </p:nvSpPr>
        <p:spPr/>
        <p:txBody>
          <a:bodyPr/>
          <a:lstStyle/>
          <a:p>
            <a:pPr algn="ctr"/>
            <a:r>
              <a:rPr lang="en-US" dirty="0"/>
              <a:t>Research</a:t>
            </a:r>
          </a:p>
        </p:txBody>
      </p:sp>
      <p:sp>
        <p:nvSpPr>
          <p:cNvPr id="3" name="Content Placeholder 2">
            <a:extLst>
              <a:ext uri="{FF2B5EF4-FFF2-40B4-BE49-F238E27FC236}">
                <a16:creationId xmlns:a16="http://schemas.microsoft.com/office/drawing/2014/main" id="{C6BC9750-C33B-E23A-A6AB-57700C56CB41}"/>
              </a:ext>
            </a:extLst>
          </p:cNvPr>
          <p:cNvSpPr>
            <a:spLocks noGrp="1"/>
          </p:cNvSpPr>
          <p:nvPr>
            <p:ph idx="1"/>
          </p:nvPr>
        </p:nvSpPr>
        <p:spPr/>
        <p:txBody>
          <a:bodyPr/>
          <a:lstStyle/>
          <a:p>
            <a:r>
              <a:rPr lang="en-US" dirty="0"/>
              <a:t>Research can be defined as the search for knowledge, or as any systematic investigation, with</a:t>
            </a:r>
          </a:p>
          <a:p>
            <a:r>
              <a:rPr lang="en-US" dirty="0"/>
              <a:t>an open mind, to establish novel facts, solve new or existing problems, prove new ideas, or develop new theories.</a:t>
            </a:r>
          </a:p>
        </p:txBody>
      </p:sp>
    </p:spTree>
    <p:extLst>
      <p:ext uri="{BB962C8B-B14F-4D97-AF65-F5344CB8AC3E}">
        <p14:creationId xmlns:p14="http://schemas.microsoft.com/office/powerpoint/2010/main" val="157041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A2F4-2D1A-DF46-AD88-40CC01434737}"/>
              </a:ext>
            </a:extLst>
          </p:cNvPr>
          <p:cNvSpPr>
            <a:spLocks noGrp="1"/>
          </p:cNvSpPr>
          <p:nvPr>
            <p:ph type="title"/>
          </p:nvPr>
        </p:nvSpPr>
        <p:spPr/>
        <p:txBody>
          <a:bodyPr/>
          <a:lstStyle/>
          <a:p>
            <a:pPr algn="ctr"/>
            <a:r>
              <a:rPr lang="en-US" dirty="0"/>
              <a:t>Literature Review</a:t>
            </a:r>
          </a:p>
        </p:txBody>
      </p:sp>
      <p:sp>
        <p:nvSpPr>
          <p:cNvPr id="3" name="Content Placeholder 2">
            <a:extLst>
              <a:ext uri="{FF2B5EF4-FFF2-40B4-BE49-F238E27FC236}">
                <a16:creationId xmlns:a16="http://schemas.microsoft.com/office/drawing/2014/main" id="{7E4F976C-1131-647A-021E-05E2E7BFF8DE}"/>
              </a:ext>
            </a:extLst>
          </p:cNvPr>
          <p:cNvSpPr>
            <a:spLocks noGrp="1"/>
          </p:cNvSpPr>
          <p:nvPr>
            <p:ph idx="1"/>
          </p:nvPr>
        </p:nvSpPr>
        <p:spPr>
          <a:xfrm>
            <a:off x="557213" y="1825625"/>
            <a:ext cx="11229975" cy="4351338"/>
          </a:xfrm>
        </p:spPr>
        <p:txBody>
          <a:bodyPr/>
          <a:lstStyle/>
          <a:p>
            <a:pPr algn="just"/>
            <a:r>
              <a:rPr lang="en-US" b="0" i="0" dirty="0">
                <a:solidFill>
                  <a:srgbClr val="FF0000"/>
                </a:solidFill>
                <a:effectLst/>
                <a:latin typeface="Montserrat" panose="00000500000000000000" pitchFamily="2" charset="0"/>
              </a:rPr>
              <a:t>Don’t:</a:t>
            </a:r>
            <a:endParaRPr lang="en-US" b="0" i="0" dirty="0">
              <a:solidFill>
                <a:srgbClr val="373D3F"/>
              </a:solidFill>
              <a:effectLst/>
              <a:latin typeface="Montserrat" panose="00000500000000000000" pitchFamily="2" charset="0"/>
            </a:endParaRPr>
          </a:p>
          <a:p>
            <a:pPr algn="just">
              <a:buFont typeface="Arial" panose="020B0604020202020204" pitchFamily="34" charset="0"/>
              <a:buChar char="•"/>
            </a:pPr>
            <a:r>
              <a:rPr lang="en-US" b="0" i="0" dirty="0">
                <a:solidFill>
                  <a:srgbClr val="FF0000"/>
                </a:solidFill>
                <a:effectLst/>
                <a:latin typeface="Montserrat" panose="00000500000000000000" pitchFamily="2" charset="0"/>
              </a:rPr>
              <a:t>Summarize only one text</a:t>
            </a:r>
            <a:endParaRPr lang="en-US" b="0" i="0" dirty="0">
              <a:solidFill>
                <a:srgbClr val="373D3F"/>
              </a:solidFill>
              <a:effectLst/>
              <a:latin typeface="Montserrat" panose="00000500000000000000" pitchFamily="2" charset="0"/>
            </a:endParaRPr>
          </a:p>
          <a:p>
            <a:pPr algn="just">
              <a:buFont typeface="Arial" panose="020B0604020202020204" pitchFamily="34" charset="0"/>
              <a:buChar char="•"/>
            </a:pPr>
            <a:r>
              <a:rPr lang="en-US" b="0" i="0" dirty="0">
                <a:solidFill>
                  <a:srgbClr val="FF0000"/>
                </a:solidFill>
                <a:effectLst/>
                <a:latin typeface="Montserrat" panose="00000500000000000000" pitchFamily="2" charset="0"/>
              </a:rPr>
              <a:t>Give too many details on one single author</a:t>
            </a:r>
            <a:endParaRPr lang="en-US" b="0" i="0" dirty="0">
              <a:solidFill>
                <a:srgbClr val="373D3F"/>
              </a:solidFill>
              <a:effectLst/>
              <a:latin typeface="Montserrat" panose="00000500000000000000" pitchFamily="2" charset="0"/>
            </a:endParaRPr>
          </a:p>
          <a:p>
            <a:pPr algn="just">
              <a:buFont typeface="Arial" panose="020B0604020202020204" pitchFamily="34" charset="0"/>
              <a:buChar char="•"/>
            </a:pPr>
            <a:r>
              <a:rPr lang="en-US" b="0" i="0" dirty="0">
                <a:solidFill>
                  <a:srgbClr val="FF0000"/>
                </a:solidFill>
                <a:effectLst/>
                <a:latin typeface="Montserrat" panose="00000500000000000000" pitchFamily="2" charset="0"/>
              </a:rPr>
              <a:t>Fail to connect to overall theme</a:t>
            </a:r>
            <a:endParaRPr lang="en-US" b="0" i="0" dirty="0">
              <a:solidFill>
                <a:srgbClr val="373D3F"/>
              </a:solidFill>
              <a:effectLst/>
              <a:latin typeface="Montserrat" panose="00000500000000000000" pitchFamily="2" charset="0"/>
            </a:endParaRPr>
          </a:p>
          <a:p>
            <a:pPr algn="just">
              <a:buFont typeface="Arial" panose="020B0604020202020204" pitchFamily="34" charset="0"/>
              <a:buChar char="•"/>
            </a:pPr>
            <a:r>
              <a:rPr lang="en-US" b="0" i="0" dirty="0">
                <a:solidFill>
                  <a:srgbClr val="FF0000"/>
                </a:solidFill>
                <a:effectLst/>
                <a:latin typeface="Montserrat" panose="00000500000000000000" pitchFamily="2" charset="0"/>
              </a:rPr>
              <a:t>Simply present a lot of data without explanation</a:t>
            </a:r>
            <a:endParaRPr lang="en-US" b="0" i="0" dirty="0">
              <a:solidFill>
                <a:srgbClr val="373D3F"/>
              </a:solidFill>
              <a:effectLst/>
              <a:latin typeface="Montserrat" panose="00000500000000000000" pitchFamily="2" charset="0"/>
            </a:endParaRPr>
          </a:p>
          <a:p>
            <a:endParaRPr lang="en-US" dirty="0"/>
          </a:p>
        </p:txBody>
      </p:sp>
    </p:spTree>
    <p:extLst>
      <p:ext uri="{BB962C8B-B14F-4D97-AF65-F5344CB8AC3E}">
        <p14:creationId xmlns:p14="http://schemas.microsoft.com/office/powerpoint/2010/main" val="100121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8B03-F638-91E1-2F3A-9F83B6C10A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42C4DC-300C-B583-3497-6BA0025E74B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6338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3069-EB99-96B2-183E-1E5994FC74E4}"/>
              </a:ext>
            </a:extLst>
          </p:cNvPr>
          <p:cNvSpPr>
            <a:spLocks noGrp="1"/>
          </p:cNvSpPr>
          <p:nvPr>
            <p:ph type="title"/>
          </p:nvPr>
        </p:nvSpPr>
        <p:spPr/>
        <p:txBody>
          <a:bodyPr/>
          <a:lstStyle/>
          <a:p>
            <a:r>
              <a:rPr lang="en-US" dirty="0"/>
              <a:t>The Traditional Scientific Method</a:t>
            </a:r>
          </a:p>
        </p:txBody>
      </p:sp>
      <p:sp>
        <p:nvSpPr>
          <p:cNvPr id="3" name="Content Placeholder 2">
            <a:extLst>
              <a:ext uri="{FF2B5EF4-FFF2-40B4-BE49-F238E27FC236}">
                <a16:creationId xmlns:a16="http://schemas.microsoft.com/office/drawing/2014/main" id="{6B210B72-E341-F345-4B84-B623593F0AA8}"/>
              </a:ext>
            </a:extLst>
          </p:cNvPr>
          <p:cNvSpPr>
            <a:spLocks noGrp="1"/>
          </p:cNvSpPr>
          <p:nvPr>
            <p:ph idx="1"/>
          </p:nvPr>
        </p:nvSpPr>
        <p:spPr/>
        <p:txBody>
          <a:bodyPr/>
          <a:lstStyle/>
          <a:p>
            <a:r>
              <a:rPr lang="en-US" dirty="0"/>
              <a:t>Observation of selected parts of nature------Explanation and Critical analysis of the findings------Formulation of hypothesis-------Verification through experimentation------- Fact/Knowledge generated.</a:t>
            </a:r>
          </a:p>
        </p:txBody>
      </p:sp>
    </p:spTree>
    <p:extLst>
      <p:ext uri="{BB962C8B-B14F-4D97-AF65-F5344CB8AC3E}">
        <p14:creationId xmlns:p14="http://schemas.microsoft.com/office/powerpoint/2010/main" val="392062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5E8F-D025-210A-705B-F08040637A2D}"/>
              </a:ext>
            </a:extLst>
          </p:cNvPr>
          <p:cNvSpPr>
            <a:spLocks noGrp="1"/>
          </p:cNvSpPr>
          <p:nvPr>
            <p:ph type="title"/>
          </p:nvPr>
        </p:nvSpPr>
        <p:spPr/>
        <p:txBody>
          <a:bodyPr/>
          <a:lstStyle/>
          <a:p>
            <a:r>
              <a:rPr lang="en-US" dirty="0"/>
              <a:t>STEPS IN CONDUCTING A SYSTEMATIC SCIENTIFIC RESEARCH</a:t>
            </a:r>
          </a:p>
        </p:txBody>
      </p:sp>
      <p:sp>
        <p:nvSpPr>
          <p:cNvPr id="3" name="Content Placeholder 2">
            <a:extLst>
              <a:ext uri="{FF2B5EF4-FFF2-40B4-BE49-F238E27FC236}">
                <a16:creationId xmlns:a16="http://schemas.microsoft.com/office/drawing/2014/main" id="{043BC91D-E24F-B35F-428A-A1306E9AFB5A}"/>
              </a:ext>
            </a:extLst>
          </p:cNvPr>
          <p:cNvSpPr>
            <a:spLocks noGrp="1"/>
          </p:cNvSpPr>
          <p:nvPr>
            <p:ph idx="1"/>
          </p:nvPr>
        </p:nvSpPr>
        <p:spPr/>
        <p:txBody>
          <a:bodyPr/>
          <a:lstStyle/>
          <a:p>
            <a:r>
              <a:rPr lang="en-US" dirty="0"/>
              <a:t>STEP 1: SEARCHING FOR A PROBLEM TO INVESTIGATE:</a:t>
            </a:r>
          </a:p>
          <a:p>
            <a:r>
              <a:rPr lang="en-US" dirty="0"/>
              <a:t>‘Problem’ means an issue, a question, a problem, a technique, a difficulty, </a:t>
            </a:r>
            <a:r>
              <a:rPr lang="en-US" dirty="0" err="1"/>
              <a:t>etc</a:t>
            </a:r>
            <a:r>
              <a:rPr lang="en-US" dirty="0"/>
              <a:t> which a researcher aims to study and investigate thoroughly.</a:t>
            </a:r>
          </a:p>
          <a:p>
            <a:r>
              <a:rPr lang="en-US" dirty="0"/>
              <a:t>Our earliest ancestors were intrigued by questions such as,  What are the lights in the sky?  What makes the grass grow?  How deep is the sea?  How far is the moon?</a:t>
            </a:r>
          </a:p>
        </p:txBody>
      </p:sp>
    </p:spTree>
    <p:extLst>
      <p:ext uri="{BB962C8B-B14F-4D97-AF65-F5344CB8AC3E}">
        <p14:creationId xmlns:p14="http://schemas.microsoft.com/office/powerpoint/2010/main" val="2764996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9AE9-B042-D82A-D332-96090090DB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04DC25-C5F9-BC8D-DB2B-114287971368}"/>
              </a:ext>
            </a:extLst>
          </p:cNvPr>
          <p:cNvSpPr>
            <a:spLocks noGrp="1"/>
          </p:cNvSpPr>
          <p:nvPr>
            <p:ph idx="1"/>
          </p:nvPr>
        </p:nvSpPr>
        <p:spPr/>
        <p:txBody>
          <a:bodyPr/>
          <a:lstStyle/>
          <a:p>
            <a:r>
              <a:rPr lang="en-US" dirty="0"/>
              <a:t>a systematic scientific research begins with the recognition and selection of a problem to investigate. </a:t>
            </a:r>
          </a:p>
          <a:p>
            <a:r>
              <a:rPr lang="en-US" dirty="0"/>
              <a:t>After selection, the problem needs to be stated in the form of a clear, guiding, and controlling statement or question. </a:t>
            </a:r>
          </a:p>
          <a:p>
            <a:r>
              <a:rPr lang="en-US" dirty="0"/>
              <a:t>Dewey, a famous research expert, maintains that, “A problem well put is half solved”.</a:t>
            </a:r>
          </a:p>
        </p:txBody>
      </p:sp>
    </p:spTree>
    <p:extLst>
      <p:ext uri="{BB962C8B-B14F-4D97-AF65-F5344CB8AC3E}">
        <p14:creationId xmlns:p14="http://schemas.microsoft.com/office/powerpoint/2010/main" val="352745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3FFF-3FAB-980D-E574-D47BBF6AF55C}"/>
              </a:ext>
            </a:extLst>
          </p:cNvPr>
          <p:cNvSpPr>
            <a:spLocks noGrp="1"/>
          </p:cNvSpPr>
          <p:nvPr>
            <p:ph type="title"/>
          </p:nvPr>
        </p:nvSpPr>
        <p:spPr/>
        <p:txBody>
          <a:bodyPr>
            <a:normAutofit fontScale="90000"/>
          </a:bodyPr>
          <a:lstStyle/>
          <a:p>
            <a:r>
              <a:rPr lang="en-US" dirty="0"/>
              <a:t>Here are some guidelines to help you select and define your problem:</a:t>
            </a:r>
            <a:br>
              <a:rPr lang="en-US" dirty="0"/>
            </a:br>
            <a:endParaRPr lang="en-US" dirty="0"/>
          </a:p>
        </p:txBody>
      </p:sp>
      <p:sp>
        <p:nvSpPr>
          <p:cNvPr id="3" name="Content Placeholder 2">
            <a:extLst>
              <a:ext uri="{FF2B5EF4-FFF2-40B4-BE49-F238E27FC236}">
                <a16:creationId xmlns:a16="http://schemas.microsoft.com/office/drawing/2014/main" id="{2A7B1C60-252F-72FB-5CBE-1F2251AA3B91}"/>
              </a:ext>
            </a:extLst>
          </p:cNvPr>
          <p:cNvSpPr>
            <a:spLocks noGrp="1"/>
          </p:cNvSpPr>
          <p:nvPr>
            <p:ph idx="1"/>
          </p:nvPr>
        </p:nvSpPr>
        <p:spPr/>
        <p:txBody>
          <a:bodyPr>
            <a:normAutofit/>
          </a:bodyPr>
          <a:lstStyle/>
          <a:p>
            <a:r>
              <a:rPr lang="en-US" dirty="0"/>
              <a:t>1. Is the problem important or significant? Is the question worthwhile for the expenditure of time, energy, and funds involved? What is its societal relevance?</a:t>
            </a:r>
          </a:p>
          <a:p>
            <a:r>
              <a:rPr lang="en-US" dirty="0"/>
              <a:t>2. Can the problem be stated in question form? Finding the answer then becomes the objective of the study.</a:t>
            </a:r>
          </a:p>
          <a:p>
            <a:r>
              <a:rPr lang="en-US" dirty="0"/>
              <a:t>3. Can the problem be delimited and narrowed? Can boundaries be defined?</a:t>
            </a:r>
          </a:p>
          <a:p>
            <a:r>
              <a:rPr lang="en-US" dirty="0"/>
              <a:t>4. Are resources of information available and the state of the art practical?</a:t>
            </a:r>
          </a:p>
        </p:txBody>
      </p:sp>
    </p:spTree>
    <p:extLst>
      <p:ext uri="{BB962C8B-B14F-4D97-AF65-F5344CB8AC3E}">
        <p14:creationId xmlns:p14="http://schemas.microsoft.com/office/powerpoint/2010/main" val="1840441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47F0-D849-3E5B-C46E-C25C66E1B180}"/>
              </a:ext>
            </a:extLst>
          </p:cNvPr>
          <p:cNvSpPr>
            <a:spLocks noGrp="1"/>
          </p:cNvSpPr>
          <p:nvPr>
            <p:ph type="title"/>
          </p:nvPr>
        </p:nvSpPr>
        <p:spPr/>
        <p:txBody>
          <a:bodyPr>
            <a:normAutofit fontScale="90000"/>
          </a:bodyPr>
          <a:lstStyle/>
          <a:p>
            <a:pPr algn="ctr"/>
            <a:r>
              <a:rPr lang="en-US" sz="4900" dirty="0"/>
              <a:t>There are three types of problems:</a:t>
            </a:r>
            <a:br>
              <a:rPr lang="en-US" dirty="0"/>
            </a:br>
            <a:endParaRPr lang="en-US" dirty="0"/>
          </a:p>
        </p:txBody>
      </p:sp>
      <p:sp>
        <p:nvSpPr>
          <p:cNvPr id="3" name="Content Placeholder 2">
            <a:extLst>
              <a:ext uri="{FF2B5EF4-FFF2-40B4-BE49-F238E27FC236}">
                <a16:creationId xmlns:a16="http://schemas.microsoft.com/office/drawing/2014/main" id="{FA8D11A1-3087-E2BF-0BBF-A882E3DFBD91}"/>
              </a:ext>
            </a:extLst>
          </p:cNvPr>
          <p:cNvSpPr>
            <a:spLocks noGrp="1"/>
          </p:cNvSpPr>
          <p:nvPr>
            <p:ph idx="1"/>
          </p:nvPr>
        </p:nvSpPr>
        <p:spPr>
          <a:xfrm>
            <a:off x="214313" y="1185863"/>
            <a:ext cx="11801475" cy="5005388"/>
          </a:xfrm>
        </p:spPr>
        <p:txBody>
          <a:bodyPr>
            <a:normAutofit/>
          </a:bodyPr>
          <a:lstStyle/>
          <a:p>
            <a:pPr algn="just"/>
            <a:r>
              <a:rPr lang="en-US" sz="3200" dirty="0"/>
              <a:t>1. Problems of Fact: these problems seek answers to what the facts are. For example, ‘Is the earth flat or round?’</a:t>
            </a:r>
          </a:p>
          <a:p>
            <a:pPr algn="just"/>
            <a:r>
              <a:rPr lang="en-US" sz="3200" dirty="0"/>
              <a:t>2. Problems of Value: Problems of value are involved in setting up standards or criteria. Standards of safety, health efficiency, tolerance, economy, etc. within a particular situation can be some examples.</a:t>
            </a:r>
          </a:p>
          <a:p>
            <a:pPr algn="just"/>
            <a:r>
              <a:rPr lang="en-US" sz="3200" dirty="0"/>
              <a:t>3. Problems of Technique: Such problems concern the methods for accomplishing a desired result, like, ‘How can a space station be launched in the mesosphere?’</a:t>
            </a:r>
          </a:p>
        </p:txBody>
      </p:sp>
    </p:spTree>
    <p:extLst>
      <p:ext uri="{BB962C8B-B14F-4D97-AF65-F5344CB8AC3E}">
        <p14:creationId xmlns:p14="http://schemas.microsoft.com/office/powerpoint/2010/main" val="282874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403F-60CB-E3B4-0E3F-0F7815275C98}"/>
              </a:ext>
            </a:extLst>
          </p:cNvPr>
          <p:cNvSpPr>
            <a:spLocks noGrp="1"/>
          </p:cNvSpPr>
          <p:nvPr>
            <p:ph type="title"/>
          </p:nvPr>
        </p:nvSpPr>
        <p:spPr/>
        <p:txBody>
          <a:bodyPr/>
          <a:lstStyle/>
          <a:p>
            <a:pPr algn="ctr"/>
            <a:r>
              <a:rPr lang="en-US" dirty="0"/>
              <a:t>Hypothesis</a:t>
            </a:r>
          </a:p>
        </p:txBody>
      </p:sp>
      <p:sp>
        <p:nvSpPr>
          <p:cNvPr id="3" name="Content Placeholder 2">
            <a:extLst>
              <a:ext uri="{FF2B5EF4-FFF2-40B4-BE49-F238E27FC236}">
                <a16:creationId xmlns:a16="http://schemas.microsoft.com/office/drawing/2014/main" id="{2D744B7B-423B-1C8D-459A-8A569CFA142F}"/>
              </a:ext>
            </a:extLst>
          </p:cNvPr>
          <p:cNvSpPr>
            <a:spLocks noGrp="1"/>
          </p:cNvSpPr>
          <p:nvPr>
            <p:ph idx="1"/>
          </p:nvPr>
        </p:nvSpPr>
        <p:spPr>
          <a:xfrm>
            <a:off x="514349" y="1825625"/>
            <a:ext cx="11415713" cy="4351338"/>
          </a:xfrm>
        </p:spPr>
        <p:txBody>
          <a:bodyPr>
            <a:normAutofit/>
          </a:bodyPr>
          <a:lstStyle/>
          <a:p>
            <a:pPr algn="just"/>
            <a:r>
              <a:rPr lang="en-US" sz="3600" dirty="0"/>
              <a:t>A hypothesis is a tentative solution or answer to the problem. It is just a working guess. Scientists test their hypothesis by experiments. As a result of experiments, a hypothesis may be proved, disproved, revised, etc.</a:t>
            </a:r>
          </a:p>
        </p:txBody>
      </p:sp>
    </p:spTree>
    <p:extLst>
      <p:ext uri="{BB962C8B-B14F-4D97-AF65-F5344CB8AC3E}">
        <p14:creationId xmlns:p14="http://schemas.microsoft.com/office/powerpoint/2010/main" val="93641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AE07-3555-F678-E3FE-7A35059F763A}"/>
              </a:ext>
            </a:extLst>
          </p:cNvPr>
          <p:cNvSpPr>
            <a:spLocks noGrp="1"/>
          </p:cNvSpPr>
          <p:nvPr>
            <p:ph type="title"/>
          </p:nvPr>
        </p:nvSpPr>
        <p:spPr/>
        <p:txBody>
          <a:bodyPr/>
          <a:lstStyle/>
          <a:p>
            <a:r>
              <a:rPr lang="en-US" dirty="0"/>
              <a:t>STEP 2: DETERMINING THE PURPOSE OF THE RESEARCH:</a:t>
            </a:r>
          </a:p>
        </p:txBody>
      </p:sp>
      <p:sp>
        <p:nvSpPr>
          <p:cNvPr id="3" name="Content Placeholder 2">
            <a:extLst>
              <a:ext uri="{FF2B5EF4-FFF2-40B4-BE49-F238E27FC236}">
                <a16:creationId xmlns:a16="http://schemas.microsoft.com/office/drawing/2014/main" id="{8924F691-899A-7803-5E9B-95118E69433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07055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1288</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Montserrat</vt:lpstr>
      <vt:lpstr>Office Theme</vt:lpstr>
      <vt:lpstr>PowerPoint Presentation</vt:lpstr>
      <vt:lpstr>Research</vt:lpstr>
      <vt:lpstr>The Traditional Scientific Method</vt:lpstr>
      <vt:lpstr>STEPS IN CONDUCTING A SYSTEMATIC SCIENTIFIC RESEARCH</vt:lpstr>
      <vt:lpstr>PowerPoint Presentation</vt:lpstr>
      <vt:lpstr>Here are some guidelines to help you select and define your problem: </vt:lpstr>
      <vt:lpstr>There are three types of problems: </vt:lpstr>
      <vt:lpstr>Hypothesis</vt:lpstr>
      <vt:lpstr>STEP 2: DETERMINING THE PURPOSE OF THE RESEARCH:</vt:lpstr>
      <vt:lpstr>WRITING TECHNICAL REPORTS: A Reconstruction of an Investigation</vt:lpstr>
      <vt:lpstr>Types of Reports (Functional):</vt:lpstr>
      <vt:lpstr>Types of Reports (General): </vt:lpstr>
      <vt:lpstr>INTRODUCTION OF THE REPORT:</vt:lpstr>
      <vt:lpstr>BEGINNING OF THE REPORT: Introduction: </vt:lpstr>
      <vt:lpstr>Historical Background (Review of Literature):</vt:lpstr>
      <vt:lpstr>PowerPoint Presentation</vt:lpstr>
      <vt:lpstr>Literature Review</vt:lpstr>
      <vt:lpstr>PowerPoint Presentation</vt:lpstr>
      <vt:lpstr>Literature Review  </vt:lpstr>
      <vt:lpstr>Literature 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Fast</dc:creator>
  <cp:lastModifiedBy>Fast</cp:lastModifiedBy>
  <cp:revision>14</cp:revision>
  <dcterms:created xsi:type="dcterms:W3CDTF">2022-09-26T05:19:48Z</dcterms:created>
  <dcterms:modified xsi:type="dcterms:W3CDTF">2022-09-30T03:42:03Z</dcterms:modified>
</cp:coreProperties>
</file>