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4DBF-04D5-9AD1-64C1-402EF2E1B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97183-459C-5702-9E97-FA37192A6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86F4C8-6C4B-B8A7-21A2-614FF1D64747}"/>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5" name="Footer Placeholder 4">
            <a:extLst>
              <a:ext uri="{FF2B5EF4-FFF2-40B4-BE49-F238E27FC236}">
                <a16:creationId xmlns:a16="http://schemas.microsoft.com/office/drawing/2014/main" id="{CC139345-BF6A-89FF-9C6A-8CBC560B0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54D67-FECD-7470-C515-711D0F581D38}"/>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110460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93A-0A6C-42BF-D544-017A29A6B6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C6F915-ACFD-62A9-1168-730F377395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98600-BF2D-8D01-1F6F-9A807F863D25}"/>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5" name="Footer Placeholder 4">
            <a:extLst>
              <a:ext uri="{FF2B5EF4-FFF2-40B4-BE49-F238E27FC236}">
                <a16:creationId xmlns:a16="http://schemas.microsoft.com/office/drawing/2014/main" id="{BD13AA28-A041-CD88-1496-756C8FAD5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CEFC5-0EF2-5936-27DB-3A2A5447DC0B}"/>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49300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25BA7-FC83-4EC9-15F9-60FC9450B7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225888-19FD-1B99-CA8D-9756EC7C53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3322A-A00C-6607-471C-F19DFCB7F363}"/>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5" name="Footer Placeholder 4">
            <a:extLst>
              <a:ext uri="{FF2B5EF4-FFF2-40B4-BE49-F238E27FC236}">
                <a16:creationId xmlns:a16="http://schemas.microsoft.com/office/drawing/2014/main" id="{8C2654D2-EDB5-EAB7-DEFF-C43B8C96E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2E7F3-88D8-E243-9BAD-4CC02FB77D32}"/>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266036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7246-C115-5386-282A-E5B59A877D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16EB3-1DF2-0605-E98D-3A108989D3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48594-9C4D-2B6D-2F80-4792A2FAD682}"/>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5" name="Footer Placeholder 4">
            <a:extLst>
              <a:ext uri="{FF2B5EF4-FFF2-40B4-BE49-F238E27FC236}">
                <a16:creationId xmlns:a16="http://schemas.microsoft.com/office/drawing/2014/main" id="{41882D01-2019-DAB2-3662-2BE84D337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36482-34BA-51AE-1FF4-ECB87FA0C2EB}"/>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386578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6CE0-2404-6875-BFEA-0477F30080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643B26-29EE-F6DB-FA95-89C9CEA966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A47C1-B392-5FA7-84F9-97A84A950354}"/>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5" name="Footer Placeholder 4">
            <a:extLst>
              <a:ext uri="{FF2B5EF4-FFF2-40B4-BE49-F238E27FC236}">
                <a16:creationId xmlns:a16="http://schemas.microsoft.com/office/drawing/2014/main" id="{0864C0F7-4B75-4F69-8896-4688E4B3B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B81D6-5A56-B8CA-666D-ED1C0E06D56A}"/>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294735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FD1A-071F-64C7-F052-4A4F12604E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01704-0089-BABE-6DBD-4F6312D73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5CBC59-7297-F58A-4062-BC9F186CE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BEBB3-EE9A-1720-1D3E-82CF8A22347F}"/>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6" name="Footer Placeholder 5">
            <a:extLst>
              <a:ext uri="{FF2B5EF4-FFF2-40B4-BE49-F238E27FC236}">
                <a16:creationId xmlns:a16="http://schemas.microsoft.com/office/drawing/2014/main" id="{D8770C02-EF4E-21F9-553F-3BA4B20E1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A6BB4-82DC-DD9C-36D7-A988BA4C1C55}"/>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246880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D17F-E71C-B3A7-B69C-94DD6A0C5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9A6CAF-FF99-BD1D-7D75-A884D67A4C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B098A-E190-9140-B90F-E91A3714F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E9ECF1-CC17-E813-7C56-72057E9A90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13FC2-A5CC-CA42-844E-3618D3101F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521DE5-C810-A9AB-29D2-0DF96CD9D451}"/>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8" name="Footer Placeholder 7">
            <a:extLst>
              <a:ext uri="{FF2B5EF4-FFF2-40B4-BE49-F238E27FC236}">
                <a16:creationId xmlns:a16="http://schemas.microsoft.com/office/drawing/2014/main" id="{CE0C205E-086C-5B0A-4EF2-E433320A5C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FC4A7-3B0A-1BCF-3B26-821BC100AA2C}"/>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85234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642C-666F-6A12-48DC-2D4C7DAE8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A535B4-4B28-1B2B-DD75-708AA147A726}"/>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4" name="Footer Placeholder 3">
            <a:extLst>
              <a:ext uri="{FF2B5EF4-FFF2-40B4-BE49-F238E27FC236}">
                <a16:creationId xmlns:a16="http://schemas.microsoft.com/office/drawing/2014/main" id="{633C90A5-AA29-70CB-495D-1A4B7E65DE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9ABBC-DB23-13F7-6E84-3A57C4B6D885}"/>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107755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34A4D-4498-9C45-2CEF-D25353AF5A5C}"/>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3" name="Footer Placeholder 2">
            <a:extLst>
              <a:ext uri="{FF2B5EF4-FFF2-40B4-BE49-F238E27FC236}">
                <a16:creationId xmlns:a16="http://schemas.microsoft.com/office/drawing/2014/main" id="{C8C8A2BE-A7EE-CB09-D574-E4292CEB2B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BF7A1-69C6-C5D9-E5E5-285D373FC4B7}"/>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201122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D991-9AD7-011E-5ADD-602DF04C6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877B42-3BF8-7C29-BE77-082D3F086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2E026-FE57-DD56-0A20-B21164EC3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5081A-5E7F-70B3-B52B-282CFD797EBE}"/>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6" name="Footer Placeholder 5">
            <a:extLst>
              <a:ext uri="{FF2B5EF4-FFF2-40B4-BE49-F238E27FC236}">
                <a16:creationId xmlns:a16="http://schemas.microsoft.com/office/drawing/2014/main" id="{8CF386C7-2FCE-68DC-612B-F89925780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73C0B7-1938-150A-1094-6E454C684C17}"/>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219641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1F9D-0E39-1F3E-4FED-0F874E444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DE1883-97A2-3CA2-8514-B3DA35A34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A3590F-9300-349D-CC7B-8D8A7293B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A37A6-BD48-3339-12B5-1AF374658EDC}"/>
              </a:ext>
            </a:extLst>
          </p:cNvPr>
          <p:cNvSpPr>
            <a:spLocks noGrp="1"/>
          </p:cNvSpPr>
          <p:nvPr>
            <p:ph type="dt" sz="half" idx="10"/>
          </p:nvPr>
        </p:nvSpPr>
        <p:spPr/>
        <p:txBody>
          <a:bodyPr/>
          <a:lstStyle/>
          <a:p>
            <a:fld id="{53F3E532-FC7D-4A06-8BE2-824504BED09C}" type="datetimeFigureOut">
              <a:rPr lang="en-US" smtClean="0"/>
              <a:t>9/26/2022</a:t>
            </a:fld>
            <a:endParaRPr lang="en-US"/>
          </a:p>
        </p:txBody>
      </p:sp>
      <p:sp>
        <p:nvSpPr>
          <p:cNvPr id="6" name="Footer Placeholder 5">
            <a:extLst>
              <a:ext uri="{FF2B5EF4-FFF2-40B4-BE49-F238E27FC236}">
                <a16:creationId xmlns:a16="http://schemas.microsoft.com/office/drawing/2014/main" id="{207ADE6B-C5A3-F111-B85B-2640733D8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B25CB-AE35-303C-5288-13AB87F72638}"/>
              </a:ext>
            </a:extLst>
          </p:cNvPr>
          <p:cNvSpPr>
            <a:spLocks noGrp="1"/>
          </p:cNvSpPr>
          <p:nvPr>
            <p:ph type="sldNum" sz="quarter" idx="12"/>
          </p:nvPr>
        </p:nvSpPr>
        <p:spPr/>
        <p:txBody>
          <a:bodyPr/>
          <a:lstStyle/>
          <a:p>
            <a:fld id="{A7C9A06D-7DDE-4A83-A2BD-0DC24009D055}" type="slidenum">
              <a:rPr lang="en-US" smtClean="0"/>
              <a:t>‹#›</a:t>
            </a:fld>
            <a:endParaRPr lang="en-US"/>
          </a:p>
        </p:txBody>
      </p:sp>
    </p:spTree>
    <p:extLst>
      <p:ext uri="{BB962C8B-B14F-4D97-AF65-F5344CB8AC3E}">
        <p14:creationId xmlns:p14="http://schemas.microsoft.com/office/powerpoint/2010/main" val="32577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C3DD9D-30DE-56F8-3B76-8196D0C62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72DF64-D4E2-7A47-C763-CD21DBDE9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6087E-9EEA-7F82-39F4-1651B16F0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F3E532-FC7D-4A06-8BE2-824504BED09C}" type="datetimeFigureOut">
              <a:rPr lang="en-US" smtClean="0"/>
              <a:t>9/26/2022</a:t>
            </a:fld>
            <a:endParaRPr lang="en-US"/>
          </a:p>
        </p:txBody>
      </p:sp>
      <p:sp>
        <p:nvSpPr>
          <p:cNvPr id="5" name="Footer Placeholder 4">
            <a:extLst>
              <a:ext uri="{FF2B5EF4-FFF2-40B4-BE49-F238E27FC236}">
                <a16:creationId xmlns:a16="http://schemas.microsoft.com/office/drawing/2014/main" id="{D53E7AF4-FF16-DE38-1381-F259EF1D1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4D7024-A1BF-1F39-F621-5DE365DEC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9A06D-7DDE-4A83-A2BD-0DC24009D055}" type="slidenum">
              <a:rPr lang="en-US" smtClean="0"/>
              <a:t>‹#›</a:t>
            </a:fld>
            <a:endParaRPr lang="en-US"/>
          </a:p>
        </p:txBody>
      </p:sp>
    </p:spTree>
    <p:extLst>
      <p:ext uri="{BB962C8B-B14F-4D97-AF65-F5344CB8AC3E}">
        <p14:creationId xmlns:p14="http://schemas.microsoft.com/office/powerpoint/2010/main" val="225186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6BF3-57AB-1D0F-74A8-96220567CDC7}"/>
              </a:ext>
            </a:extLst>
          </p:cNvPr>
          <p:cNvSpPr>
            <a:spLocks noGrp="1"/>
          </p:cNvSpPr>
          <p:nvPr>
            <p:ph type="ctrTitle"/>
          </p:nvPr>
        </p:nvSpPr>
        <p:spPr/>
        <p:txBody>
          <a:bodyPr/>
          <a:lstStyle/>
          <a:p>
            <a:r>
              <a:rPr lang="en-US" dirty="0"/>
              <a:t>Preparing Prefatory Parts of Technical Writing </a:t>
            </a:r>
          </a:p>
        </p:txBody>
      </p:sp>
      <p:sp>
        <p:nvSpPr>
          <p:cNvPr id="3" name="Subtitle 2">
            <a:extLst>
              <a:ext uri="{FF2B5EF4-FFF2-40B4-BE49-F238E27FC236}">
                <a16:creationId xmlns:a16="http://schemas.microsoft.com/office/drawing/2014/main" id="{15639868-1789-74C0-6AEC-FBA87D2EE8D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901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E384-C884-8355-BCE6-0CD7CFB1F6EE}"/>
              </a:ext>
            </a:extLst>
          </p:cNvPr>
          <p:cNvSpPr>
            <a:spLocks noGrp="1"/>
          </p:cNvSpPr>
          <p:nvPr>
            <p:ph type="title"/>
          </p:nvPr>
        </p:nvSpPr>
        <p:spPr/>
        <p:txBody>
          <a:bodyPr/>
          <a:lstStyle/>
          <a:p>
            <a:pPr algn="ctr"/>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7543ECBC-5975-BA21-AEAB-4150CC0BEA33}"/>
              </a:ext>
            </a:extLst>
          </p:cNvPr>
          <p:cNvSpPr>
            <a:spLocks noGrp="1"/>
          </p:cNvSpPr>
          <p:nvPr>
            <p:ph idx="1"/>
          </p:nvPr>
        </p:nvSpPr>
        <p:spPr>
          <a:xfrm>
            <a:off x="457200" y="1200150"/>
            <a:ext cx="11430000" cy="4976813"/>
          </a:xfrm>
        </p:spPr>
        <p:txBody>
          <a:bodyPr>
            <a:normAutofit/>
          </a:bodyPr>
          <a:lstStyle/>
          <a:p>
            <a:pPr algn="just"/>
            <a:r>
              <a:rPr lang="en-US" dirty="0"/>
              <a:t>This report investigates the current state of scanner technology and examines the predicted future advancements of scanners. A brief history of the scanner and its operation is initially outlined. The discussion then focuses on the advantages and limitations of the five main types of scanners in common use today: drum, flatbed, sheet-fed, slide, and hand held scanners. The performance of these scanners is examined in relation to four main criteria: resolution, bit-depth, dynamic range and software. It is concluded that further technological advances in these four areas as well as the deployment of new sensor technology will continue to improve the quality of scanned images. It is also suggested that specialized scanners will increasingly be incorporated into other types of technology such as digital cameras.</a:t>
            </a:r>
          </a:p>
        </p:txBody>
      </p:sp>
    </p:spTree>
    <p:extLst>
      <p:ext uri="{BB962C8B-B14F-4D97-AF65-F5344CB8AC3E}">
        <p14:creationId xmlns:p14="http://schemas.microsoft.com/office/powerpoint/2010/main" val="1950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9040-8F40-A426-4AA5-6AB61B072341}"/>
              </a:ext>
            </a:extLst>
          </p:cNvPr>
          <p:cNvSpPr>
            <a:spLocks noGrp="1"/>
          </p:cNvSpPr>
          <p:nvPr>
            <p:ph type="title"/>
          </p:nvPr>
        </p:nvSpPr>
        <p:spPr/>
        <p:txBody>
          <a:bodyPr/>
          <a:lstStyle/>
          <a:p>
            <a:pPr algn="ctr"/>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4618EBB9-FE09-FADA-2B39-811913046094}"/>
              </a:ext>
            </a:extLst>
          </p:cNvPr>
          <p:cNvSpPr>
            <a:spLocks noGrp="1"/>
          </p:cNvSpPr>
          <p:nvPr>
            <p:ph idx="1"/>
          </p:nvPr>
        </p:nvSpPr>
        <p:spPr>
          <a:xfrm>
            <a:off x="571500" y="1114425"/>
            <a:ext cx="11329988" cy="5062538"/>
          </a:xfrm>
        </p:spPr>
        <p:txBody>
          <a:bodyPr>
            <a:normAutofit lnSpcReduction="10000"/>
          </a:bodyPr>
          <a:lstStyle/>
          <a:p>
            <a:pPr marL="0" indent="0" algn="just">
              <a:buNone/>
            </a:pPr>
            <a:r>
              <a:rPr lang="en-US" dirty="0"/>
              <a:t>Software Quality Assurance (SQA) is a group of related activities employed throughout the software life cycle to positively influence and quantify the quality of the delivered software. This report provides an overview of SQA, outlining process and product assurance and the methods and technologies typically employed to accomplish them. These methods include audits, assessment activities (e.g., ISO 9000), analysis functions such as reliability prediction, and embedded defect detection methods such as formal inspection. The overview is intended to help the reader identify specific SQA activities for more in-depth study. This report also describes several representative publications on the subject of software quality assurance, assessment standards, and inspection to help the reader find a reliable source for further research. It concludes with an annotated bibliography of public-domain papers on the subject of SQA.</a:t>
            </a:r>
          </a:p>
          <a:p>
            <a:endParaRPr lang="en-US" dirty="0"/>
          </a:p>
        </p:txBody>
      </p:sp>
    </p:spTree>
    <p:extLst>
      <p:ext uri="{BB962C8B-B14F-4D97-AF65-F5344CB8AC3E}">
        <p14:creationId xmlns:p14="http://schemas.microsoft.com/office/powerpoint/2010/main" val="65951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63F5-EBE9-3FEE-304D-6D9CA554AED0}"/>
              </a:ext>
            </a:extLst>
          </p:cNvPr>
          <p:cNvSpPr>
            <a:spLocks noGrp="1"/>
          </p:cNvSpPr>
          <p:nvPr>
            <p:ph type="title"/>
          </p:nvPr>
        </p:nvSpPr>
        <p:spPr/>
        <p:txBody>
          <a:bodyPr/>
          <a:lstStyle/>
          <a:p>
            <a:r>
              <a:rPr lang="en-US" dirty="0"/>
              <a:t>After reading the abstract kindly answer the following questions. </a:t>
            </a:r>
          </a:p>
        </p:txBody>
      </p:sp>
      <p:sp>
        <p:nvSpPr>
          <p:cNvPr id="3" name="Content Placeholder 2">
            <a:extLst>
              <a:ext uri="{FF2B5EF4-FFF2-40B4-BE49-F238E27FC236}">
                <a16:creationId xmlns:a16="http://schemas.microsoft.com/office/drawing/2014/main" id="{BE334A94-70CD-D19F-4DFA-09A57FD3440A}"/>
              </a:ext>
            </a:extLst>
          </p:cNvPr>
          <p:cNvSpPr>
            <a:spLocks noGrp="1"/>
          </p:cNvSpPr>
          <p:nvPr>
            <p:ph idx="1"/>
          </p:nvPr>
        </p:nvSpPr>
        <p:spPr/>
        <p:txBody>
          <a:bodyPr/>
          <a:lstStyle/>
          <a:p>
            <a:r>
              <a:rPr lang="en-US" dirty="0"/>
              <a:t>What is the purpose of the report?</a:t>
            </a:r>
          </a:p>
          <a:p>
            <a:r>
              <a:rPr lang="en-US" dirty="0"/>
              <a:t>2. What are limitations of this report?</a:t>
            </a:r>
          </a:p>
          <a:p>
            <a:r>
              <a:rPr lang="en-US" dirty="0"/>
              <a:t>3. Write a clear title for this report?</a:t>
            </a:r>
          </a:p>
          <a:p>
            <a:r>
              <a:rPr lang="en-US" dirty="0"/>
              <a:t>4. How does this study benefit society?</a:t>
            </a:r>
          </a:p>
          <a:p>
            <a:r>
              <a:rPr lang="en-US" dirty="0"/>
              <a:t>5. Who might be the target readers of this report?</a:t>
            </a:r>
          </a:p>
        </p:txBody>
      </p:sp>
    </p:spTree>
    <p:extLst>
      <p:ext uri="{BB962C8B-B14F-4D97-AF65-F5344CB8AC3E}">
        <p14:creationId xmlns:p14="http://schemas.microsoft.com/office/powerpoint/2010/main" val="3133855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A012-4DD9-89FA-87EA-76AE9C12B9F5}"/>
              </a:ext>
            </a:extLst>
          </p:cNvPr>
          <p:cNvSpPr>
            <a:spLocks noGrp="1"/>
          </p:cNvSpPr>
          <p:nvPr>
            <p:ph type="title"/>
          </p:nvPr>
        </p:nvSpPr>
        <p:spPr/>
        <p:txBody>
          <a:bodyPr/>
          <a:lstStyle/>
          <a:p>
            <a:r>
              <a:rPr lang="en-US" dirty="0"/>
              <a:t>Read the following abstracts of the reports, and revise them if they require improvement:</a:t>
            </a:r>
          </a:p>
        </p:txBody>
      </p:sp>
      <p:sp>
        <p:nvSpPr>
          <p:cNvPr id="3" name="Content Placeholder 2">
            <a:extLst>
              <a:ext uri="{FF2B5EF4-FFF2-40B4-BE49-F238E27FC236}">
                <a16:creationId xmlns:a16="http://schemas.microsoft.com/office/drawing/2014/main" id="{FE3C993F-5C07-2C9C-3F19-E3F8B3408DDC}"/>
              </a:ext>
            </a:extLst>
          </p:cNvPr>
          <p:cNvSpPr>
            <a:spLocks noGrp="1"/>
          </p:cNvSpPr>
          <p:nvPr>
            <p:ph idx="1"/>
          </p:nvPr>
        </p:nvSpPr>
        <p:spPr/>
        <p:txBody>
          <a:bodyPr/>
          <a:lstStyle/>
          <a:p>
            <a:pPr algn="just"/>
            <a:r>
              <a:rPr lang="en-US" dirty="0"/>
              <a:t>The risk taking tendency of entrepreneurs of new and old ventures has been objectively obtained using questionnaire and personally administered interviews. Relevant research from a number of business personalities is summarized. The model is intended to be a preliminary concept of risk taking in business. The findings suggest that risk taking has been profitable for entrepreneurs. The research can be modified by adding strategic risk management techniques and decision making. </a:t>
            </a:r>
          </a:p>
        </p:txBody>
      </p:sp>
    </p:spTree>
    <p:extLst>
      <p:ext uri="{BB962C8B-B14F-4D97-AF65-F5344CB8AC3E}">
        <p14:creationId xmlns:p14="http://schemas.microsoft.com/office/powerpoint/2010/main" val="4160198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4AFC-D6DF-72D0-4386-A8652698FE4B}"/>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3BA31076-19A5-5A8D-75B7-12925F8DAE3F}"/>
              </a:ext>
            </a:extLst>
          </p:cNvPr>
          <p:cNvSpPr>
            <a:spLocks noGrp="1"/>
          </p:cNvSpPr>
          <p:nvPr>
            <p:ph idx="1"/>
          </p:nvPr>
        </p:nvSpPr>
        <p:spPr/>
        <p:txBody>
          <a:bodyPr>
            <a:normAutofit/>
          </a:bodyPr>
          <a:lstStyle/>
          <a:p>
            <a:r>
              <a:rPr lang="en-US" dirty="0"/>
              <a:t>Executive summaries are written for busy administrators and decision makers who will not have the time to read the entire report. </a:t>
            </a:r>
          </a:p>
          <a:p>
            <a:r>
              <a:rPr lang="en-US" dirty="0"/>
              <a:t>Also, executive summary is written to save a person from reading a report on issues or subjects in which s/he lacks the required background. </a:t>
            </a:r>
          </a:p>
        </p:txBody>
      </p:sp>
    </p:spTree>
    <p:extLst>
      <p:ext uri="{BB962C8B-B14F-4D97-AF65-F5344CB8AC3E}">
        <p14:creationId xmlns:p14="http://schemas.microsoft.com/office/powerpoint/2010/main" val="12730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F16E-8B86-CEB8-4B8E-367092759E21}"/>
              </a:ext>
            </a:extLst>
          </p:cNvPr>
          <p:cNvSpPr>
            <a:spLocks noGrp="1"/>
          </p:cNvSpPr>
          <p:nvPr>
            <p:ph type="title"/>
          </p:nvPr>
        </p:nvSpPr>
        <p:spPr/>
        <p:txBody>
          <a:bodyPr/>
          <a:lstStyle/>
          <a:p>
            <a:r>
              <a:rPr lang="en-US" dirty="0"/>
              <a:t>Guidelines for writing a good ES are:</a:t>
            </a:r>
          </a:p>
        </p:txBody>
      </p:sp>
      <p:sp>
        <p:nvSpPr>
          <p:cNvPr id="3" name="Content Placeholder 2">
            <a:extLst>
              <a:ext uri="{FF2B5EF4-FFF2-40B4-BE49-F238E27FC236}">
                <a16:creationId xmlns:a16="http://schemas.microsoft.com/office/drawing/2014/main" id="{357ACFE8-C1B4-D0DD-D546-2D9DC0936A4F}"/>
              </a:ext>
            </a:extLst>
          </p:cNvPr>
          <p:cNvSpPr>
            <a:spLocks noGrp="1"/>
          </p:cNvSpPr>
          <p:nvPr>
            <p:ph idx="1"/>
          </p:nvPr>
        </p:nvSpPr>
        <p:spPr>
          <a:xfrm>
            <a:off x="285749" y="1825625"/>
            <a:ext cx="11358563" cy="4351338"/>
          </a:xfrm>
        </p:spPr>
        <p:txBody>
          <a:bodyPr/>
          <a:lstStyle/>
          <a:p>
            <a:pPr algn="just"/>
            <a:r>
              <a:rPr lang="en-US" dirty="0"/>
              <a:t>1. Read the entire report to grasp its full content.</a:t>
            </a:r>
          </a:p>
          <a:p>
            <a:pPr algn="just"/>
            <a:r>
              <a:rPr lang="en-US" dirty="0"/>
              <a:t> 2. Your summary should be one-quarter of the original text.</a:t>
            </a:r>
          </a:p>
          <a:p>
            <a:pPr algn="just"/>
            <a:r>
              <a:rPr lang="en-US" dirty="0"/>
              <a:t> 3. Write persuasively to motivate readers to read the report. </a:t>
            </a:r>
          </a:p>
          <a:p>
            <a:pPr algn="just"/>
            <a:r>
              <a:rPr lang="en-US" dirty="0"/>
              <a:t>4. Discuss your research problem, the purpose of the study, the methodology used, the findings and results. Also, make recommendations if required.</a:t>
            </a:r>
          </a:p>
          <a:p>
            <a:pPr algn="just"/>
            <a:r>
              <a:rPr lang="en-US" dirty="0"/>
              <a:t> 5. Use headings to facilitate reading.</a:t>
            </a:r>
          </a:p>
          <a:p>
            <a:pPr algn="just"/>
            <a:r>
              <a:rPr lang="en-US" dirty="0"/>
              <a:t> 6. Be simple and formal.</a:t>
            </a:r>
          </a:p>
          <a:p>
            <a:endParaRPr lang="en-US" dirty="0"/>
          </a:p>
        </p:txBody>
      </p:sp>
    </p:spTree>
    <p:extLst>
      <p:ext uri="{BB962C8B-B14F-4D97-AF65-F5344CB8AC3E}">
        <p14:creationId xmlns:p14="http://schemas.microsoft.com/office/powerpoint/2010/main" val="175181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9E16-22C4-0F83-F97B-39E96E7512E4}"/>
              </a:ext>
            </a:extLst>
          </p:cNvPr>
          <p:cNvSpPr>
            <a:spLocks noGrp="1"/>
          </p:cNvSpPr>
          <p:nvPr>
            <p:ph type="title"/>
          </p:nvPr>
        </p:nvSpPr>
        <p:spPr/>
        <p:txBody>
          <a:bodyPr>
            <a:normAutofit fontScale="90000"/>
          </a:bodyPr>
          <a:lstStyle/>
          <a:p>
            <a:r>
              <a:rPr lang="en-US" dirty="0"/>
              <a:t>TABLE OF CONTENTS/LIST OF FIGURES/TABLES:</a:t>
            </a:r>
            <a:br>
              <a:rPr lang="en-US" dirty="0"/>
            </a:br>
            <a:endParaRPr lang="en-US" dirty="0"/>
          </a:p>
        </p:txBody>
      </p:sp>
      <p:sp>
        <p:nvSpPr>
          <p:cNvPr id="3" name="Content Placeholder 2">
            <a:extLst>
              <a:ext uri="{FF2B5EF4-FFF2-40B4-BE49-F238E27FC236}">
                <a16:creationId xmlns:a16="http://schemas.microsoft.com/office/drawing/2014/main" id="{53D91B62-F826-BC0B-D10D-6A385830C3AD}"/>
              </a:ext>
            </a:extLst>
          </p:cNvPr>
          <p:cNvSpPr>
            <a:spLocks noGrp="1"/>
          </p:cNvSpPr>
          <p:nvPr>
            <p:ph idx="1"/>
          </p:nvPr>
        </p:nvSpPr>
        <p:spPr>
          <a:xfrm>
            <a:off x="611981" y="1200150"/>
            <a:ext cx="11446669" cy="4976813"/>
          </a:xfrm>
        </p:spPr>
        <p:txBody>
          <a:bodyPr>
            <a:normAutofit/>
          </a:bodyPr>
          <a:lstStyle/>
          <a:p>
            <a:pPr algn="just"/>
            <a:r>
              <a:rPr lang="en-US" dirty="0"/>
              <a:t>A well-constructed table of contents helps readers determine the subject matter of the report, its</a:t>
            </a:r>
          </a:p>
          <a:p>
            <a:pPr algn="just"/>
            <a:r>
              <a:rPr lang="en-US" dirty="0"/>
              <a:t>organization, and the location of sections of interest. Divide the material into major headings,</a:t>
            </a:r>
          </a:p>
          <a:p>
            <a:pPr algn="just"/>
            <a:r>
              <a:rPr lang="en-US" dirty="0"/>
              <a:t>subheadings, and further subheadings. Number all the headings for quick reference. Two formats</a:t>
            </a:r>
          </a:p>
          <a:p>
            <a:pPr algn="just"/>
            <a:r>
              <a:rPr lang="en-US" dirty="0"/>
              <a:t>for numbering headings are:</a:t>
            </a:r>
          </a:p>
          <a:p>
            <a:pPr algn="just"/>
            <a:r>
              <a:rPr lang="en-US" dirty="0"/>
              <a:t>1. The traditional (I.,I.A.,I.A.1, and so on)</a:t>
            </a:r>
          </a:p>
          <a:p>
            <a:pPr algn="just"/>
            <a:r>
              <a:rPr lang="en-US" dirty="0"/>
              <a:t>2. The multiple decimal format (1.0,1.1.1,1.1.2,1.2,1.2.1 and so on)</a:t>
            </a:r>
          </a:p>
        </p:txBody>
      </p:sp>
    </p:spTree>
    <p:extLst>
      <p:ext uri="{BB962C8B-B14F-4D97-AF65-F5344CB8AC3E}">
        <p14:creationId xmlns:p14="http://schemas.microsoft.com/office/powerpoint/2010/main" val="396325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28149C-FC6B-E59B-9500-37F6D23CA1E7}"/>
              </a:ext>
            </a:extLst>
          </p:cNvPr>
          <p:cNvPicPr>
            <a:picLocks noGrp="1" noChangeAspect="1"/>
          </p:cNvPicPr>
          <p:nvPr>
            <p:ph idx="1"/>
          </p:nvPr>
        </p:nvPicPr>
        <p:blipFill rotWithShape="1">
          <a:blip r:embed="rId2"/>
          <a:srcRect r="37933"/>
          <a:stretch/>
        </p:blipFill>
        <p:spPr>
          <a:xfrm>
            <a:off x="2228144" y="0"/>
            <a:ext cx="6301494" cy="6743700"/>
          </a:xfrm>
          <a:prstGeom prst="rect">
            <a:avLst/>
          </a:prstGeom>
        </p:spPr>
      </p:pic>
    </p:spTree>
    <p:extLst>
      <p:ext uri="{BB962C8B-B14F-4D97-AF65-F5344CB8AC3E}">
        <p14:creationId xmlns:p14="http://schemas.microsoft.com/office/powerpoint/2010/main" val="20675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6BAE-612D-AF9E-7517-6B784339CA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A11400-6DD9-595E-0E01-8FD85D6886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356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D77B13-0D6A-0300-5064-D375EC017441}"/>
              </a:ext>
            </a:extLst>
          </p:cNvPr>
          <p:cNvSpPr txBox="1">
            <a:spLocks/>
          </p:cNvSpPr>
          <p:nvPr/>
        </p:nvSpPr>
        <p:spPr>
          <a:xfrm>
            <a:off x="723900" y="633412"/>
            <a:ext cx="11049000" cy="1009651"/>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Elements/Components of a Report with a Standard Organizational Pattern: COVER MATERIALS: </a:t>
            </a:r>
            <a:br>
              <a:rPr lang="en-US" dirty="0"/>
            </a:br>
            <a:endParaRPr lang="en-US" dirty="0"/>
          </a:p>
        </p:txBody>
      </p:sp>
      <p:sp>
        <p:nvSpPr>
          <p:cNvPr id="5" name="Content Placeholder 2">
            <a:extLst>
              <a:ext uri="{FF2B5EF4-FFF2-40B4-BE49-F238E27FC236}">
                <a16:creationId xmlns:a16="http://schemas.microsoft.com/office/drawing/2014/main" id="{3B9E2EE3-FCB3-DCB7-1FD1-600C0764D2E9}"/>
              </a:ext>
            </a:extLst>
          </p:cNvPr>
          <p:cNvSpPr txBox="1">
            <a:spLocks/>
          </p:cNvSpPr>
          <p:nvPr/>
        </p:nvSpPr>
        <p:spPr>
          <a:xfrm>
            <a:off x="990600" y="1543050"/>
            <a:ext cx="10515600" cy="4786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Cover and title page</a:t>
            </a:r>
          </a:p>
          <a:p>
            <a:r>
              <a:rPr lang="en-US" dirty="0"/>
              <a:t>  Cover letter or memo (optional) </a:t>
            </a:r>
          </a:p>
          <a:p>
            <a:r>
              <a:rPr lang="en-US" dirty="0"/>
              <a:t> Invoice (optional)</a:t>
            </a:r>
          </a:p>
          <a:p>
            <a:r>
              <a:rPr lang="en-US" dirty="0"/>
              <a:t>  Letter of Transmittal </a:t>
            </a:r>
          </a:p>
          <a:p>
            <a:r>
              <a:rPr lang="en-US" dirty="0"/>
              <a:t> Abstract  Acknowledgements </a:t>
            </a:r>
          </a:p>
          <a:p>
            <a:r>
              <a:rPr lang="en-US" dirty="0"/>
              <a:t> Executive Summary</a:t>
            </a:r>
          </a:p>
          <a:p>
            <a:r>
              <a:rPr lang="en-US" dirty="0"/>
              <a:t>  Table of contents</a:t>
            </a:r>
          </a:p>
          <a:p>
            <a:r>
              <a:rPr lang="en-US" dirty="0"/>
              <a:t>  List of figures or illustrations </a:t>
            </a:r>
          </a:p>
          <a:p>
            <a:r>
              <a:rPr lang="en-US" dirty="0"/>
              <a:t> List of tables</a:t>
            </a:r>
          </a:p>
        </p:txBody>
      </p:sp>
    </p:spTree>
    <p:extLst>
      <p:ext uri="{BB962C8B-B14F-4D97-AF65-F5344CB8AC3E}">
        <p14:creationId xmlns:p14="http://schemas.microsoft.com/office/powerpoint/2010/main" val="112033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A7948-5794-B631-696C-2754E174410A}"/>
              </a:ext>
            </a:extLst>
          </p:cNvPr>
          <p:cNvSpPr>
            <a:spLocks noGrp="1"/>
          </p:cNvSpPr>
          <p:nvPr>
            <p:ph type="title"/>
          </p:nvPr>
        </p:nvSpPr>
        <p:spPr/>
        <p:txBody>
          <a:bodyPr/>
          <a:lstStyle/>
          <a:p>
            <a:r>
              <a:rPr lang="en-US" dirty="0"/>
              <a:t>How to Write the Elements of the Report:</a:t>
            </a:r>
            <a:br>
              <a:rPr lang="en-US" dirty="0"/>
            </a:br>
            <a:endParaRPr lang="en-US" dirty="0"/>
          </a:p>
        </p:txBody>
      </p:sp>
      <p:sp>
        <p:nvSpPr>
          <p:cNvPr id="3" name="Content Placeholder 2">
            <a:extLst>
              <a:ext uri="{FF2B5EF4-FFF2-40B4-BE49-F238E27FC236}">
                <a16:creationId xmlns:a16="http://schemas.microsoft.com/office/drawing/2014/main" id="{9E4DD530-DC9A-EC5A-7AE5-61CE004D8F37}"/>
              </a:ext>
            </a:extLst>
          </p:cNvPr>
          <p:cNvSpPr>
            <a:spLocks noGrp="1"/>
          </p:cNvSpPr>
          <p:nvPr>
            <p:ph idx="1"/>
          </p:nvPr>
        </p:nvSpPr>
        <p:spPr/>
        <p:txBody>
          <a:bodyPr>
            <a:normAutofit/>
          </a:bodyPr>
          <a:lstStyle/>
          <a:p>
            <a:r>
              <a:rPr lang="en-US" dirty="0"/>
              <a:t>COVER &amp; TITLE PAGE:</a:t>
            </a:r>
          </a:p>
          <a:p>
            <a:r>
              <a:rPr lang="en-US" dirty="0"/>
              <a:t>The title page must have the following features:</a:t>
            </a:r>
          </a:p>
          <a:p>
            <a:r>
              <a:rPr lang="en-US" dirty="0"/>
              <a:t>1. Neat and organized</a:t>
            </a:r>
          </a:p>
          <a:p>
            <a:r>
              <a:rPr lang="en-US" dirty="0"/>
              <a:t>2. Clearly indicates the subject title in the upper half of the page</a:t>
            </a:r>
          </a:p>
          <a:p>
            <a:r>
              <a:rPr lang="en-US" dirty="0"/>
              <a:t>3. The title of the report should specifically identify both the report’s function and subject</a:t>
            </a:r>
          </a:p>
          <a:p>
            <a:r>
              <a:rPr lang="en-US" dirty="0"/>
              <a:t>4. The person or organization writing the report and the person or organization receiving the</a:t>
            </a:r>
          </a:p>
          <a:p>
            <a:r>
              <a:rPr lang="en-US" dirty="0"/>
              <a:t>report, the date of submittal appear in the lower half of the page</a:t>
            </a:r>
          </a:p>
        </p:txBody>
      </p:sp>
    </p:spTree>
    <p:extLst>
      <p:ext uri="{BB962C8B-B14F-4D97-AF65-F5344CB8AC3E}">
        <p14:creationId xmlns:p14="http://schemas.microsoft.com/office/powerpoint/2010/main" val="6712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2BF84-B4AB-BE77-5EE0-9DD4F1F0B08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699" r="13520" b="22365"/>
          <a:stretch/>
        </p:blipFill>
        <p:spPr>
          <a:xfrm>
            <a:off x="2014538" y="128588"/>
            <a:ext cx="7643812" cy="6729411"/>
          </a:xfrm>
        </p:spPr>
      </p:pic>
    </p:spTree>
    <p:extLst>
      <p:ext uri="{BB962C8B-B14F-4D97-AF65-F5344CB8AC3E}">
        <p14:creationId xmlns:p14="http://schemas.microsoft.com/office/powerpoint/2010/main" val="433399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685A-6666-49EF-0D79-BFC17D9F202C}"/>
              </a:ext>
            </a:extLst>
          </p:cNvPr>
          <p:cNvSpPr>
            <a:spLocks noGrp="1"/>
          </p:cNvSpPr>
          <p:nvPr>
            <p:ph type="title"/>
          </p:nvPr>
        </p:nvSpPr>
        <p:spPr/>
        <p:txBody>
          <a:bodyPr/>
          <a:lstStyle/>
          <a:p>
            <a:r>
              <a:rPr lang="en-US" dirty="0"/>
              <a:t>LETTER OR TRANSMITTAL</a:t>
            </a:r>
          </a:p>
        </p:txBody>
      </p:sp>
      <p:sp>
        <p:nvSpPr>
          <p:cNvPr id="3" name="Content Placeholder 2">
            <a:extLst>
              <a:ext uri="{FF2B5EF4-FFF2-40B4-BE49-F238E27FC236}">
                <a16:creationId xmlns:a16="http://schemas.microsoft.com/office/drawing/2014/main" id="{0A848DC8-1076-6FE7-17F6-798709F362E1}"/>
              </a:ext>
            </a:extLst>
          </p:cNvPr>
          <p:cNvSpPr>
            <a:spLocks noGrp="1"/>
          </p:cNvSpPr>
          <p:nvPr>
            <p:ph idx="1"/>
          </p:nvPr>
        </p:nvSpPr>
        <p:spPr/>
        <p:txBody>
          <a:bodyPr/>
          <a:lstStyle/>
          <a:p>
            <a:r>
              <a:rPr lang="en-US" dirty="0"/>
              <a:t>The letter of transmittal is addressed to the official who authorized the report and is signed by the official authorized to produce the report. </a:t>
            </a:r>
          </a:p>
          <a:p>
            <a:r>
              <a:rPr lang="en-US" dirty="0"/>
              <a:t>It is the official acknowledgement of completion of the report and includes a statement of its transmittal.</a:t>
            </a:r>
          </a:p>
        </p:txBody>
      </p:sp>
    </p:spTree>
    <p:extLst>
      <p:ext uri="{BB962C8B-B14F-4D97-AF65-F5344CB8AC3E}">
        <p14:creationId xmlns:p14="http://schemas.microsoft.com/office/powerpoint/2010/main" val="153539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49D3-AA1D-0BB4-5C06-0EF4FE766837}"/>
              </a:ext>
            </a:extLst>
          </p:cNvPr>
          <p:cNvSpPr>
            <a:spLocks noGrp="1"/>
          </p:cNvSpPr>
          <p:nvPr>
            <p:ph type="title"/>
          </p:nvPr>
        </p:nvSpPr>
        <p:spPr/>
        <p:txBody>
          <a:bodyPr/>
          <a:lstStyle/>
          <a:p>
            <a:r>
              <a:rPr lang="en-US" dirty="0"/>
              <a:t> It contains the following information: </a:t>
            </a:r>
          </a:p>
        </p:txBody>
      </p:sp>
      <p:sp>
        <p:nvSpPr>
          <p:cNvPr id="3" name="Content Placeholder 2">
            <a:extLst>
              <a:ext uri="{FF2B5EF4-FFF2-40B4-BE49-F238E27FC236}">
                <a16:creationId xmlns:a16="http://schemas.microsoft.com/office/drawing/2014/main" id="{8E548C7B-377B-D276-243B-9A08F5A9C9B8}"/>
              </a:ext>
            </a:extLst>
          </p:cNvPr>
          <p:cNvSpPr>
            <a:spLocks noGrp="1"/>
          </p:cNvSpPr>
          <p:nvPr>
            <p:ph idx="1"/>
          </p:nvPr>
        </p:nvSpPr>
        <p:spPr/>
        <p:txBody>
          <a:bodyPr/>
          <a:lstStyle/>
          <a:p>
            <a:r>
              <a:rPr lang="en-US" dirty="0"/>
              <a:t>1. The title and subject of the report </a:t>
            </a:r>
          </a:p>
          <a:p>
            <a:r>
              <a:rPr lang="en-US" dirty="0"/>
              <a:t>2. Can include a very brief summary</a:t>
            </a:r>
          </a:p>
          <a:p>
            <a:r>
              <a:rPr lang="en-US" dirty="0"/>
              <a:t> 3. It can acknowledge those who assisted in preparing the report </a:t>
            </a:r>
          </a:p>
          <a:p>
            <a:r>
              <a:rPr lang="en-US" dirty="0"/>
              <a:t>4. It has a formal tone.</a:t>
            </a:r>
          </a:p>
          <a:p>
            <a:endParaRPr lang="en-US" dirty="0"/>
          </a:p>
        </p:txBody>
      </p:sp>
    </p:spTree>
    <p:extLst>
      <p:ext uri="{BB962C8B-B14F-4D97-AF65-F5344CB8AC3E}">
        <p14:creationId xmlns:p14="http://schemas.microsoft.com/office/powerpoint/2010/main" val="333229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12C1B98-19C8-BB4B-1B8E-6D125FBFBF19}"/>
              </a:ext>
            </a:extLst>
          </p:cNvPr>
          <p:cNvPicPr>
            <a:picLocks noGrp="1" noChangeAspect="1"/>
          </p:cNvPicPr>
          <p:nvPr>
            <p:ph idx="1"/>
          </p:nvPr>
        </p:nvPicPr>
        <p:blipFill rotWithShape="1">
          <a:blip r:embed="rId2"/>
          <a:srcRect l="8667" t="5576" r="9333" b="27072"/>
          <a:stretch/>
        </p:blipFill>
        <p:spPr>
          <a:xfrm>
            <a:off x="1771650" y="157164"/>
            <a:ext cx="7029450" cy="6700836"/>
          </a:xfrm>
          <a:prstGeom prst="rect">
            <a:avLst/>
          </a:prstGeom>
        </p:spPr>
      </p:pic>
    </p:spTree>
    <p:extLst>
      <p:ext uri="{BB962C8B-B14F-4D97-AF65-F5344CB8AC3E}">
        <p14:creationId xmlns:p14="http://schemas.microsoft.com/office/powerpoint/2010/main" val="251508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A0311D5-B9F0-68C8-5BF2-760438E68A16}"/>
              </a:ext>
            </a:extLst>
          </p:cNvPr>
          <p:cNvPicPr>
            <a:picLocks noGrp="1" noChangeAspect="1"/>
          </p:cNvPicPr>
          <p:nvPr>
            <p:ph idx="1"/>
          </p:nvPr>
        </p:nvPicPr>
        <p:blipFill rotWithShape="1">
          <a:blip r:embed="rId2"/>
          <a:srcRect l="9686" t="7818" r="9686" b="21823"/>
          <a:stretch/>
        </p:blipFill>
        <p:spPr>
          <a:xfrm>
            <a:off x="1471613" y="200026"/>
            <a:ext cx="8801100" cy="6257924"/>
          </a:xfrm>
          <a:prstGeom prst="rect">
            <a:avLst/>
          </a:prstGeom>
        </p:spPr>
      </p:pic>
    </p:spTree>
    <p:extLst>
      <p:ext uri="{BB962C8B-B14F-4D97-AF65-F5344CB8AC3E}">
        <p14:creationId xmlns:p14="http://schemas.microsoft.com/office/powerpoint/2010/main" val="186918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E0A3-7B3B-7BE1-FE65-58978375FC9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7C22D44D-34E5-25D7-EB33-9A00351D1222}"/>
              </a:ext>
            </a:extLst>
          </p:cNvPr>
          <p:cNvSpPr>
            <a:spLocks noGrp="1"/>
          </p:cNvSpPr>
          <p:nvPr>
            <p:ph idx="1"/>
          </p:nvPr>
        </p:nvSpPr>
        <p:spPr/>
        <p:txBody>
          <a:bodyPr/>
          <a:lstStyle/>
          <a:p>
            <a:r>
              <a:rPr lang="en-US" dirty="0"/>
              <a:t>An abstract tells the potential reader the contents of the report. </a:t>
            </a:r>
          </a:p>
          <a:p>
            <a:r>
              <a:rPr lang="en-US" dirty="0"/>
              <a:t>An abstract gives the gist of essentials of the investigation or the contents of the report. </a:t>
            </a:r>
          </a:p>
          <a:p>
            <a:r>
              <a:rPr lang="en-US" dirty="0"/>
              <a:t>It may explain the problem and how it was studied. </a:t>
            </a:r>
          </a:p>
          <a:p>
            <a:r>
              <a:rPr lang="en-US" dirty="0"/>
              <a:t>It gives enough description that would be sufficient for the reader to determine whether the report pertains to their interest or not.</a:t>
            </a:r>
          </a:p>
          <a:p>
            <a:r>
              <a:rPr lang="en-US" dirty="0"/>
              <a:t> It has a standard word limit from 100-250 words depending on the size of the report.</a:t>
            </a:r>
          </a:p>
        </p:txBody>
      </p:sp>
    </p:spTree>
    <p:extLst>
      <p:ext uri="{BB962C8B-B14F-4D97-AF65-F5344CB8AC3E}">
        <p14:creationId xmlns:p14="http://schemas.microsoft.com/office/powerpoint/2010/main" val="2915340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1016</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Preparing Prefatory Parts of Technical Writing </vt:lpstr>
      <vt:lpstr>PowerPoint Presentation</vt:lpstr>
      <vt:lpstr>How to Write the Elements of the Report: </vt:lpstr>
      <vt:lpstr>PowerPoint Presentation</vt:lpstr>
      <vt:lpstr>LETTER OR TRANSMITTAL</vt:lpstr>
      <vt:lpstr> It contains the following information: </vt:lpstr>
      <vt:lpstr>PowerPoint Presentation</vt:lpstr>
      <vt:lpstr>PowerPoint Presentation</vt:lpstr>
      <vt:lpstr>ABSTRACT:</vt:lpstr>
      <vt:lpstr>Abstract </vt:lpstr>
      <vt:lpstr>ABSTRACT </vt:lpstr>
      <vt:lpstr>After reading the abstract kindly answer the following questions. </vt:lpstr>
      <vt:lpstr>Read the following abstracts of the reports, and revise them if they require improvement:</vt:lpstr>
      <vt:lpstr>EXECUTIVE SUMMARY</vt:lpstr>
      <vt:lpstr>Guidelines for writing a good ES are:</vt:lpstr>
      <vt:lpstr>TABLE OF CONTENTS/LIST OF FIGURES/TABLES: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Preparing Prefatory Parts of Technical Writing </dc:title>
  <dc:creator>Fast</dc:creator>
  <cp:lastModifiedBy>Fast</cp:lastModifiedBy>
  <cp:revision>5</cp:revision>
  <dcterms:created xsi:type="dcterms:W3CDTF">2022-09-26T08:38:36Z</dcterms:created>
  <dcterms:modified xsi:type="dcterms:W3CDTF">2022-09-26T09:39:01Z</dcterms:modified>
</cp:coreProperties>
</file>