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7" r:id="rId1"/>
  </p:sldMasterIdLst>
  <p:sldIdLst>
    <p:sldId id="265" r:id="rId2"/>
    <p:sldId id="266" r:id="rId3"/>
    <p:sldId id="267" r:id="rId4"/>
    <p:sldId id="268" r:id="rId5"/>
    <p:sldId id="269" r:id="rId6"/>
    <p:sldId id="270" r:id="rId7"/>
    <p:sldId id="278" r:id="rId8"/>
    <p:sldId id="281" r:id="rId9"/>
    <p:sldId id="271" r:id="rId10"/>
    <p:sldId id="279" r:id="rId11"/>
    <p:sldId id="272" r:id="rId12"/>
    <p:sldId id="273" r:id="rId13"/>
    <p:sldId id="274" r:id="rId14"/>
    <p:sldId id="280" r:id="rId15"/>
    <p:sldId id="275" r:id="rId16"/>
    <p:sldId id="276" r:id="rId17"/>
    <p:sldId id="277" r:id="rId18"/>
    <p:sldId id="282" r:id="rId19"/>
    <p:sldId id="283" r:id="rId20"/>
    <p:sldId id="284" r:id="rId21"/>
    <p:sldId id="285" r:id="rId22"/>
    <p:sldId id="286" r:id="rId23"/>
    <p:sldId id="287" r:id="rId24"/>
    <p:sldId id="288" r:id="rId25"/>
    <p:sldId id="289"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0" d="100"/>
          <a:sy n="60" d="100"/>
        </p:scale>
        <p:origin x="78" y="11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43E49E-A275-EBFE-885A-9740FF9F730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472A55F-FD4A-7B81-F06B-F2686FC2B2B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E2F8EEB-85AB-A729-6893-F3AEC560EFAF}"/>
              </a:ext>
            </a:extLst>
          </p:cNvPr>
          <p:cNvSpPr>
            <a:spLocks noGrp="1"/>
          </p:cNvSpPr>
          <p:nvPr>
            <p:ph type="dt" sz="half" idx="10"/>
          </p:nvPr>
        </p:nvSpPr>
        <p:spPr/>
        <p:txBody>
          <a:bodyPr/>
          <a:lstStyle/>
          <a:p>
            <a:fld id="{C5C26802-19A2-4BB0-A34E-465E8F37B91A}" type="datetimeFigureOut">
              <a:rPr lang="en-US" smtClean="0"/>
              <a:t>11/30/2022</a:t>
            </a:fld>
            <a:endParaRPr lang="en-US"/>
          </a:p>
        </p:txBody>
      </p:sp>
      <p:sp>
        <p:nvSpPr>
          <p:cNvPr id="5" name="Footer Placeholder 4">
            <a:extLst>
              <a:ext uri="{FF2B5EF4-FFF2-40B4-BE49-F238E27FC236}">
                <a16:creationId xmlns:a16="http://schemas.microsoft.com/office/drawing/2014/main" id="{03CE8C0C-AFA4-41B8-FD0B-412E59FAC5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8F9AE7-82C8-E7AB-37A4-E460F273D193}"/>
              </a:ext>
            </a:extLst>
          </p:cNvPr>
          <p:cNvSpPr>
            <a:spLocks noGrp="1"/>
          </p:cNvSpPr>
          <p:nvPr>
            <p:ph type="sldNum" sz="quarter" idx="12"/>
          </p:nvPr>
        </p:nvSpPr>
        <p:spPr/>
        <p:txBody>
          <a:bodyPr/>
          <a:lstStyle/>
          <a:p>
            <a:fld id="{436350CD-37DA-4113-BD6B-A1A8E0E448A2}" type="slidenum">
              <a:rPr lang="en-US" smtClean="0"/>
              <a:t>‹#›</a:t>
            </a:fld>
            <a:endParaRPr lang="en-US"/>
          </a:p>
        </p:txBody>
      </p:sp>
    </p:spTree>
    <p:extLst>
      <p:ext uri="{BB962C8B-B14F-4D97-AF65-F5344CB8AC3E}">
        <p14:creationId xmlns:p14="http://schemas.microsoft.com/office/powerpoint/2010/main" val="18663083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35751C-1532-8A24-F9F4-82333809963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BF1BF97-A0BE-D2C1-38FA-A8742B05980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AD4A7E0-7CFC-DCA3-DFE8-885963DAB476}"/>
              </a:ext>
            </a:extLst>
          </p:cNvPr>
          <p:cNvSpPr>
            <a:spLocks noGrp="1"/>
          </p:cNvSpPr>
          <p:nvPr>
            <p:ph type="dt" sz="half" idx="10"/>
          </p:nvPr>
        </p:nvSpPr>
        <p:spPr/>
        <p:txBody>
          <a:bodyPr/>
          <a:lstStyle/>
          <a:p>
            <a:fld id="{C5C26802-19A2-4BB0-A34E-465E8F37B91A}" type="datetimeFigureOut">
              <a:rPr lang="en-US" smtClean="0"/>
              <a:t>11/30/2022</a:t>
            </a:fld>
            <a:endParaRPr lang="en-US"/>
          </a:p>
        </p:txBody>
      </p:sp>
      <p:sp>
        <p:nvSpPr>
          <p:cNvPr id="5" name="Footer Placeholder 4">
            <a:extLst>
              <a:ext uri="{FF2B5EF4-FFF2-40B4-BE49-F238E27FC236}">
                <a16:creationId xmlns:a16="http://schemas.microsoft.com/office/drawing/2014/main" id="{4F4283CD-39D5-B745-7644-EE1B607B23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B03967-661D-9897-1F02-0D0B798B7BC8}"/>
              </a:ext>
            </a:extLst>
          </p:cNvPr>
          <p:cNvSpPr>
            <a:spLocks noGrp="1"/>
          </p:cNvSpPr>
          <p:nvPr>
            <p:ph type="sldNum" sz="quarter" idx="12"/>
          </p:nvPr>
        </p:nvSpPr>
        <p:spPr/>
        <p:txBody>
          <a:bodyPr/>
          <a:lstStyle/>
          <a:p>
            <a:fld id="{436350CD-37DA-4113-BD6B-A1A8E0E448A2}" type="slidenum">
              <a:rPr lang="en-US" smtClean="0"/>
              <a:t>‹#›</a:t>
            </a:fld>
            <a:endParaRPr lang="en-US"/>
          </a:p>
        </p:txBody>
      </p:sp>
    </p:spTree>
    <p:extLst>
      <p:ext uri="{BB962C8B-B14F-4D97-AF65-F5344CB8AC3E}">
        <p14:creationId xmlns:p14="http://schemas.microsoft.com/office/powerpoint/2010/main" val="19602739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9AB3848-35A5-EE56-6CBF-FA1C15724E9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01A2105-52EC-E7CD-C917-F6F2162C12D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4A84F3-BF7C-99BF-498A-C7921D151A3E}"/>
              </a:ext>
            </a:extLst>
          </p:cNvPr>
          <p:cNvSpPr>
            <a:spLocks noGrp="1"/>
          </p:cNvSpPr>
          <p:nvPr>
            <p:ph type="dt" sz="half" idx="10"/>
          </p:nvPr>
        </p:nvSpPr>
        <p:spPr/>
        <p:txBody>
          <a:bodyPr/>
          <a:lstStyle/>
          <a:p>
            <a:fld id="{C5C26802-19A2-4BB0-A34E-465E8F37B91A}" type="datetimeFigureOut">
              <a:rPr lang="en-US" smtClean="0"/>
              <a:t>11/30/2022</a:t>
            </a:fld>
            <a:endParaRPr lang="en-US"/>
          </a:p>
        </p:txBody>
      </p:sp>
      <p:sp>
        <p:nvSpPr>
          <p:cNvPr id="5" name="Footer Placeholder 4">
            <a:extLst>
              <a:ext uri="{FF2B5EF4-FFF2-40B4-BE49-F238E27FC236}">
                <a16:creationId xmlns:a16="http://schemas.microsoft.com/office/drawing/2014/main" id="{80D48EC1-3161-B2C1-C150-36EB953FEC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8507E2-DB06-1525-9F2A-50BD0DA668C0}"/>
              </a:ext>
            </a:extLst>
          </p:cNvPr>
          <p:cNvSpPr>
            <a:spLocks noGrp="1"/>
          </p:cNvSpPr>
          <p:nvPr>
            <p:ph type="sldNum" sz="quarter" idx="12"/>
          </p:nvPr>
        </p:nvSpPr>
        <p:spPr/>
        <p:txBody>
          <a:bodyPr/>
          <a:lstStyle/>
          <a:p>
            <a:fld id="{436350CD-37DA-4113-BD6B-A1A8E0E448A2}" type="slidenum">
              <a:rPr lang="en-US" smtClean="0"/>
              <a:t>‹#›</a:t>
            </a:fld>
            <a:endParaRPr lang="en-US"/>
          </a:p>
        </p:txBody>
      </p:sp>
    </p:spTree>
    <p:extLst>
      <p:ext uri="{BB962C8B-B14F-4D97-AF65-F5344CB8AC3E}">
        <p14:creationId xmlns:p14="http://schemas.microsoft.com/office/powerpoint/2010/main" val="26309292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8687D7-4ED6-5A26-78D3-E26ADA223D8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16F3F5F-0383-1A17-1964-340A2EFA659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D98F5A-4AA1-D1B5-5EE3-DECC548EDD93}"/>
              </a:ext>
            </a:extLst>
          </p:cNvPr>
          <p:cNvSpPr>
            <a:spLocks noGrp="1"/>
          </p:cNvSpPr>
          <p:nvPr>
            <p:ph type="dt" sz="half" idx="10"/>
          </p:nvPr>
        </p:nvSpPr>
        <p:spPr/>
        <p:txBody>
          <a:bodyPr/>
          <a:lstStyle/>
          <a:p>
            <a:fld id="{C5C26802-19A2-4BB0-A34E-465E8F37B91A}" type="datetimeFigureOut">
              <a:rPr lang="en-US" smtClean="0"/>
              <a:t>11/30/2022</a:t>
            </a:fld>
            <a:endParaRPr lang="en-US"/>
          </a:p>
        </p:txBody>
      </p:sp>
      <p:sp>
        <p:nvSpPr>
          <p:cNvPr id="5" name="Footer Placeholder 4">
            <a:extLst>
              <a:ext uri="{FF2B5EF4-FFF2-40B4-BE49-F238E27FC236}">
                <a16:creationId xmlns:a16="http://schemas.microsoft.com/office/drawing/2014/main" id="{6DB1607B-8E10-1751-D557-CF6B4FE61E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7801C7-14AC-620D-0D45-01A9E69F83E2}"/>
              </a:ext>
            </a:extLst>
          </p:cNvPr>
          <p:cNvSpPr>
            <a:spLocks noGrp="1"/>
          </p:cNvSpPr>
          <p:nvPr>
            <p:ph type="sldNum" sz="quarter" idx="12"/>
          </p:nvPr>
        </p:nvSpPr>
        <p:spPr/>
        <p:txBody>
          <a:bodyPr/>
          <a:lstStyle/>
          <a:p>
            <a:fld id="{436350CD-37DA-4113-BD6B-A1A8E0E448A2}" type="slidenum">
              <a:rPr lang="en-US" smtClean="0"/>
              <a:t>‹#›</a:t>
            </a:fld>
            <a:endParaRPr lang="en-US"/>
          </a:p>
        </p:txBody>
      </p:sp>
    </p:spTree>
    <p:extLst>
      <p:ext uri="{BB962C8B-B14F-4D97-AF65-F5344CB8AC3E}">
        <p14:creationId xmlns:p14="http://schemas.microsoft.com/office/powerpoint/2010/main" val="22385023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BC935-7007-9824-9E1D-3FDA63B15C6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2B01AE4-70D5-2DDB-02CF-5562362E58B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2211626-A546-CA97-6B7D-D6227688E0F7}"/>
              </a:ext>
            </a:extLst>
          </p:cNvPr>
          <p:cNvSpPr>
            <a:spLocks noGrp="1"/>
          </p:cNvSpPr>
          <p:nvPr>
            <p:ph type="dt" sz="half" idx="10"/>
          </p:nvPr>
        </p:nvSpPr>
        <p:spPr/>
        <p:txBody>
          <a:bodyPr/>
          <a:lstStyle/>
          <a:p>
            <a:fld id="{C5C26802-19A2-4BB0-A34E-465E8F37B91A}" type="datetimeFigureOut">
              <a:rPr lang="en-US" smtClean="0"/>
              <a:t>11/30/2022</a:t>
            </a:fld>
            <a:endParaRPr lang="en-US"/>
          </a:p>
        </p:txBody>
      </p:sp>
      <p:sp>
        <p:nvSpPr>
          <p:cNvPr id="5" name="Footer Placeholder 4">
            <a:extLst>
              <a:ext uri="{FF2B5EF4-FFF2-40B4-BE49-F238E27FC236}">
                <a16:creationId xmlns:a16="http://schemas.microsoft.com/office/drawing/2014/main" id="{37E18602-7187-E356-5272-C5DB29F4D2A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40A1D9-DBB8-0392-64F8-5E4685DD665A}"/>
              </a:ext>
            </a:extLst>
          </p:cNvPr>
          <p:cNvSpPr>
            <a:spLocks noGrp="1"/>
          </p:cNvSpPr>
          <p:nvPr>
            <p:ph type="sldNum" sz="quarter" idx="12"/>
          </p:nvPr>
        </p:nvSpPr>
        <p:spPr/>
        <p:txBody>
          <a:bodyPr/>
          <a:lstStyle/>
          <a:p>
            <a:fld id="{436350CD-37DA-4113-BD6B-A1A8E0E448A2}" type="slidenum">
              <a:rPr lang="en-US" smtClean="0"/>
              <a:t>‹#›</a:t>
            </a:fld>
            <a:endParaRPr lang="en-US"/>
          </a:p>
        </p:txBody>
      </p:sp>
    </p:spTree>
    <p:extLst>
      <p:ext uri="{BB962C8B-B14F-4D97-AF65-F5344CB8AC3E}">
        <p14:creationId xmlns:p14="http://schemas.microsoft.com/office/powerpoint/2010/main" val="14236017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E3C83B-8FB6-2A76-AA5D-66A92016F6A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5464E1F-E141-E84C-6ED0-5F0CB0C776D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8B931F9-11C2-4B1B-85B1-E04E378F99A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53DD798-66CA-3A09-C33C-382C3C03382B}"/>
              </a:ext>
            </a:extLst>
          </p:cNvPr>
          <p:cNvSpPr>
            <a:spLocks noGrp="1"/>
          </p:cNvSpPr>
          <p:nvPr>
            <p:ph type="dt" sz="half" idx="10"/>
          </p:nvPr>
        </p:nvSpPr>
        <p:spPr/>
        <p:txBody>
          <a:bodyPr/>
          <a:lstStyle/>
          <a:p>
            <a:fld id="{C5C26802-19A2-4BB0-A34E-465E8F37B91A}" type="datetimeFigureOut">
              <a:rPr lang="en-US" smtClean="0"/>
              <a:t>11/30/2022</a:t>
            </a:fld>
            <a:endParaRPr lang="en-US"/>
          </a:p>
        </p:txBody>
      </p:sp>
      <p:sp>
        <p:nvSpPr>
          <p:cNvPr id="6" name="Footer Placeholder 5">
            <a:extLst>
              <a:ext uri="{FF2B5EF4-FFF2-40B4-BE49-F238E27FC236}">
                <a16:creationId xmlns:a16="http://schemas.microsoft.com/office/drawing/2014/main" id="{5CFA5C5B-22BD-E6A5-5E04-F50AAAEF68F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E245C87-8E17-6D1B-9D86-168CD09D18A5}"/>
              </a:ext>
            </a:extLst>
          </p:cNvPr>
          <p:cNvSpPr>
            <a:spLocks noGrp="1"/>
          </p:cNvSpPr>
          <p:nvPr>
            <p:ph type="sldNum" sz="quarter" idx="12"/>
          </p:nvPr>
        </p:nvSpPr>
        <p:spPr/>
        <p:txBody>
          <a:bodyPr/>
          <a:lstStyle/>
          <a:p>
            <a:fld id="{436350CD-37DA-4113-BD6B-A1A8E0E448A2}" type="slidenum">
              <a:rPr lang="en-US" smtClean="0"/>
              <a:t>‹#›</a:t>
            </a:fld>
            <a:endParaRPr lang="en-US"/>
          </a:p>
        </p:txBody>
      </p:sp>
    </p:spTree>
    <p:extLst>
      <p:ext uri="{BB962C8B-B14F-4D97-AF65-F5344CB8AC3E}">
        <p14:creationId xmlns:p14="http://schemas.microsoft.com/office/powerpoint/2010/main" val="2986558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4EF69F-4ED4-1D0A-FE34-50CF7CB690E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8DA070F-71BF-116F-EDDF-7022BFC210D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EAB6AE3-3A9B-5884-2F95-2F577C6814E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4FA10A0-69E6-0B26-A7B8-1A728DFE6EF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C099855-2851-E8A2-DF3C-DB146BDF2D3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CD679A4-BFF1-67AD-7695-1799D5B29E46}"/>
              </a:ext>
            </a:extLst>
          </p:cNvPr>
          <p:cNvSpPr>
            <a:spLocks noGrp="1"/>
          </p:cNvSpPr>
          <p:nvPr>
            <p:ph type="dt" sz="half" idx="10"/>
          </p:nvPr>
        </p:nvSpPr>
        <p:spPr/>
        <p:txBody>
          <a:bodyPr/>
          <a:lstStyle/>
          <a:p>
            <a:fld id="{C5C26802-19A2-4BB0-A34E-465E8F37B91A}" type="datetimeFigureOut">
              <a:rPr lang="en-US" smtClean="0"/>
              <a:t>11/30/2022</a:t>
            </a:fld>
            <a:endParaRPr lang="en-US"/>
          </a:p>
        </p:txBody>
      </p:sp>
      <p:sp>
        <p:nvSpPr>
          <p:cNvPr id="8" name="Footer Placeholder 7">
            <a:extLst>
              <a:ext uri="{FF2B5EF4-FFF2-40B4-BE49-F238E27FC236}">
                <a16:creationId xmlns:a16="http://schemas.microsoft.com/office/drawing/2014/main" id="{0F9AEC3A-9C60-A7AF-C17E-0939B32DE85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5CCBAE8-D1E7-78A7-1652-B799EE31B31B}"/>
              </a:ext>
            </a:extLst>
          </p:cNvPr>
          <p:cNvSpPr>
            <a:spLocks noGrp="1"/>
          </p:cNvSpPr>
          <p:nvPr>
            <p:ph type="sldNum" sz="quarter" idx="12"/>
          </p:nvPr>
        </p:nvSpPr>
        <p:spPr/>
        <p:txBody>
          <a:bodyPr/>
          <a:lstStyle/>
          <a:p>
            <a:fld id="{436350CD-37DA-4113-BD6B-A1A8E0E448A2}" type="slidenum">
              <a:rPr lang="en-US" smtClean="0"/>
              <a:t>‹#›</a:t>
            </a:fld>
            <a:endParaRPr lang="en-US"/>
          </a:p>
        </p:txBody>
      </p:sp>
    </p:spTree>
    <p:extLst>
      <p:ext uri="{BB962C8B-B14F-4D97-AF65-F5344CB8AC3E}">
        <p14:creationId xmlns:p14="http://schemas.microsoft.com/office/powerpoint/2010/main" val="1187281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8FE2F-8386-6DC6-B101-FE99E87AF11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E642C18-01B2-79AD-BE33-D85194379609}"/>
              </a:ext>
            </a:extLst>
          </p:cNvPr>
          <p:cNvSpPr>
            <a:spLocks noGrp="1"/>
          </p:cNvSpPr>
          <p:nvPr>
            <p:ph type="dt" sz="half" idx="10"/>
          </p:nvPr>
        </p:nvSpPr>
        <p:spPr/>
        <p:txBody>
          <a:bodyPr/>
          <a:lstStyle/>
          <a:p>
            <a:fld id="{C5C26802-19A2-4BB0-A34E-465E8F37B91A}" type="datetimeFigureOut">
              <a:rPr lang="en-US" smtClean="0"/>
              <a:t>11/30/2022</a:t>
            </a:fld>
            <a:endParaRPr lang="en-US"/>
          </a:p>
        </p:txBody>
      </p:sp>
      <p:sp>
        <p:nvSpPr>
          <p:cNvPr id="4" name="Footer Placeholder 3">
            <a:extLst>
              <a:ext uri="{FF2B5EF4-FFF2-40B4-BE49-F238E27FC236}">
                <a16:creationId xmlns:a16="http://schemas.microsoft.com/office/drawing/2014/main" id="{1EBE1078-E0E9-C2D3-80F0-A7C3D1FECC5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B0127AC-D782-6339-3F91-3A4D3BFA273B}"/>
              </a:ext>
            </a:extLst>
          </p:cNvPr>
          <p:cNvSpPr>
            <a:spLocks noGrp="1"/>
          </p:cNvSpPr>
          <p:nvPr>
            <p:ph type="sldNum" sz="quarter" idx="12"/>
          </p:nvPr>
        </p:nvSpPr>
        <p:spPr/>
        <p:txBody>
          <a:bodyPr/>
          <a:lstStyle/>
          <a:p>
            <a:fld id="{436350CD-37DA-4113-BD6B-A1A8E0E448A2}" type="slidenum">
              <a:rPr lang="en-US" smtClean="0"/>
              <a:t>‹#›</a:t>
            </a:fld>
            <a:endParaRPr lang="en-US"/>
          </a:p>
        </p:txBody>
      </p:sp>
    </p:spTree>
    <p:extLst>
      <p:ext uri="{BB962C8B-B14F-4D97-AF65-F5344CB8AC3E}">
        <p14:creationId xmlns:p14="http://schemas.microsoft.com/office/powerpoint/2010/main" val="2443722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3685050-6657-6411-7E7A-5B8C89471B16}"/>
              </a:ext>
            </a:extLst>
          </p:cNvPr>
          <p:cNvSpPr>
            <a:spLocks noGrp="1"/>
          </p:cNvSpPr>
          <p:nvPr>
            <p:ph type="dt" sz="half" idx="10"/>
          </p:nvPr>
        </p:nvSpPr>
        <p:spPr/>
        <p:txBody>
          <a:bodyPr/>
          <a:lstStyle/>
          <a:p>
            <a:fld id="{C5C26802-19A2-4BB0-A34E-465E8F37B91A}" type="datetimeFigureOut">
              <a:rPr lang="en-US" smtClean="0"/>
              <a:t>11/30/2022</a:t>
            </a:fld>
            <a:endParaRPr lang="en-US"/>
          </a:p>
        </p:txBody>
      </p:sp>
      <p:sp>
        <p:nvSpPr>
          <p:cNvPr id="3" name="Footer Placeholder 2">
            <a:extLst>
              <a:ext uri="{FF2B5EF4-FFF2-40B4-BE49-F238E27FC236}">
                <a16:creationId xmlns:a16="http://schemas.microsoft.com/office/drawing/2014/main" id="{E9905CC1-F366-BE96-F468-1607F51AB8D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0E8F3DF-D07B-671D-1BE5-762D43AC056A}"/>
              </a:ext>
            </a:extLst>
          </p:cNvPr>
          <p:cNvSpPr>
            <a:spLocks noGrp="1"/>
          </p:cNvSpPr>
          <p:nvPr>
            <p:ph type="sldNum" sz="quarter" idx="12"/>
          </p:nvPr>
        </p:nvSpPr>
        <p:spPr/>
        <p:txBody>
          <a:bodyPr/>
          <a:lstStyle/>
          <a:p>
            <a:fld id="{436350CD-37DA-4113-BD6B-A1A8E0E448A2}" type="slidenum">
              <a:rPr lang="en-US" smtClean="0"/>
              <a:t>‹#›</a:t>
            </a:fld>
            <a:endParaRPr lang="en-US"/>
          </a:p>
        </p:txBody>
      </p:sp>
    </p:spTree>
    <p:extLst>
      <p:ext uri="{BB962C8B-B14F-4D97-AF65-F5344CB8AC3E}">
        <p14:creationId xmlns:p14="http://schemas.microsoft.com/office/powerpoint/2010/main" val="4247739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E49A0-2B8E-F664-D207-90B066B80C7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C3445F8-9719-F2E3-5718-89368E97224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AE87A10-40BB-12A0-37E8-43A18B5151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F9AE5D8-54F4-B347-C57D-A071AD5997C8}"/>
              </a:ext>
            </a:extLst>
          </p:cNvPr>
          <p:cNvSpPr>
            <a:spLocks noGrp="1"/>
          </p:cNvSpPr>
          <p:nvPr>
            <p:ph type="dt" sz="half" idx="10"/>
          </p:nvPr>
        </p:nvSpPr>
        <p:spPr/>
        <p:txBody>
          <a:bodyPr/>
          <a:lstStyle/>
          <a:p>
            <a:fld id="{C5C26802-19A2-4BB0-A34E-465E8F37B91A}" type="datetimeFigureOut">
              <a:rPr lang="en-US" smtClean="0"/>
              <a:t>11/30/2022</a:t>
            </a:fld>
            <a:endParaRPr lang="en-US"/>
          </a:p>
        </p:txBody>
      </p:sp>
      <p:sp>
        <p:nvSpPr>
          <p:cNvPr id="6" name="Footer Placeholder 5">
            <a:extLst>
              <a:ext uri="{FF2B5EF4-FFF2-40B4-BE49-F238E27FC236}">
                <a16:creationId xmlns:a16="http://schemas.microsoft.com/office/drawing/2014/main" id="{E779B666-9033-383C-EA7D-0F0C5CBB56B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BCB3753-FFDF-A461-7B81-458D2F60E767}"/>
              </a:ext>
            </a:extLst>
          </p:cNvPr>
          <p:cNvSpPr>
            <a:spLocks noGrp="1"/>
          </p:cNvSpPr>
          <p:nvPr>
            <p:ph type="sldNum" sz="quarter" idx="12"/>
          </p:nvPr>
        </p:nvSpPr>
        <p:spPr/>
        <p:txBody>
          <a:bodyPr/>
          <a:lstStyle/>
          <a:p>
            <a:fld id="{436350CD-37DA-4113-BD6B-A1A8E0E448A2}" type="slidenum">
              <a:rPr lang="en-US" smtClean="0"/>
              <a:t>‹#›</a:t>
            </a:fld>
            <a:endParaRPr lang="en-US"/>
          </a:p>
        </p:txBody>
      </p:sp>
    </p:spTree>
    <p:extLst>
      <p:ext uri="{BB962C8B-B14F-4D97-AF65-F5344CB8AC3E}">
        <p14:creationId xmlns:p14="http://schemas.microsoft.com/office/powerpoint/2010/main" val="26781195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3E7FA-7A72-157B-AB32-B8FB9943D0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203328D-5E68-59B8-7F22-30C4919EB9E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86BD62C-6223-9B76-E1ED-5847332E4FC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85DC4D4-25F7-9192-F848-C8B68FF2937A}"/>
              </a:ext>
            </a:extLst>
          </p:cNvPr>
          <p:cNvSpPr>
            <a:spLocks noGrp="1"/>
          </p:cNvSpPr>
          <p:nvPr>
            <p:ph type="dt" sz="half" idx="10"/>
          </p:nvPr>
        </p:nvSpPr>
        <p:spPr/>
        <p:txBody>
          <a:bodyPr/>
          <a:lstStyle/>
          <a:p>
            <a:fld id="{C5C26802-19A2-4BB0-A34E-465E8F37B91A}" type="datetimeFigureOut">
              <a:rPr lang="en-US" smtClean="0"/>
              <a:t>11/30/2022</a:t>
            </a:fld>
            <a:endParaRPr lang="en-US"/>
          </a:p>
        </p:txBody>
      </p:sp>
      <p:sp>
        <p:nvSpPr>
          <p:cNvPr id="6" name="Footer Placeholder 5">
            <a:extLst>
              <a:ext uri="{FF2B5EF4-FFF2-40B4-BE49-F238E27FC236}">
                <a16:creationId xmlns:a16="http://schemas.microsoft.com/office/drawing/2014/main" id="{5A72C72A-896D-62D2-AE82-118A58F89AF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05CEEE10-6904-306E-7545-1481CF1B693F}"/>
              </a:ext>
            </a:extLst>
          </p:cNvPr>
          <p:cNvSpPr>
            <a:spLocks noGrp="1"/>
          </p:cNvSpPr>
          <p:nvPr>
            <p:ph type="sldNum" sz="quarter" idx="12"/>
          </p:nvPr>
        </p:nvSpPr>
        <p:spPr/>
        <p:txBody>
          <a:bodyPr/>
          <a:lstStyle/>
          <a:p>
            <a:fld id="{436350CD-37DA-4113-BD6B-A1A8E0E448A2}" type="slidenum">
              <a:rPr lang="en-US" smtClean="0"/>
              <a:t>‹#›</a:t>
            </a:fld>
            <a:endParaRPr lang="en-US"/>
          </a:p>
        </p:txBody>
      </p:sp>
    </p:spTree>
    <p:extLst>
      <p:ext uri="{BB962C8B-B14F-4D97-AF65-F5344CB8AC3E}">
        <p14:creationId xmlns:p14="http://schemas.microsoft.com/office/powerpoint/2010/main" val="7487725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966D8DF-75C0-BF5C-F54E-7D84680B13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2D51E92-56F9-8DE0-3936-7E1B7C5D7C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B56A16D-FAEC-C0FE-9786-41DB67202E4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C26802-19A2-4BB0-A34E-465E8F37B91A}" type="datetimeFigureOut">
              <a:rPr lang="en-US" smtClean="0"/>
              <a:t>11/30/2022</a:t>
            </a:fld>
            <a:endParaRPr lang="en-US"/>
          </a:p>
        </p:txBody>
      </p:sp>
      <p:sp>
        <p:nvSpPr>
          <p:cNvPr id="5" name="Footer Placeholder 4">
            <a:extLst>
              <a:ext uri="{FF2B5EF4-FFF2-40B4-BE49-F238E27FC236}">
                <a16:creationId xmlns:a16="http://schemas.microsoft.com/office/drawing/2014/main" id="{A134F5F9-5DF9-9341-B51F-33AE320757B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10D3D49-7A9D-A59C-B41F-A19F107CDF1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36350CD-37DA-4113-BD6B-A1A8E0E448A2}" type="slidenum">
              <a:rPr lang="en-US" smtClean="0"/>
              <a:t>‹#›</a:t>
            </a:fld>
            <a:endParaRPr lang="en-US"/>
          </a:p>
        </p:txBody>
      </p:sp>
    </p:spTree>
    <p:extLst>
      <p:ext uri="{BB962C8B-B14F-4D97-AF65-F5344CB8AC3E}">
        <p14:creationId xmlns:p14="http://schemas.microsoft.com/office/powerpoint/2010/main" val="2353325620"/>
      </p:ext>
    </p:extLst>
  </p:cSld>
  <p:clrMap bg1="lt1" tx1="dk1" bg2="lt2" tx2="dk2" accent1="accent1" accent2="accent2" accent3="accent3" accent4="accent4" accent5="accent5" accent6="accent6" hlink="hlink" folHlink="folHlink"/>
  <p:sldLayoutIdLst>
    <p:sldLayoutId id="2147483868" r:id="rId1"/>
    <p:sldLayoutId id="2147483869" r:id="rId2"/>
    <p:sldLayoutId id="2147483870" r:id="rId3"/>
    <p:sldLayoutId id="2147483871" r:id="rId4"/>
    <p:sldLayoutId id="2147483872" r:id="rId5"/>
    <p:sldLayoutId id="2147483873" r:id="rId6"/>
    <p:sldLayoutId id="2147483874" r:id="rId7"/>
    <p:sldLayoutId id="2147483875" r:id="rId8"/>
    <p:sldLayoutId id="2147483876" r:id="rId9"/>
    <p:sldLayoutId id="2147483877" r:id="rId10"/>
    <p:sldLayoutId id="214748387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Progress Reports</a:t>
            </a:r>
          </a:p>
        </p:txBody>
      </p:sp>
    </p:spTree>
    <p:extLst>
      <p:ext uri="{BB962C8B-B14F-4D97-AF65-F5344CB8AC3E}">
        <p14:creationId xmlns:p14="http://schemas.microsoft.com/office/powerpoint/2010/main" val="21216494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Progress Report Format</a:t>
            </a:r>
          </a:p>
        </p:txBody>
      </p:sp>
      <p:sp>
        <p:nvSpPr>
          <p:cNvPr id="3" name="Content Placeholder 2"/>
          <p:cNvSpPr>
            <a:spLocks noGrp="1"/>
          </p:cNvSpPr>
          <p:nvPr>
            <p:ph idx="1"/>
          </p:nvPr>
        </p:nvSpPr>
        <p:spPr/>
        <p:txBody>
          <a:bodyPr/>
          <a:lstStyle/>
          <a:p>
            <a:r>
              <a:rPr lang="en-US" dirty="0"/>
              <a:t>You can write the progress report as </a:t>
            </a:r>
          </a:p>
          <a:p>
            <a:pPr marL="0" indent="0">
              <a:buNone/>
            </a:pPr>
            <a:r>
              <a:rPr lang="en-US" dirty="0"/>
              <a:t>A memo</a:t>
            </a:r>
          </a:p>
          <a:p>
            <a:pPr marL="0" indent="0">
              <a:buNone/>
            </a:pPr>
            <a:r>
              <a:rPr lang="en-US" dirty="0"/>
              <a:t>A letter/email</a:t>
            </a:r>
          </a:p>
          <a:p>
            <a:pPr marL="0" indent="0">
              <a:buNone/>
            </a:pPr>
            <a:r>
              <a:rPr lang="en-US" dirty="0"/>
              <a:t>Formal Report</a:t>
            </a:r>
          </a:p>
        </p:txBody>
      </p:sp>
    </p:spTree>
    <p:extLst>
      <p:ext uri="{BB962C8B-B14F-4D97-AF65-F5344CB8AC3E}">
        <p14:creationId xmlns:p14="http://schemas.microsoft.com/office/powerpoint/2010/main" val="29079504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Parts and organization of a progress report</a:t>
            </a:r>
          </a:p>
        </p:txBody>
      </p:sp>
      <p:sp>
        <p:nvSpPr>
          <p:cNvPr id="3" name="Content Placeholder 2"/>
          <p:cNvSpPr>
            <a:spLocks noGrp="1"/>
          </p:cNvSpPr>
          <p:nvPr>
            <p:ph idx="1"/>
          </p:nvPr>
        </p:nvSpPr>
        <p:spPr/>
        <p:txBody>
          <a:bodyPr>
            <a:normAutofit/>
          </a:bodyPr>
          <a:lstStyle/>
          <a:p>
            <a:pPr algn="just"/>
            <a:r>
              <a:rPr lang="en-US" sz="3600" dirty="0"/>
              <a:t>Introduction</a:t>
            </a:r>
          </a:p>
          <a:p>
            <a:pPr algn="just"/>
            <a:r>
              <a:rPr lang="en-US" sz="3600" dirty="0"/>
              <a:t>Work Completed</a:t>
            </a:r>
          </a:p>
          <a:p>
            <a:pPr algn="just"/>
            <a:r>
              <a:rPr lang="en-US" sz="3600" dirty="0"/>
              <a:t>Work Remaining</a:t>
            </a:r>
          </a:p>
          <a:p>
            <a:pPr algn="just"/>
            <a:r>
              <a:rPr lang="en-US" sz="3600" dirty="0"/>
              <a:t>Adjustments/Problems if any</a:t>
            </a:r>
          </a:p>
          <a:p>
            <a:pPr algn="just"/>
            <a:r>
              <a:rPr lang="en-US" sz="3600" dirty="0"/>
              <a:t>Conclusion</a:t>
            </a:r>
          </a:p>
        </p:txBody>
      </p:sp>
    </p:spTree>
    <p:extLst>
      <p:ext uri="{BB962C8B-B14F-4D97-AF65-F5344CB8AC3E}">
        <p14:creationId xmlns:p14="http://schemas.microsoft.com/office/powerpoint/2010/main" val="21615598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1"/>
            <a:ext cx="10018713" cy="727364"/>
          </a:xfrm>
        </p:spPr>
        <p:txBody>
          <a:bodyPr>
            <a:normAutofit/>
          </a:bodyPr>
          <a:lstStyle/>
          <a:p>
            <a:pPr algn="ctr"/>
            <a:r>
              <a:rPr lang="en-US" b="1" dirty="0"/>
              <a:t>Introduction</a:t>
            </a:r>
          </a:p>
        </p:txBody>
      </p:sp>
      <p:sp>
        <p:nvSpPr>
          <p:cNvPr id="3" name="Content Placeholder 2"/>
          <p:cNvSpPr>
            <a:spLocks noGrp="1"/>
          </p:cNvSpPr>
          <p:nvPr>
            <p:ph idx="1"/>
          </p:nvPr>
        </p:nvSpPr>
        <p:spPr>
          <a:xfrm>
            <a:off x="533400" y="1662545"/>
            <a:ext cx="10969623" cy="4128655"/>
          </a:xfrm>
        </p:spPr>
        <p:txBody>
          <a:bodyPr>
            <a:normAutofit lnSpcReduction="10000"/>
          </a:bodyPr>
          <a:lstStyle/>
          <a:p>
            <a:r>
              <a:rPr lang="en-US" sz="3200" dirty="0"/>
              <a:t>Mention the purpose of the report.</a:t>
            </a:r>
          </a:p>
          <a:p>
            <a:pPr marL="0" indent="0">
              <a:buNone/>
            </a:pPr>
            <a:r>
              <a:rPr lang="en-US" sz="3200" dirty="0"/>
              <a:t>E.g. The purpose of this report is to state the progress made from January 1 to January 14 pertaining to the E-Academy Website project. </a:t>
            </a:r>
          </a:p>
          <a:p>
            <a:r>
              <a:rPr lang="en-US" sz="3200" dirty="0"/>
              <a:t>Discuss the project under completion. State its aims.</a:t>
            </a:r>
          </a:p>
          <a:p>
            <a:r>
              <a:rPr lang="en-US" sz="3200" dirty="0"/>
              <a:t>Revise the previous progress achieved, milestones achieved.</a:t>
            </a:r>
          </a:p>
          <a:p>
            <a:r>
              <a:rPr lang="en-US" sz="3200" dirty="0"/>
              <a:t>Restate how previous problems were solved.</a:t>
            </a:r>
          </a:p>
          <a:p>
            <a:r>
              <a:rPr lang="en-US" sz="3200" dirty="0"/>
              <a:t>Discuss changes in the scope or aims of the project if any.</a:t>
            </a:r>
          </a:p>
        </p:txBody>
      </p:sp>
    </p:spTree>
    <p:extLst>
      <p:ext uri="{BB962C8B-B14F-4D97-AF65-F5344CB8AC3E}">
        <p14:creationId xmlns:p14="http://schemas.microsoft.com/office/powerpoint/2010/main" val="21320311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 Completed</a:t>
            </a:r>
          </a:p>
        </p:txBody>
      </p:sp>
      <p:sp>
        <p:nvSpPr>
          <p:cNvPr id="3" name="Content Placeholder 2"/>
          <p:cNvSpPr>
            <a:spLocks noGrp="1"/>
          </p:cNvSpPr>
          <p:nvPr>
            <p:ph idx="1"/>
          </p:nvPr>
        </p:nvSpPr>
        <p:spPr/>
        <p:txBody>
          <a:bodyPr>
            <a:normAutofit/>
          </a:bodyPr>
          <a:lstStyle/>
          <a:p>
            <a:pPr marL="457200" indent="-457200">
              <a:buAutoNum type="arabicPeriod"/>
            </a:pPr>
            <a:r>
              <a:rPr lang="en-US" sz="3600" dirty="0"/>
              <a:t>Discuss all tasks achieved date wise or topic-wise (dates still need to be included).</a:t>
            </a:r>
          </a:p>
          <a:p>
            <a:pPr marL="457200" indent="-457200">
              <a:buAutoNum type="arabicPeriod"/>
            </a:pPr>
            <a:r>
              <a:rPr lang="en-US" sz="3600" dirty="0"/>
              <a:t>Provide details of how the tasks were achieved.</a:t>
            </a:r>
          </a:p>
          <a:p>
            <a:pPr marL="457200" indent="-457200">
              <a:buAutoNum type="arabicPeriod"/>
            </a:pPr>
            <a:r>
              <a:rPr lang="en-US" sz="3600" dirty="0"/>
              <a:t>Discuss to what extent the execution plan was followed.</a:t>
            </a:r>
          </a:p>
          <a:p>
            <a:pPr marL="457200" indent="-457200">
              <a:buAutoNum type="arabicPeriod"/>
            </a:pPr>
            <a:r>
              <a:rPr lang="en-US" sz="3600" dirty="0"/>
              <a:t>Discuss the role of each team or team member and his/her tasks accomplished.</a:t>
            </a:r>
          </a:p>
          <a:p>
            <a:pPr marL="457200" indent="-457200">
              <a:buAutoNum type="arabicPeriod"/>
            </a:pPr>
            <a:endParaRPr lang="en-US" dirty="0"/>
          </a:p>
        </p:txBody>
      </p:sp>
    </p:spTree>
    <p:extLst>
      <p:ext uri="{BB962C8B-B14F-4D97-AF65-F5344CB8AC3E}">
        <p14:creationId xmlns:p14="http://schemas.microsoft.com/office/powerpoint/2010/main" val="23432690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 Completed Topic-wise Example</a:t>
            </a:r>
          </a:p>
        </p:txBody>
      </p:sp>
      <p:sp>
        <p:nvSpPr>
          <p:cNvPr id="3" name="Content Placeholder 2"/>
          <p:cNvSpPr>
            <a:spLocks noGrp="1"/>
          </p:cNvSpPr>
          <p:nvPr>
            <p:ph idx="1"/>
          </p:nvPr>
        </p:nvSpPr>
        <p:spPr>
          <a:xfrm>
            <a:off x="594360" y="1508761"/>
            <a:ext cx="11061063" cy="4984114"/>
          </a:xfrm>
        </p:spPr>
        <p:txBody>
          <a:bodyPr>
            <a:normAutofit/>
          </a:bodyPr>
          <a:lstStyle/>
          <a:p>
            <a:pPr marL="0" indent="0">
              <a:buNone/>
            </a:pPr>
            <a:r>
              <a:rPr lang="en-US" sz="3500" b="1" dirty="0"/>
              <a:t>Review of Literature:</a:t>
            </a:r>
          </a:p>
          <a:p>
            <a:pPr marL="0" indent="0">
              <a:buNone/>
            </a:pPr>
            <a:r>
              <a:rPr lang="en-US" sz="3500" dirty="0"/>
              <a:t>15 research papers were downloaded from Taylor and Francis on January 8. LEJ was visited on January 10 and a total of 16 research papers and 7 books were downloaded.</a:t>
            </a:r>
          </a:p>
          <a:p>
            <a:pPr marL="0" indent="0">
              <a:buNone/>
            </a:pPr>
            <a:r>
              <a:rPr lang="en-US" sz="3500" b="1" dirty="0"/>
              <a:t>Data Collection:</a:t>
            </a:r>
          </a:p>
          <a:p>
            <a:pPr marL="0" indent="0">
              <a:buNone/>
            </a:pPr>
            <a:r>
              <a:rPr lang="en-US" sz="3500" dirty="0"/>
              <a:t>The research questionnaire was adapted to suit the context on January 11.</a:t>
            </a:r>
          </a:p>
          <a:p>
            <a:pPr marL="0" indent="0">
              <a:buNone/>
            </a:pPr>
            <a:r>
              <a:rPr lang="en-US" sz="3500" dirty="0"/>
              <a:t>The questionnaire was administered to School A on January 12.</a:t>
            </a:r>
          </a:p>
          <a:p>
            <a:pPr marL="0" indent="0">
              <a:buNone/>
            </a:pPr>
            <a:endParaRPr lang="en-US" dirty="0"/>
          </a:p>
        </p:txBody>
      </p:sp>
    </p:spTree>
    <p:extLst>
      <p:ext uri="{BB962C8B-B14F-4D97-AF65-F5344CB8AC3E}">
        <p14:creationId xmlns:p14="http://schemas.microsoft.com/office/powerpoint/2010/main" val="18719382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 Remaining</a:t>
            </a:r>
          </a:p>
        </p:txBody>
      </p:sp>
      <p:sp>
        <p:nvSpPr>
          <p:cNvPr id="3" name="Content Placeholder 2"/>
          <p:cNvSpPr>
            <a:spLocks noGrp="1"/>
          </p:cNvSpPr>
          <p:nvPr>
            <p:ph idx="1"/>
          </p:nvPr>
        </p:nvSpPr>
        <p:spPr/>
        <p:txBody>
          <a:bodyPr>
            <a:normAutofit/>
          </a:bodyPr>
          <a:lstStyle/>
          <a:p>
            <a:pPr marL="457200" indent="-457200">
              <a:buAutoNum type="arabicPeriod"/>
            </a:pPr>
            <a:r>
              <a:rPr lang="en-US" sz="3600" dirty="0"/>
              <a:t>State the tasks scheduled for the next progress report with dates. </a:t>
            </a:r>
          </a:p>
        </p:txBody>
      </p:sp>
    </p:spTree>
    <p:extLst>
      <p:ext uri="{BB962C8B-B14F-4D97-AF65-F5344CB8AC3E}">
        <p14:creationId xmlns:p14="http://schemas.microsoft.com/office/powerpoint/2010/main" val="17488064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Problems/Adjustments</a:t>
            </a:r>
          </a:p>
        </p:txBody>
      </p:sp>
      <p:sp>
        <p:nvSpPr>
          <p:cNvPr id="3" name="Content Placeholder 2"/>
          <p:cNvSpPr>
            <a:spLocks noGrp="1"/>
          </p:cNvSpPr>
          <p:nvPr>
            <p:ph idx="1"/>
          </p:nvPr>
        </p:nvSpPr>
        <p:spPr>
          <a:xfrm>
            <a:off x="487680" y="1825625"/>
            <a:ext cx="11353800" cy="4351338"/>
          </a:xfrm>
        </p:spPr>
        <p:txBody>
          <a:bodyPr/>
          <a:lstStyle/>
          <a:p>
            <a:pPr marL="457200" indent="-457200">
              <a:buAutoNum type="arabicPeriod"/>
            </a:pPr>
            <a:r>
              <a:rPr lang="en-US" sz="3200" dirty="0"/>
              <a:t>Discuss the problems you encountered.</a:t>
            </a:r>
          </a:p>
          <a:p>
            <a:pPr marL="457200" indent="-457200">
              <a:buAutoNum type="arabicPeriod"/>
            </a:pPr>
            <a:r>
              <a:rPr lang="en-US" sz="3200" dirty="0"/>
              <a:t>Discuss how the problem impacted the progress and how it was resolved.</a:t>
            </a:r>
          </a:p>
          <a:p>
            <a:pPr marL="457200" indent="-457200">
              <a:buAutoNum type="arabicPeriod"/>
            </a:pPr>
            <a:r>
              <a:rPr lang="en-US" sz="3200" dirty="0"/>
              <a:t>Discuss the adjustments or changes that needed to be made due to the problem or any unexpected occurrence. </a:t>
            </a:r>
          </a:p>
          <a:p>
            <a:pPr marL="0" indent="0">
              <a:buNone/>
            </a:pPr>
            <a:endParaRPr lang="en-US" dirty="0"/>
          </a:p>
        </p:txBody>
      </p:sp>
    </p:spTree>
    <p:extLst>
      <p:ext uri="{BB962C8B-B14F-4D97-AF65-F5344CB8AC3E}">
        <p14:creationId xmlns:p14="http://schemas.microsoft.com/office/powerpoint/2010/main" val="40440310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idx="1"/>
          </p:nvPr>
        </p:nvSpPr>
        <p:spPr>
          <a:xfrm>
            <a:off x="838200" y="1825625"/>
            <a:ext cx="10805160" cy="4351338"/>
          </a:xfrm>
        </p:spPr>
        <p:txBody>
          <a:bodyPr/>
          <a:lstStyle/>
          <a:p>
            <a:pPr marL="457200" indent="-457200">
              <a:buAutoNum type="arabicPeriod"/>
            </a:pPr>
            <a:r>
              <a:rPr lang="en-US" sz="3600" dirty="0"/>
              <a:t>Write the summary of previous sections.</a:t>
            </a:r>
          </a:p>
          <a:p>
            <a:pPr marL="457200" indent="-457200">
              <a:buAutoNum type="arabicPeriod"/>
            </a:pPr>
            <a:r>
              <a:rPr lang="en-US" sz="3600" dirty="0"/>
              <a:t>Evaluate your progress (are you satisfied or not and to what extent)</a:t>
            </a:r>
          </a:p>
          <a:p>
            <a:pPr marL="0" indent="0">
              <a:buNone/>
            </a:pPr>
            <a:endParaRPr lang="en-US" dirty="0"/>
          </a:p>
        </p:txBody>
      </p:sp>
    </p:spTree>
    <p:extLst>
      <p:ext uri="{BB962C8B-B14F-4D97-AF65-F5344CB8AC3E}">
        <p14:creationId xmlns:p14="http://schemas.microsoft.com/office/powerpoint/2010/main" val="37501073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r>
              <a:rPr lang="en-US" dirty="0" smtClean="0"/>
              <a:t>Name the project</a:t>
            </a:r>
          </a:p>
          <a:p>
            <a:r>
              <a:rPr lang="en-US" dirty="0" smtClean="0"/>
              <a:t>Indicate the reporting period, which is the time the report covers.</a:t>
            </a:r>
          </a:p>
          <a:p>
            <a:r>
              <a:rPr lang="en-US" dirty="0" smtClean="0"/>
              <a:t>State the purpose of the report (to tell readers the status of the project)</a:t>
            </a:r>
          </a:p>
          <a:p>
            <a:r>
              <a:rPr lang="en-US" dirty="0" smtClean="0">
                <a:solidFill>
                  <a:srgbClr val="FF0000"/>
                </a:solidFill>
              </a:rPr>
              <a:t>To:  Yearbook Staff Members</a:t>
            </a:r>
          </a:p>
          <a:p>
            <a:r>
              <a:rPr lang="en-US" dirty="0" smtClean="0">
                <a:solidFill>
                  <a:srgbClr val="FF0000"/>
                </a:solidFill>
              </a:rPr>
              <a:t>From:  Yearbook Staff Trip Committee</a:t>
            </a:r>
          </a:p>
          <a:p>
            <a:r>
              <a:rPr lang="en-US" dirty="0" smtClean="0">
                <a:solidFill>
                  <a:srgbClr val="FF0000"/>
                </a:solidFill>
              </a:rPr>
              <a:t>Date:  February 1, 20….</a:t>
            </a:r>
          </a:p>
          <a:p>
            <a:r>
              <a:rPr lang="en-US" dirty="0" smtClean="0">
                <a:solidFill>
                  <a:srgbClr val="FF0000"/>
                </a:solidFill>
              </a:rPr>
              <a:t>Subject: Progress Report 3: Planning for trip to Disney World</a:t>
            </a:r>
            <a:endParaRPr lang="en-US" dirty="0">
              <a:solidFill>
                <a:srgbClr val="FF0000"/>
              </a:solidFill>
            </a:endParaRPr>
          </a:p>
        </p:txBody>
      </p:sp>
    </p:spTree>
    <p:extLst>
      <p:ext uri="{BB962C8B-B14F-4D97-AF65-F5344CB8AC3E}">
        <p14:creationId xmlns:p14="http://schemas.microsoft.com/office/powerpoint/2010/main" val="7393291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Example</a:t>
            </a:r>
            <a:endParaRPr lang="en-US" dirty="0"/>
          </a:p>
        </p:txBody>
      </p:sp>
      <p:sp>
        <p:nvSpPr>
          <p:cNvPr id="3" name="Content Placeholder 2"/>
          <p:cNvSpPr>
            <a:spLocks noGrp="1"/>
          </p:cNvSpPr>
          <p:nvPr>
            <p:ph idx="1"/>
          </p:nvPr>
        </p:nvSpPr>
        <p:spPr/>
        <p:txBody>
          <a:bodyPr/>
          <a:lstStyle/>
          <a:p>
            <a:endParaRPr lang="en-US" dirty="0" smtClean="0"/>
          </a:p>
          <a:p>
            <a:pPr marL="0" indent="0">
              <a:buNone/>
            </a:pPr>
            <a:r>
              <a:rPr lang="en-US" dirty="0" smtClean="0">
                <a:solidFill>
                  <a:srgbClr val="FF0000"/>
                </a:solidFill>
              </a:rPr>
              <a:t>Since our yearbook staff trip to Disney world is less than two months away, we are working hard to make an enjoyable adventure possible. This report outlines the accomplishments, the work remaining, and one problem encountered during January.</a:t>
            </a:r>
          </a:p>
          <a:p>
            <a:pPr marL="0" indent="0">
              <a:buNone/>
            </a:pPr>
            <a:r>
              <a:rPr lang="en-US" dirty="0" smtClean="0"/>
              <a:t>This introduction has two parts: the first sentence is telling us the purpose, and the second sentence is informing us about the points being discussed in the report through an outline.</a:t>
            </a:r>
            <a:endParaRPr lang="en-US" dirty="0"/>
          </a:p>
        </p:txBody>
      </p:sp>
    </p:spTree>
    <p:extLst>
      <p:ext uri="{BB962C8B-B14F-4D97-AF65-F5344CB8AC3E}">
        <p14:creationId xmlns:p14="http://schemas.microsoft.com/office/powerpoint/2010/main" val="20645115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Which of the following activities are essential happenings of an organization?</a:t>
            </a:r>
          </a:p>
        </p:txBody>
      </p:sp>
      <p:sp>
        <p:nvSpPr>
          <p:cNvPr id="3" name="Content Placeholder 2"/>
          <p:cNvSpPr>
            <a:spLocks noGrp="1"/>
          </p:cNvSpPr>
          <p:nvPr>
            <p:ph idx="1"/>
          </p:nvPr>
        </p:nvSpPr>
        <p:spPr/>
        <p:txBody>
          <a:bodyPr>
            <a:normAutofit/>
          </a:bodyPr>
          <a:lstStyle/>
          <a:p>
            <a:pPr marL="0" indent="0">
              <a:buNone/>
            </a:pPr>
            <a:endParaRPr lang="en-US" sz="2800" dirty="0"/>
          </a:p>
          <a:p>
            <a:r>
              <a:rPr lang="en-US" sz="2800" dirty="0"/>
              <a:t>Assigning tasks to different departments</a:t>
            </a:r>
          </a:p>
          <a:p>
            <a:r>
              <a:rPr lang="en-US" sz="2800" dirty="0"/>
              <a:t>Taking up projects both external and internal.</a:t>
            </a:r>
          </a:p>
          <a:p>
            <a:r>
              <a:rPr lang="en-US" sz="2800" dirty="0"/>
              <a:t>Procuring bids and contracts</a:t>
            </a:r>
          </a:p>
        </p:txBody>
      </p:sp>
    </p:spTree>
    <p:extLst>
      <p:ext uri="{BB962C8B-B14F-4D97-AF65-F5344CB8AC3E}">
        <p14:creationId xmlns:p14="http://schemas.microsoft.com/office/powerpoint/2010/main" val="22487546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 COMPLETED</a:t>
            </a:r>
            <a:endParaRPr lang="en-US" dirty="0"/>
          </a:p>
        </p:txBody>
      </p:sp>
      <p:sp>
        <p:nvSpPr>
          <p:cNvPr id="3" name="Content Placeholder 2"/>
          <p:cNvSpPr>
            <a:spLocks noGrp="1"/>
          </p:cNvSpPr>
          <p:nvPr>
            <p:ph idx="1"/>
          </p:nvPr>
        </p:nvSpPr>
        <p:spPr/>
        <p:txBody>
          <a:bodyPr/>
          <a:lstStyle/>
          <a:p>
            <a:r>
              <a:rPr lang="en-US" dirty="0" smtClean="0"/>
              <a:t>Notify again the time period you cover</a:t>
            </a:r>
          </a:p>
          <a:p>
            <a:r>
              <a:rPr lang="en-US" dirty="0" smtClean="0"/>
              <a:t>Use past tense verbs </a:t>
            </a:r>
          </a:p>
          <a:p>
            <a:r>
              <a:rPr lang="en-US" dirty="0" smtClean="0"/>
              <a:t>Use subheadings to separate tasks or bulleted lists.</a:t>
            </a:r>
          </a:p>
          <a:p>
            <a:r>
              <a:rPr lang="en-US" dirty="0" smtClean="0"/>
              <a:t>Provide sufficient details and explanations about each job completed because your reader is probably most concerned about what you have done so far on the project. Ensure that this section is clear and accurate by placing the most important ideas first.</a:t>
            </a:r>
            <a:endParaRPr lang="en-US" dirty="0"/>
          </a:p>
        </p:txBody>
      </p:sp>
    </p:spTree>
    <p:extLst>
      <p:ext uri="{BB962C8B-B14F-4D97-AF65-F5344CB8AC3E}">
        <p14:creationId xmlns:p14="http://schemas.microsoft.com/office/powerpoint/2010/main" val="32801842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WORK COMPLETED</a:t>
            </a:r>
            <a:endParaRPr lang="en-US" dirty="0"/>
          </a:p>
        </p:txBody>
      </p:sp>
      <p:sp>
        <p:nvSpPr>
          <p:cNvPr id="3" name="Content Placeholder 2"/>
          <p:cNvSpPr>
            <a:spLocks noGrp="1"/>
          </p:cNvSpPr>
          <p:nvPr>
            <p:ph idx="1"/>
          </p:nvPr>
        </p:nvSpPr>
        <p:spPr>
          <a:xfrm>
            <a:off x="838200" y="1315453"/>
            <a:ext cx="10515600" cy="5309936"/>
          </a:xfrm>
        </p:spPr>
        <p:txBody>
          <a:bodyPr/>
          <a:lstStyle/>
          <a:p>
            <a:r>
              <a:rPr lang="en-US" b="1" dirty="0" smtClean="0"/>
              <a:t>Work Completed (January 1- February 20)</a:t>
            </a:r>
          </a:p>
          <a:p>
            <a:pPr marL="0" indent="0">
              <a:buNone/>
            </a:pPr>
            <a:r>
              <a:rPr lang="en-US" sz="2400" dirty="0" smtClean="0"/>
              <a:t>We are marking a few things off the to-do list. With our current level of enthusiasm, we will get there.</a:t>
            </a:r>
          </a:p>
          <a:p>
            <a:r>
              <a:rPr lang="en-US" b="1" dirty="0" smtClean="0"/>
              <a:t>Finances and Reservations</a:t>
            </a:r>
          </a:p>
          <a:p>
            <a:pPr marL="0" indent="0">
              <a:buNone/>
            </a:pPr>
            <a:r>
              <a:rPr lang="en-US" sz="2400" dirty="0" smtClean="0"/>
              <a:t>The staff sponsored two doughnuts sales to add $350to the travel fund.</a:t>
            </a:r>
          </a:p>
          <a:p>
            <a:pPr marL="0" indent="0">
              <a:buNone/>
            </a:pPr>
            <a:r>
              <a:rPr lang="en-US" sz="2400" dirty="0" smtClean="0"/>
              <a:t>Three buses from the White Goose Line costing $ 800 each have been reserved. In addition, reservations have been made for three nights at the Disney Dunes Hotel and a deposit of $500b paid to the hotel.</a:t>
            </a:r>
          </a:p>
          <a:p>
            <a:r>
              <a:rPr lang="en-US" b="1" dirty="0" smtClean="0"/>
              <a:t>Equipment</a:t>
            </a:r>
          </a:p>
          <a:p>
            <a:pPr marL="0" indent="0">
              <a:buNone/>
            </a:pPr>
            <a:r>
              <a:rPr lang="en-US" sz="2400" dirty="0" smtClean="0"/>
              <a:t>Since University policy requires insurance for the school-owned cameras and computers we will need, we have purchased a replacement value policy from </a:t>
            </a:r>
            <a:r>
              <a:rPr lang="en-US" sz="2400" dirty="0" err="1" smtClean="0"/>
              <a:t>Lunden</a:t>
            </a:r>
            <a:r>
              <a:rPr lang="en-US" sz="2400" dirty="0" smtClean="0"/>
              <a:t> Insurance to cover the time of our trip.</a:t>
            </a:r>
            <a:endParaRPr lang="en-US" sz="2400" dirty="0"/>
          </a:p>
        </p:txBody>
      </p:sp>
    </p:spTree>
    <p:extLst>
      <p:ext uri="{BB962C8B-B14F-4D97-AF65-F5344CB8AC3E}">
        <p14:creationId xmlns:p14="http://schemas.microsoft.com/office/powerpoint/2010/main" val="40773170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 SCHEDULED</a:t>
            </a:r>
            <a:endParaRPr lang="en-US" dirty="0"/>
          </a:p>
        </p:txBody>
      </p:sp>
      <p:sp>
        <p:nvSpPr>
          <p:cNvPr id="3" name="Content Placeholder 2"/>
          <p:cNvSpPr>
            <a:spLocks noGrp="1"/>
          </p:cNvSpPr>
          <p:nvPr>
            <p:ph idx="1"/>
          </p:nvPr>
        </p:nvSpPr>
        <p:spPr/>
        <p:txBody>
          <a:bodyPr/>
          <a:lstStyle/>
          <a:p>
            <a:r>
              <a:rPr lang="en-US" dirty="0" smtClean="0"/>
              <a:t> Tell your audience what work needs to be done in the next reporting period.</a:t>
            </a:r>
          </a:p>
          <a:p>
            <a:r>
              <a:rPr lang="en-US" dirty="0" smtClean="0"/>
              <a:t>Use Future tense verbs</a:t>
            </a:r>
          </a:p>
          <a:p>
            <a:r>
              <a:rPr lang="en-US" dirty="0"/>
              <a:t> </a:t>
            </a:r>
            <a:r>
              <a:rPr lang="en-US" dirty="0" smtClean="0"/>
              <a:t>Separate and emphasize each major task or job with subheadings.</a:t>
            </a:r>
          </a:p>
          <a:p>
            <a:pPr marL="0" indent="0">
              <a:buNone/>
            </a:pPr>
            <a:endParaRPr lang="en-US" dirty="0"/>
          </a:p>
        </p:txBody>
      </p:sp>
    </p:spTree>
    <p:extLst>
      <p:ext uri="{BB962C8B-B14F-4D97-AF65-F5344CB8AC3E}">
        <p14:creationId xmlns:p14="http://schemas.microsoft.com/office/powerpoint/2010/main" val="14022464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WORK SCHEDULED</a:t>
            </a:r>
            <a:endParaRPr lang="en-US" dirty="0"/>
          </a:p>
        </p:txBody>
      </p:sp>
      <p:sp>
        <p:nvSpPr>
          <p:cNvPr id="3" name="Content Placeholder 2"/>
          <p:cNvSpPr>
            <a:spLocks noGrp="1"/>
          </p:cNvSpPr>
          <p:nvPr>
            <p:ph idx="1"/>
          </p:nvPr>
        </p:nvSpPr>
        <p:spPr>
          <a:xfrm>
            <a:off x="838200" y="1379620"/>
            <a:ext cx="10515600" cy="5053263"/>
          </a:xfrm>
        </p:spPr>
        <p:txBody>
          <a:bodyPr/>
          <a:lstStyle/>
          <a:p>
            <a:r>
              <a:rPr lang="en-US" dirty="0" smtClean="0"/>
              <a:t> </a:t>
            </a:r>
            <a:r>
              <a:rPr lang="en-US" b="1" dirty="0" smtClean="0"/>
              <a:t>Work Scheduled</a:t>
            </a:r>
          </a:p>
          <a:p>
            <a:pPr marL="0" indent="0">
              <a:buNone/>
            </a:pPr>
            <a:r>
              <a:rPr lang="en-US" sz="2400" dirty="0" smtClean="0"/>
              <a:t>The remaining responsibilities are earning the rest of the money and making additional reservations.</a:t>
            </a:r>
          </a:p>
          <a:p>
            <a:pPr marL="0" indent="0">
              <a:buNone/>
            </a:pPr>
            <a:r>
              <a:rPr lang="en-US" sz="2400" b="1" dirty="0" smtClean="0"/>
              <a:t>Finances</a:t>
            </a:r>
            <a:r>
              <a:rPr lang="en-US" sz="2400" dirty="0" smtClean="0"/>
              <a:t> </a:t>
            </a:r>
          </a:p>
          <a:p>
            <a:pPr marL="0" indent="0">
              <a:buNone/>
            </a:pPr>
            <a:r>
              <a:rPr lang="en-US" sz="2400" dirty="0" smtClean="0"/>
              <a:t>The fund balance now contains $9000 of the $11000 we need for the trip. Five other fund raising projects have been scheduled. However, if the future projects are as successful as the last two, we may raise the remaining $ 2000 after only three projects have been completed.</a:t>
            </a:r>
          </a:p>
          <a:p>
            <a:pPr marL="0" indent="0">
              <a:buNone/>
            </a:pPr>
            <a:r>
              <a:rPr lang="en-US" sz="2400" b="1" dirty="0" smtClean="0"/>
              <a:t>Reservations</a:t>
            </a:r>
          </a:p>
          <a:p>
            <a:pPr marL="0" indent="0">
              <a:buNone/>
            </a:pPr>
            <a:r>
              <a:rPr lang="en-US" sz="2400" dirty="0" smtClean="0"/>
              <a:t>We will order two-day passes for Disney World and one day tickets for Sea World next week. Also, Mr. Zia will make reservations for the yearbook Banquet at Waterside Restaurant in Orlando.</a:t>
            </a:r>
          </a:p>
          <a:p>
            <a:pPr marL="0" indent="0">
              <a:buNone/>
            </a:pPr>
            <a:endParaRPr lang="en-US" sz="2400" dirty="0" smtClean="0"/>
          </a:p>
          <a:p>
            <a:endParaRPr lang="en-US" b="1" dirty="0"/>
          </a:p>
        </p:txBody>
      </p:sp>
    </p:spTree>
    <p:extLst>
      <p:ext uri="{BB962C8B-B14F-4D97-AF65-F5344CB8AC3E}">
        <p14:creationId xmlns:p14="http://schemas.microsoft.com/office/powerpoint/2010/main" val="5885516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PROBLEMS</a:t>
            </a:r>
            <a:endParaRPr lang="en-US" dirty="0"/>
          </a:p>
        </p:txBody>
      </p:sp>
      <p:sp>
        <p:nvSpPr>
          <p:cNvPr id="3" name="Content Placeholder 2"/>
          <p:cNvSpPr>
            <a:spLocks noGrp="1"/>
          </p:cNvSpPr>
          <p:nvPr>
            <p:ph idx="1"/>
          </p:nvPr>
        </p:nvSpPr>
        <p:spPr/>
        <p:txBody>
          <a:bodyPr/>
          <a:lstStyle/>
          <a:p>
            <a:r>
              <a:rPr lang="en-US" dirty="0" smtClean="0"/>
              <a:t>Describe any obstacle to completing the job.</a:t>
            </a:r>
          </a:p>
          <a:p>
            <a:r>
              <a:rPr lang="en-US" dirty="0" smtClean="0"/>
              <a:t>Inform the reader of anything that has affected the quality or quantity of work.</a:t>
            </a:r>
          </a:p>
          <a:p>
            <a:r>
              <a:rPr lang="en-US" dirty="0" smtClean="0"/>
              <a:t>Report just the facts unless you need to assign responsibility for  </a:t>
            </a:r>
            <a:r>
              <a:rPr lang="en-US" smtClean="0"/>
              <a:t>problems created.</a:t>
            </a:r>
            <a:endParaRPr lang="en-US" dirty="0"/>
          </a:p>
        </p:txBody>
      </p:sp>
    </p:spTree>
    <p:extLst>
      <p:ext uri="{BB962C8B-B14F-4D97-AF65-F5344CB8AC3E}">
        <p14:creationId xmlns:p14="http://schemas.microsoft.com/office/powerpoint/2010/main" val="36696350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
            </a:r>
            <a:r>
              <a:rPr lang="en-US" dirty="0"/>
              <a:t>PROBLEMS</a:t>
            </a:r>
          </a:p>
        </p:txBody>
      </p:sp>
      <p:sp>
        <p:nvSpPr>
          <p:cNvPr id="3" name="Content Placeholder 2"/>
          <p:cNvSpPr>
            <a:spLocks noGrp="1"/>
          </p:cNvSpPr>
          <p:nvPr>
            <p:ph idx="1"/>
          </p:nvPr>
        </p:nvSpPr>
        <p:spPr/>
        <p:txBody>
          <a:bodyPr/>
          <a:lstStyle/>
          <a:p>
            <a:r>
              <a:rPr lang="en-US" dirty="0" smtClean="0"/>
              <a:t>Problems</a:t>
            </a:r>
          </a:p>
          <a:p>
            <a:pPr marL="0" indent="0">
              <a:buNone/>
            </a:pPr>
            <a:r>
              <a:rPr lang="en-US" dirty="0" smtClean="0"/>
              <a:t>The University Board has agreed to consider our request to be excused from classes early on the day we leave. Otherwise, we cannot reach Orlando before three o’ clock in the morning. If we arrive in the middle of the night, we will probably spend the day planned for Disney World catching up on sleep. </a:t>
            </a:r>
          </a:p>
          <a:p>
            <a:pPr marL="0" indent="0">
              <a:buNone/>
            </a:pPr>
            <a:r>
              <a:rPr lang="en-US" dirty="0" smtClean="0"/>
              <a:t>We might think of changing the schedule if the board denies our request. Other plans are proceeding as expected, and we should have all work for the trip completed by March 16, two weeks before departure.</a:t>
            </a:r>
            <a:endParaRPr lang="en-US" dirty="0"/>
          </a:p>
        </p:txBody>
      </p:sp>
    </p:spTree>
    <p:extLst>
      <p:ext uri="{BB962C8B-B14F-4D97-AF65-F5344CB8AC3E}">
        <p14:creationId xmlns:p14="http://schemas.microsoft.com/office/powerpoint/2010/main" val="18637282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Which of the following are duties of higher management?</a:t>
            </a:r>
          </a:p>
        </p:txBody>
      </p:sp>
      <p:sp>
        <p:nvSpPr>
          <p:cNvPr id="3" name="Content Placeholder 2"/>
          <p:cNvSpPr>
            <a:spLocks noGrp="1"/>
          </p:cNvSpPr>
          <p:nvPr>
            <p:ph idx="1"/>
          </p:nvPr>
        </p:nvSpPr>
        <p:spPr/>
        <p:txBody>
          <a:bodyPr/>
          <a:lstStyle/>
          <a:p>
            <a:r>
              <a:rPr lang="en-US" dirty="0"/>
              <a:t>Controlling tasks and operations</a:t>
            </a:r>
          </a:p>
          <a:p>
            <a:r>
              <a:rPr lang="en-US" dirty="0"/>
              <a:t>Monitoring work in progress</a:t>
            </a:r>
          </a:p>
          <a:p>
            <a:r>
              <a:rPr lang="en-US" dirty="0"/>
              <a:t>Evaluating and assessing the work under progress and work completed</a:t>
            </a:r>
          </a:p>
          <a:p>
            <a:r>
              <a:rPr lang="en-US" dirty="0"/>
              <a:t>Keeping up-to-date as regards the progress of projects and tasks</a:t>
            </a:r>
          </a:p>
        </p:txBody>
      </p:sp>
    </p:spTree>
    <p:extLst>
      <p:ext uri="{BB962C8B-B14F-4D97-AF65-F5344CB8AC3E}">
        <p14:creationId xmlns:p14="http://schemas.microsoft.com/office/powerpoint/2010/main" val="8787757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How do departments and project managers inform about the progress and status of the projects assigned to them??</a:t>
            </a:r>
          </a:p>
        </p:txBody>
      </p:sp>
      <p:sp>
        <p:nvSpPr>
          <p:cNvPr id="3" name="Content Placeholder 2"/>
          <p:cNvSpPr>
            <a:spLocks noGrp="1"/>
          </p:cNvSpPr>
          <p:nvPr>
            <p:ph idx="1"/>
          </p:nvPr>
        </p:nvSpPr>
        <p:spPr>
          <a:xfrm>
            <a:off x="2438400" y="4724400"/>
            <a:ext cx="7772400" cy="1631160"/>
          </a:xfrm>
        </p:spPr>
        <p:txBody>
          <a:bodyPr/>
          <a:lstStyle/>
          <a:p>
            <a:endParaRPr lang="en-US" dirty="0"/>
          </a:p>
        </p:txBody>
      </p:sp>
    </p:spTree>
    <p:extLst>
      <p:ext uri="{BB962C8B-B14F-4D97-AF65-F5344CB8AC3E}">
        <p14:creationId xmlns:p14="http://schemas.microsoft.com/office/powerpoint/2010/main" val="1932541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answer is……..</a:t>
            </a:r>
          </a:p>
        </p:txBody>
      </p:sp>
      <p:sp>
        <p:nvSpPr>
          <p:cNvPr id="3" name="Content Placeholder 2"/>
          <p:cNvSpPr>
            <a:spLocks noGrp="1"/>
          </p:cNvSpPr>
          <p:nvPr>
            <p:ph idx="1"/>
          </p:nvPr>
        </p:nvSpPr>
        <p:spPr/>
        <p:txBody>
          <a:bodyPr/>
          <a:lstStyle/>
          <a:p>
            <a:pPr>
              <a:buNone/>
            </a:pPr>
            <a:r>
              <a:rPr lang="en-US" dirty="0"/>
              <a:t>The progress report or status report.</a:t>
            </a:r>
          </a:p>
          <a:p>
            <a:pPr>
              <a:buNone/>
            </a:pPr>
            <a:endParaRPr lang="en-US" dirty="0"/>
          </a:p>
          <a:p>
            <a:pPr>
              <a:buNone/>
            </a:pPr>
            <a:r>
              <a:rPr lang="en-US" dirty="0"/>
              <a:t>It can be both oral or written.</a:t>
            </a:r>
          </a:p>
          <a:p>
            <a:pPr>
              <a:buNone/>
            </a:pPr>
            <a:r>
              <a:rPr lang="en-US" dirty="0"/>
              <a:t>Usually it is written.</a:t>
            </a:r>
          </a:p>
        </p:txBody>
      </p:sp>
    </p:spTree>
    <p:extLst>
      <p:ext uri="{BB962C8B-B14F-4D97-AF65-F5344CB8AC3E}">
        <p14:creationId xmlns:p14="http://schemas.microsoft.com/office/powerpoint/2010/main" val="33987546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Progress Report</a:t>
            </a:r>
          </a:p>
        </p:txBody>
      </p:sp>
      <p:sp>
        <p:nvSpPr>
          <p:cNvPr id="3" name="Content Placeholder 2"/>
          <p:cNvSpPr>
            <a:spLocks noGrp="1"/>
          </p:cNvSpPr>
          <p:nvPr>
            <p:ph idx="1"/>
          </p:nvPr>
        </p:nvSpPr>
        <p:spPr>
          <a:xfrm>
            <a:off x="213360" y="1825625"/>
            <a:ext cx="11765280" cy="4351338"/>
          </a:xfrm>
        </p:spPr>
        <p:txBody>
          <a:bodyPr/>
          <a:lstStyle/>
          <a:p>
            <a:pPr algn="just"/>
            <a:r>
              <a:rPr lang="en-US" sz="3600" dirty="0"/>
              <a:t>It is a report that informs the reader about the status of the progress of a given project under completion.</a:t>
            </a:r>
          </a:p>
          <a:p>
            <a:pPr algn="just"/>
            <a:endParaRPr lang="en-US" sz="3600" dirty="0"/>
          </a:p>
          <a:p>
            <a:pPr algn="just">
              <a:buNone/>
            </a:pPr>
            <a:r>
              <a:rPr lang="en-US" sz="3600" dirty="0"/>
              <a:t>Note: The number of progress reports for any project along with the time period after which a progress report will be produced is usually decided in the beginning of the project.</a:t>
            </a:r>
          </a:p>
          <a:p>
            <a:endParaRPr lang="en-US" dirty="0"/>
          </a:p>
        </p:txBody>
      </p:sp>
    </p:spTree>
    <p:extLst>
      <p:ext uri="{BB962C8B-B14F-4D97-AF65-F5344CB8AC3E}">
        <p14:creationId xmlns:p14="http://schemas.microsoft.com/office/powerpoint/2010/main" val="11677482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
            </a:r>
            <a:br>
              <a:rPr lang="en-US" dirty="0"/>
            </a:br>
            <a:r>
              <a:rPr lang="en-US" dirty="0"/>
              <a:t>Possible number of Progress Reports You May Need to Write</a:t>
            </a:r>
          </a:p>
        </p:txBody>
      </p:sp>
      <p:sp>
        <p:nvSpPr>
          <p:cNvPr id="3" name="Content Placeholder 2"/>
          <p:cNvSpPr>
            <a:spLocks noGrp="1"/>
          </p:cNvSpPr>
          <p:nvPr>
            <p:ph idx="1"/>
          </p:nvPr>
        </p:nvSpPr>
        <p:spPr/>
        <p:txBody>
          <a:bodyPr>
            <a:normAutofit/>
          </a:bodyPr>
          <a:lstStyle/>
          <a:p>
            <a:pPr marL="0" indent="0" algn="just">
              <a:buNone/>
            </a:pPr>
            <a:r>
              <a:rPr lang="en-US" sz="3600" dirty="0"/>
              <a:t>If a Project is 6 months long, then after every fortnight (14 days), you may directed to provide a written progress report</a:t>
            </a:r>
          </a:p>
          <a:p>
            <a:pPr marL="0" indent="0" algn="just">
              <a:buNone/>
            </a:pPr>
            <a:r>
              <a:rPr lang="en-US" sz="3600" dirty="0"/>
              <a:t>PR-1 (Jan1-Jan14)</a:t>
            </a:r>
          </a:p>
          <a:p>
            <a:pPr marL="0" indent="0" algn="just">
              <a:buNone/>
            </a:pPr>
            <a:r>
              <a:rPr lang="en-US" sz="3600" dirty="0"/>
              <a:t>PR-2 (Jan 15-Jan28)</a:t>
            </a:r>
          </a:p>
          <a:p>
            <a:pPr marL="0" indent="0" algn="just">
              <a:buNone/>
            </a:pPr>
            <a:r>
              <a:rPr lang="en-US" sz="3600" dirty="0">
                <a:solidFill>
                  <a:srgbClr val="FF0000"/>
                </a:solidFill>
              </a:rPr>
              <a:t>PR-3 (Jan28-Feb9)-----</a:t>
            </a:r>
          </a:p>
        </p:txBody>
      </p:sp>
    </p:spTree>
    <p:extLst>
      <p:ext uri="{BB962C8B-B14F-4D97-AF65-F5344CB8AC3E}">
        <p14:creationId xmlns:p14="http://schemas.microsoft.com/office/powerpoint/2010/main" val="41075084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r>
            <a:br>
              <a:rPr lang="en-US" dirty="0"/>
            </a:br>
            <a:r>
              <a:rPr lang="en-US" dirty="0"/>
              <a:t>Action Plans may include</a:t>
            </a:r>
          </a:p>
        </p:txBody>
      </p:sp>
      <p:sp>
        <p:nvSpPr>
          <p:cNvPr id="3" name="Content Placeholder 2"/>
          <p:cNvSpPr>
            <a:spLocks noGrp="1"/>
          </p:cNvSpPr>
          <p:nvPr>
            <p:ph idx="1"/>
          </p:nvPr>
        </p:nvSpPr>
        <p:spPr/>
        <p:txBody>
          <a:bodyPr/>
          <a:lstStyle/>
          <a:p>
            <a:pPr marL="0" indent="0">
              <a:buNone/>
            </a:pPr>
            <a:r>
              <a:rPr lang="en-US" dirty="0"/>
              <a:t>Timelines</a:t>
            </a:r>
          </a:p>
          <a:p>
            <a:pPr marL="0" indent="0">
              <a:buNone/>
            </a:pPr>
            <a:r>
              <a:rPr lang="en-US" dirty="0"/>
              <a:t>Tasks to accomplish with dates, deliverables</a:t>
            </a:r>
          </a:p>
          <a:p>
            <a:pPr marL="0" indent="0">
              <a:buNone/>
            </a:pPr>
            <a:r>
              <a:rPr lang="en-US" dirty="0"/>
              <a:t>Assignment of tasks to members</a:t>
            </a:r>
          </a:p>
          <a:p>
            <a:pPr marL="0" indent="0">
              <a:buNone/>
            </a:pPr>
            <a:r>
              <a:rPr lang="en-US" dirty="0"/>
              <a:t>Budget, time allotted</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749193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Purpose of a Progress report</a:t>
            </a:r>
          </a:p>
        </p:txBody>
      </p:sp>
      <p:sp>
        <p:nvSpPr>
          <p:cNvPr id="3" name="Content Placeholder 2"/>
          <p:cNvSpPr>
            <a:spLocks noGrp="1"/>
          </p:cNvSpPr>
          <p:nvPr>
            <p:ph idx="1"/>
          </p:nvPr>
        </p:nvSpPr>
        <p:spPr/>
        <p:txBody>
          <a:bodyPr>
            <a:normAutofit/>
          </a:bodyPr>
          <a:lstStyle/>
          <a:p>
            <a:r>
              <a:rPr lang="en-US" dirty="0"/>
              <a:t>To update and inform higher management so that they can assess costs and potential successful completion by established deadline.</a:t>
            </a:r>
          </a:p>
          <a:p>
            <a:r>
              <a:rPr lang="en-US" dirty="0"/>
              <a:t>Inform readers who are absent form the site.</a:t>
            </a:r>
          </a:p>
          <a:p>
            <a:r>
              <a:rPr lang="en-US" dirty="0"/>
              <a:t>Obtain the required assistance or changes in the original plan.</a:t>
            </a:r>
          </a:p>
          <a:p>
            <a:r>
              <a:rPr lang="en-US" dirty="0"/>
              <a:t>Share concerns regarding completion and success of the project and facilitate informed decision making. </a:t>
            </a:r>
          </a:p>
        </p:txBody>
      </p:sp>
    </p:spTree>
    <p:extLst>
      <p:ext uri="{BB962C8B-B14F-4D97-AF65-F5344CB8AC3E}">
        <p14:creationId xmlns:p14="http://schemas.microsoft.com/office/powerpoint/2010/main" val="13194399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521</TotalTime>
  <Words>1202</Words>
  <Application>Microsoft Office PowerPoint</Application>
  <PresentationFormat>Widescreen</PresentationFormat>
  <Paragraphs>120</Paragraphs>
  <Slides>25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Calibri</vt:lpstr>
      <vt:lpstr>Calibri Light</vt:lpstr>
      <vt:lpstr>Office Theme</vt:lpstr>
      <vt:lpstr>Progress Reports</vt:lpstr>
      <vt:lpstr>Which of the following activities are essential happenings of an organization?</vt:lpstr>
      <vt:lpstr>Which of the following are duties of higher management?</vt:lpstr>
      <vt:lpstr>How do departments and project managers inform about the progress and status of the projects assigned to them??</vt:lpstr>
      <vt:lpstr>The answer is……..</vt:lpstr>
      <vt:lpstr>Progress Report</vt:lpstr>
      <vt:lpstr> Possible number of Progress Reports You May Need to Write</vt:lpstr>
      <vt:lpstr> Action Plans may include</vt:lpstr>
      <vt:lpstr>Purpose of a Progress report</vt:lpstr>
      <vt:lpstr>Progress Report Format</vt:lpstr>
      <vt:lpstr>Parts and organization of a progress report</vt:lpstr>
      <vt:lpstr>Introduction</vt:lpstr>
      <vt:lpstr>Work Completed</vt:lpstr>
      <vt:lpstr>Work Completed Topic-wise Example</vt:lpstr>
      <vt:lpstr>Work Remaining</vt:lpstr>
      <vt:lpstr>Problems/Adjustments</vt:lpstr>
      <vt:lpstr>Conclusion</vt:lpstr>
      <vt:lpstr>INTRODUCTION</vt:lpstr>
      <vt:lpstr> Example</vt:lpstr>
      <vt:lpstr>WORK COMPLETED</vt:lpstr>
      <vt:lpstr>Example WORK COMPLETED</vt:lpstr>
      <vt:lpstr>WORK SCHEDULED</vt:lpstr>
      <vt:lpstr>Example  WORK SCHEDULED</vt:lpstr>
      <vt:lpstr>PROBLEMS</vt:lpstr>
      <vt:lpstr>Example PROBLEMS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Javeria Ali</dc:creator>
  <cp:lastModifiedBy>Administrator</cp:lastModifiedBy>
  <cp:revision>49</cp:revision>
  <dcterms:created xsi:type="dcterms:W3CDTF">2019-10-31T06:41:52Z</dcterms:created>
  <dcterms:modified xsi:type="dcterms:W3CDTF">2022-11-30T06:20:22Z</dcterms:modified>
</cp:coreProperties>
</file>