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7" d="100"/>
          <a:sy n="67" d="100"/>
        </p:scale>
        <p:origin x="8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A1669-4309-0254-6BC7-AD858839CC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A3AA667-F29E-0EB0-BFDC-2A6DF5720B9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0CB9A76-BE71-11A1-49A4-E41B9E5629D5}"/>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5" name="Footer Placeholder 4">
            <a:extLst>
              <a:ext uri="{FF2B5EF4-FFF2-40B4-BE49-F238E27FC236}">
                <a16:creationId xmlns:a16="http://schemas.microsoft.com/office/drawing/2014/main" id="{983A1140-49C6-4D6D-E083-00358CA877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99ED507-59B3-73F8-89C8-8C178306D29D}"/>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1940324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B90DE-60C5-3A01-ECDC-E591E50BC09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403DA1-CD5C-5D5D-C5D8-3218007F49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9BCA29-26EB-78BD-DFBD-44EE374CE20B}"/>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5" name="Footer Placeholder 4">
            <a:extLst>
              <a:ext uri="{FF2B5EF4-FFF2-40B4-BE49-F238E27FC236}">
                <a16:creationId xmlns:a16="http://schemas.microsoft.com/office/drawing/2014/main" id="{4A8AFA8A-96E4-8724-1F5D-4E9DA9D14A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2A70CB-0453-79B2-F24F-AB2BD0766E58}"/>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3035961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76FB00-770D-5EB8-E46D-3E11D781D9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2BA037-0547-F366-4718-E7E700BC4AA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366BB-2A1F-1131-AC21-496B3480FD6B}"/>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5" name="Footer Placeholder 4">
            <a:extLst>
              <a:ext uri="{FF2B5EF4-FFF2-40B4-BE49-F238E27FC236}">
                <a16:creationId xmlns:a16="http://schemas.microsoft.com/office/drawing/2014/main" id="{2ECC7C62-20BF-9E85-7672-F25619F113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A5378D-61F6-DAE2-1CCE-3459F635A285}"/>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352050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AE113-1B12-CE8E-9C52-6A401829491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B96EEC-1D04-CDB9-6B5E-DC7C2F12CE9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89247-7DEF-5694-64B0-3F1388D962A3}"/>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5" name="Footer Placeholder 4">
            <a:extLst>
              <a:ext uri="{FF2B5EF4-FFF2-40B4-BE49-F238E27FC236}">
                <a16:creationId xmlns:a16="http://schemas.microsoft.com/office/drawing/2014/main" id="{4DED9A7D-1081-F676-18E8-A02782B322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3AD754-2952-C139-76B8-EB2903830FED}"/>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3762708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0DD20-081C-75D1-FB8C-F74C94EBC68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4D52B9-1664-8DA0-20B5-94CCC9A6ED8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14A8E2-D6E8-3CA6-5E58-E963F8403872}"/>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5" name="Footer Placeholder 4">
            <a:extLst>
              <a:ext uri="{FF2B5EF4-FFF2-40B4-BE49-F238E27FC236}">
                <a16:creationId xmlns:a16="http://schemas.microsoft.com/office/drawing/2014/main" id="{CE6EE767-9D2D-D58C-813F-72E0AC8F5C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3DD95-C98B-B254-50D9-C84EB3486BF5}"/>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2029969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E3712-8BEE-5764-79B6-FD9DAEF25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88F0AC7-0B25-203C-039C-94E61EDD62E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666B85-E547-31EF-C512-E8D53F56DC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2C8266-53E7-5C14-9095-AF065E73A6F6}"/>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6" name="Footer Placeholder 5">
            <a:extLst>
              <a:ext uri="{FF2B5EF4-FFF2-40B4-BE49-F238E27FC236}">
                <a16:creationId xmlns:a16="http://schemas.microsoft.com/office/drawing/2014/main" id="{A8EEF939-DC1A-0511-E27F-37F1670A0B4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3621A75-EF2A-8490-B44A-2D3F6D0C046C}"/>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982339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584F9-9B2F-73B8-9772-3D7E0D4BC7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6F46E5-3702-794C-73EF-603D1CF318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EB06BF-764D-416C-3C15-E0EA884895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68B348B-2E00-8545-3257-16C98B20CF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E9D671-8C7C-2C40-D99F-65DCA76CCC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DDCE725-4697-DEC5-598C-90B95DDA33F2}"/>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8" name="Footer Placeholder 7">
            <a:extLst>
              <a:ext uri="{FF2B5EF4-FFF2-40B4-BE49-F238E27FC236}">
                <a16:creationId xmlns:a16="http://schemas.microsoft.com/office/drawing/2014/main" id="{BA220BE6-51B6-A204-1186-4AFE3A975C7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1758B48-1536-58B5-6457-9E137B655255}"/>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1328998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62D769-2FF4-8167-4DB4-D6488F6BFF8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52DCD4-F03E-B8BA-6F0B-9946564DF277}"/>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4" name="Footer Placeholder 3">
            <a:extLst>
              <a:ext uri="{FF2B5EF4-FFF2-40B4-BE49-F238E27FC236}">
                <a16:creationId xmlns:a16="http://schemas.microsoft.com/office/drawing/2014/main" id="{DB44D4F4-C7DE-A7D3-CAA2-F673BD943A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0AD86F-EBD6-1F74-D5BA-CB39DFA5CFC7}"/>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37300862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6E672B-6B93-DA80-A62B-336ACB74C767}"/>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3" name="Footer Placeholder 2">
            <a:extLst>
              <a:ext uri="{FF2B5EF4-FFF2-40B4-BE49-F238E27FC236}">
                <a16:creationId xmlns:a16="http://schemas.microsoft.com/office/drawing/2014/main" id="{DD2AD0E9-27A8-C7F4-59B3-B060BAE289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C281F5-1903-C4B5-D256-602E610DC38F}"/>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1695810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1E19-E50F-D863-DECF-060F48097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7B1E916-899A-612B-5F23-C3EB66937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7C0C1AD-A2FF-084A-2430-8FD9AF04CCE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55811-D976-9D36-B73E-0E1FFC0CCFD2}"/>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6" name="Footer Placeholder 5">
            <a:extLst>
              <a:ext uri="{FF2B5EF4-FFF2-40B4-BE49-F238E27FC236}">
                <a16:creationId xmlns:a16="http://schemas.microsoft.com/office/drawing/2014/main" id="{E44213F9-AD82-456C-54AF-C64513A155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85DD37-0392-7EA8-8553-79A525220BFA}"/>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9587373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9FC5E-6C74-8618-9253-B0D17871B9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21C2512-A172-3124-8E36-FD94020B2A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9580250-46DD-E526-0DBE-E921D6C775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E8557D-999B-C5FD-457A-206959AB47E4}"/>
              </a:ext>
            </a:extLst>
          </p:cNvPr>
          <p:cNvSpPr>
            <a:spLocks noGrp="1"/>
          </p:cNvSpPr>
          <p:nvPr>
            <p:ph type="dt" sz="half" idx="10"/>
          </p:nvPr>
        </p:nvSpPr>
        <p:spPr/>
        <p:txBody>
          <a:bodyPr/>
          <a:lstStyle/>
          <a:p>
            <a:fld id="{11E8D774-D88D-4143-AC8C-BD1ABF5D4186}" type="datetimeFigureOut">
              <a:rPr lang="en-US" smtClean="0"/>
              <a:t>11/23/2022</a:t>
            </a:fld>
            <a:endParaRPr lang="en-US"/>
          </a:p>
        </p:txBody>
      </p:sp>
      <p:sp>
        <p:nvSpPr>
          <p:cNvPr id="6" name="Footer Placeholder 5">
            <a:extLst>
              <a:ext uri="{FF2B5EF4-FFF2-40B4-BE49-F238E27FC236}">
                <a16:creationId xmlns:a16="http://schemas.microsoft.com/office/drawing/2014/main" id="{B8A0B72C-8E77-B35F-8D9C-97AB5C559D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B0C72F-0A17-8BEC-2BEF-27AD2E845726}"/>
              </a:ext>
            </a:extLst>
          </p:cNvPr>
          <p:cNvSpPr>
            <a:spLocks noGrp="1"/>
          </p:cNvSpPr>
          <p:nvPr>
            <p:ph type="sldNum" sz="quarter" idx="12"/>
          </p:nvPr>
        </p:nvSpPr>
        <p:spPr/>
        <p:txBody>
          <a:bodyPr/>
          <a:lstStyle/>
          <a:p>
            <a:fld id="{8E45A201-F168-4FFE-8F2E-E475A9CEB2EA}" type="slidenum">
              <a:rPr lang="en-US" smtClean="0"/>
              <a:t>‹#›</a:t>
            </a:fld>
            <a:endParaRPr lang="en-US"/>
          </a:p>
        </p:txBody>
      </p:sp>
    </p:spTree>
    <p:extLst>
      <p:ext uri="{BB962C8B-B14F-4D97-AF65-F5344CB8AC3E}">
        <p14:creationId xmlns:p14="http://schemas.microsoft.com/office/powerpoint/2010/main" val="11206079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7D129A-FEAC-3B57-3C69-4C7B9F275B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31699DF-A591-0DE7-A786-EAE796F68B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ABCC29-2380-F267-6FB8-4915CA4E176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1E8D774-D88D-4143-AC8C-BD1ABF5D4186}" type="datetimeFigureOut">
              <a:rPr lang="en-US" smtClean="0"/>
              <a:t>11/23/2022</a:t>
            </a:fld>
            <a:endParaRPr lang="en-US"/>
          </a:p>
        </p:txBody>
      </p:sp>
      <p:sp>
        <p:nvSpPr>
          <p:cNvPr id="5" name="Footer Placeholder 4">
            <a:extLst>
              <a:ext uri="{FF2B5EF4-FFF2-40B4-BE49-F238E27FC236}">
                <a16:creationId xmlns:a16="http://schemas.microsoft.com/office/drawing/2014/main" id="{41C48679-00B0-4BFA-0F23-78FC1EBF67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DDC1EC-444D-F16B-B549-FC1D56F6A9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45A201-F168-4FFE-8F2E-E475A9CEB2EA}" type="slidenum">
              <a:rPr lang="en-US" smtClean="0"/>
              <a:t>‹#›</a:t>
            </a:fld>
            <a:endParaRPr lang="en-US"/>
          </a:p>
        </p:txBody>
      </p:sp>
    </p:spTree>
    <p:extLst>
      <p:ext uri="{BB962C8B-B14F-4D97-AF65-F5344CB8AC3E}">
        <p14:creationId xmlns:p14="http://schemas.microsoft.com/office/powerpoint/2010/main" val="26557107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53CE71-FE64-7EA5-8480-FD91EC1BD7DA}"/>
              </a:ext>
            </a:extLst>
          </p:cNvPr>
          <p:cNvSpPr>
            <a:spLocks noGrp="1"/>
          </p:cNvSpPr>
          <p:nvPr>
            <p:ph type="ctrTitle"/>
          </p:nvPr>
        </p:nvSpPr>
        <p:spPr/>
        <p:txBody>
          <a:bodyPr/>
          <a:lstStyle/>
          <a:p>
            <a:r>
              <a:rPr lang="en-US" dirty="0"/>
              <a:t>BUSINESS LETTERS </a:t>
            </a:r>
          </a:p>
        </p:txBody>
      </p:sp>
      <p:sp>
        <p:nvSpPr>
          <p:cNvPr id="3" name="Subtitle 2">
            <a:extLst>
              <a:ext uri="{FF2B5EF4-FFF2-40B4-BE49-F238E27FC236}">
                <a16:creationId xmlns:a16="http://schemas.microsoft.com/office/drawing/2014/main" id="{3AF6C8AF-9EA9-1160-4E02-42A27A15CB98}"/>
              </a:ext>
            </a:extLst>
          </p:cNvPr>
          <p:cNvSpPr>
            <a:spLocks noGrp="1"/>
          </p:cNvSpPr>
          <p:nvPr>
            <p:ph type="subTitle" idx="1"/>
          </p:nvPr>
        </p:nvSpPr>
        <p:spPr/>
        <p:txBody>
          <a:bodyPr/>
          <a:lstStyle/>
          <a:p>
            <a:r>
              <a:rPr lang="en-US" dirty="0" err="1"/>
              <a:t>Ms</a:t>
            </a:r>
            <a:r>
              <a:rPr lang="en-US" dirty="0"/>
              <a:t> </a:t>
            </a:r>
            <a:r>
              <a:rPr lang="en-US" dirty="0" err="1"/>
              <a:t>Madiha</a:t>
            </a:r>
            <a:r>
              <a:rPr lang="en-US" dirty="0"/>
              <a:t>. </a:t>
            </a:r>
          </a:p>
        </p:txBody>
      </p:sp>
    </p:spTree>
    <p:extLst>
      <p:ext uri="{BB962C8B-B14F-4D97-AF65-F5344CB8AC3E}">
        <p14:creationId xmlns:p14="http://schemas.microsoft.com/office/powerpoint/2010/main" val="3505920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1303C-E5A8-4BA4-0C1C-E88622347078}"/>
              </a:ext>
            </a:extLst>
          </p:cNvPr>
          <p:cNvSpPr>
            <a:spLocks noGrp="1"/>
          </p:cNvSpPr>
          <p:nvPr>
            <p:ph type="title"/>
          </p:nvPr>
        </p:nvSpPr>
        <p:spPr/>
        <p:txBody>
          <a:bodyPr/>
          <a:lstStyle/>
          <a:p>
            <a:r>
              <a:rPr lang="en-US" dirty="0"/>
              <a:t>Negative Messages/Letters</a:t>
            </a:r>
          </a:p>
        </p:txBody>
      </p:sp>
      <p:sp>
        <p:nvSpPr>
          <p:cNvPr id="3" name="Content Placeholder 2">
            <a:extLst>
              <a:ext uri="{FF2B5EF4-FFF2-40B4-BE49-F238E27FC236}">
                <a16:creationId xmlns:a16="http://schemas.microsoft.com/office/drawing/2014/main" id="{0BA056A9-02EC-9FE4-6449-A20E367C3375}"/>
              </a:ext>
            </a:extLst>
          </p:cNvPr>
          <p:cNvSpPr>
            <a:spLocks noGrp="1"/>
          </p:cNvSpPr>
          <p:nvPr>
            <p:ph idx="1"/>
          </p:nvPr>
        </p:nvSpPr>
        <p:spPr>
          <a:xfrm>
            <a:off x="371475" y="1443038"/>
            <a:ext cx="11287125" cy="4733925"/>
          </a:xfrm>
        </p:spPr>
        <p:txBody>
          <a:bodyPr/>
          <a:lstStyle/>
          <a:p>
            <a:pPr algn="just"/>
            <a:r>
              <a:rPr lang="en-US" sz="2400" dirty="0">
                <a:solidFill>
                  <a:srgbClr val="000000"/>
                </a:solidFill>
                <a:effectLst/>
                <a:latin typeface="Times New Roman" panose="02020603050405020304" pitchFamily="18" charset="0"/>
                <a:ea typeface="Times New Roman" panose="02020603050405020304" pitchFamily="18" charset="0"/>
              </a:rPr>
              <a:t>Negative messages include messages where the audience is expected to react in a negative manner. </a:t>
            </a:r>
          </a:p>
          <a:p>
            <a:pPr algn="just"/>
            <a:r>
              <a:rPr lang="en-US" sz="2400" dirty="0">
                <a:solidFill>
                  <a:srgbClr val="000000"/>
                </a:solidFill>
                <a:effectLst/>
                <a:latin typeface="Times New Roman" panose="02020603050405020304" pitchFamily="18" charset="0"/>
                <a:ea typeface="Times New Roman" panose="02020603050405020304" pitchFamily="18" charset="0"/>
              </a:rPr>
              <a:t>Negative messages consist of bad news. </a:t>
            </a:r>
          </a:p>
          <a:p>
            <a:pPr algn="just"/>
            <a:r>
              <a:rPr lang="en-US" sz="2400" dirty="0">
                <a:solidFill>
                  <a:srgbClr val="000000"/>
                </a:solidFill>
                <a:effectLst/>
                <a:latin typeface="Times New Roman" panose="02020603050405020304" pitchFamily="18" charset="0"/>
                <a:ea typeface="Times New Roman" panose="02020603050405020304" pitchFamily="18" charset="0"/>
              </a:rPr>
              <a:t>In these messages, the sender’s goal is to convey the bad news in a manner that preserves the business relationship. </a:t>
            </a:r>
          </a:p>
          <a:p>
            <a:pPr algn="just"/>
            <a:r>
              <a:rPr lang="en-US" sz="2400" dirty="0">
                <a:solidFill>
                  <a:srgbClr val="000000"/>
                </a:solidFill>
                <a:effectLst/>
                <a:latin typeface="Times New Roman" panose="02020603050405020304" pitchFamily="18" charset="0"/>
                <a:ea typeface="Times New Roman" panose="02020603050405020304" pitchFamily="18" charset="0"/>
              </a:rPr>
              <a:t>While the sender must deliver bad news, the sender wants to avoid an employee quitting or a customer finding another vendor. </a:t>
            </a:r>
          </a:p>
          <a:p>
            <a:pPr algn="just"/>
            <a:r>
              <a:rPr lang="en-US" sz="2400" dirty="0">
                <a:solidFill>
                  <a:srgbClr val="000000"/>
                </a:solidFill>
                <a:effectLst/>
                <a:latin typeface="Times New Roman" panose="02020603050405020304" pitchFamily="18" charset="0"/>
                <a:ea typeface="Times New Roman" panose="02020603050405020304" pitchFamily="18" charset="0"/>
              </a:rPr>
              <a:t>These messages might be items such as refusal to provide a refund, cancellation of an event, inability to support an event and more.</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5251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32604-40FC-5B9F-37F5-22092D5DEE81}"/>
              </a:ext>
            </a:extLst>
          </p:cNvPr>
          <p:cNvSpPr>
            <a:spLocks noGrp="1"/>
          </p:cNvSpPr>
          <p:nvPr>
            <p:ph type="title"/>
          </p:nvPr>
        </p:nvSpPr>
        <p:spPr>
          <a:xfrm>
            <a:off x="657225" y="365125"/>
            <a:ext cx="11158537" cy="1325563"/>
          </a:xfrm>
        </p:spPr>
        <p:txBody>
          <a:bodyPr>
            <a:normAutofit fontScale="90000"/>
          </a:bodyPr>
          <a:lstStyle/>
          <a:p>
            <a:pPr algn="ctr"/>
            <a:r>
              <a:rPr lang="en-US" sz="4400" dirty="0">
                <a:solidFill>
                  <a:srgbClr val="000000"/>
                </a:solidFill>
                <a:effectLst/>
                <a:latin typeface="Times New Roman" panose="02020603050405020304" pitchFamily="18" charset="0"/>
                <a:ea typeface="Times New Roman" panose="02020603050405020304" pitchFamily="18" charset="0"/>
              </a:rPr>
              <a:t>Consider the message to be a negative communication when:</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718CC61-E3B3-4C96-B1C9-10111E42D2C6}"/>
              </a:ext>
            </a:extLst>
          </p:cNvPr>
          <p:cNvSpPr>
            <a:spLocks noGrp="1"/>
          </p:cNvSpPr>
          <p:nvPr>
            <p:ph idx="1"/>
          </p:nvPr>
        </p:nvSpPr>
        <p:spPr>
          <a:xfrm>
            <a:off x="300038" y="1800225"/>
            <a:ext cx="11387136" cy="4376738"/>
          </a:xfrm>
        </p:spPr>
        <p:txBody>
          <a:bodyPr/>
          <a:lstStyle/>
          <a:p>
            <a:pPr marL="342900" marR="0" lvl="0" indent="-342900" algn="just" fontAlgn="base">
              <a:lnSpc>
                <a:spcPct val="107000"/>
              </a:lnSpc>
              <a:spcBef>
                <a:spcPts val="0"/>
              </a:spcBef>
              <a:spcAft>
                <a:spcPts val="600"/>
              </a:spcAft>
              <a:buSzPts val="1000"/>
              <a:buFont typeface="Symbol" panose="05050102010706020507" pitchFamily="18" charset="2"/>
              <a:buChar char=""/>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receiver may be displeased (cost for repair is the receiver’s, not the utility company’s)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600"/>
              </a:spcBef>
              <a:spcAft>
                <a:spcPts val="600"/>
              </a:spcAft>
              <a:buSzPts val="1000"/>
              <a:buFont typeface="Symbol" panose="05050102010706020507" pitchFamily="18" charset="2"/>
              <a:buChar char=""/>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receiver needs a little persuasion (new log-on procedure takes longer but is more secure)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600"/>
              </a:spcBef>
              <a:spcAft>
                <a:spcPts val="600"/>
              </a:spcAft>
              <a:buSzPts val="1000"/>
              <a:buFont typeface="Symbol" panose="05050102010706020507" pitchFamily="18" charset="2"/>
              <a:buChar char=""/>
              <a:tabLst>
                <a:tab pos="457200" algn="l"/>
              </a:tabLst>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receiver may be somewhat uncomfortable (new badging system underway because employees have been sharing badges)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8612117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CE227-8918-C94E-52A4-13D7AC3BBF7D}"/>
              </a:ext>
            </a:extLst>
          </p:cNvPr>
          <p:cNvSpPr>
            <a:spLocks noGrp="1"/>
          </p:cNvSpPr>
          <p:nvPr>
            <p:ph type="title"/>
          </p:nvPr>
        </p:nvSpPr>
        <p:spPr/>
        <p:txBody>
          <a:bodyPr>
            <a:normAutofit fontScale="90000"/>
          </a:bodyPr>
          <a:lstStyle/>
          <a:p>
            <a:r>
              <a:rPr lang="en-US" dirty="0"/>
              <a:t>The four main parts of a negative news message:</a:t>
            </a:r>
            <a:br>
              <a:rPr lang="en-US" dirty="0"/>
            </a:br>
            <a:endParaRPr lang="en-US" dirty="0"/>
          </a:p>
        </p:txBody>
      </p:sp>
      <p:sp>
        <p:nvSpPr>
          <p:cNvPr id="3" name="Content Placeholder 2">
            <a:extLst>
              <a:ext uri="{FF2B5EF4-FFF2-40B4-BE49-F238E27FC236}">
                <a16:creationId xmlns:a16="http://schemas.microsoft.com/office/drawing/2014/main" id="{BA9DD64F-2F7F-015A-AEF0-629FC48CF5A8}"/>
              </a:ext>
            </a:extLst>
          </p:cNvPr>
          <p:cNvSpPr>
            <a:spLocks noGrp="1"/>
          </p:cNvSpPr>
          <p:nvPr>
            <p:ph idx="1"/>
          </p:nvPr>
        </p:nvSpPr>
        <p:spPr/>
        <p:txBody>
          <a:bodyPr/>
          <a:lstStyle/>
          <a:p>
            <a:r>
              <a:rPr lang="en-US" dirty="0"/>
              <a:t>1.	Buffer or cushion</a:t>
            </a:r>
          </a:p>
          <a:p>
            <a:r>
              <a:rPr lang="en-US" dirty="0"/>
              <a:t>2.	Explanation</a:t>
            </a:r>
          </a:p>
          <a:p>
            <a:r>
              <a:rPr lang="en-US" dirty="0"/>
              <a:t>3.	Negative news</a:t>
            </a:r>
          </a:p>
          <a:p>
            <a:r>
              <a:rPr lang="en-US" dirty="0"/>
              <a:t>4.	Redirect</a:t>
            </a:r>
          </a:p>
          <a:p>
            <a:endParaRPr lang="en-US" dirty="0"/>
          </a:p>
        </p:txBody>
      </p:sp>
    </p:spTree>
    <p:extLst>
      <p:ext uri="{BB962C8B-B14F-4D97-AF65-F5344CB8AC3E}">
        <p14:creationId xmlns:p14="http://schemas.microsoft.com/office/powerpoint/2010/main" val="26969250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A0097777-838D-9899-3D7A-CB53733AC1FA}"/>
              </a:ext>
            </a:extLst>
          </p:cNvPr>
          <p:cNvPicPr>
            <a:picLocks noGrp="1" noChangeAspect="1"/>
          </p:cNvPicPr>
          <p:nvPr>
            <p:ph idx="1"/>
          </p:nvPr>
        </p:nvPicPr>
        <p:blipFill rotWithShape="1">
          <a:blip r:embed="rId2"/>
          <a:srcRect l="2854" t="4910" r="7133" b="7589"/>
          <a:stretch/>
        </p:blipFill>
        <p:spPr>
          <a:xfrm>
            <a:off x="471488" y="300038"/>
            <a:ext cx="11187112" cy="6115049"/>
          </a:xfrm>
          <a:prstGeom prst="rect">
            <a:avLst/>
          </a:prstGeom>
        </p:spPr>
      </p:pic>
    </p:spTree>
    <p:extLst>
      <p:ext uri="{BB962C8B-B14F-4D97-AF65-F5344CB8AC3E}">
        <p14:creationId xmlns:p14="http://schemas.microsoft.com/office/powerpoint/2010/main" val="27649082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DE829FD5-CDD0-E7CA-7F9A-3FDAFC8DF523}"/>
              </a:ext>
            </a:extLst>
          </p:cNvPr>
          <p:cNvGraphicFramePr>
            <a:graphicFrameLocks noGrp="1"/>
          </p:cNvGraphicFramePr>
          <p:nvPr>
            <p:ph idx="1"/>
            <p:extLst>
              <p:ext uri="{D42A27DB-BD31-4B8C-83A1-F6EECF244321}">
                <p14:modId xmlns:p14="http://schemas.microsoft.com/office/powerpoint/2010/main" val="992867899"/>
              </p:ext>
            </p:extLst>
          </p:nvPr>
        </p:nvGraphicFramePr>
        <p:xfrm>
          <a:off x="442913" y="300038"/>
          <a:ext cx="11644312" cy="6570256"/>
        </p:xfrm>
        <a:graphic>
          <a:graphicData uri="http://schemas.openxmlformats.org/drawingml/2006/table">
            <a:tbl>
              <a:tblPr firstRow="1" firstCol="1" bandRow="1">
                <a:tableStyleId>{3B4B98B0-60AC-42C2-AFA5-B58CD77FA1E5}</a:tableStyleId>
              </a:tblPr>
              <a:tblGrid>
                <a:gridCol w="5822156">
                  <a:extLst>
                    <a:ext uri="{9D8B030D-6E8A-4147-A177-3AD203B41FA5}">
                      <a16:colId xmlns:a16="http://schemas.microsoft.com/office/drawing/2014/main" val="2646542400"/>
                    </a:ext>
                  </a:extLst>
                </a:gridCol>
                <a:gridCol w="5822156">
                  <a:extLst>
                    <a:ext uri="{9D8B030D-6E8A-4147-A177-3AD203B41FA5}">
                      <a16:colId xmlns:a16="http://schemas.microsoft.com/office/drawing/2014/main" val="3650008326"/>
                    </a:ext>
                  </a:extLst>
                </a:gridCol>
              </a:tblGrid>
              <a:tr h="441084">
                <a:tc>
                  <a:txBody>
                    <a:bodyPr/>
                    <a:lstStyle/>
                    <a:p>
                      <a:pPr marL="0" marR="0" algn="just">
                        <a:lnSpc>
                          <a:spcPts val="1350"/>
                        </a:lnSpc>
                        <a:spcBef>
                          <a:spcPts val="0"/>
                        </a:spcBef>
                        <a:spcAft>
                          <a:spcPts val="0"/>
                        </a:spcAft>
                      </a:pPr>
                      <a:r>
                        <a:rPr lang="en-US" sz="2000">
                          <a:effectLst/>
                        </a:rPr>
                        <a:t>Parts of the Negative News Message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tc>
                  <a:txBody>
                    <a:bodyPr/>
                    <a:lstStyle/>
                    <a:p>
                      <a:pPr marL="0" marR="0" algn="just">
                        <a:lnSpc>
                          <a:spcPts val="1350"/>
                        </a:lnSpc>
                        <a:spcBef>
                          <a:spcPts val="0"/>
                        </a:spcBef>
                        <a:spcAft>
                          <a:spcPts val="0"/>
                        </a:spcAft>
                      </a:pPr>
                      <a:r>
                        <a:rPr lang="en-US" sz="2000">
                          <a:effectLst/>
                        </a:rPr>
                        <a:t>Example</a:t>
                      </a:r>
                      <a:endParaRPr lang="en-US" sz="160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extLst>
                  <a:ext uri="{0D108BD9-81ED-4DB2-BD59-A6C34878D82A}">
                    <a16:rowId xmlns:a16="http://schemas.microsoft.com/office/drawing/2014/main" val="4285642009"/>
                  </a:ext>
                </a:extLst>
              </a:tr>
              <a:tr h="787641">
                <a:tc>
                  <a:txBody>
                    <a:bodyPr/>
                    <a:lstStyle/>
                    <a:p>
                      <a:pPr marL="0" marR="0" algn="just">
                        <a:lnSpc>
                          <a:spcPts val="1350"/>
                        </a:lnSpc>
                        <a:spcBef>
                          <a:spcPts val="0"/>
                        </a:spcBef>
                        <a:spcAft>
                          <a:spcPts val="0"/>
                        </a:spcAft>
                      </a:pPr>
                      <a:r>
                        <a:rPr lang="en-US" sz="1800" dirty="0">
                          <a:effectLst/>
                        </a:rPr>
                        <a:t>Buffer or Cushion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tc>
                  <a:txBody>
                    <a:bodyPr/>
                    <a:lstStyle/>
                    <a:p>
                      <a:pPr marL="0" marR="0" algn="just">
                        <a:lnSpc>
                          <a:spcPts val="1350"/>
                        </a:lnSpc>
                        <a:spcBef>
                          <a:spcPts val="0"/>
                        </a:spcBef>
                        <a:spcAft>
                          <a:spcPts val="0"/>
                        </a:spcAft>
                      </a:pPr>
                      <a:r>
                        <a:rPr lang="en-US" sz="1800">
                          <a:effectLst/>
                        </a:rPr>
                        <a:t>Thank you for your order. We appreciate your interest in our product.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extLst>
                  <a:ext uri="{0D108BD9-81ED-4DB2-BD59-A6C34878D82A}">
                    <a16:rowId xmlns:a16="http://schemas.microsoft.com/office/drawing/2014/main" val="1475138074"/>
                  </a:ext>
                </a:extLst>
              </a:tr>
              <a:tr h="1328737">
                <a:tc>
                  <a:txBody>
                    <a:bodyPr/>
                    <a:lstStyle/>
                    <a:p>
                      <a:pPr marL="0" marR="0" algn="just">
                        <a:lnSpc>
                          <a:spcPts val="1350"/>
                        </a:lnSpc>
                        <a:spcBef>
                          <a:spcPts val="0"/>
                        </a:spcBef>
                        <a:spcAft>
                          <a:spcPts val="0"/>
                        </a:spcAft>
                      </a:pPr>
                      <a:r>
                        <a:rPr lang="en-US" sz="1800">
                          <a:effectLst/>
                        </a:rPr>
                        <a:t>Explanation</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tc>
                  <a:txBody>
                    <a:bodyPr/>
                    <a:lstStyle/>
                    <a:p>
                      <a:pPr marL="0" marR="0" algn="just">
                        <a:lnSpc>
                          <a:spcPts val="1350"/>
                        </a:lnSpc>
                        <a:spcBef>
                          <a:spcPts val="0"/>
                        </a:spcBef>
                        <a:spcAft>
                          <a:spcPts val="0"/>
                        </a:spcAft>
                      </a:pPr>
                      <a:r>
                        <a:rPr lang="en-US" sz="1800">
                          <a:effectLst/>
                        </a:rPr>
                        <a:t>We are writing to let you know that this product has been unexpectedly popular, with over 10,000 requests on the day you placed your order.</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extLst>
                  <a:ext uri="{0D108BD9-81ED-4DB2-BD59-A6C34878D82A}">
                    <a16:rowId xmlns:a16="http://schemas.microsoft.com/office/drawing/2014/main" val="1094105565"/>
                  </a:ext>
                </a:extLst>
              </a:tr>
              <a:tr h="1891266">
                <a:tc>
                  <a:txBody>
                    <a:bodyPr/>
                    <a:lstStyle/>
                    <a:p>
                      <a:pPr marL="0" marR="0" algn="just">
                        <a:lnSpc>
                          <a:spcPts val="1350"/>
                        </a:lnSpc>
                        <a:spcBef>
                          <a:spcPts val="0"/>
                        </a:spcBef>
                        <a:spcAft>
                          <a:spcPts val="0"/>
                        </a:spcAft>
                      </a:pPr>
                      <a:r>
                        <a:rPr lang="en-US" sz="1800" dirty="0">
                          <a:effectLst/>
                        </a:rPr>
                        <a:t>Negative News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tc>
                  <a:txBody>
                    <a:bodyPr/>
                    <a:lstStyle/>
                    <a:p>
                      <a:pPr marL="0" marR="0" algn="just">
                        <a:lnSpc>
                          <a:spcPts val="1350"/>
                        </a:lnSpc>
                        <a:spcBef>
                          <a:spcPts val="0"/>
                        </a:spcBef>
                        <a:spcAft>
                          <a:spcPts val="0"/>
                        </a:spcAft>
                      </a:pPr>
                      <a:r>
                        <a:rPr lang="en-US" sz="1800" dirty="0">
                          <a:effectLst/>
                        </a:rPr>
                        <a:t>This unexpected increase in demand has resulted in a temporary out-of-stock/backorder situation. We will fulfill your order, received at 11:59 p.m. on 15</a:t>
                      </a:r>
                      <a:r>
                        <a:rPr lang="en-US" sz="1800" baseline="30000" dirty="0">
                          <a:effectLst/>
                        </a:rPr>
                        <a:t>th</a:t>
                      </a:r>
                      <a:r>
                        <a:rPr lang="en-US" sz="1800" dirty="0">
                          <a:effectLst/>
                        </a:rPr>
                        <a:t> December, 2022, in the order it was received.</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extLst>
                  <a:ext uri="{0D108BD9-81ED-4DB2-BD59-A6C34878D82A}">
                    <a16:rowId xmlns:a16="http://schemas.microsoft.com/office/drawing/2014/main" val="768044617"/>
                  </a:ext>
                </a:extLst>
              </a:tr>
              <a:tr h="2121528">
                <a:tc>
                  <a:txBody>
                    <a:bodyPr/>
                    <a:lstStyle/>
                    <a:p>
                      <a:pPr marL="0" marR="0" algn="just">
                        <a:lnSpc>
                          <a:spcPts val="1350"/>
                        </a:lnSpc>
                        <a:spcBef>
                          <a:spcPts val="0"/>
                        </a:spcBef>
                        <a:spcAft>
                          <a:spcPts val="0"/>
                        </a:spcAft>
                      </a:pPr>
                      <a:r>
                        <a:rPr lang="en-US" sz="1800">
                          <a:effectLst/>
                        </a:rPr>
                        <a:t>Redirect</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tc>
                  <a:txBody>
                    <a:bodyPr/>
                    <a:lstStyle/>
                    <a:p>
                      <a:pPr marL="0" marR="0" algn="just">
                        <a:lnSpc>
                          <a:spcPts val="1350"/>
                        </a:lnSpc>
                        <a:spcBef>
                          <a:spcPts val="0"/>
                        </a:spcBef>
                        <a:spcAft>
                          <a:spcPts val="0"/>
                        </a:spcAft>
                      </a:pPr>
                      <a:r>
                        <a:rPr lang="en-US" sz="1800" dirty="0">
                          <a:effectLst/>
                        </a:rPr>
                        <a:t>We anticipate that your product will ship next Monday. While you wait, we encourage you to consider using the enclosed $5 off coupon toward the purchase of any product in our catalog. We appreciate your business and want you to know that our highest priority is your satisfaction.</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104293" marR="104293" marT="78220" marB="78220" anchor="ctr"/>
                </a:tc>
                <a:extLst>
                  <a:ext uri="{0D108BD9-81ED-4DB2-BD59-A6C34878D82A}">
                    <a16:rowId xmlns:a16="http://schemas.microsoft.com/office/drawing/2014/main" val="580312559"/>
                  </a:ext>
                </a:extLst>
              </a:tr>
            </a:tbl>
          </a:graphicData>
        </a:graphic>
      </p:graphicFrame>
    </p:spTree>
    <p:extLst>
      <p:ext uri="{BB962C8B-B14F-4D97-AF65-F5344CB8AC3E}">
        <p14:creationId xmlns:p14="http://schemas.microsoft.com/office/powerpoint/2010/main" val="8934001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5">
            <a:extLst>
              <a:ext uri="{FF2B5EF4-FFF2-40B4-BE49-F238E27FC236}">
                <a16:creationId xmlns:a16="http://schemas.microsoft.com/office/drawing/2014/main" id="{2C46CCB9-1A50-18AD-1DA3-BC750B79E3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787" y="528638"/>
            <a:ext cx="11158537" cy="6115050"/>
          </a:xfrm>
          <a:prstGeom prst="rect">
            <a:avLst/>
          </a:prstGeom>
        </p:spPr>
      </p:pic>
    </p:spTree>
    <p:extLst>
      <p:ext uri="{BB962C8B-B14F-4D97-AF65-F5344CB8AC3E}">
        <p14:creationId xmlns:p14="http://schemas.microsoft.com/office/powerpoint/2010/main" val="2533878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9D776-0561-AD5D-0047-166C81C2BDF1}"/>
              </a:ext>
            </a:extLst>
          </p:cNvPr>
          <p:cNvSpPr>
            <a:spLocks noGrp="1"/>
          </p:cNvSpPr>
          <p:nvPr>
            <p:ph type="title"/>
          </p:nvPr>
        </p:nvSpPr>
        <p:spPr/>
        <p:txBody>
          <a:bodyPr>
            <a:normAutofit fontScale="90000"/>
          </a:bodyPr>
          <a:lstStyle/>
          <a:p>
            <a:pPr algn="ctr"/>
            <a:r>
              <a:rPr lang="en-GB" sz="3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Essentials of Business Letters:</a:t>
            </a:r>
            <a:br>
              <a:rPr lang="en-US" sz="3200" dirty="0">
                <a:effectLst/>
                <a:latin typeface="Calibri" panose="020F0502020204030204" pitchFamily="34" charset="0"/>
                <a:ea typeface="Calibri" panose="020F0502020204030204" pitchFamily="34" charset="0"/>
                <a:cs typeface="Times New Roman" panose="02020603050405020304" pitchFamily="18" charset="0"/>
              </a:rPr>
            </a:b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CA783E7B-F460-690D-4CC3-5E6F441DF510}"/>
              </a:ext>
            </a:extLst>
          </p:cNvPr>
          <p:cNvSpPr>
            <a:spLocks noGrp="1"/>
          </p:cNvSpPr>
          <p:nvPr>
            <p:ph idx="1"/>
          </p:nvPr>
        </p:nvSpPr>
        <p:spPr>
          <a:xfrm>
            <a:off x="328613" y="1825625"/>
            <a:ext cx="11444287" cy="4351338"/>
          </a:xfrm>
        </p:spPr>
        <p:txBody>
          <a:bodyPr>
            <a:normAutofit/>
          </a:bodyPr>
          <a:lstStyle/>
          <a:p>
            <a:pPr marL="342900" marR="0" lvl="0" indent="-342900" algn="just">
              <a:lnSpc>
                <a:spcPct val="115000"/>
              </a:lnSpc>
              <a:spcBef>
                <a:spcPts val="0"/>
              </a:spcBef>
              <a:spcAft>
                <a:spcPts val="0"/>
              </a:spcAft>
              <a:buFont typeface="+mj-lt"/>
              <a:buAutoNum type="arabicPeriod"/>
            </a:pP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Developing Effective Tone: </a:t>
            </a:r>
            <a:r>
              <a:rPr lang="en-GB"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Business correspondence should have a tone that sounds natural and conveys cooperation, mutual respect, sincerity, and courtesy. Create a pleasant and cooperative tone in your correspondence.</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Natural language: </a:t>
            </a:r>
            <a:r>
              <a:rPr lang="en-GB"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 simple, clear, and natural language. Avoid using old-fashioned phrases that sound artificial.</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mj-lt"/>
              <a:buAutoNum type="arabicPeriod"/>
            </a:pPr>
            <a:r>
              <a:rPr lang="en-GB"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Positive Language:</a:t>
            </a:r>
            <a:r>
              <a:rPr lang="en-GB"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Keep the emphasis on positive rather than negative images. Stress on the positive rather than negative aspects of a situation.</a:t>
            </a:r>
            <a:endParaRPr lang="en-US"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78241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0935E8-1BB0-7591-EEA1-19447516CE99}"/>
              </a:ext>
            </a:extLst>
          </p:cNvPr>
          <p:cNvSpPr>
            <a:spLocks noGrp="1"/>
          </p:cNvSpPr>
          <p:nvPr>
            <p:ph idx="1"/>
          </p:nvPr>
        </p:nvSpPr>
        <p:spPr>
          <a:xfrm>
            <a:off x="428625" y="457200"/>
            <a:ext cx="11301413" cy="5719763"/>
          </a:xfrm>
        </p:spPr>
        <p:txBody>
          <a:bodyPr/>
          <a:lstStyle/>
          <a:p>
            <a:pPr marL="0" marR="0" algn="just">
              <a:lnSpc>
                <a:spcPct val="107000"/>
              </a:lnSpc>
              <a:spcBef>
                <a:spcPts val="0"/>
              </a:spcBef>
              <a:spcAft>
                <a:spcPts val="0"/>
              </a:spcAft>
            </a:pP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Negative:</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When I received your complaint, I checked our records.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Positive:</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When I received your letter, I checked our records.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Negative:</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 am sending a replacement for the faulty coil.</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Positive:</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 am sending a new coil that is guaranteed for one year.</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Negative:</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Do not let carelessness cause accidents in the testing laboratory.</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Positive:</a:t>
            </a:r>
            <a:r>
              <a:rPr lang="en-GB"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Please be careful when handling explosive compounds.</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10434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BB0F60-1B86-589D-7B4E-59AEFF8D52DD}"/>
              </a:ext>
            </a:extLst>
          </p:cNvPr>
          <p:cNvSpPr>
            <a:spLocks noGrp="1"/>
          </p:cNvSpPr>
          <p:nvPr>
            <p:ph idx="1"/>
          </p:nvPr>
        </p:nvSpPr>
        <p:spPr>
          <a:xfrm>
            <a:off x="200025" y="700088"/>
            <a:ext cx="11744325" cy="5476875"/>
          </a:xfrm>
        </p:spPr>
        <p:txBody>
          <a:bodyPr>
            <a:normAutofit fontScale="92500" lnSpcReduction="20000"/>
          </a:bodyPr>
          <a:lstStyle/>
          <a:p>
            <a:pPr marL="342900" marR="0" lvl="0" indent="-342900" algn="just">
              <a:lnSpc>
                <a:spcPct val="115000"/>
              </a:lnSpc>
              <a:spcBef>
                <a:spcPts val="0"/>
              </a:spcBef>
              <a:spcAft>
                <a:spcPts val="0"/>
              </a:spcAft>
              <a:buFont typeface="+mj-lt"/>
              <a:buAutoNum type="arabicPeriod"/>
            </a:pPr>
            <a:r>
              <a:rPr lang="en-GB" sz="26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You-Attitude: </a:t>
            </a:r>
            <a:r>
              <a:rPr lang="en-GB"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you-attitude refers to the point of view a writer takes when looking at a situation as the reader would. Information is presented from the standpoint of how it will affect or interest your reader.</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GB" sz="2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Writer Emphasis:</a:t>
            </a:r>
            <a:r>
              <a:rPr lang="en-GB"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We are shipping your order on Friday.</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sz="2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Reader Emphasis:</a:t>
            </a:r>
            <a:r>
              <a:rPr lang="en-GB"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You will receive your order by Monday.</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sz="2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Writer Emphasis:</a:t>
            </a:r>
            <a:r>
              <a:rPr lang="en-GB"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I was pleased to hear that the order was completed.</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sz="2600" i="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Reader Emphasis:</a:t>
            </a:r>
            <a:r>
              <a:rPr lang="en-GB"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Congratulations on successfully completing the project.</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GB" sz="2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For you-attitude, do the following:</a:t>
            </a:r>
            <a:endParaRPr lang="en-US" sz="2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Emphasize reader’s benefits in a situation.</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 pleasant.</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Offer a helpful suggestion or appreciative comment when possible.</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0"/>
              </a:spcAft>
              <a:buFont typeface="Symbol" panose="05050102010706020507" pitchFamily="18" charset="2"/>
              <a:buChar char=""/>
            </a:pPr>
            <a:r>
              <a:rPr lang="en-GB" sz="26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Do not choose insulting or words for your readers.</a:t>
            </a:r>
            <a:endParaRPr lang="en-US" sz="2600" dirty="0">
              <a:effectLst/>
              <a:latin typeface="Calibri" panose="020F0502020204030204" pitchFamily="34" charset="0"/>
              <a:ea typeface="Times New Roman" panose="02020603050405020304" pitchFamily="18" charset="0"/>
              <a:cs typeface="Times New Roman" panose="02020603050405020304" pitchFamily="18" charset="0"/>
            </a:endParaRPr>
          </a:p>
          <a:p>
            <a:pPr marL="0" marR="0" algn="just">
              <a:lnSpc>
                <a:spcPct val="107000"/>
              </a:lnSpc>
              <a:spcBef>
                <a:spcPts val="0"/>
              </a:spcBef>
              <a:spcAft>
                <a:spcPts val="0"/>
              </a:spcAft>
            </a:pPr>
            <a:r>
              <a:rPr lang="en-GB" sz="22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696709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2335B-3A46-70B2-3E02-0A1DB9F6023B}"/>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Example of Negative Message/Letter:</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4D20EAB5-D517-744C-B6E1-67A962E9AAF2}"/>
              </a:ext>
            </a:extLst>
          </p:cNvPr>
          <p:cNvSpPr>
            <a:spLocks noGrp="1"/>
          </p:cNvSpPr>
          <p:nvPr>
            <p:ph idx="1"/>
          </p:nvPr>
        </p:nvSpPr>
        <p:spPr>
          <a:xfrm>
            <a:off x="300038" y="1825625"/>
            <a:ext cx="11544300" cy="4351338"/>
          </a:xfrm>
        </p:spPr>
        <p:txBody>
          <a:bodyPr/>
          <a:lstStyle/>
          <a:p>
            <a:pPr marL="0" marR="0" indent="0" algn="just">
              <a:lnSpc>
                <a:spcPct val="107000"/>
              </a:lnSpc>
              <a:spcBef>
                <a:spcPts val="0"/>
              </a:spcBef>
              <a:spcAft>
                <a:spcPts val="8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Good morning Mr. Johnson, this is Roberta Brown at Mechanic Shop, writing regarding your recent interview for a job opening in our facility. I regret to inform you that you were not selected for the Inspection Supervisor position. While you skills and prior accomplishments were excellent, the selection board was concerned with your lack of supervisory experience and short job history. Supervisory experience is a key skill, one which is greatly needed on the inspection team.</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Thank you for your interest and I wish you continued success on your career path.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r>
              <a:rPr lang="en-US" sz="2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encourage you to apply to any applicable job openings we may have in the future.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0" marR="0" indent="0" algn="just">
              <a:lnSpc>
                <a:spcPct val="107000"/>
              </a:lnSpc>
              <a:spcBef>
                <a:spcPts val="0"/>
              </a:spcBef>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806548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F387E-5220-2C85-38F0-0CBA1BB8EC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AC90F9-AB6C-0652-3B86-BFDC18EF9C90}"/>
              </a:ext>
            </a:extLst>
          </p:cNvPr>
          <p:cNvSpPr>
            <a:spLocks noGrp="1"/>
          </p:cNvSpPr>
          <p:nvPr>
            <p:ph idx="1"/>
          </p:nvPr>
        </p:nvSpPr>
        <p:spPr/>
        <p:txBody>
          <a:bodyPr>
            <a:normAutofit/>
          </a:bodyPr>
          <a:lstStyle/>
          <a:p>
            <a:pPr algn="just"/>
            <a:r>
              <a:rPr lang="en-US" dirty="0">
                <a:solidFill>
                  <a:srgbClr val="000000"/>
                </a:solidFill>
                <a:effectLst/>
                <a:latin typeface="Times New Roman" panose="02020603050405020304" pitchFamily="18" charset="0"/>
                <a:ea typeface="Times New Roman" panose="02020603050405020304" pitchFamily="18" charset="0"/>
              </a:rPr>
              <a:t>There are communications where the receiver is expected to have a positive or neutral reaction, and there are communications about which receivers may have a more negative reaction.</a:t>
            </a:r>
          </a:p>
          <a:p>
            <a:pPr algn="just"/>
            <a:endParaRPr lang="en-US" sz="4000" dirty="0"/>
          </a:p>
        </p:txBody>
      </p:sp>
      <p:pic>
        <p:nvPicPr>
          <p:cNvPr id="4" name="Picture 3" descr="The image asks, &quot;How does your audience feel about your conclusion?&quot; Under this question is a long arrow with a gradient color. Positive is green, neutral is yellow, and negative is red.">
            <a:extLst>
              <a:ext uri="{FF2B5EF4-FFF2-40B4-BE49-F238E27FC236}">
                <a16:creationId xmlns:a16="http://schemas.microsoft.com/office/drawing/2014/main" id="{B419A745-2364-3228-E68D-6E0C0DA217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50884" y="3429000"/>
            <a:ext cx="9664262" cy="2882900"/>
          </a:xfrm>
          <a:prstGeom prst="rect">
            <a:avLst/>
          </a:prstGeom>
          <a:noFill/>
          <a:ln>
            <a:noFill/>
          </a:ln>
        </p:spPr>
      </p:pic>
    </p:spTree>
    <p:extLst>
      <p:ext uri="{BB962C8B-B14F-4D97-AF65-F5344CB8AC3E}">
        <p14:creationId xmlns:p14="http://schemas.microsoft.com/office/powerpoint/2010/main" val="53070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5B3AA-5B97-4CDB-1DE6-AF3623FEB468}"/>
              </a:ext>
            </a:extLst>
          </p:cNvPr>
          <p:cNvSpPr>
            <a:spLocks noGrp="1"/>
          </p:cNvSpPr>
          <p:nvPr>
            <p:ph type="title"/>
          </p:nvPr>
        </p:nvSpPr>
        <p:spPr>
          <a:xfrm>
            <a:off x="838200" y="128588"/>
            <a:ext cx="10515600" cy="1562100"/>
          </a:xfrm>
        </p:spPr>
        <p:txBody>
          <a:bodyPr>
            <a:noAutofit/>
          </a:bodyPr>
          <a:lstStyle/>
          <a:p>
            <a:pPr marL="0" marR="0" algn="ctr">
              <a:lnSpc>
                <a:spcPct val="107000"/>
              </a:lnSpc>
              <a:spcBef>
                <a:spcPts val="0"/>
              </a:spcBef>
              <a:spcAft>
                <a:spcPts val="800"/>
              </a:spcAft>
            </a:pPr>
            <a:b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b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US" sz="2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Letter format</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b="1" u="sng"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Full Block Format</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r>
              <a:rPr lang="en-US" sz="2800" dirty="0">
                <a:solidFill>
                  <a:srgbClr val="000000"/>
                </a:solidFill>
                <a:effectLst/>
                <a:latin typeface="Times New Roman" panose="02020603050405020304" pitchFamily="18" charset="0"/>
                <a:ea typeface="Times New Roman" panose="02020603050405020304" pitchFamily="18" charset="0"/>
              </a:rPr>
              <a:t> </a:t>
            </a:r>
            <a:br>
              <a:rPr lang="en-US" sz="2800" dirty="0">
                <a:effectLst/>
                <a:latin typeface="Times New Roman" panose="02020603050405020304" pitchFamily="18" charset="0"/>
                <a:ea typeface="Times New Roman" panose="02020603050405020304" pitchFamily="18" charset="0"/>
              </a:rPr>
            </a:br>
            <a:endParaRPr lang="en-US" sz="6000" dirty="0"/>
          </a:p>
        </p:txBody>
      </p:sp>
      <p:sp>
        <p:nvSpPr>
          <p:cNvPr id="3" name="Content Placeholder 2">
            <a:extLst>
              <a:ext uri="{FF2B5EF4-FFF2-40B4-BE49-F238E27FC236}">
                <a16:creationId xmlns:a16="http://schemas.microsoft.com/office/drawing/2014/main" id="{992ACB85-B2C7-2054-5858-A6FF41F4D9D3}"/>
              </a:ext>
            </a:extLst>
          </p:cNvPr>
          <p:cNvSpPr>
            <a:spLocks noGrp="1"/>
          </p:cNvSpPr>
          <p:nvPr>
            <p:ph idx="1"/>
          </p:nvPr>
        </p:nvSpPr>
        <p:spPr>
          <a:xfrm>
            <a:off x="414338" y="1328738"/>
            <a:ext cx="11415712" cy="4791075"/>
          </a:xfrm>
        </p:spPr>
        <p:txBody>
          <a:bodyPr/>
          <a:lstStyle/>
          <a:p>
            <a:pPr marL="0" marR="674370" algn="just">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In a full block business letter, every component of the letter (heading, address, salutation, body, salutation, signature, identification, enclosures) is aligned to the left. </a:t>
            </a:r>
          </a:p>
          <a:p>
            <a:pPr marL="0" marR="674370" algn="just">
              <a:spcBef>
                <a:spcPts val="0"/>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Also, first sentences of paragraphs are </a:t>
            </a:r>
            <a:r>
              <a:rPr lang="en-US" b="1" dirty="0">
                <a:solidFill>
                  <a:srgbClr val="000000"/>
                </a:solidFill>
                <a:effectLst/>
                <a:latin typeface="Times New Roman" panose="02020603050405020304" pitchFamily="18" charset="0"/>
                <a:ea typeface="Times New Roman" panose="02020603050405020304" pitchFamily="18" charset="0"/>
              </a:rPr>
              <a:t>not indented.</a:t>
            </a:r>
            <a:endParaRPr lang="en-US" b="1" dirty="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b="1" dirty="0">
                <a:solidFill>
                  <a:srgbClr val="000000"/>
                </a:solidFill>
                <a:effectLst/>
                <a:latin typeface="Times New Roman" panose="02020603050405020304" pitchFamily="18" charset="0"/>
                <a:ea typeface="Times New Roman" panose="02020603050405020304" pitchFamily="18" charset="0"/>
              </a:rPr>
              <a:t> </a:t>
            </a:r>
            <a:endParaRPr lang="en-US" b="1" dirty="0">
              <a:effectLst/>
              <a:latin typeface="Times New Roman" panose="02020603050405020304" pitchFamily="18" charset="0"/>
              <a:ea typeface="Times New Roman" panose="02020603050405020304" pitchFamily="18" charset="0"/>
            </a:endParaRPr>
          </a:p>
          <a:p>
            <a:pPr marL="0" marR="670560" algn="just">
              <a:spcBef>
                <a:spcPts val="5"/>
              </a:spcBef>
              <a:spcAft>
                <a:spcPts val="0"/>
              </a:spcAft>
            </a:pPr>
            <a:r>
              <a:rPr lang="en-US" dirty="0">
                <a:solidFill>
                  <a:srgbClr val="000000"/>
                </a:solidFill>
                <a:effectLst/>
                <a:latin typeface="Times New Roman" panose="02020603050405020304" pitchFamily="18" charset="0"/>
                <a:ea typeface="Times New Roman" panose="02020603050405020304" pitchFamily="18" charset="0"/>
              </a:rPr>
              <a:t>You will see that there are </a:t>
            </a:r>
            <a:r>
              <a:rPr lang="en-US" b="1" dirty="0">
                <a:solidFill>
                  <a:srgbClr val="000000"/>
                </a:solidFill>
                <a:effectLst/>
                <a:latin typeface="Times New Roman" panose="02020603050405020304" pitchFamily="18" charset="0"/>
                <a:ea typeface="Times New Roman" panose="02020603050405020304" pitchFamily="18" charset="0"/>
              </a:rPr>
              <a:t>two spaces between the address and the date; three spaces between the address and the salutation; two spaces between the salutation and the first body paragraph; two spaces between first, second, and third body paragraphs; two spaces between the body, the complimentary close, the signature line, identification, and enclosures.</a:t>
            </a:r>
            <a:endParaRPr lang="en-US" b="1"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0849688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03286E6F-9E7B-E74D-F90E-1675248CE5B5}"/>
              </a:ext>
            </a:extLst>
          </p:cNvPr>
          <p:cNvGraphicFramePr>
            <a:graphicFrameLocks noGrp="1"/>
          </p:cNvGraphicFramePr>
          <p:nvPr>
            <p:ph idx="1"/>
            <p:extLst>
              <p:ext uri="{D42A27DB-BD31-4B8C-83A1-F6EECF244321}">
                <p14:modId xmlns:p14="http://schemas.microsoft.com/office/powerpoint/2010/main" val="356182905"/>
              </p:ext>
            </p:extLst>
          </p:nvPr>
        </p:nvGraphicFramePr>
        <p:xfrm>
          <a:off x="828675" y="114301"/>
          <a:ext cx="10772775" cy="6728333"/>
        </p:xfrm>
        <a:graphic>
          <a:graphicData uri="http://schemas.openxmlformats.org/drawingml/2006/table">
            <a:tbl>
              <a:tblPr firstRow="1" firstCol="1" bandRow="1"/>
              <a:tblGrid>
                <a:gridCol w="3001398">
                  <a:extLst>
                    <a:ext uri="{9D8B030D-6E8A-4147-A177-3AD203B41FA5}">
                      <a16:colId xmlns:a16="http://schemas.microsoft.com/office/drawing/2014/main" val="1725490707"/>
                    </a:ext>
                  </a:extLst>
                </a:gridCol>
                <a:gridCol w="7771377">
                  <a:extLst>
                    <a:ext uri="{9D8B030D-6E8A-4147-A177-3AD203B41FA5}">
                      <a16:colId xmlns:a16="http://schemas.microsoft.com/office/drawing/2014/main" val="3179079855"/>
                    </a:ext>
                  </a:extLst>
                </a:gridCol>
              </a:tblGrid>
              <a:tr h="6243637">
                <a:tc>
                  <a:txBody>
                    <a:bodyPr/>
                    <a:lstStyle/>
                    <a:p>
                      <a:pPr marL="0" marR="0">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HEADING (your address and date)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ADDRESS (of the person you are writing to)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SALUTATION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BODY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COMPLIMENTARY CLOSE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IDENTIFICATION LINE TITLE OR PHONE NUMBER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SIGNATURE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700" b="1">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ENCLOSURES OR DISTRIBUTION</a:t>
                      </a:r>
                      <a:endParaRPr lang="en-US" sz="700">
                        <a:effectLst/>
                        <a:latin typeface="Calibri" panose="020F0502020204030204" pitchFamily="34" charset="0"/>
                        <a:ea typeface="Calibri" panose="020F0502020204030204" pitchFamily="34" charset="0"/>
                        <a:cs typeface="Times New Roman" panose="02020603050405020304" pitchFamily="18" charset="0"/>
                      </a:endParaRPr>
                    </a:p>
                  </a:txBody>
                  <a:tcPr marL="26617" marR="26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20-54 Jackson Avenue Brooklyn, NY 11352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June 28, 2007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Ms. Jennifer Esposito John Doe Fellowship 595 Park Avenue New York, NY 10021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Dear Ms. Esposito: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John Doe Fellowship has always loomed on the horizon for me. Ever since I decided to major in history, I have wanted to participate in your program. From the research that I have done, I believe that your program provides its participants with an extensively detailed look at the history of the world through hands-on experience with fossils, artifacts, and other remains that compose the blueprint of our existence.  I am applying for the John Doe Fellowship because I believe that it would benefit me throughout my career and allow me to further understand the ideas behind history and how it is constructed.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am a very committed and goal-oriented person with excellent interpersonal skills.  My background in history involves studying many different eras and time periods. My specialty, though, is the archeological study of the ancient world and its history. During the summer of 2004 and 2005, I interned at the Metropolitan Museum of Art as a tour guide. Both times, I not only utilized my knowledge of art and its history, but I also learned a lot about how that history was constructed. This experience has influenced me to intern as a tour guide at the American Museum of Natural History, where my love for the origins of history and learning from the tactile experience with artifacts increased. In the future, I would like to participate in historical research and eventually become a full-time professor of history.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I believe my skills, experience, and goals make me an excellent candidate for your program.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Thank you very much for considering me for the John Doe Fellowship. I am looking forward to hearing from you.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Sincerely,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Bill Lurie (419) 352-5425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0"/>
                        </a:spcAft>
                      </a:pPr>
                      <a:r>
                        <a:rPr lang="en-US" sz="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Enclosure</a:t>
                      </a:r>
                      <a:endParaRPr lang="en-US" sz="700" dirty="0">
                        <a:effectLst/>
                        <a:latin typeface="Calibri" panose="020F0502020204030204" pitchFamily="34" charset="0"/>
                        <a:ea typeface="Calibri" panose="020F0502020204030204" pitchFamily="34" charset="0"/>
                        <a:cs typeface="Times New Roman" panose="02020603050405020304" pitchFamily="18" charset="0"/>
                      </a:endParaRPr>
                    </a:p>
                  </a:txBody>
                  <a:tcPr marL="26617" marR="26617"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47947864"/>
                  </a:ext>
                </a:extLst>
              </a:tr>
            </a:tbl>
          </a:graphicData>
        </a:graphic>
      </p:graphicFrame>
    </p:spTree>
    <p:extLst>
      <p:ext uri="{BB962C8B-B14F-4D97-AF65-F5344CB8AC3E}">
        <p14:creationId xmlns:p14="http://schemas.microsoft.com/office/powerpoint/2010/main" val="25571921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48A92-B847-1DE7-7BA8-6FD49A0F84C9}"/>
              </a:ext>
            </a:extLst>
          </p:cNvPr>
          <p:cNvSpPr>
            <a:spLocks noGrp="1"/>
          </p:cNvSpPr>
          <p:nvPr>
            <p:ph type="title"/>
          </p:nvPr>
        </p:nvSpPr>
        <p:spPr>
          <a:xfrm>
            <a:off x="966788" y="450850"/>
            <a:ext cx="10515600" cy="792163"/>
          </a:xfrm>
        </p:spPr>
        <p:txBody>
          <a:bodyPr>
            <a:normAutofit fontScale="90000"/>
          </a:bodyPr>
          <a:lstStyle/>
          <a:p>
            <a:r>
              <a:rPr lang="en-US" dirty="0"/>
              <a:t>Tips for Writing Business Letters Effectively:	</a:t>
            </a:r>
            <a:br>
              <a:rPr lang="en-US" dirty="0"/>
            </a:br>
            <a:endParaRPr lang="en-US" dirty="0"/>
          </a:p>
        </p:txBody>
      </p:sp>
      <p:sp>
        <p:nvSpPr>
          <p:cNvPr id="3" name="Content Placeholder 2">
            <a:extLst>
              <a:ext uri="{FF2B5EF4-FFF2-40B4-BE49-F238E27FC236}">
                <a16:creationId xmlns:a16="http://schemas.microsoft.com/office/drawing/2014/main" id="{BBBF247A-0213-8777-B0B3-A25B183C3367}"/>
              </a:ext>
            </a:extLst>
          </p:cNvPr>
          <p:cNvSpPr>
            <a:spLocks noGrp="1"/>
          </p:cNvSpPr>
          <p:nvPr>
            <p:ph idx="1"/>
          </p:nvPr>
        </p:nvSpPr>
        <p:spPr>
          <a:xfrm>
            <a:off x="257175" y="928688"/>
            <a:ext cx="11358563" cy="5686425"/>
          </a:xfrm>
        </p:spPr>
        <p:txBody>
          <a:bodyPr>
            <a:normAutofit fontScale="40000" lnSpcReduction="20000"/>
          </a:bodyPr>
          <a:lstStyle/>
          <a:p>
            <a:r>
              <a:rPr lang="en-US" sz="5000" dirty="0"/>
              <a:t>•	Remember to use formal language and avoid any typographical errors.</a:t>
            </a:r>
          </a:p>
          <a:p>
            <a:r>
              <a:rPr lang="en-US" sz="5000" dirty="0"/>
              <a:t>•	Start the letter with a friendly opening.</a:t>
            </a:r>
          </a:p>
          <a:p>
            <a:r>
              <a:rPr lang="en-US" sz="5000" dirty="0"/>
              <a:t>•	State your reason for writing a business letter.</a:t>
            </a:r>
          </a:p>
          <a:p>
            <a:r>
              <a:rPr lang="en-US" sz="5000" dirty="0"/>
              <a:t>•	Always have an idea to whom you are writing.</a:t>
            </a:r>
          </a:p>
          <a:p>
            <a:r>
              <a:rPr lang="en-US" sz="5000" dirty="0"/>
              <a:t>•	Specify necessary details like time, date venue etc.</a:t>
            </a:r>
          </a:p>
          <a:p>
            <a:r>
              <a:rPr lang="en-US" sz="5000" dirty="0"/>
              <a:t>•	Be to the point and straight forward.</a:t>
            </a:r>
          </a:p>
          <a:p>
            <a:r>
              <a:rPr lang="en-US" sz="5000" dirty="0"/>
              <a:t>•	Write the letter with a polite tone but avoid being overtly personal.</a:t>
            </a:r>
          </a:p>
          <a:p>
            <a:r>
              <a:rPr lang="en-US" sz="5000" dirty="0"/>
              <a:t>•	Keep the letter short and concise and with specific details.</a:t>
            </a:r>
          </a:p>
          <a:p>
            <a:r>
              <a:rPr lang="en-US" sz="5000" dirty="0"/>
              <a:t>•	Do not write long introductions and unnecessary statement.</a:t>
            </a:r>
          </a:p>
          <a:p>
            <a:r>
              <a:rPr lang="en-US" sz="5000" dirty="0"/>
              <a:t>•	Check for grammatical errors and spelling mistakes.</a:t>
            </a:r>
          </a:p>
          <a:p>
            <a:r>
              <a:rPr lang="en-US" sz="5000" dirty="0"/>
              <a:t>•	Avoid usage of slangs or messaging language as that does not indicate professionalism.</a:t>
            </a:r>
          </a:p>
          <a:p>
            <a:r>
              <a:rPr lang="en-US" sz="5000" dirty="0"/>
              <a:t>•	Cut useless words, needless information, and stale phrases.</a:t>
            </a:r>
          </a:p>
          <a:p>
            <a:r>
              <a:rPr lang="en-US" sz="5000" dirty="0"/>
              <a:t>•	Use familiar words, short sentences and paragraphs, and a simple conversational style.</a:t>
            </a:r>
          </a:p>
          <a:p>
            <a:r>
              <a:rPr lang="en-US" sz="5000" dirty="0"/>
              <a:t>•	Write as if you were talking to the reader, and be as friendly as possible.</a:t>
            </a:r>
          </a:p>
          <a:p>
            <a:r>
              <a:rPr lang="en-US" sz="5000" dirty="0"/>
              <a:t>•	If possible the business letter should not be hand written and should be typed as it looks more professional and the letters are visible.</a:t>
            </a:r>
          </a:p>
          <a:p>
            <a:r>
              <a:rPr lang="en-US" sz="5000" dirty="0"/>
              <a:t>•	Close the letter by thanking the person for their time and consideration</a:t>
            </a:r>
          </a:p>
          <a:p>
            <a:endParaRPr lang="en-US" dirty="0"/>
          </a:p>
        </p:txBody>
      </p:sp>
    </p:spTree>
    <p:extLst>
      <p:ext uri="{BB962C8B-B14F-4D97-AF65-F5344CB8AC3E}">
        <p14:creationId xmlns:p14="http://schemas.microsoft.com/office/powerpoint/2010/main" val="36559204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FEA4F-9DDF-D9E1-EC04-20556C404282}"/>
              </a:ext>
            </a:extLst>
          </p:cNvPr>
          <p:cNvSpPr>
            <a:spLocks noGrp="1"/>
          </p:cNvSpPr>
          <p:nvPr>
            <p:ph type="title"/>
          </p:nvPr>
        </p:nvSpPr>
        <p:spPr/>
        <p:txBody>
          <a:bodyPr/>
          <a:lstStyle/>
          <a:p>
            <a:r>
              <a:rPr lang="en-US" dirty="0"/>
              <a:t>Practice exercise </a:t>
            </a:r>
            <a:br>
              <a:rPr lang="en-US" dirty="0"/>
            </a:br>
            <a:endParaRPr lang="en-US" dirty="0"/>
          </a:p>
        </p:txBody>
      </p:sp>
      <p:sp>
        <p:nvSpPr>
          <p:cNvPr id="3" name="Content Placeholder 2">
            <a:extLst>
              <a:ext uri="{FF2B5EF4-FFF2-40B4-BE49-F238E27FC236}">
                <a16:creationId xmlns:a16="http://schemas.microsoft.com/office/drawing/2014/main" id="{F82A4F94-DC8D-C8F1-B108-FC881ADEC412}"/>
              </a:ext>
            </a:extLst>
          </p:cNvPr>
          <p:cNvSpPr>
            <a:spLocks noGrp="1"/>
          </p:cNvSpPr>
          <p:nvPr>
            <p:ph idx="1"/>
          </p:nvPr>
        </p:nvSpPr>
        <p:spPr>
          <a:xfrm>
            <a:off x="442913" y="1214438"/>
            <a:ext cx="11430000" cy="5278437"/>
          </a:xfrm>
        </p:spPr>
        <p:txBody>
          <a:bodyPr>
            <a:normAutofit fontScale="70000" lnSpcReduction="20000"/>
          </a:bodyPr>
          <a:lstStyle/>
          <a:p>
            <a:r>
              <a:rPr lang="en-US" sz="3800" dirty="0"/>
              <a:t>1.	Sales have decreased for two consecutive quarters at your business. You have been instructed to inform your sales team that their hours, and base pay, will be reduced by 20 percent. While you may have a few members of your sales team that are underperforming, you want to retain the entire team. Write a negative news message in a direct or indirect approach informing your sales team of the news.</a:t>
            </a:r>
          </a:p>
          <a:p>
            <a:r>
              <a:rPr lang="en-US" sz="3800" dirty="0"/>
              <a:t>2.	You have observed and documented an employee being late and taking long breaks for the past two weeks. Write out a brief summary of the conversation you need to have. You may be assigned to another classmate for a role-playing exercise. Share and compare with your classmates.</a:t>
            </a:r>
          </a:p>
          <a:p>
            <a:r>
              <a:rPr lang="en-US" sz="3800" dirty="0"/>
              <a:t>3.	Write a follow-up letter thanking a customer for his or her business. The letter should be brief, direct, and courteous.</a:t>
            </a:r>
          </a:p>
          <a:p>
            <a:r>
              <a:rPr lang="en-US" sz="3800" dirty="0"/>
              <a:t>4.	Write a letter of application to a company that has advertised an opening for a job that interests you. Clearly state your interest and qualifications. Be brief and to the point. Be sure to proofread the letter carefully and correct any careless errors.</a:t>
            </a:r>
          </a:p>
          <a:p>
            <a:endParaRPr lang="en-US" dirty="0"/>
          </a:p>
        </p:txBody>
      </p:sp>
    </p:spTree>
    <p:extLst>
      <p:ext uri="{BB962C8B-B14F-4D97-AF65-F5344CB8AC3E}">
        <p14:creationId xmlns:p14="http://schemas.microsoft.com/office/powerpoint/2010/main" val="19927364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A0EC2-25E5-5A12-C3CC-CC79DC7C8E7C}"/>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Types of Business Letters</a:t>
            </a:r>
            <a:br>
              <a:rPr lang="en-US" sz="44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2938B495-8EBF-352C-4042-8F509D6B80A4}"/>
              </a:ext>
            </a:extLst>
          </p:cNvPr>
          <p:cNvSpPr>
            <a:spLocks noGrp="1"/>
          </p:cNvSpPr>
          <p:nvPr>
            <p:ph idx="1"/>
          </p:nvPr>
        </p:nvSpPr>
        <p:spPr/>
        <p:txBody>
          <a:bodyPr/>
          <a:lstStyle/>
          <a:p>
            <a:pPr marL="342900" marR="0" lvl="0" indent="-342900" algn="just">
              <a:lnSpc>
                <a:spcPct val="115000"/>
              </a:lnSpc>
              <a:spcBef>
                <a:spcPts val="0"/>
              </a:spcBef>
              <a:spcAft>
                <a:spcPts val="0"/>
              </a:spcAft>
              <a:buFont typeface="+mj-lt"/>
              <a:buAutoNum type="arabicPeriod"/>
            </a:pPr>
            <a:r>
              <a:rPr lang="en-US"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Positive</a:t>
            </a:r>
            <a:endParaRPr lang="en-US" sz="4000" dirty="0">
              <a:effectLst/>
              <a:latin typeface="Calibri" panose="020F0502020204030204" pitchFamily="34" charset="0"/>
              <a:ea typeface="Times New Roman" panose="02020603050405020304" pitchFamily="18" charset="0"/>
              <a:cs typeface="Times New Roman" panose="02020603050405020304" pitchFamily="18" charset="0"/>
            </a:endParaRPr>
          </a:p>
          <a:p>
            <a:pPr marL="342900" marR="0" lvl="0" indent="-342900" algn="just">
              <a:lnSpc>
                <a:spcPct val="115000"/>
              </a:lnSpc>
              <a:spcBef>
                <a:spcPts val="0"/>
              </a:spcBef>
              <a:spcAft>
                <a:spcPts val="1000"/>
              </a:spcAft>
              <a:buFont typeface="+mj-lt"/>
              <a:buAutoNum type="arabicPeriod"/>
            </a:pPr>
            <a:r>
              <a:rPr lang="en-US" sz="40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Negative </a:t>
            </a:r>
            <a:endParaRPr lang="en-US" sz="4000" dirty="0">
              <a:effectLst/>
              <a:latin typeface="Calibri" panose="020F0502020204030204" pitchFamily="34" charset="0"/>
              <a:ea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594656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36714-1715-C51C-9BB8-C8BC2DBB35D6}"/>
              </a:ext>
            </a:extLst>
          </p:cNvPr>
          <p:cNvSpPr>
            <a:spLocks noGrp="1"/>
          </p:cNvSpPr>
          <p:nvPr>
            <p:ph type="title"/>
          </p:nvPr>
        </p:nvSpPr>
        <p:spPr/>
        <p:txBody>
          <a:bodyPr/>
          <a:lstStyle/>
          <a:p>
            <a:r>
              <a:rPr lang="en-US" sz="4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Positive Messages/letters:</a:t>
            </a:r>
            <a:br>
              <a:rPr lang="en-US" sz="4400" b="1" dirty="0">
                <a:solidFill>
                  <a:srgbClr val="1F4D78"/>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9728F947-B0BA-C01E-00FA-06B7DD8BA914}"/>
              </a:ext>
            </a:extLst>
          </p:cNvPr>
          <p:cNvSpPr>
            <a:spLocks noGrp="1"/>
          </p:cNvSpPr>
          <p:nvPr>
            <p:ph idx="1"/>
          </p:nvPr>
        </p:nvSpPr>
        <p:spPr>
          <a:xfrm>
            <a:off x="838200" y="1355834"/>
            <a:ext cx="10796752" cy="4821129"/>
          </a:xfrm>
        </p:spPr>
        <p:txBody>
          <a:bodyPr/>
          <a:lstStyle/>
          <a:p>
            <a:pPr marL="0" marR="0" algn="just" fontAlgn="base"/>
            <a:r>
              <a:rPr lang="en-US" sz="2400" dirty="0">
                <a:solidFill>
                  <a:srgbClr val="000000"/>
                </a:solidFill>
                <a:effectLst/>
                <a:latin typeface="Times New Roman" panose="02020603050405020304" pitchFamily="18" charset="0"/>
                <a:ea typeface="Times New Roman" panose="02020603050405020304" pitchFamily="18" charset="0"/>
              </a:rPr>
              <a:t>Positive messages include messages where the audience is expected to react in a neutral to positive manner. Positive messages tend to consist of routine or good news.</a:t>
            </a:r>
          </a:p>
          <a:p>
            <a:pPr marL="0" marR="0" algn="just" fontAlgn="base"/>
            <a:r>
              <a:rPr lang="en-US" sz="2400" dirty="0">
                <a:solidFill>
                  <a:srgbClr val="000000"/>
                </a:solidFill>
                <a:effectLst/>
                <a:latin typeface="Times New Roman" panose="02020603050405020304" pitchFamily="18" charset="0"/>
                <a:ea typeface="Times New Roman" panose="02020603050405020304" pitchFamily="18" charset="0"/>
              </a:rPr>
              <a:t> These messages might be items such as congratulations, confirmations, directions, simple credit requests, or credit approvals. Also included in this category might be denials that are somewhat routine or expected. </a:t>
            </a:r>
          </a:p>
          <a:p>
            <a:pPr marL="0" marR="0" algn="just" fontAlgn="base"/>
            <a:r>
              <a:rPr lang="en-US" sz="2400" dirty="0">
                <a:solidFill>
                  <a:srgbClr val="000000"/>
                </a:solidFill>
                <a:effectLst/>
                <a:latin typeface="Times New Roman" panose="02020603050405020304" pitchFamily="18" charset="0"/>
                <a:ea typeface="Times New Roman" panose="02020603050405020304" pitchFamily="18" charset="0"/>
              </a:rPr>
              <a:t>As strange as this sounds, sympathy messages are in this category as well. Sympathy messages are routine since they will not be a surprise to the receiver.</a:t>
            </a:r>
            <a:endParaRPr lang="en-US" sz="24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542923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F719DB-2C05-ADC4-9DBC-639C93BBF6B3}"/>
              </a:ext>
            </a:extLst>
          </p:cNvPr>
          <p:cNvSpPr>
            <a:spLocks noGrp="1"/>
          </p:cNvSpPr>
          <p:nvPr>
            <p:ph type="title"/>
          </p:nvPr>
        </p:nvSpPr>
        <p:spPr>
          <a:xfrm>
            <a:off x="567559" y="681037"/>
            <a:ext cx="11624441" cy="1009651"/>
          </a:xfrm>
        </p:spPr>
        <p:txBody>
          <a:bodyPr>
            <a:normAutofit fontScale="90000"/>
          </a:bodyPr>
          <a:lstStyle/>
          <a:p>
            <a:r>
              <a:rPr lang="en-US" sz="4400" dirty="0">
                <a:solidFill>
                  <a:srgbClr val="000000"/>
                </a:solidFill>
                <a:effectLst/>
                <a:latin typeface="Times New Roman" panose="02020603050405020304" pitchFamily="18" charset="0"/>
                <a:ea typeface="Times New Roman" panose="02020603050405020304" pitchFamily="18" charset="0"/>
              </a:rPr>
              <a:t>Consider the message to be a positive message structure when:</a:t>
            </a:r>
            <a:br>
              <a:rPr lang="en-US" sz="44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E80DB644-FF1C-DBC4-C840-D648DEBFC4AB}"/>
              </a:ext>
            </a:extLst>
          </p:cNvPr>
          <p:cNvSpPr>
            <a:spLocks noGrp="1"/>
          </p:cNvSpPr>
          <p:nvPr>
            <p:ph idx="1"/>
          </p:nvPr>
        </p:nvSpPr>
        <p:spPr>
          <a:xfrm>
            <a:off x="357351" y="1690687"/>
            <a:ext cx="11624441" cy="4852988"/>
          </a:xfrm>
        </p:spPr>
        <p:txBody>
          <a:bodyPr/>
          <a:lstStyle/>
          <a:p>
            <a:pPr marL="342900" marR="0" lvl="0" indent="-342900" algn="just" fontAlgn="base">
              <a:lnSpc>
                <a:spcPct val="107000"/>
              </a:lnSpc>
              <a:spcBef>
                <a:spcPts val="0"/>
              </a:spcBef>
              <a:spcAft>
                <a:spcPts val="60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receiver likes or expects this news (product shipped on time)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600"/>
              </a:spcBef>
              <a:spcAft>
                <a:spcPts val="60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receiver needs little education or background to understand the news (travel arrangement for the conference)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600"/>
              </a:spcBef>
              <a:spcAft>
                <a:spcPts val="600"/>
              </a:spcAft>
              <a:buSzPts val="1000"/>
              <a:buFont typeface="Symbol" panose="05050102010706020507" pitchFamily="18" charset="2"/>
              <a:buChar char=""/>
              <a:tabLst>
                <a:tab pos="457200" algn="l"/>
              </a:tabLst>
            </a:pPr>
            <a:r>
              <a:rPr lang="en-US" sz="3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receiver considers the message routine, even if not completely positive (parking lot closed for three days for new striping)</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8583680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6CF84-E2C4-F574-99AF-7F19B1E90BFF}"/>
              </a:ext>
            </a:extLst>
          </p:cNvPr>
          <p:cNvSpPr>
            <a:spLocks noGrp="1"/>
          </p:cNvSpPr>
          <p:nvPr>
            <p:ph type="title"/>
          </p:nvPr>
        </p:nvSpPr>
        <p:spPr/>
        <p:txBody>
          <a:bodyPr/>
          <a:lstStyle/>
          <a:p>
            <a:r>
              <a:rPr lang="en-US" dirty="0"/>
              <a:t>The three main parts of the positive news:</a:t>
            </a:r>
            <a:br>
              <a:rPr lang="en-US" dirty="0"/>
            </a:br>
            <a:endParaRPr lang="en-US" dirty="0"/>
          </a:p>
        </p:txBody>
      </p:sp>
      <p:sp>
        <p:nvSpPr>
          <p:cNvPr id="3" name="Content Placeholder 2">
            <a:extLst>
              <a:ext uri="{FF2B5EF4-FFF2-40B4-BE49-F238E27FC236}">
                <a16:creationId xmlns:a16="http://schemas.microsoft.com/office/drawing/2014/main" id="{519DA78F-97A1-3CE8-B4D1-90C243275330}"/>
              </a:ext>
            </a:extLst>
          </p:cNvPr>
          <p:cNvSpPr>
            <a:spLocks noGrp="1"/>
          </p:cNvSpPr>
          <p:nvPr>
            <p:ph idx="1"/>
          </p:nvPr>
        </p:nvSpPr>
        <p:spPr/>
        <p:txBody>
          <a:bodyPr/>
          <a:lstStyle/>
          <a:p>
            <a:r>
              <a:rPr lang="en-US" dirty="0"/>
              <a:t>1.	Main idea</a:t>
            </a:r>
          </a:p>
          <a:p>
            <a:r>
              <a:rPr lang="en-US" dirty="0"/>
              <a:t>2.	Explanation</a:t>
            </a:r>
          </a:p>
          <a:p>
            <a:r>
              <a:rPr lang="en-US" dirty="0"/>
              <a:t>3.	Motivation/polite closure</a:t>
            </a:r>
          </a:p>
          <a:p>
            <a:endParaRPr lang="en-US" dirty="0"/>
          </a:p>
        </p:txBody>
      </p:sp>
    </p:spTree>
    <p:extLst>
      <p:ext uri="{BB962C8B-B14F-4D97-AF65-F5344CB8AC3E}">
        <p14:creationId xmlns:p14="http://schemas.microsoft.com/office/powerpoint/2010/main" val="2996248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4F1D5C78-1358-AA56-2D06-72A73AFE2153}"/>
              </a:ext>
            </a:extLst>
          </p:cNvPr>
          <p:cNvPicPr>
            <a:picLocks noGrp="1" noChangeAspect="1"/>
          </p:cNvPicPr>
          <p:nvPr>
            <p:ph idx="1"/>
          </p:nvPr>
        </p:nvPicPr>
        <p:blipFill rotWithShape="1">
          <a:blip r:embed="rId2"/>
          <a:srcRect l="2415" t="4579" r="5591" b="10975"/>
          <a:stretch/>
        </p:blipFill>
        <p:spPr>
          <a:xfrm>
            <a:off x="328613" y="228600"/>
            <a:ext cx="11329987" cy="6329363"/>
          </a:xfrm>
          <a:prstGeom prst="rect">
            <a:avLst/>
          </a:prstGeom>
        </p:spPr>
      </p:pic>
    </p:spTree>
    <p:extLst>
      <p:ext uri="{BB962C8B-B14F-4D97-AF65-F5344CB8AC3E}">
        <p14:creationId xmlns:p14="http://schemas.microsoft.com/office/powerpoint/2010/main" val="84608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05C830-BE72-7218-731E-86A182B7BC7C}"/>
              </a:ext>
            </a:extLst>
          </p:cNvPr>
          <p:cNvSpPr>
            <a:spLocks noGrp="1"/>
          </p:cNvSpPr>
          <p:nvPr>
            <p:ph idx="1"/>
          </p:nvPr>
        </p:nvSpPr>
        <p:spPr>
          <a:xfrm>
            <a:off x="400050" y="542925"/>
            <a:ext cx="11215688" cy="5634038"/>
          </a:xfrm>
        </p:spPr>
        <p:txBody>
          <a:bodyPr>
            <a:normAutofit fontScale="92500" lnSpcReduction="20000"/>
          </a:bodyPr>
          <a:lstStyle/>
          <a:p>
            <a:r>
              <a:rPr lang="en-US" dirty="0"/>
              <a:t>Parts of the Positive News Message	Example</a:t>
            </a:r>
          </a:p>
          <a:p>
            <a:r>
              <a:rPr lang="en-US" b="1" dirty="0"/>
              <a:t>Main Point	</a:t>
            </a:r>
          </a:p>
          <a:p>
            <a:r>
              <a:rPr lang="en-US" dirty="0"/>
              <a:t>Your request to open work orders for annual services on vehicles B-BUS and T-TRK has been successfully completed.</a:t>
            </a:r>
          </a:p>
          <a:p>
            <a:r>
              <a:rPr lang="en-US" b="1" dirty="0"/>
              <a:t>Explanation</a:t>
            </a:r>
            <a:r>
              <a:rPr lang="en-US" dirty="0"/>
              <a:t>	B-BUS has been opened under work order # 13-100 and T-TRK has been opened under work order # 13-101. Please review the attached documentation for accuracy, paying special attention to the vehicle service dates, registration number, and admin number. As of todays date (13</a:t>
            </a:r>
            <a:r>
              <a:rPr lang="en-US" baseline="30000" dirty="0"/>
              <a:t>th</a:t>
            </a:r>
            <a:r>
              <a:rPr lang="en-US" dirty="0"/>
              <a:t> November, 2022), B-BUS and T-TRK have been placed in an “in-shop” status, and are currently being serviced by Mechanic Shop employees. The estimated completion date 1(15</a:t>
            </a:r>
            <a:r>
              <a:rPr lang="en-US" baseline="30000" dirty="0"/>
              <a:t>th</a:t>
            </a:r>
            <a:r>
              <a:rPr lang="en-US" dirty="0"/>
              <a:t> November, 2022) ; however this date may fluctuate dependent on any additional needs of the vehicle. To obtain the current status of the vehicle, please call 1-800-STATS-NOW and enter your vehicle admin number at the prompt. You will be notified via email when the services are complete on each vehicle.</a:t>
            </a:r>
          </a:p>
          <a:p>
            <a:r>
              <a:rPr lang="en-US" b="1" dirty="0"/>
              <a:t>Closure </a:t>
            </a:r>
            <a:r>
              <a:rPr lang="en-US" dirty="0"/>
              <a:t>	Thank you for your continued patronage of Mechanic Shop, and we hope to continue to assist you in any future service requests.</a:t>
            </a:r>
          </a:p>
          <a:p>
            <a:endParaRPr lang="en-US" dirty="0"/>
          </a:p>
          <a:p>
            <a:endParaRPr lang="en-US" dirty="0"/>
          </a:p>
          <a:p>
            <a:endParaRPr lang="en-US" dirty="0"/>
          </a:p>
        </p:txBody>
      </p:sp>
    </p:spTree>
    <p:extLst>
      <p:ext uri="{BB962C8B-B14F-4D97-AF65-F5344CB8AC3E}">
        <p14:creationId xmlns:p14="http://schemas.microsoft.com/office/powerpoint/2010/main" val="1734447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9F049-F4B6-97FA-7915-3857802A7135}"/>
              </a:ext>
            </a:extLst>
          </p:cNvPr>
          <p:cNvSpPr>
            <a:spLocks noGrp="1"/>
          </p:cNvSpPr>
          <p:nvPr>
            <p:ph type="title"/>
          </p:nvPr>
        </p:nvSpPr>
        <p:spPr/>
        <p:txBody>
          <a:bodyPr/>
          <a:lstStyle/>
          <a:p>
            <a:pPr algn="ctr"/>
            <a:r>
              <a:rPr lang="en-US" b="1" dirty="0"/>
              <a:t>More Examples of Positive Messages	</a:t>
            </a:r>
            <a:br>
              <a:rPr lang="en-US" dirty="0"/>
            </a:br>
            <a:endParaRPr lang="en-US" dirty="0"/>
          </a:p>
        </p:txBody>
      </p:sp>
      <p:sp>
        <p:nvSpPr>
          <p:cNvPr id="3" name="Content Placeholder 2">
            <a:extLst>
              <a:ext uri="{FF2B5EF4-FFF2-40B4-BE49-F238E27FC236}">
                <a16:creationId xmlns:a16="http://schemas.microsoft.com/office/drawing/2014/main" id="{76978103-1862-02C5-3A32-109315FCF0FA}"/>
              </a:ext>
            </a:extLst>
          </p:cNvPr>
          <p:cNvSpPr>
            <a:spLocks noGrp="1"/>
          </p:cNvSpPr>
          <p:nvPr>
            <p:ph idx="1"/>
          </p:nvPr>
        </p:nvSpPr>
        <p:spPr>
          <a:xfrm>
            <a:off x="200025" y="1157288"/>
            <a:ext cx="11587163" cy="5335587"/>
          </a:xfrm>
        </p:spPr>
        <p:txBody>
          <a:bodyPr>
            <a:normAutofit lnSpcReduction="10000"/>
          </a:bodyPr>
          <a:lstStyle/>
          <a:p>
            <a:r>
              <a:rPr lang="en-US" dirty="0"/>
              <a:t>•	It is our pleasure to inform you that we are really looking forward to have this deal with you. Hope to continue our correspondence for the future period.</a:t>
            </a:r>
          </a:p>
          <a:p>
            <a:r>
              <a:rPr lang="en-US" dirty="0"/>
              <a:t>•	The date fixed for our next meeting is Feb 2nd. If you are comfortable with this data, then please ask your secretary to confirm the timing to us by tomorrow.</a:t>
            </a:r>
          </a:p>
          <a:p>
            <a:r>
              <a:rPr lang="en-US" dirty="0"/>
              <a:t>•	It was nice to meet you, and to discuss important aspects of the marketing sectors during the business meeting that was held on May 5th. I look forward to mark my presence to such meetings again in future. </a:t>
            </a:r>
          </a:p>
          <a:p>
            <a:r>
              <a:rPr lang="en-US" dirty="0"/>
              <a:t>•	We thank you for the services and offers that you have provided to us throughout the duration of business contract. </a:t>
            </a:r>
          </a:p>
          <a:p>
            <a:r>
              <a:rPr lang="en-US" dirty="0"/>
              <a:t>•	We are glad to inform you that the business proposal that you have sent to us on April 28th has been appreciated and approved.</a:t>
            </a:r>
          </a:p>
          <a:p>
            <a:endParaRPr lang="en-US" dirty="0"/>
          </a:p>
        </p:txBody>
      </p:sp>
    </p:spTree>
    <p:extLst>
      <p:ext uri="{BB962C8B-B14F-4D97-AF65-F5344CB8AC3E}">
        <p14:creationId xmlns:p14="http://schemas.microsoft.com/office/powerpoint/2010/main" val="2904598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490</TotalTime>
  <Words>2365</Words>
  <Application>Microsoft Office PowerPoint</Application>
  <PresentationFormat>Widescreen</PresentationFormat>
  <Paragraphs>197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Symbol</vt:lpstr>
      <vt:lpstr>Times New Roman</vt:lpstr>
      <vt:lpstr>Office Theme</vt:lpstr>
      <vt:lpstr>BUSINESS LETTERS </vt:lpstr>
      <vt:lpstr>PowerPoint Presentation</vt:lpstr>
      <vt:lpstr>Types of Business Letters </vt:lpstr>
      <vt:lpstr>Positive Messages/letters: </vt:lpstr>
      <vt:lpstr>Consider the message to be a positive message structure when: </vt:lpstr>
      <vt:lpstr>The three main parts of the positive news: </vt:lpstr>
      <vt:lpstr>PowerPoint Presentation</vt:lpstr>
      <vt:lpstr>PowerPoint Presentation</vt:lpstr>
      <vt:lpstr>More Examples of Positive Messages  </vt:lpstr>
      <vt:lpstr>Negative Messages/Letters</vt:lpstr>
      <vt:lpstr>Consider the message to be a negative communication when: </vt:lpstr>
      <vt:lpstr>The four main parts of a negative news message: </vt:lpstr>
      <vt:lpstr>PowerPoint Presentation</vt:lpstr>
      <vt:lpstr>PowerPoint Presentation</vt:lpstr>
      <vt:lpstr>PowerPoint Presentation</vt:lpstr>
      <vt:lpstr>Essentials of Business Letters:  </vt:lpstr>
      <vt:lpstr>PowerPoint Presentation</vt:lpstr>
      <vt:lpstr>PowerPoint Presentation</vt:lpstr>
      <vt:lpstr>Example of Negative Message/Letter: </vt:lpstr>
      <vt:lpstr>  Letter format Full Block Format   </vt:lpstr>
      <vt:lpstr>PowerPoint Presentation</vt:lpstr>
      <vt:lpstr>Tips for Writing Business Letters Effectively:  </vt:lpstr>
      <vt:lpstr>Practice 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Fast</dc:creator>
  <cp:lastModifiedBy>Fast</cp:lastModifiedBy>
  <cp:revision>4</cp:revision>
  <dcterms:created xsi:type="dcterms:W3CDTF">2022-11-21T05:29:26Z</dcterms:created>
  <dcterms:modified xsi:type="dcterms:W3CDTF">2022-11-23T10:20:43Z</dcterms:modified>
</cp:coreProperties>
</file>