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6" r:id="rId14"/>
    <p:sldId id="283" r:id="rId15"/>
    <p:sldId id="284" r:id="rId16"/>
    <p:sldId id="285" r:id="rId17"/>
    <p:sldId id="288" r:id="rId18"/>
    <p:sldId id="271" r:id="rId19"/>
    <p:sldId id="272" r:id="rId20"/>
    <p:sldId id="289" r:id="rId21"/>
    <p:sldId id="277" r:id="rId22"/>
    <p:sldId id="290" r:id="rId23"/>
    <p:sldId id="278" r:id="rId24"/>
    <p:sldId id="291" r:id="rId25"/>
    <p:sldId id="286" r:id="rId26"/>
    <p:sldId id="279" r:id="rId27"/>
    <p:sldId id="292" r:id="rId28"/>
    <p:sldId id="281" r:id="rId29"/>
    <p:sldId id="287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4E5FB-9021-4FA6-B17D-257EBC3A623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53618-0628-489E-88B6-7D0C77E7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1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0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6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9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9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5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56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382593"/>
            <a:ext cx="8825657" cy="2394788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  <a:effectLst/>
              </a:rPr>
              <a:t>IEEE</a:t>
            </a:r>
            <a:r>
              <a:rPr lang="en-US" sz="7200" b="1" dirty="0" smtClean="0">
                <a:solidFill>
                  <a:schemeClr val="tx1"/>
                </a:solidFill>
              </a:rPr>
              <a:t> Citation &amp; Referencing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865" y="347049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		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02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What is the IEEE convention for </a:t>
            </a:r>
            <a:r>
              <a:rPr lang="en-US" sz="4400" b="1" dirty="0" smtClean="0">
                <a:solidFill>
                  <a:schemeClr val="tx1"/>
                </a:solidFill>
              </a:rPr>
              <a:t>using capital </a:t>
            </a:r>
            <a:r>
              <a:rPr lang="en-US" sz="4400" b="1" dirty="0">
                <a:solidFill>
                  <a:schemeClr val="tx1"/>
                </a:solidFill>
              </a:rPr>
              <a:t>letters?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3312" y="2233224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Capitalize </a:t>
            </a:r>
            <a:r>
              <a:rPr lang="en-US" sz="2400" dirty="0"/>
              <a:t>the major words of publication titles</a:t>
            </a:r>
            <a:r>
              <a:rPr lang="en-US" sz="2400" dirty="0" smtClean="0"/>
              <a:t>. Articles </a:t>
            </a:r>
            <a:r>
              <a:rPr lang="en-US" sz="2400" dirty="0"/>
              <a:t>(a, an, the) and conjunctions (and, but</a:t>
            </a:r>
            <a:r>
              <a:rPr lang="en-US" sz="2400" dirty="0" smtClean="0"/>
              <a:t>, for</a:t>
            </a:r>
            <a:r>
              <a:rPr lang="en-US" sz="2400" dirty="0"/>
              <a:t>, or) should be in lower case.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u="sng" dirty="0" smtClean="0"/>
              <a:t>For </a:t>
            </a:r>
            <a:r>
              <a:rPr lang="en-US" sz="2400" u="sng" dirty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[2] U. J. </a:t>
            </a:r>
            <a:r>
              <a:rPr lang="en-US" sz="2400" dirty="0" smtClean="0"/>
              <a:t>Gelinas, </a:t>
            </a:r>
            <a:r>
              <a:rPr lang="en-US" sz="2400" i="1" dirty="0"/>
              <a:t>Business Processes </a:t>
            </a:r>
            <a:r>
              <a:rPr lang="en-US" sz="2400" i="1" dirty="0" smtClean="0"/>
              <a:t>and Information </a:t>
            </a:r>
            <a:r>
              <a:rPr lang="en-US" sz="2400" i="1" dirty="0"/>
              <a:t>Technology</a:t>
            </a:r>
            <a:r>
              <a:rPr lang="en-US" sz="2400" dirty="0"/>
              <a:t>. Cincinnati: </a:t>
            </a:r>
            <a:r>
              <a:rPr lang="en-US" sz="2400" dirty="0" smtClean="0"/>
              <a:t>South Western/Thomson </a:t>
            </a:r>
            <a:r>
              <a:rPr lang="en-US" sz="2400" dirty="0"/>
              <a:t>Learning, 2004. </a:t>
            </a:r>
          </a:p>
        </p:txBody>
      </p:sp>
    </p:spTree>
    <p:extLst>
      <p:ext uri="{BB962C8B-B14F-4D97-AF65-F5344CB8AC3E}">
        <p14:creationId xmlns:p14="http://schemas.microsoft.com/office/powerpoint/2010/main" val="28224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I cite a source that has </a:t>
            </a:r>
            <a:r>
              <a:rPr 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or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authors?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4293" y="2181707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If there are three or more authors, use et al</a:t>
            </a:r>
            <a:r>
              <a:rPr lang="en-US" sz="2400" dirty="0" smtClean="0"/>
              <a:t>. after </a:t>
            </a:r>
            <a:r>
              <a:rPr lang="en-US" sz="2400" dirty="0"/>
              <a:t>the name of the first author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1"/>
            <a:r>
              <a:rPr lang="en-US" sz="2400" dirty="0"/>
              <a:t>[2] U. J. Gelinas, </a:t>
            </a:r>
            <a:r>
              <a:rPr lang="en-US" sz="2400" dirty="0">
                <a:solidFill>
                  <a:srgbClr val="FFFF00"/>
                </a:solidFill>
              </a:rPr>
              <a:t>et al.</a:t>
            </a:r>
            <a:r>
              <a:rPr lang="en-US" sz="2400" dirty="0"/>
              <a:t>, </a:t>
            </a:r>
            <a:r>
              <a:rPr lang="en-US" sz="2400" i="1" dirty="0"/>
              <a:t>Business Processes and Information Technology</a:t>
            </a:r>
            <a:r>
              <a:rPr lang="en-US" sz="2400" dirty="0"/>
              <a:t>. Cincinnati: South Western/Thomson Learning, 2004.</a:t>
            </a:r>
          </a:p>
        </p:txBody>
      </p:sp>
    </p:spTree>
    <p:extLst>
      <p:ext uri="{BB962C8B-B14F-4D97-AF65-F5344CB8AC3E}">
        <p14:creationId xmlns:p14="http://schemas.microsoft.com/office/powerpoint/2010/main" val="18897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What if I want to use a number </a:t>
            </a:r>
            <a:r>
              <a:rPr lang="en-US" sz="4400" b="1" dirty="0" smtClean="0">
                <a:solidFill>
                  <a:schemeClr val="tx1"/>
                </a:solidFill>
              </a:rPr>
              <a:t>of sources </a:t>
            </a:r>
            <a:r>
              <a:rPr lang="en-US" sz="4400" b="1" dirty="0">
                <a:solidFill>
                  <a:schemeClr val="tx1"/>
                </a:solidFill>
              </a:rPr>
              <a:t>in one in-text citation?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If, </a:t>
            </a:r>
            <a:r>
              <a:rPr lang="en-US" sz="2400" b="1" dirty="0"/>
              <a:t>for example</a:t>
            </a:r>
            <a:r>
              <a:rPr lang="en-US" sz="2400" dirty="0"/>
              <a:t>, you are pulling together </a:t>
            </a:r>
            <a:r>
              <a:rPr lang="en-US" sz="2400" dirty="0" smtClean="0"/>
              <a:t>a number </a:t>
            </a:r>
            <a:r>
              <a:rPr lang="en-US" sz="2400" dirty="0"/>
              <a:t>of sources to support your </a:t>
            </a:r>
            <a:r>
              <a:rPr lang="en-US" sz="2400" dirty="0" smtClean="0"/>
              <a:t>argument you </a:t>
            </a:r>
            <a:r>
              <a:rPr lang="en-US" sz="2400" dirty="0"/>
              <a:t>may want to use a number of sources </a:t>
            </a:r>
            <a:r>
              <a:rPr lang="en-US" sz="2400" dirty="0" smtClean="0"/>
              <a:t>in one </a:t>
            </a:r>
            <a:r>
              <a:rPr lang="en-US" sz="2400" dirty="0"/>
              <a:t>citation.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Simply </a:t>
            </a:r>
            <a:r>
              <a:rPr lang="en-US" sz="2400" dirty="0"/>
              <a:t>separate out the </a:t>
            </a:r>
            <a:r>
              <a:rPr lang="en-US" sz="2400" dirty="0" smtClean="0"/>
              <a:t>numbers by </a:t>
            </a:r>
            <a:r>
              <a:rPr lang="en-US" sz="2400" dirty="0"/>
              <a:t>comma, for example [1], [3]. For a range </a:t>
            </a:r>
            <a:r>
              <a:rPr lang="en-US" sz="2400" dirty="0" smtClean="0"/>
              <a:t>of sources</a:t>
            </a:r>
            <a:r>
              <a:rPr lang="en-US" sz="2400" dirty="0"/>
              <a:t>, simply use a hyphen, for example [5-7].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97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/>
            </a:r>
            <a:br>
              <a:rPr lang="en-US" sz="7200" b="1" dirty="0">
                <a:solidFill>
                  <a:schemeClr val="tx1"/>
                </a:solidFill>
              </a:rPr>
            </a:br>
            <a:r>
              <a:rPr lang="en-US" sz="7200" b="1" dirty="0">
                <a:solidFill>
                  <a:schemeClr val="tx1"/>
                </a:solidFill>
              </a:rPr>
              <a:t>IEEE </a:t>
            </a:r>
            <a:r>
              <a:rPr lang="en-US" sz="7200" b="1" dirty="0" smtClean="0">
                <a:solidFill>
                  <a:schemeClr val="tx1"/>
                </a:solidFill>
              </a:rPr>
              <a:t>Reference Style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2400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References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the end of your work, list full details of all of the sources which you have cited in your text in a section headed References, in numeric order. </a:t>
            </a:r>
            <a:r>
              <a:rPr lang="en-US" sz="2400" dirty="0" smtClean="0"/>
              <a:t>References </a:t>
            </a:r>
            <a:r>
              <a:rPr lang="en-US" sz="2400" dirty="0"/>
              <a:t>listed must follow IEEE formatting guidelines (see reference </a:t>
            </a:r>
            <a:r>
              <a:rPr lang="en-US" sz="2400" dirty="0" smtClean="0"/>
              <a:t>examples). </a:t>
            </a:r>
          </a:p>
          <a:p>
            <a:endParaRPr lang="en-US" sz="2400" dirty="0" smtClean="0"/>
          </a:p>
          <a:p>
            <a:r>
              <a:rPr lang="en-US" sz="2400" dirty="0" smtClean="0"/>
              <a:t>Your </a:t>
            </a:r>
            <a:r>
              <a:rPr lang="en-US" sz="2400" dirty="0"/>
              <a:t>reference list should allow anyone reading your work to identify and find the material to which you have referred. </a:t>
            </a:r>
          </a:p>
        </p:txBody>
      </p:sp>
    </p:spTree>
    <p:extLst>
      <p:ext uri="{BB962C8B-B14F-4D97-AF65-F5344CB8AC3E}">
        <p14:creationId xmlns:p14="http://schemas.microsoft.com/office/powerpoint/2010/main" val="32933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Cont.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IEEE style your reference list should be formatted in the following way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Align references left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Single-space each entry, double-space between every new entry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Place </a:t>
            </a:r>
            <a:r>
              <a:rPr lang="en-US" sz="2400" dirty="0"/>
              <a:t>number of entry at left margin, enclose in square brackets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Indent </a:t>
            </a:r>
            <a:r>
              <a:rPr lang="en-US" sz="2400" dirty="0"/>
              <a:t>text of entries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57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dirty="0" smtClean="0"/>
              <a:t>Reference Examples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061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Book with a Single Author</a:t>
            </a:r>
            <a:br>
              <a:rPr lang="en-US" sz="4400" b="1" dirty="0"/>
            </a:b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84852"/>
            <a:ext cx="10972800" cy="55731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Your </a:t>
            </a:r>
            <a:r>
              <a:rPr lang="en-US" dirty="0"/>
              <a:t>reference list should be arranged to match the order in which they appear in your </a:t>
            </a:r>
            <a:r>
              <a:rPr lang="en-US" dirty="0" smtClean="0"/>
              <a:t>report</a:t>
            </a:r>
          </a:p>
          <a:p>
            <a:r>
              <a:rPr lang="en-US" sz="2400" dirty="0" smtClean="0"/>
              <a:t>Reference no.:	[1]</a:t>
            </a:r>
          </a:p>
          <a:p>
            <a:r>
              <a:rPr lang="en-US" sz="2400" dirty="0" smtClean="0"/>
              <a:t>Author: 	W</a:t>
            </a:r>
            <a:r>
              <a:rPr lang="en-US" sz="2400" dirty="0"/>
              <a:t>. K. Chen</a:t>
            </a:r>
          </a:p>
          <a:p>
            <a:r>
              <a:rPr lang="en-US" sz="2400" dirty="0" smtClean="0"/>
              <a:t>Book Title: 	</a:t>
            </a:r>
            <a:r>
              <a:rPr lang="en-US" sz="2400" i="1" dirty="0" smtClean="0"/>
              <a:t>Linear </a:t>
            </a:r>
            <a:r>
              <a:rPr lang="en-US" sz="2400" i="1" dirty="0"/>
              <a:t>Networks and Systems</a:t>
            </a:r>
          </a:p>
          <a:p>
            <a:r>
              <a:rPr lang="en-US" sz="2400" dirty="0"/>
              <a:t>Place of Publication: </a:t>
            </a:r>
            <a:r>
              <a:rPr lang="en-US" sz="2400" dirty="0" smtClean="0"/>
              <a:t>	Belmont</a:t>
            </a:r>
            <a:r>
              <a:rPr lang="en-US" sz="2400" dirty="0"/>
              <a:t>, CA </a:t>
            </a:r>
          </a:p>
          <a:p>
            <a:r>
              <a:rPr lang="en-US" sz="2400" dirty="0"/>
              <a:t>Publication House: </a:t>
            </a:r>
            <a:r>
              <a:rPr lang="en-US" sz="2400" dirty="0" smtClean="0"/>
              <a:t>		Wadsworth</a:t>
            </a:r>
            <a:endParaRPr lang="en-US" sz="2400" dirty="0"/>
          </a:p>
          <a:p>
            <a:r>
              <a:rPr lang="en-US" sz="2400" dirty="0"/>
              <a:t>Year: </a:t>
            </a:r>
            <a:r>
              <a:rPr lang="en-US" sz="2400" dirty="0" smtClean="0"/>
              <a:t>	1993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Book with a Single Author</a:t>
            </a:r>
            <a:br>
              <a:rPr lang="en-US" sz="4400" b="1" dirty="0"/>
            </a:b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84852"/>
            <a:ext cx="10972800" cy="55731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Your </a:t>
            </a:r>
            <a:r>
              <a:rPr lang="en-US" dirty="0"/>
              <a:t>reference list should be arranged to match the order in which they appear in your </a:t>
            </a:r>
            <a:r>
              <a:rPr lang="en-US" dirty="0" smtClean="0"/>
              <a:t>report</a:t>
            </a:r>
          </a:p>
          <a:p>
            <a:r>
              <a:rPr lang="en-US" sz="2400" dirty="0" smtClean="0"/>
              <a:t>Reference no.:	[1]</a:t>
            </a:r>
          </a:p>
          <a:p>
            <a:r>
              <a:rPr lang="en-US" sz="2400" dirty="0" smtClean="0"/>
              <a:t>Author: 	W</a:t>
            </a:r>
            <a:r>
              <a:rPr lang="en-US" sz="2400" dirty="0"/>
              <a:t>. K. Chen</a:t>
            </a:r>
          </a:p>
          <a:p>
            <a:r>
              <a:rPr lang="en-US" sz="2400" dirty="0" smtClean="0"/>
              <a:t>Book Title: 	</a:t>
            </a:r>
            <a:r>
              <a:rPr lang="en-US" sz="2400" i="1" dirty="0" smtClean="0"/>
              <a:t>Linear </a:t>
            </a:r>
            <a:r>
              <a:rPr lang="en-US" sz="2400" i="1" dirty="0"/>
              <a:t>Networks and Systems</a:t>
            </a:r>
          </a:p>
          <a:p>
            <a:r>
              <a:rPr lang="en-US" sz="2400" dirty="0"/>
              <a:t>Place of Publication: </a:t>
            </a:r>
            <a:r>
              <a:rPr lang="en-US" sz="2400" dirty="0" smtClean="0"/>
              <a:t>	Belmont</a:t>
            </a:r>
            <a:r>
              <a:rPr lang="en-US" sz="2400" dirty="0"/>
              <a:t>, CA </a:t>
            </a:r>
          </a:p>
          <a:p>
            <a:r>
              <a:rPr lang="en-US" sz="2400" dirty="0"/>
              <a:t>Publication House: </a:t>
            </a:r>
            <a:r>
              <a:rPr lang="en-US" sz="2400" dirty="0" smtClean="0"/>
              <a:t>		Wadsworth</a:t>
            </a:r>
            <a:endParaRPr lang="en-US" sz="2400" dirty="0"/>
          </a:p>
          <a:p>
            <a:r>
              <a:rPr lang="en-US" sz="2400" dirty="0"/>
              <a:t>Year: </a:t>
            </a:r>
            <a:r>
              <a:rPr lang="en-US" sz="2400" dirty="0" smtClean="0"/>
              <a:t>	1993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5009882"/>
            <a:ext cx="10639425" cy="17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solidFill>
                  <a:schemeClr val="tx1"/>
                </a:solidFill>
              </a:rPr>
              <a:t>Book with Two Authors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111" y="1622738"/>
            <a:ext cx="9560395" cy="4535509"/>
          </a:xfrm>
        </p:spPr>
        <p:txBody>
          <a:bodyPr>
            <a:normAutofit/>
          </a:bodyPr>
          <a:lstStyle/>
          <a:p>
            <a:r>
              <a:rPr lang="en-US" sz="2400" dirty="0"/>
              <a:t>Reference no.:	</a:t>
            </a:r>
            <a:r>
              <a:rPr lang="en-US" sz="2400" dirty="0" smtClean="0"/>
              <a:t>[2]</a:t>
            </a:r>
          </a:p>
          <a:p>
            <a:r>
              <a:rPr lang="en-US" sz="2400" dirty="0" smtClean="0"/>
              <a:t>Authors: 	F. </a:t>
            </a:r>
            <a:r>
              <a:rPr lang="en-US" sz="2400" dirty="0" err="1" smtClean="0"/>
              <a:t>Giannini</a:t>
            </a:r>
            <a:r>
              <a:rPr lang="en-US" sz="2400" dirty="0" smtClean="0"/>
              <a:t> and G. </a:t>
            </a:r>
            <a:r>
              <a:rPr lang="en-US" sz="2400" dirty="0" err="1" smtClean="0"/>
              <a:t>Leuzzi</a:t>
            </a:r>
            <a:endParaRPr lang="en-US" sz="2400" dirty="0"/>
          </a:p>
          <a:p>
            <a:r>
              <a:rPr lang="en-US" sz="2400" dirty="0" smtClean="0"/>
              <a:t>Book Title: 	</a:t>
            </a:r>
            <a:r>
              <a:rPr lang="en-US" sz="2400" i="1" dirty="0" smtClean="0"/>
              <a:t>Nonlinear Microwave Circuit Design</a:t>
            </a:r>
            <a:endParaRPr lang="en-US" sz="2400" i="1" dirty="0"/>
          </a:p>
          <a:p>
            <a:r>
              <a:rPr lang="en-US" sz="2400" dirty="0"/>
              <a:t>Place of Publication: </a:t>
            </a:r>
            <a:r>
              <a:rPr lang="en-US" sz="2400" dirty="0" smtClean="0"/>
              <a:t>	</a:t>
            </a:r>
            <a:r>
              <a:rPr lang="en-US" sz="2400" dirty="0" err="1" smtClean="0"/>
              <a:t>Chichester</a:t>
            </a:r>
            <a:endParaRPr lang="en-US" sz="2400" dirty="0"/>
          </a:p>
          <a:p>
            <a:r>
              <a:rPr lang="en-US" sz="2400" dirty="0"/>
              <a:t>Publication House: 	</a:t>
            </a:r>
            <a:r>
              <a:rPr lang="en-US" sz="2400" dirty="0" smtClean="0"/>
              <a:t>	J. Wiley and Sons</a:t>
            </a:r>
            <a:endParaRPr lang="en-US" sz="2400" dirty="0"/>
          </a:p>
          <a:p>
            <a:r>
              <a:rPr lang="en-US" sz="2400" dirty="0"/>
              <a:t>Year: </a:t>
            </a:r>
            <a:r>
              <a:rPr lang="en-US" sz="2400" dirty="0" smtClean="0"/>
              <a:t>	2004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6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Why Reference?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Citing and referencing source material is a crucial aspect of academic </a:t>
            </a:r>
            <a:r>
              <a:rPr lang="en-US" dirty="0" smtClean="0"/>
              <a:t>writing</a:t>
            </a:r>
            <a:r>
              <a:rPr lang="en-US" dirty="0"/>
              <a:t> </a:t>
            </a:r>
            <a:r>
              <a:rPr lang="en-US" dirty="0" smtClean="0"/>
              <a:t>to avoid plagiarism </a:t>
            </a:r>
            <a:r>
              <a:rPr lang="en-US" dirty="0"/>
              <a:t>(using someone else’s work as though it were your own) is a serious form </a:t>
            </a:r>
            <a:r>
              <a:rPr lang="en-US" dirty="0" smtClean="0"/>
              <a:t>of academic </a:t>
            </a:r>
            <a:r>
              <a:rPr lang="en-US" dirty="0"/>
              <a:t>misconduct and it must be avoided at all costs.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In-text citation is included in the body of your text and is </a:t>
            </a:r>
            <a:r>
              <a:rPr lang="en-US" dirty="0" smtClean="0"/>
              <a:t>there to </a:t>
            </a:r>
            <a:r>
              <a:rPr lang="en-US" dirty="0"/>
              <a:t>directly show the reader where an idea, piece of information, and/ or a quotation are from.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reader </a:t>
            </a:r>
            <a:r>
              <a:rPr lang="en-US" dirty="0"/>
              <a:t>will then be able to match the source cited in the text to the full reference given in </a:t>
            </a:r>
            <a:r>
              <a:rPr lang="en-US" dirty="0" smtClean="0"/>
              <a:t>your bibliography </a:t>
            </a:r>
            <a:r>
              <a:rPr lang="en-US" dirty="0"/>
              <a:t>where full </a:t>
            </a:r>
            <a:r>
              <a:rPr lang="en-US" dirty="0" smtClean="0"/>
              <a:t>details </a:t>
            </a:r>
            <a:r>
              <a:rPr lang="en-US" dirty="0"/>
              <a:t>of the publication are presented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solidFill>
                  <a:schemeClr val="tx1"/>
                </a:solidFill>
              </a:rPr>
              <a:t>Book with Two Authors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6111" y="1622738"/>
            <a:ext cx="9560395" cy="4535509"/>
          </a:xfrm>
        </p:spPr>
        <p:txBody>
          <a:bodyPr>
            <a:normAutofit/>
          </a:bodyPr>
          <a:lstStyle/>
          <a:p>
            <a:r>
              <a:rPr lang="en-US" sz="2400" dirty="0"/>
              <a:t>Reference no.:	</a:t>
            </a:r>
            <a:r>
              <a:rPr lang="en-US" sz="2400" dirty="0" smtClean="0"/>
              <a:t>[2]</a:t>
            </a:r>
          </a:p>
          <a:p>
            <a:r>
              <a:rPr lang="en-US" sz="2400" dirty="0" smtClean="0"/>
              <a:t>Authors: 	F. </a:t>
            </a:r>
            <a:r>
              <a:rPr lang="en-US" sz="2400" dirty="0" err="1" smtClean="0"/>
              <a:t>Giannini</a:t>
            </a:r>
            <a:r>
              <a:rPr lang="en-US" sz="2400" dirty="0" smtClean="0"/>
              <a:t> and G. </a:t>
            </a:r>
            <a:r>
              <a:rPr lang="en-US" sz="2400" dirty="0" err="1" smtClean="0"/>
              <a:t>Leuzzi</a:t>
            </a:r>
            <a:endParaRPr lang="en-US" sz="2400" dirty="0"/>
          </a:p>
          <a:p>
            <a:r>
              <a:rPr lang="en-US" sz="2400" dirty="0" smtClean="0"/>
              <a:t>Book Title: 	</a:t>
            </a:r>
            <a:r>
              <a:rPr lang="en-US" sz="2400" i="1" dirty="0" smtClean="0"/>
              <a:t>Nonlinear Microwave Circuit Design</a:t>
            </a:r>
            <a:endParaRPr lang="en-US" sz="2400" i="1" dirty="0"/>
          </a:p>
          <a:p>
            <a:r>
              <a:rPr lang="en-US" sz="2400" dirty="0"/>
              <a:t>Place of Publication: </a:t>
            </a:r>
            <a:r>
              <a:rPr lang="en-US" sz="2400" dirty="0" smtClean="0"/>
              <a:t>	</a:t>
            </a:r>
            <a:r>
              <a:rPr lang="en-US" sz="2400" dirty="0" err="1" smtClean="0"/>
              <a:t>Chichester</a:t>
            </a:r>
            <a:endParaRPr lang="en-US" sz="2400" dirty="0"/>
          </a:p>
          <a:p>
            <a:r>
              <a:rPr lang="en-US" sz="2400" dirty="0"/>
              <a:t>Publication House: 	</a:t>
            </a:r>
            <a:r>
              <a:rPr lang="en-US" sz="2400" dirty="0" smtClean="0"/>
              <a:t>	J. Wiley and Sons</a:t>
            </a:r>
            <a:endParaRPr lang="en-US" sz="2400" dirty="0"/>
          </a:p>
          <a:p>
            <a:r>
              <a:rPr lang="en-US" sz="2400" dirty="0"/>
              <a:t>Year: </a:t>
            </a:r>
            <a:r>
              <a:rPr lang="en-US" sz="2400" dirty="0" smtClean="0"/>
              <a:t>	2004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39425"/>
            <a:ext cx="10591800" cy="10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0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Book with Three or More Authors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9199787" cy="4752304"/>
          </a:xfrm>
        </p:spPr>
        <p:txBody>
          <a:bodyPr>
            <a:normAutofit/>
          </a:bodyPr>
          <a:lstStyle/>
          <a:p>
            <a:r>
              <a:rPr lang="en-US" sz="2400" dirty="0"/>
              <a:t>Reference no.:	</a:t>
            </a:r>
            <a:r>
              <a:rPr lang="en-US" sz="2400" dirty="0" smtClean="0"/>
              <a:t>[3]</a:t>
            </a:r>
          </a:p>
          <a:p>
            <a:r>
              <a:rPr lang="en-US" sz="2400" dirty="0" smtClean="0"/>
              <a:t>Authors: 	U</a:t>
            </a:r>
            <a:r>
              <a:rPr lang="en-US" sz="2400" dirty="0"/>
              <a:t>. J. Gelinas,  S. L. Herman and C. G. Garrard </a:t>
            </a:r>
          </a:p>
          <a:p>
            <a:r>
              <a:rPr lang="en-US" sz="2400" dirty="0" smtClean="0"/>
              <a:t>Book Title: 	</a:t>
            </a:r>
            <a:r>
              <a:rPr lang="en-US" sz="2400" i="1" dirty="0" smtClean="0"/>
              <a:t>Business </a:t>
            </a:r>
            <a:r>
              <a:rPr lang="en-US" sz="2400" i="1" dirty="0"/>
              <a:t>Processes and Information Technology</a:t>
            </a:r>
          </a:p>
          <a:p>
            <a:r>
              <a:rPr lang="en-US" sz="2400" dirty="0"/>
              <a:t>Place of Publication: </a:t>
            </a:r>
            <a:r>
              <a:rPr lang="en-US" sz="2400" dirty="0" smtClean="0"/>
              <a:t>	Cincinnati </a:t>
            </a:r>
          </a:p>
          <a:p>
            <a:r>
              <a:rPr lang="en-US" sz="2400" dirty="0" smtClean="0"/>
              <a:t>Publication </a:t>
            </a:r>
            <a:r>
              <a:rPr lang="en-US" sz="2400" dirty="0"/>
              <a:t>House: </a:t>
            </a:r>
            <a:r>
              <a:rPr lang="en-US" sz="2400" dirty="0" smtClean="0"/>
              <a:t>	South-Western/Thomason </a:t>
            </a:r>
            <a:r>
              <a:rPr lang="en-US" sz="2400" dirty="0"/>
              <a:t>Learning</a:t>
            </a:r>
          </a:p>
          <a:p>
            <a:r>
              <a:rPr lang="en-US" sz="2400" dirty="0"/>
              <a:t>Year: </a:t>
            </a:r>
            <a:r>
              <a:rPr lang="en-US" sz="2400" dirty="0" smtClean="0"/>
              <a:t>	2004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829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Book with Three or More Authors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38648"/>
            <a:ext cx="9199787" cy="4752304"/>
          </a:xfrm>
        </p:spPr>
        <p:txBody>
          <a:bodyPr>
            <a:normAutofit/>
          </a:bodyPr>
          <a:lstStyle/>
          <a:p>
            <a:r>
              <a:rPr lang="en-US" sz="2400" dirty="0"/>
              <a:t>Reference no.:	</a:t>
            </a:r>
            <a:r>
              <a:rPr lang="en-US" sz="2400" dirty="0" smtClean="0"/>
              <a:t>[3]</a:t>
            </a:r>
          </a:p>
          <a:p>
            <a:r>
              <a:rPr lang="en-US" sz="2400" dirty="0" smtClean="0"/>
              <a:t>Authors: 	U</a:t>
            </a:r>
            <a:r>
              <a:rPr lang="en-US" sz="2400" dirty="0"/>
              <a:t>. J. Gelinas,  S. L. Herman and C. G. Garrard </a:t>
            </a:r>
          </a:p>
          <a:p>
            <a:r>
              <a:rPr lang="en-US" sz="2400" dirty="0" smtClean="0"/>
              <a:t>Book Title: 	</a:t>
            </a:r>
            <a:r>
              <a:rPr lang="en-US" sz="2400" i="1" dirty="0" smtClean="0"/>
              <a:t>Business </a:t>
            </a:r>
            <a:r>
              <a:rPr lang="en-US" sz="2400" i="1" dirty="0"/>
              <a:t>Processes and Information Technology</a:t>
            </a:r>
          </a:p>
          <a:p>
            <a:r>
              <a:rPr lang="en-US" sz="2400" dirty="0"/>
              <a:t>Place of Publication: </a:t>
            </a:r>
            <a:r>
              <a:rPr lang="en-US" sz="2400" dirty="0" smtClean="0"/>
              <a:t>	Cincinnati </a:t>
            </a:r>
          </a:p>
          <a:p>
            <a:r>
              <a:rPr lang="en-US" sz="2400" dirty="0" smtClean="0"/>
              <a:t>Publication </a:t>
            </a:r>
            <a:r>
              <a:rPr lang="en-US" sz="2400" dirty="0"/>
              <a:t>House: </a:t>
            </a:r>
            <a:r>
              <a:rPr lang="en-US" sz="2400" dirty="0" smtClean="0"/>
              <a:t>	South-Western/Thomason </a:t>
            </a:r>
            <a:r>
              <a:rPr lang="en-US" sz="2400" dirty="0"/>
              <a:t>Learning</a:t>
            </a:r>
          </a:p>
          <a:p>
            <a:r>
              <a:rPr lang="en-US" sz="2400" dirty="0"/>
              <a:t>Year: </a:t>
            </a:r>
            <a:r>
              <a:rPr lang="en-US" sz="2400" dirty="0" smtClean="0"/>
              <a:t>	2004</a:t>
            </a:r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5221525"/>
            <a:ext cx="9199786" cy="11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Chapter in an Edited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64" y="1408974"/>
            <a:ext cx="10719494" cy="3497876"/>
          </a:xfrm>
        </p:spPr>
        <p:txBody>
          <a:bodyPr>
            <a:noAutofit/>
          </a:bodyPr>
          <a:lstStyle/>
          <a:p>
            <a:r>
              <a:rPr lang="en-US" sz="2100" dirty="0" smtClean="0"/>
              <a:t>Author: 	D. </a:t>
            </a:r>
            <a:r>
              <a:rPr lang="en-US" sz="2100" dirty="0" err="1" smtClean="0"/>
              <a:t>Ginat</a:t>
            </a:r>
            <a:endParaRPr lang="en-US" sz="2100" dirty="0" smtClean="0"/>
          </a:p>
          <a:p>
            <a:r>
              <a:rPr lang="en-US" sz="2100" dirty="0" smtClean="0"/>
              <a:t>Chapter:  “Overlooking number patterns in algorithmic problem solving”</a:t>
            </a:r>
          </a:p>
          <a:p>
            <a:r>
              <a:rPr lang="en-US" sz="2100" dirty="0" smtClean="0"/>
              <a:t>Book Title: </a:t>
            </a:r>
            <a:r>
              <a:rPr lang="en-US" sz="2100" i="1" dirty="0" smtClean="0"/>
              <a:t>Number Theory in Mathematics Education: Perspectives and Prospects</a:t>
            </a:r>
          </a:p>
          <a:p>
            <a:r>
              <a:rPr lang="en-US" sz="2100" dirty="0" smtClean="0"/>
              <a:t>Editors: 	R. </a:t>
            </a:r>
            <a:r>
              <a:rPr lang="en-US" sz="2100" dirty="0" err="1" smtClean="0"/>
              <a:t>Zazkis</a:t>
            </a:r>
            <a:r>
              <a:rPr lang="en-US" sz="2100" dirty="0" smtClean="0"/>
              <a:t> and S. R. Campbell</a:t>
            </a:r>
          </a:p>
          <a:p>
            <a:r>
              <a:rPr lang="en-US" sz="2100" dirty="0" smtClean="0"/>
              <a:t>Place of Publication: 	Mahwah: NJ</a:t>
            </a:r>
          </a:p>
          <a:p>
            <a:r>
              <a:rPr lang="en-US" sz="2100" dirty="0" smtClean="0"/>
              <a:t>Publication House: 	Lawrence Erlbaum Associates</a:t>
            </a:r>
          </a:p>
          <a:p>
            <a:r>
              <a:rPr lang="en-US" sz="2100" dirty="0" smtClean="0"/>
              <a:t>Year: 	2006</a:t>
            </a:r>
          </a:p>
          <a:p>
            <a:r>
              <a:rPr lang="en-US" sz="2100" dirty="0" smtClean="0"/>
              <a:t>Page no.: 	223-247</a:t>
            </a:r>
          </a:p>
        </p:txBody>
      </p:sp>
    </p:spTree>
    <p:extLst>
      <p:ext uri="{BB962C8B-B14F-4D97-AF65-F5344CB8AC3E}">
        <p14:creationId xmlns:p14="http://schemas.microsoft.com/office/powerpoint/2010/main" val="39960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Chapter in an Edited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764" y="1408974"/>
            <a:ext cx="10719494" cy="3497876"/>
          </a:xfrm>
        </p:spPr>
        <p:txBody>
          <a:bodyPr>
            <a:noAutofit/>
          </a:bodyPr>
          <a:lstStyle/>
          <a:p>
            <a:r>
              <a:rPr lang="en-US" sz="2100" dirty="0" smtClean="0"/>
              <a:t>Author: 	D. </a:t>
            </a:r>
            <a:r>
              <a:rPr lang="en-US" sz="2100" dirty="0" err="1" smtClean="0"/>
              <a:t>Ginat</a:t>
            </a:r>
            <a:endParaRPr lang="en-US" sz="2100" dirty="0" smtClean="0"/>
          </a:p>
          <a:p>
            <a:r>
              <a:rPr lang="en-US" sz="2100" dirty="0" smtClean="0"/>
              <a:t>Chapter:  “Overlooking number patterns in algorithmic problem solving”</a:t>
            </a:r>
          </a:p>
          <a:p>
            <a:r>
              <a:rPr lang="en-US" sz="2100" dirty="0" smtClean="0"/>
              <a:t>Book Title: </a:t>
            </a:r>
            <a:r>
              <a:rPr lang="en-US" sz="2100" i="1" dirty="0" smtClean="0"/>
              <a:t>Number Theory in Mathematics Education: Perspectives and Prospects</a:t>
            </a:r>
          </a:p>
          <a:p>
            <a:r>
              <a:rPr lang="en-US" sz="2100" dirty="0" smtClean="0"/>
              <a:t>Editors: 	R. </a:t>
            </a:r>
            <a:r>
              <a:rPr lang="en-US" sz="2100" dirty="0" err="1" smtClean="0"/>
              <a:t>Zazkis</a:t>
            </a:r>
            <a:r>
              <a:rPr lang="en-US" sz="2100" dirty="0" smtClean="0"/>
              <a:t> and S. R. Campbell</a:t>
            </a:r>
          </a:p>
          <a:p>
            <a:r>
              <a:rPr lang="en-US" sz="2100" dirty="0" smtClean="0"/>
              <a:t>Place of Publication: 	Mahwah: NJ</a:t>
            </a:r>
          </a:p>
          <a:p>
            <a:r>
              <a:rPr lang="en-US" sz="2100" dirty="0" smtClean="0"/>
              <a:t>Publication House: 	Lawrence Erlbaum Associates</a:t>
            </a:r>
          </a:p>
          <a:p>
            <a:r>
              <a:rPr lang="en-US" sz="2100" dirty="0" smtClean="0"/>
              <a:t>Year: 	2006</a:t>
            </a:r>
          </a:p>
          <a:p>
            <a:r>
              <a:rPr lang="en-US" sz="2100" dirty="0" smtClean="0"/>
              <a:t>Page no.: 	223-247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51" y="5384337"/>
            <a:ext cx="9453956" cy="12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Electronic Book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58344"/>
            <a:ext cx="10919116" cy="4690055"/>
          </a:xfrm>
        </p:spPr>
        <p:txBody>
          <a:bodyPr>
            <a:noAutofit/>
          </a:bodyPr>
          <a:lstStyle/>
          <a:p>
            <a:r>
              <a:rPr lang="en-US" sz="2200" dirty="0"/>
              <a:t>Reference no.:	</a:t>
            </a:r>
            <a:r>
              <a:rPr lang="en-US" sz="2200" dirty="0" smtClean="0"/>
              <a:t>[5]</a:t>
            </a:r>
            <a:endParaRPr lang="en-US" sz="2200" dirty="0"/>
          </a:p>
          <a:p>
            <a:r>
              <a:rPr lang="en-US" sz="2200" dirty="0" smtClean="0"/>
              <a:t>Authors: </a:t>
            </a:r>
            <a:r>
              <a:rPr lang="en-US" sz="2200" dirty="0"/>
              <a:t>	 W. Zeng, H. Yu, C. Lin.</a:t>
            </a:r>
          </a:p>
          <a:p>
            <a:r>
              <a:rPr lang="en-US" sz="2200" dirty="0" smtClean="0"/>
              <a:t>Year, Month &amp; Date: </a:t>
            </a:r>
            <a:r>
              <a:rPr lang="en-US" sz="2200" dirty="0"/>
              <a:t>	 </a:t>
            </a:r>
            <a:r>
              <a:rPr lang="en-US" sz="2200" dirty="0" smtClean="0"/>
              <a:t>(2013</a:t>
            </a:r>
            <a:r>
              <a:rPr lang="en-US" sz="2200" dirty="0"/>
              <a:t>, Dec </a:t>
            </a:r>
            <a:r>
              <a:rPr lang="en-US" sz="2200" dirty="0" smtClean="0"/>
              <a:t>19) </a:t>
            </a:r>
          </a:p>
          <a:p>
            <a:r>
              <a:rPr lang="en-US" sz="2200" dirty="0" smtClean="0"/>
              <a:t>Book </a:t>
            </a:r>
            <a:r>
              <a:rPr lang="en-US" sz="2200" dirty="0"/>
              <a:t>Title: 	 </a:t>
            </a:r>
            <a:r>
              <a:rPr lang="en-US" sz="2200" i="1" dirty="0"/>
              <a:t>Multimedia Security Technologies for Digital Rights Management</a:t>
            </a:r>
          </a:p>
          <a:p>
            <a:r>
              <a:rPr lang="en-US" sz="2200" dirty="0" smtClean="0"/>
              <a:t>Type of Medium: 	[Online]</a:t>
            </a:r>
          </a:p>
          <a:p>
            <a:r>
              <a:rPr lang="en-US" sz="2200" dirty="0" smtClean="0"/>
              <a:t>Available: 		URL</a:t>
            </a:r>
          </a:p>
          <a:p>
            <a:r>
              <a:rPr lang="en-US" sz="2400" b="1" dirty="0" smtClean="0"/>
              <a:t>[5] </a:t>
            </a:r>
            <a:r>
              <a:rPr lang="en-US" sz="2400" b="1" dirty="0"/>
              <a:t>W. Zeng, </a:t>
            </a:r>
            <a:r>
              <a:rPr lang="en-US" sz="2400" b="1" dirty="0" smtClean="0"/>
              <a:t>et </a:t>
            </a:r>
            <a:r>
              <a:rPr lang="en-US" sz="2400" b="1" dirty="0"/>
              <a:t>a</a:t>
            </a:r>
            <a:r>
              <a:rPr lang="en-US" sz="2400" b="1" dirty="0" smtClean="0"/>
              <a:t>l., </a:t>
            </a:r>
            <a:r>
              <a:rPr lang="en-US" sz="2400" b="1" dirty="0"/>
              <a:t>(2013, Dec 19). </a:t>
            </a:r>
            <a:r>
              <a:rPr lang="en-US" sz="2400" b="1" i="1" dirty="0"/>
              <a:t>Multimedia Security Technologies for Digital Rights Management</a:t>
            </a:r>
            <a:r>
              <a:rPr lang="en-US" sz="2400" b="1" dirty="0"/>
              <a:t> [Online]. </a:t>
            </a:r>
            <a:r>
              <a:rPr lang="en-US" sz="2400" b="1" dirty="0" smtClean="0"/>
              <a:t>Available</a:t>
            </a:r>
            <a:r>
              <a:rPr lang="en-US" sz="2400" b="1" dirty="0"/>
              <a:t>: http://goo.gl/xQ6doi </a:t>
            </a:r>
            <a:endParaRPr lang="en-US" sz="2400" b="1" dirty="0" smtClean="0"/>
          </a:p>
          <a:p>
            <a:endParaRPr lang="en-US" sz="1400" dirty="0"/>
          </a:p>
          <a:p>
            <a:r>
              <a:rPr lang="en-US" sz="2200" b="1" dirty="0"/>
              <a:t>Note:</a:t>
            </a:r>
            <a:r>
              <a:rPr lang="en-US" sz="2200" dirty="0"/>
              <a:t> If the e-book is a direct equivalent of a print book e.g. in PDF format, you can reference it as a normal print book.</a:t>
            </a:r>
          </a:p>
        </p:txBody>
      </p:sp>
    </p:spTree>
    <p:extLst>
      <p:ext uri="{BB962C8B-B14F-4D97-AF65-F5344CB8AC3E}">
        <p14:creationId xmlns:p14="http://schemas.microsoft.com/office/powerpoint/2010/main" val="23942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Journal Article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6923"/>
            <a:ext cx="10061690" cy="387915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Authors: 	J</a:t>
            </a:r>
            <a:r>
              <a:rPr lang="en-US" sz="2400" dirty="0"/>
              <a:t>. R. Beveridge and E. M. Riseman</a:t>
            </a:r>
          </a:p>
          <a:p>
            <a:r>
              <a:rPr lang="en-US" sz="2400" dirty="0"/>
              <a:t>Article: </a:t>
            </a:r>
            <a:r>
              <a:rPr lang="en-US" sz="2400" dirty="0" smtClean="0"/>
              <a:t>“How </a:t>
            </a:r>
            <a:r>
              <a:rPr lang="en-US" sz="2400" dirty="0"/>
              <a:t>easy is matching 2D line models using local search</a:t>
            </a:r>
            <a:r>
              <a:rPr lang="en-US" sz="2400" dirty="0" smtClean="0"/>
              <a:t>?” </a:t>
            </a:r>
            <a:endParaRPr lang="en-US" sz="2400" dirty="0"/>
          </a:p>
          <a:p>
            <a:r>
              <a:rPr lang="en-US" sz="2400" dirty="0"/>
              <a:t>Journal: </a:t>
            </a:r>
            <a:r>
              <a:rPr lang="en-US" sz="2400" dirty="0" smtClean="0"/>
              <a:t>	</a:t>
            </a:r>
            <a:r>
              <a:rPr lang="en-US" sz="2400" i="1" dirty="0" smtClean="0"/>
              <a:t>IEEE </a:t>
            </a:r>
            <a:r>
              <a:rPr lang="en-US" sz="2400" i="1" dirty="0"/>
              <a:t>Transactions on Pattern Analysis and Machine </a:t>
            </a:r>
            <a:r>
              <a:rPr lang="en-US" sz="2400" i="1" dirty="0" smtClean="0"/>
              <a:t>					Intelligence</a:t>
            </a:r>
            <a:endParaRPr lang="en-US" sz="2400" i="1" dirty="0"/>
          </a:p>
          <a:p>
            <a:r>
              <a:rPr lang="en-US" sz="2400" dirty="0"/>
              <a:t>Volume: </a:t>
            </a:r>
            <a:r>
              <a:rPr lang="en-US" sz="2400" dirty="0" smtClean="0"/>
              <a:t>	19</a:t>
            </a:r>
            <a:endParaRPr lang="en-US" sz="2400" dirty="0"/>
          </a:p>
          <a:p>
            <a:r>
              <a:rPr lang="en-US" sz="2400" dirty="0" smtClean="0"/>
              <a:t>Issue No</a:t>
            </a:r>
            <a:r>
              <a:rPr lang="en-US" sz="2400" dirty="0"/>
              <a:t>: </a:t>
            </a:r>
            <a:r>
              <a:rPr lang="en-US" sz="2400" dirty="0" smtClean="0"/>
              <a:t>	6</a:t>
            </a:r>
            <a:endParaRPr lang="en-US" sz="2400" dirty="0"/>
          </a:p>
          <a:p>
            <a:r>
              <a:rPr lang="en-US" sz="2400" dirty="0" smtClean="0"/>
              <a:t>Page no.: 	564-579</a:t>
            </a:r>
            <a:endParaRPr lang="en-US" sz="2400" dirty="0"/>
          </a:p>
          <a:p>
            <a:r>
              <a:rPr lang="en-US" sz="2400" dirty="0" smtClean="0"/>
              <a:t>Month &amp; Year</a:t>
            </a:r>
            <a:r>
              <a:rPr lang="en-US" sz="2400" dirty="0"/>
              <a:t>: </a:t>
            </a:r>
            <a:r>
              <a:rPr lang="en-US" sz="2400" dirty="0" smtClean="0"/>
              <a:t>	June</a:t>
            </a:r>
            <a:r>
              <a:rPr lang="en-US" sz="2400" dirty="0"/>
              <a:t>, 1997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74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Journal Article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36923"/>
            <a:ext cx="10061690" cy="387915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Authors: 	J</a:t>
            </a:r>
            <a:r>
              <a:rPr lang="en-US" sz="2400" dirty="0"/>
              <a:t>. R. Beveridge and E. M. Riseman</a:t>
            </a:r>
          </a:p>
          <a:p>
            <a:r>
              <a:rPr lang="en-US" sz="2400" dirty="0"/>
              <a:t>Article: </a:t>
            </a:r>
            <a:r>
              <a:rPr lang="en-US" sz="2400" dirty="0" smtClean="0"/>
              <a:t>“How </a:t>
            </a:r>
            <a:r>
              <a:rPr lang="en-US" sz="2400" dirty="0"/>
              <a:t>easy is matching 2D line models using local search</a:t>
            </a:r>
            <a:r>
              <a:rPr lang="en-US" sz="2400" dirty="0" smtClean="0"/>
              <a:t>?” </a:t>
            </a:r>
            <a:endParaRPr lang="en-US" sz="2400" dirty="0"/>
          </a:p>
          <a:p>
            <a:r>
              <a:rPr lang="en-US" sz="2400" dirty="0"/>
              <a:t>Journal: </a:t>
            </a:r>
            <a:r>
              <a:rPr lang="en-US" sz="2400" dirty="0" smtClean="0"/>
              <a:t>	</a:t>
            </a:r>
            <a:r>
              <a:rPr lang="en-US" sz="2400" i="1" dirty="0" smtClean="0"/>
              <a:t>IEEE </a:t>
            </a:r>
            <a:r>
              <a:rPr lang="en-US" sz="2400" i="1" dirty="0"/>
              <a:t>Transactions on Pattern Analysis and Machine </a:t>
            </a:r>
            <a:r>
              <a:rPr lang="en-US" sz="2400" i="1" dirty="0" smtClean="0"/>
              <a:t>					Intelligence</a:t>
            </a:r>
            <a:endParaRPr lang="en-US" sz="2400" i="1" dirty="0"/>
          </a:p>
          <a:p>
            <a:r>
              <a:rPr lang="en-US" sz="2400" dirty="0"/>
              <a:t>Volume: </a:t>
            </a:r>
            <a:r>
              <a:rPr lang="en-US" sz="2400" dirty="0" smtClean="0"/>
              <a:t>	19</a:t>
            </a:r>
            <a:endParaRPr lang="en-US" sz="2400" dirty="0"/>
          </a:p>
          <a:p>
            <a:r>
              <a:rPr lang="en-US" sz="2400" dirty="0" smtClean="0"/>
              <a:t>Issue No</a:t>
            </a:r>
            <a:r>
              <a:rPr lang="en-US" sz="2400" dirty="0"/>
              <a:t>: </a:t>
            </a:r>
            <a:r>
              <a:rPr lang="en-US" sz="2400" dirty="0" smtClean="0"/>
              <a:t>	6</a:t>
            </a:r>
            <a:endParaRPr lang="en-US" sz="2400" dirty="0"/>
          </a:p>
          <a:p>
            <a:r>
              <a:rPr lang="en-US" sz="2400" dirty="0" smtClean="0"/>
              <a:t>Page no.: 	564-579</a:t>
            </a:r>
            <a:endParaRPr lang="en-US" sz="2400" dirty="0"/>
          </a:p>
          <a:p>
            <a:r>
              <a:rPr lang="en-US" sz="2400" dirty="0" smtClean="0"/>
              <a:t>Month &amp; Year</a:t>
            </a:r>
            <a:r>
              <a:rPr lang="en-US" sz="2400" dirty="0"/>
              <a:t>: </a:t>
            </a:r>
            <a:r>
              <a:rPr lang="en-US" sz="2400" dirty="0" smtClean="0"/>
              <a:t>	June</a:t>
            </a:r>
            <a:r>
              <a:rPr lang="en-US" sz="2400" dirty="0"/>
              <a:t>, 1997</a:t>
            </a:r>
          </a:p>
          <a:p>
            <a:endParaRPr lang="en-US" sz="24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08" y="5416076"/>
            <a:ext cx="8947150" cy="13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69" y="452718"/>
            <a:ext cx="9404723" cy="1400530"/>
          </a:xfrm>
        </p:spPr>
        <p:txBody>
          <a:bodyPr/>
          <a:lstStyle/>
          <a:p>
            <a:r>
              <a:rPr lang="en-US" sz="4400" b="1" dirty="0" smtClean="0"/>
              <a:t>Websites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442433"/>
            <a:ext cx="11668260" cy="5100034"/>
          </a:xfrm>
        </p:spPr>
        <p:txBody>
          <a:bodyPr>
            <a:noAutofit/>
          </a:bodyPr>
          <a:lstStyle/>
          <a:p>
            <a:r>
              <a:rPr lang="en-US" sz="2200" dirty="0"/>
              <a:t>Reference no.:	</a:t>
            </a:r>
            <a:r>
              <a:rPr lang="en-US" sz="2200" dirty="0" smtClean="0"/>
              <a:t>[7]</a:t>
            </a:r>
          </a:p>
          <a:p>
            <a:r>
              <a:rPr lang="en-US" sz="2200" dirty="0" smtClean="0"/>
              <a:t>Author</a:t>
            </a:r>
            <a:r>
              <a:rPr lang="en-US" sz="2200" dirty="0"/>
              <a:t>: 	</a:t>
            </a:r>
            <a:r>
              <a:rPr lang="en-US" sz="2200" dirty="0" smtClean="0"/>
              <a:t>M. Holland</a:t>
            </a:r>
            <a:endParaRPr lang="en-US" sz="2200" dirty="0"/>
          </a:p>
          <a:p>
            <a:r>
              <a:rPr lang="en-US" sz="2200" dirty="0"/>
              <a:t>Article</a:t>
            </a:r>
            <a:r>
              <a:rPr lang="en-US" sz="2200" dirty="0" smtClean="0"/>
              <a:t>:	</a:t>
            </a:r>
            <a:r>
              <a:rPr lang="en-US" sz="2200" i="1" dirty="0" smtClean="0"/>
              <a:t>Guide to citing internet sources</a:t>
            </a:r>
            <a:endParaRPr lang="en-US" sz="2200" i="1" dirty="0"/>
          </a:p>
          <a:p>
            <a:r>
              <a:rPr lang="en-US" sz="2200" dirty="0" smtClean="0"/>
              <a:t>Year</a:t>
            </a:r>
            <a:r>
              <a:rPr lang="en-US" sz="2200" dirty="0"/>
              <a:t>: 	</a:t>
            </a:r>
            <a:r>
              <a:rPr lang="en-US" sz="2200" dirty="0" smtClean="0"/>
              <a:t>2002</a:t>
            </a:r>
          </a:p>
          <a:p>
            <a:r>
              <a:rPr lang="en-US" sz="2200" dirty="0" smtClean="0"/>
              <a:t>Available: 	URL	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[7]	M</a:t>
            </a:r>
            <a:r>
              <a:rPr lang="en-US" sz="2200" b="1" dirty="0"/>
              <a:t>. Holland. (2002). </a:t>
            </a:r>
            <a:r>
              <a:rPr lang="en-US" sz="2200" b="1" i="1" dirty="0"/>
              <a:t>Guide to citing internet sources </a:t>
            </a:r>
            <a:r>
              <a:rPr lang="en-US" sz="2200" b="1" dirty="0"/>
              <a:t>[Online]. Available: http://</a:t>
            </a:r>
            <a:r>
              <a:rPr lang="en-US" sz="2200" b="1" dirty="0" smtClean="0"/>
              <a:t>www.bournemouth.ac.uk/library/using/guide_to_citing_internet_sourc.html 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Note: </a:t>
            </a:r>
            <a:r>
              <a:rPr lang="en-US" sz="2200" dirty="0"/>
              <a:t>Include as much of the key information as you can find for a given website. If a web page has no personal author, you can use a corporate author. Failing that, you can use either Anon. (for anonymous) or it is permissible to use the title of the site.</a:t>
            </a:r>
          </a:p>
        </p:txBody>
      </p:sp>
    </p:spTree>
    <p:extLst>
      <p:ext uri="{BB962C8B-B14F-4D97-AF65-F5344CB8AC3E}">
        <p14:creationId xmlns:p14="http://schemas.microsoft.com/office/powerpoint/2010/main" val="24999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Theses/Dissertations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1622738"/>
            <a:ext cx="10238703" cy="4625661"/>
          </a:xfrm>
        </p:spPr>
        <p:txBody>
          <a:bodyPr>
            <a:noAutofit/>
          </a:bodyPr>
          <a:lstStyle/>
          <a:p>
            <a:r>
              <a:rPr lang="en-US" sz="2400" dirty="0"/>
              <a:t>Reference no.:	</a:t>
            </a:r>
            <a:r>
              <a:rPr lang="en-US" sz="2400" dirty="0" smtClean="0"/>
              <a:t>[8]</a:t>
            </a:r>
            <a:endParaRPr lang="en-US" sz="2400" dirty="0"/>
          </a:p>
          <a:p>
            <a:r>
              <a:rPr lang="en-US" sz="2400" dirty="0" smtClean="0"/>
              <a:t>Author: </a:t>
            </a:r>
            <a:r>
              <a:rPr lang="en-US" sz="2400" dirty="0"/>
              <a:t>	 J. O. Williams </a:t>
            </a:r>
            <a:endParaRPr lang="en-US" sz="2400" dirty="0" smtClean="0"/>
          </a:p>
          <a:p>
            <a:r>
              <a:rPr lang="en-US" sz="2400" dirty="0" smtClean="0"/>
              <a:t>Title of Thesis:	</a:t>
            </a:r>
            <a:r>
              <a:rPr lang="en-US" sz="2400" dirty="0"/>
              <a:t> </a:t>
            </a:r>
            <a:r>
              <a:rPr lang="en-US" sz="2400" dirty="0" smtClean="0"/>
              <a:t>	“</a:t>
            </a:r>
            <a:r>
              <a:rPr lang="en-US" sz="2400" dirty="0"/>
              <a:t>Narrow-band </a:t>
            </a:r>
            <a:r>
              <a:rPr lang="en-US" sz="2400" dirty="0" smtClean="0"/>
              <a:t>analyzer” </a:t>
            </a:r>
          </a:p>
          <a:p>
            <a:r>
              <a:rPr lang="en-US" sz="2400" dirty="0" smtClean="0"/>
              <a:t>Dissertation Type:	Ph. D. dissertation</a:t>
            </a:r>
          </a:p>
          <a:p>
            <a:r>
              <a:rPr lang="en-US" sz="2400" dirty="0" smtClean="0"/>
              <a:t>Abbrev. Dept. &amp; Univ.:		</a:t>
            </a:r>
            <a:r>
              <a:rPr lang="en-US" sz="2400" dirty="0"/>
              <a:t>Dept. Elect. Eng., Harvard Univ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City &amp; State: 		Cambridge, MA</a:t>
            </a:r>
          </a:p>
          <a:p>
            <a:r>
              <a:rPr lang="en-US" sz="2400" dirty="0" smtClean="0"/>
              <a:t>Year: </a:t>
            </a:r>
            <a:r>
              <a:rPr lang="en-US" sz="2400" dirty="0"/>
              <a:t>	 </a:t>
            </a:r>
            <a:r>
              <a:rPr lang="en-US" sz="2400" dirty="0" smtClean="0"/>
              <a:t>1993</a:t>
            </a:r>
          </a:p>
          <a:p>
            <a:endParaRPr lang="en-US" sz="2400" dirty="0"/>
          </a:p>
          <a:p>
            <a:r>
              <a:rPr lang="en-US" sz="2400" b="1" dirty="0" smtClean="0"/>
              <a:t>[8] </a:t>
            </a:r>
            <a:r>
              <a:rPr lang="en-US" sz="2400" b="1" dirty="0"/>
              <a:t>J. O. Williams, “Narrow-band </a:t>
            </a:r>
            <a:r>
              <a:rPr lang="en-US" sz="2400" b="1" dirty="0" smtClean="0"/>
              <a:t>analyzer,” </a:t>
            </a:r>
            <a:r>
              <a:rPr lang="en-US" sz="2400" b="1" dirty="0"/>
              <a:t>Ph.D. dissertation, Dept. Elect. Eng., Harvard Univ., Cambridge, MA, 1993. </a:t>
            </a:r>
          </a:p>
        </p:txBody>
      </p:sp>
    </p:spTree>
    <p:extLst>
      <p:ext uri="{BB962C8B-B14F-4D97-AF65-F5344CB8AC3E}">
        <p14:creationId xmlns:p14="http://schemas.microsoft.com/office/powerpoint/2010/main" val="62076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Cont.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Citing of source materials </a:t>
            </a:r>
            <a:r>
              <a:rPr lang="en-US" dirty="0" smtClean="0"/>
              <a:t>within your </a:t>
            </a:r>
            <a:r>
              <a:rPr lang="en-US" dirty="0"/>
              <a:t>assignment is useful and beneficial to supporting your argument. </a:t>
            </a:r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be selective. Do </a:t>
            </a:r>
            <a:r>
              <a:rPr lang="en-US" dirty="0" smtClean="0"/>
              <a:t>not just </a:t>
            </a:r>
            <a:r>
              <a:rPr lang="en-US" dirty="0"/>
              <a:t>use as many references as you can in a bid to impress the marker that you’ve read a massive</a:t>
            </a:r>
            <a:br>
              <a:rPr lang="en-US" dirty="0"/>
            </a:br>
            <a:r>
              <a:rPr lang="en-US" dirty="0"/>
              <a:t>amount. </a:t>
            </a:r>
          </a:p>
          <a:p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references should be relevant and are an integral part of your argument, that is </a:t>
            </a:r>
            <a:r>
              <a:rPr lang="en-US" dirty="0" smtClean="0"/>
              <a:t>you discuss </a:t>
            </a:r>
            <a:r>
              <a:rPr lang="en-US" dirty="0"/>
              <a:t>or critique them in your writing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 smtClean="0"/>
              <a:t>Thank You!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18103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Example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For example, if you: </a:t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/>
              <a:t>Include data from your reading </a:t>
            </a:r>
            <a:r>
              <a:rPr lang="en-US" sz="2000" dirty="0" smtClean="0"/>
              <a:t>(e.g.: </a:t>
            </a:r>
            <a:r>
              <a:rPr lang="en-US" sz="2000" dirty="0"/>
              <a:t>tables, statistics, diagrams) </a:t>
            </a:r>
            <a:endParaRPr lang="en-US" sz="2000" dirty="0" smtClean="0"/>
          </a:p>
          <a:p>
            <a:pPr lvl="1"/>
            <a:r>
              <a:rPr lang="en-US" sz="2000" dirty="0"/>
              <a:t>Describe or discuss a theory, model or practice from a particular writer </a:t>
            </a:r>
            <a:endParaRPr lang="en-US" sz="2000" dirty="0" smtClean="0"/>
          </a:p>
          <a:p>
            <a:pPr lvl="1"/>
            <a:r>
              <a:rPr lang="en-US" sz="2000" dirty="0" smtClean="0"/>
              <a:t>Want to add credibility to your assignment by bringing in ideas of another author - for or against</a:t>
            </a:r>
          </a:p>
          <a:p>
            <a:pPr lvl="1"/>
            <a:r>
              <a:rPr lang="en-US" sz="2000" dirty="0"/>
              <a:t>Provide quotations or definitions in your </a:t>
            </a:r>
            <a:r>
              <a:rPr lang="en-US" sz="2000" dirty="0" smtClean="0"/>
              <a:t>essay</a:t>
            </a:r>
          </a:p>
          <a:p>
            <a:pPr lvl="1"/>
            <a:r>
              <a:rPr lang="en-US" sz="2000" dirty="0" smtClean="0"/>
              <a:t>Paraphrase or summarize information which is not common knowledge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147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 smtClean="0">
                <a:solidFill>
                  <a:schemeClr val="tx1"/>
                </a:solidFill>
              </a:rPr>
              <a:t>What is IEEE Style?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IEEE is the Institute of Electrical </a:t>
            </a:r>
            <a:r>
              <a:rPr lang="en-US" dirty="0" smtClean="0"/>
              <a:t>and Electronics </a:t>
            </a:r>
            <a:r>
              <a:rPr lang="en-US" dirty="0"/>
              <a:t>Engineers and they specify </a:t>
            </a:r>
            <a:r>
              <a:rPr lang="en-US" dirty="0" smtClean="0"/>
              <a:t>a system </a:t>
            </a:r>
            <a:r>
              <a:rPr lang="en-US" dirty="0"/>
              <a:t>of citation in their guidance for authors</a:t>
            </a:r>
            <a:br>
              <a:rPr lang="en-US" dirty="0"/>
            </a:br>
            <a:r>
              <a:rPr lang="en-US" dirty="0"/>
              <a:t>writing for their publications.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IEEE </a:t>
            </a:r>
            <a:r>
              <a:rPr lang="en-US" dirty="0"/>
              <a:t>is a </a:t>
            </a:r>
            <a:r>
              <a:rPr lang="en-US" dirty="0" smtClean="0"/>
              <a:t>numeric system </a:t>
            </a:r>
            <a:r>
              <a:rPr lang="en-US" dirty="0"/>
              <a:t>in which a source is given a citation</a:t>
            </a:r>
            <a:br>
              <a:rPr lang="en-US" dirty="0"/>
            </a:br>
            <a:r>
              <a:rPr lang="en-US" dirty="0"/>
              <a:t>number in-text in [ ]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full details of </a:t>
            </a:r>
            <a:r>
              <a:rPr lang="en-US" dirty="0" smtClean="0"/>
              <a:t>the source </a:t>
            </a:r>
            <a:r>
              <a:rPr lang="en-US" dirty="0"/>
              <a:t>are provided in a reference list at the</a:t>
            </a:r>
            <a:br>
              <a:rPr lang="en-US" dirty="0"/>
            </a:br>
            <a:r>
              <a:rPr lang="en-US" dirty="0"/>
              <a:t>end, ordered according to first appearance </a:t>
            </a:r>
            <a:r>
              <a:rPr lang="en-US" dirty="0" smtClean="0"/>
              <a:t>in the </a:t>
            </a:r>
            <a:r>
              <a:rPr lang="en-US" dirty="0"/>
              <a:t>text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8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Where do I place the </a:t>
            </a:r>
            <a:r>
              <a:rPr lang="en-US" sz="4400" b="1" dirty="0" smtClean="0">
                <a:solidFill>
                  <a:schemeClr val="tx1"/>
                </a:solidFill>
              </a:rPr>
              <a:t>Citation</a:t>
            </a:r>
            <a:r>
              <a:rPr lang="en-US" sz="4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3312" y="1738648"/>
            <a:ext cx="8946541" cy="4509751"/>
          </a:xfrm>
        </p:spPr>
        <p:txBody>
          <a:bodyPr>
            <a:noAutofit/>
          </a:bodyPr>
          <a:lstStyle/>
          <a:p>
            <a:r>
              <a:rPr lang="en-US" sz="2400" dirty="0"/>
              <a:t>Put your citation number directly after </a:t>
            </a:r>
            <a:r>
              <a:rPr lang="en-US" sz="2400" dirty="0" smtClean="0"/>
              <a:t>the reference</a:t>
            </a:r>
            <a:r>
              <a:rPr lang="en-US" sz="2400" dirty="0"/>
              <a:t>, not at the end of the </a:t>
            </a:r>
            <a:r>
              <a:rPr lang="en-US" sz="2400" dirty="0" smtClean="0"/>
              <a:t>sentence (</a:t>
            </a:r>
            <a:r>
              <a:rPr lang="en-US" sz="2400" dirty="0"/>
              <a:t>unless this is where the reference </a:t>
            </a:r>
            <a:r>
              <a:rPr lang="en-US" sz="2400" dirty="0" smtClean="0"/>
              <a:t>is mentioned)</a:t>
            </a:r>
          </a:p>
          <a:p>
            <a:endParaRPr lang="en-US" sz="2400" dirty="0" smtClean="0"/>
          </a:p>
          <a:p>
            <a:r>
              <a:rPr lang="en-US" sz="2400" dirty="0"/>
              <a:t>Punctuation should be </a:t>
            </a:r>
            <a:r>
              <a:rPr lang="en-US" sz="2400" dirty="0" smtClean="0"/>
              <a:t>placed outside </a:t>
            </a:r>
            <a:r>
              <a:rPr lang="en-US" sz="2400" dirty="0"/>
              <a:t>of the brackets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585216" lvl="1" indent="0">
              <a:buNone/>
            </a:pPr>
            <a:r>
              <a:rPr lang="en-US" sz="3200" u="sng" dirty="0"/>
              <a:t>For example</a:t>
            </a:r>
            <a:r>
              <a:rPr lang="en-US" sz="3200" dirty="0"/>
              <a:t>: </a:t>
            </a:r>
          </a:p>
          <a:p>
            <a:pPr lvl="1"/>
            <a:r>
              <a:rPr lang="en-US" sz="3200" dirty="0"/>
              <a:t>…similar results have been recorded 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[</a:t>
            </a:r>
            <a:r>
              <a:rPr lang="en-US" sz="3200" dirty="0"/>
              <a:t>1-3] that support this hypothesis.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5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When must I use page numbers </a:t>
            </a:r>
            <a:r>
              <a:rPr lang="en-US" sz="4400" b="1" dirty="0" smtClean="0">
                <a:solidFill>
                  <a:schemeClr val="tx1"/>
                </a:solidFill>
              </a:rPr>
              <a:t>in in-text </a:t>
            </a:r>
            <a:r>
              <a:rPr lang="en-US" sz="4400" b="1" dirty="0">
                <a:solidFill>
                  <a:schemeClr val="tx1"/>
                </a:solidFill>
              </a:rPr>
              <a:t>C</a:t>
            </a:r>
            <a:r>
              <a:rPr lang="en-US" sz="4400" b="1" dirty="0" smtClean="0">
                <a:solidFill>
                  <a:schemeClr val="tx1"/>
                </a:solidFill>
              </a:rPr>
              <a:t>itations</a:t>
            </a:r>
            <a:r>
              <a:rPr lang="en-US" sz="4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19707"/>
            <a:ext cx="10972800" cy="4931197"/>
          </a:xfrm>
        </p:spPr>
        <p:txBody>
          <a:bodyPr>
            <a:noAutofit/>
          </a:bodyPr>
          <a:lstStyle/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important to give a page number with a reference in the following circumstances:</a:t>
            </a:r>
          </a:p>
          <a:p>
            <a:endParaRPr lang="en-US" dirty="0"/>
          </a:p>
          <a:p>
            <a:pPr lvl="1"/>
            <a:r>
              <a:rPr lang="en-US" sz="2400" u="sng" dirty="0"/>
              <a:t>when quoting directly</a:t>
            </a:r>
          </a:p>
          <a:p>
            <a:pPr lvl="1"/>
            <a:r>
              <a:rPr lang="en-US" sz="2400" u="sng" dirty="0"/>
              <a:t>when referring to a specific detail in a text (for example, a specific theory or idea, an illustration, a table, a set of statistics) </a:t>
            </a:r>
          </a:p>
          <a:p>
            <a:pPr lvl="1"/>
            <a:endParaRPr lang="en-US" sz="2000" dirty="0"/>
          </a:p>
          <a:p>
            <a:r>
              <a:rPr lang="en-US" dirty="0"/>
              <a:t>This might mean giving an individual page number or a small range of pages from which you have taken the information. </a:t>
            </a:r>
          </a:p>
          <a:p>
            <a:r>
              <a:rPr lang="en-US" dirty="0"/>
              <a:t>Giving page numbers enables the reader to locate the specific item to which you refer.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How do I effectively cite </a:t>
            </a:r>
            <a:r>
              <a:rPr lang="en-US" sz="4400" b="1" dirty="0" smtClean="0">
                <a:solidFill>
                  <a:schemeClr val="tx1"/>
                </a:solidFill>
              </a:rPr>
              <a:t>Quotations</a:t>
            </a:r>
            <a:r>
              <a:rPr lang="en-US" sz="4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3312" y="2052918"/>
            <a:ext cx="10052136" cy="4682733"/>
          </a:xfrm>
        </p:spPr>
        <p:txBody>
          <a:bodyPr>
            <a:noAutofit/>
          </a:bodyPr>
          <a:lstStyle/>
          <a:p>
            <a:r>
              <a:rPr lang="en-US" dirty="0"/>
              <a:t>Use double quotation marks to enclose </a:t>
            </a:r>
            <a:r>
              <a:rPr lang="en-US" dirty="0" smtClean="0"/>
              <a:t>the direct text</a:t>
            </a:r>
          </a:p>
          <a:p>
            <a:r>
              <a:rPr lang="en-US" dirty="0"/>
              <a:t>For short quotations (of less </a:t>
            </a:r>
            <a:r>
              <a:rPr lang="en-US" dirty="0" smtClean="0"/>
              <a:t>than three </a:t>
            </a:r>
            <a:r>
              <a:rPr lang="en-US" dirty="0"/>
              <a:t>lines), use a brief phrase to introduce </a:t>
            </a:r>
            <a:r>
              <a:rPr lang="en-US" dirty="0" smtClean="0"/>
              <a:t>the quotation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400" u="sng" dirty="0" smtClean="0"/>
              <a:t>For </a:t>
            </a:r>
            <a:r>
              <a:rPr lang="en-US" sz="2400" u="sng" dirty="0"/>
              <a:t>example</a:t>
            </a:r>
            <a:r>
              <a:rPr lang="en-US" sz="2400" dirty="0"/>
              <a:t>: As Neville </a:t>
            </a:r>
            <a:r>
              <a:rPr lang="en-US" sz="2400" dirty="0" smtClean="0"/>
              <a:t>emphasizes, “</a:t>
            </a:r>
            <a:r>
              <a:rPr lang="en-US" sz="2400" dirty="0"/>
              <a:t>you should cite all sources and present </a:t>
            </a:r>
            <a:r>
              <a:rPr lang="en-US" sz="2400" dirty="0" smtClean="0"/>
              <a:t>full details </a:t>
            </a:r>
            <a:r>
              <a:rPr lang="en-US" sz="2400" dirty="0"/>
              <a:t>of these in your list of references” [1]. 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u="sng" dirty="0"/>
              <a:t>Reference</a:t>
            </a:r>
            <a:r>
              <a:rPr lang="en-US" sz="2400" dirty="0"/>
              <a:t>: [1] C. Neville, </a:t>
            </a:r>
            <a:r>
              <a:rPr lang="en-US" sz="2400" i="1" dirty="0"/>
              <a:t>The Complete Guide </a:t>
            </a:r>
            <a:r>
              <a:rPr lang="en-US" sz="2400" i="1" dirty="0" smtClean="0"/>
              <a:t>to Referencing </a:t>
            </a:r>
            <a:r>
              <a:rPr lang="en-US" sz="2400" i="1" dirty="0"/>
              <a:t>and Avoiding Plagiarism</a:t>
            </a:r>
            <a:r>
              <a:rPr lang="en-US" sz="2400" dirty="0"/>
              <a:t>, 2nd ed</a:t>
            </a:r>
            <a:r>
              <a:rPr lang="en-US" sz="2400" dirty="0" smtClean="0"/>
              <a:t>. Maidenhead</a:t>
            </a:r>
            <a:r>
              <a:rPr lang="en-US" sz="2400" dirty="0"/>
              <a:t>: Open University Press, 2010, p.37</a:t>
            </a:r>
            <a:br>
              <a:rPr lang="en-US" sz="2400" dirty="0"/>
            </a:b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74711" y="5248582"/>
            <a:ext cx="10509337" cy="125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0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tx1"/>
                </a:solidFill>
              </a:rPr>
              <a:t>Where else </a:t>
            </a:r>
            <a:r>
              <a:rPr lang="en-US" sz="4400" b="1" dirty="0" smtClean="0">
                <a:solidFill>
                  <a:schemeClr val="tx1"/>
                </a:solidFill>
              </a:rPr>
              <a:t>an in-text citation should be given?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03312" y="2233224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/>
              <a:t>For a summary or paraphrase, you </a:t>
            </a:r>
            <a:r>
              <a:rPr lang="en-US" sz="2400" dirty="0" smtClean="0"/>
              <a:t>must include </a:t>
            </a:r>
            <a:r>
              <a:rPr lang="en-US" sz="2400" dirty="0"/>
              <a:t>an in-text citation. </a:t>
            </a:r>
            <a:endParaRPr lang="en-US" sz="2400" dirty="0" smtClean="0"/>
          </a:p>
          <a:p>
            <a:r>
              <a:rPr lang="en-US" sz="2400" u="sng" dirty="0" smtClean="0"/>
              <a:t>For </a:t>
            </a:r>
            <a:r>
              <a:rPr lang="en-US" sz="2400" u="sng" dirty="0"/>
              <a:t>example</a:t>
            </a:r>
            <a:r>
              <a:rPr lang="en-US" sz="2400" u="sng" dirty="0" smtClean="0"/>
              <a:t>:</a:t>
            </a:r>
          </a:p>
          <a:p>
            <a:pPr lvl="1"/>
            <a:r>
              <a:rPr lang="en-US" sz="2400" dirty="0"/>
              <a:t>According to Neville [1], sometimes it </a:t>
            </a:r>
            <a:r>
              <a:rPr lang="en-US" sz="2400" dirty="0" smtClean="0"/>
              <a:t>is unavoidable </a:t>
            </a:r>
            <a:r>
              <a:rPr lang="en-US" sz="2400" dirty="0"/>
              <a:t>you will use a few words that </a:t>
            </a:r>
            <a:r>
              <a:rPr lang="en-US" sz="2400" dirty="0" smtClean="0"/>
              <a:t>the author </a:t>
            </a:r>
            <a:r>
              <a:rPr lang="en-US" sz="2400" dirty="0"/>
              <a:t>used. </a:t>
            </a:r>
            <a:endParaRPr lang="en-US" sz="2400" dirty="0" smtClean="0"/>
          </a:p>
          <a:p>
            <a:pPr marL="585216" lvl="1" indent="0">
              <a:buNone/>
            </a:pPr>
            <a:endParaRPr lang="en-US" sz="2000" dirty="0"/>
          </a:p>
          <a:p>
            <a:pPr marL="585216" lvl="1" indent="0">
              <a:buNone/>
            </a:pPr>
            <a:r>
              <a:rPr lang="en-US" sz="2400" u="sng" dirty="0"/>
              <a:t>Reference</a:t>
            </a:r>
            <a:r>
              <a:rPr lang="en-US" sz="2400" dirty="0"/>
              <a:t>: [1] C. Neville, </a:t>
            </a:r>
            <a:r>
              <a:rPr lang="en-US" sz="2400" i="1" dirty="0"/>
              <a:t>The Complete Guide </a:t>
            </a:r>
            <a:r>
              <a:rPr lang="en-US" sz="2400" i="1" dirty="0" smtClean="0"/>
              <a:t>to Referencing </a:t>
            </a:r>
            <a:r>
              <a:rPr lang="en-US" sz="2400" i="1" dirty="0"/>
              <a:t>and Avoiding Plagiarism</a:t>
            </a:r>
            <a:r>
              <a:rPr lang="en-US" sz="2400" dirty="0"/>
              <a:t>, 2nd ed</a:t>
            </a:r>
            <a:r>
              <a:rPr lang="en-US" sz="2400" dirty="0" smtClean="0"/>
              <a:t>. Maidenhead</a:t>
            </a:r>
            <a:r>
              <a:rPr lang="en-US" sz="2400" dirty="0"/>
              <a:t>: Open University Press, 2010. 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6111" y="4708104"/>
            <a:ext cx="10509337" cy="125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</TotalTime>
  <Words>955</Words>
  <Application>Microsoft Office PowerPoint</Application>
  <PresentationFormat>Widescreen</PresentationFormat>
  <Paragraphs>199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Ion</vt:lpstr>
      <vt:lpstr>IEEE Citation &amp; Referencing</vt:lpstr>
      <vt:lpstr>Why Reference?</vt:lpstr>
      <vt:lpstr>Cont.</vt:lpstr>
      <vt:lpstr>Example</vt:lpstr>
      <vt:lpstr>What is IEEE Style?</vt:lpstr>
      <vt:lpstr>Where do I place the Citation?</vt:lpstr>
      <vt:lpstr>When must I use page numbers in in-text Citations?</vt:lpstr>
      <vt:lpstr>How do I effectively cite Quotations?</vt:lpstr>
      <vt:lpstr>Where else an in-text citation should be given?</vt:lpstr>
      <vt:lpstr>What is the IEEE convention for using capital letters?</vt:lpstr>
      <vt:lpstr>How do I cite a source that has three or more authors? </vt:lpstr>
      <vt:lpstr>What if I want to use a number of sources in one in-text citation?</vt:lpstr>
      <vt:lpstr> IEEE Reference Style</vt:lpstr>
      <vt:lpstr>References</vt:lpstr>
      <vt:lpstr>Cont.</vt:lpstr>
      <vt:lpstr>Reference Examples</vt:lpstr>
      <vt:lpstr>Book with a Single Author </vt:lpstr>
      <vt:lpstr>Book with a Single Author </vt:lpstr>
      <vt:lpstr>Book with Two Authors</vt:lpstr>
      <vt:lpstr>Book with Two Authors</vt:lpstr>
      <vt:lpstr>Book with Three or More Authors</vt:lpstr>
      <vt:lpstr>Book with Three or More Authors</vt:lpstr>
      <vt:lpstr>Chapter in an Edited Book</vt:lpstr>
      <vt:lpstr>Chapter in an Edited Book</vt:lpstr>
      <vt:lpstr>Electronic Book</vt:lpstr>
      <vt:lpstr>Journal Article</vt:lpstr>
      <vt:lpstr>Journal Article</vt:lpstr>
      <vt:lpstr>Websites</vt:lpstr>
      <vt:lpstr>Theses/Dissertations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WRITING HS-214</dc:title>
  <dc:creator>Wasif Khan</dc:creator>
  <cp:lastModifiedBy>Administrator</cp:lastModifiedBy>
  <cp:revision>38</cp:revision>
  <dcterms:created xsi:type="dcterms:W3CDTF">2020-08-20T06:16:43Z</dcterms:created>
  <dcterms:modified xsi:type="dcterms:W3CDTF">2022-11-08T04:11:16Z</dcterms:modified>
</cp:coreProperties>
</file>