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50"/>
  </p:notesMasterIdLst>
  <p:sldIdLst>
    <p:sldId id="256" r:id="rId3"/>
    <p:sldId id="325" r:id="rId4"/>
    <p:sldId id="323" r:id="rId5"/>
    <p:sldId id="260" r:id="rId6"/>
    <p:sldId id="261" r:id="rId7"/>
    <p:sldId id="262" r:id="rId8"/>
    <p:sldId id="263" r:id="rId9"/>
    <p:sldId id="264" r:id="rId10"/>
    <p:sldId id="265" r:id="rId11"/>
    <p:sldId id="324" r:id="rId12"/>
    <p:sldId id="275" r:id="rId13"/>
    <p:sldId id="276" r:id="rId14"/>
    <p:sldId id="277" r:id="rId15"/>
    <p:sldId id="266" r:id="rId16"/>
    <p:sldId id="318" r:id="rId17"/>
    <p:sldId id="267" r:id="rId18"/>
    <p:sldId id="315" r:id="rId19"/>
    <p:sldId id="317" r:id="rId20"/>
    <p:sldId id="316" r:id="rId21"/>
    <p:sldId id="268" r:id="rId22"/>
    <p:sldId id="269" r:id="rId23"/>
    <p:sldId id="270" r:id="rId24"/>
    <p:sldId id="271" r:id="rId25"/>
    <p:sldId id="272" r:id="rId26"/>
    <p:sldId id="313" r:id="rId27"/>
    <p:sldId id="314" r:id="rId28"/>
    <p:sldId id="278" r:id="rId29"/>
    <p:sldId id="279" r:id="rId30"/>
    <p:sldId id="280" r:id="rId31"/>
    <p:sldId id="281" r:id="rId32"/>
    <p:sldId id="282" r:id="rId33"/>
    <p:sldId id="283" r:id="rId34"/>
    <p:sldId id="319" r:id="rId35"/>
    <p:sldId id="320" r:id="rId36"/>
    <p:sldId id="321" r:id="rId37"/>
    <p:sldId id="322" r:id="rId38"/>
    <p:sldId id="298" r:id="rId39"/>
    <p:sldId id="299" r:id="rId40"/>
    <p:sldId id="300" r:id="rId41"/>
    <p:sldId id="301" r:id="rId42"/>
    <p:sldId id="302" r:id="rId43"/>
    <p:sldId id="303" r:id="rId44"/>
    <p:sldId id="304" r:id="rId45"/>
    <p:sldId id="305" r:id="rId46"/>
    <p:sldId id="306" r:id="rId47"/>
    <p:sldId id="307" r:id="rId48"/>
    <p:sldId id="308" r:id="rId49"/>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74" autoAdjust="0"/>
    <p:restoredTop sz="94660"/>
  </p:normalViewPr>
  <p:slideViewPr>
    <p:cSldViewPr>
      <p:cViewPr varScale="1">
        <p:scale>
          <a:sx n="63" d="100"/>
          <a:sy n="63" d="100"/>
        </p:scale>
        <p:origin x="1818"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54F166-BBB8-4471-B5FC-892A4DBFE7FC}" type="datetimeFigureOut">
              <a:rPr lang="en-US" smtClean="0"/>
              <a:pPr/>
              <a:t>9/1/2022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DEA662-3BC6-4E62-B120-FBFBB59D5EF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DEA662-3BC6-4E62-B120-FBFBB59D5EF0}" type="slidenum">
              <a:rPr lang="en-US" smtClean="0"/>
              <a:pPr/>
              <a:t>46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DCCD61-643D-44A5-A450-3A42A50CBC1E}" type="datetimeFigureOut">
              <a:rPr lang="en-US" smtClean="0"/>
              <a:pPr/>
              <a:t>9/1/2022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1818119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pPr/>
              <a:t>9/1/2022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96291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pPr/>
              <a:t>9/1/2022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129688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pPr/>
              <a:t>9/1/2022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2987035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pPr/>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179237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pPr/>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504" y="16778"/>
            <a:ext cx="9036496"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3" name="Content Placeholder 2"/>
          <p:cNvSpPr>
            <a:spLocks noGrp="1"/>
          </p:cNvSpPr>
          <p:nvPr>
            <p:ph idx="1"/>
          </p:nvPr>
        </p:nvSpPr>
        <p:spPr>
          <a:xfrm>
            <a:off x="601216" y="1340768"/>
            <a:ext cx="808558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4" name="Content Placeholder 2"/>
          <p:cNvSpPr>
            <a:spLocks noGrp="1"/>
          </p:cNvSpPr>
          <p:nvPr>
            <p:ph idx="10"/>
          </p:nvPr>
        </p:nvSpPr>
        <p:spPr>
          <a:xfrm>
            <a:off x="611560" y="2017439"/>
            <a:ext cx="8085584" cy="3600400"/>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3694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03648" y="0"/>
            <a:ext cx="7740352"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30779" y="1268760"/>
            <a:ext cx="6751499"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41123" y="1844824"/>
            <a:ext cx="6751499" cy="4147865"/>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9/1/2022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8DCCD61-643D-44A5-A450-3A42A50CBC1E}" type="datetimeFigureOut">
              <a:rPr lang="en-US" smtClean="0"/>
              <a:pPr/>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1656086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pPr/>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924286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pPr/>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3277933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DCCD61-643D-44A5-A450-3A42A50CBC1E}" type="datetimeFigureOut">
              <a:rPr lang="en-US" smtClean="0"/>
              <a:pPr/>
              <a:t>9/1/2022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778790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DCCD61-643D-44A5-A450-3A42A50CBC1E}" type="datetimeFigureOut">
              <a:rPr lang="en-US" smtClean="0"/>
              <a:pPr/>
              <a:t>9/1/2022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p14="http://schemas.microsoft.com/office/powerpoint/2010/main" val="29198114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73" r:id="rId4"/>
  </p:sldLayoutIdLst>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pPr/>
              <a:t>9/1/2022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pPr/>
              <a:t>‹#›</a:t>
            </a:fld>
            <a:endParaRPr lang="en-US"/>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s://www.owlnet.rice.edu/~cainproj/writingtips/preciseverbs.html"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456078" y="404664"/>
            <a:ext cx="6859122" cy="646331"/>
          </a:xfrm>
          <a:prstGeom prst="rect">
            <a:avLst/>
          </a:prstGeom>
          <a:noFill/>
          <a:ln w="9525">
            <a:noFill/>
            <a:miter lim="800000"/>
            <a:headEnd/>
            <a:tailEnd/>
          </a:ln>
        </p:spPr>
        <p:txBody>
          <a:bodyPr wrap="square">
            <a:spAutoFit/>
          </a:bodyPr>
          <a:lstStyle/>
          <a:p>
            <a:r>
              <a:rPr lang="en-US" altLang="ko-KR" sz="3600" b="1" dirty="0">
                <a:solidFill>
                  <a:schemeClr val="tx2"/>
                </a:solidFill>
                <a:latin typeface="Arial" pitchFamily="34" charset="0"/>
                <a:ea typeface="맑은 고딕" pitchFamily="50" charset="-127"/>
                <a:cs typeface="Arial" pitchFamily="34" charset="0"/>
              </a:rPr>
              <a:t>The TECHNICAL STYLE</a:t>
            </a:r>
          </a:p>
        </p:txBody>
      </p:sp>
      <p:sp>
        <p:nvSpPr>
          <p:cNvPr id="7" name="TextBox 6">
            <a:hlinkClick r:id="rId2"/>
          </p:cNvPr>
          <p:cNvSpPr txBox="1"/>
          <p:nvPr/>
        </p:nvSpPr>
        <p:spPr>
          <a:xfrm>
            <a:off x="457200" y="6248400"/>
            <a:ext cx="2747770" cy="338554"/>
          </a:xfrm>
          <a:prstGeom prst="rect">
            <a:avLst/>
          </a:prstGeom>
          <a:noFill/>
        </p:spPr>
        <p:txBody>
          <a:bodyPr wrap="square" rtlCol="0">
            <a:spAutoFit/>
          </a:bodyPr>
          <a:lstStyle/>
          <a:p>
            <a:r>
              <a:rPr lang="en-US" altLang="ko-KR" sz="800" dirty="0">
                <a:solidFill>
                  <a:schemeClr val="tx1">
                    <a:lumMod val="75000"/>
                    <a:lumOff val="25000"/>
                  </a:schemeClr>
                </a:solidFill>
                <a:latin typeface="Arial" pitchFamily="34" charset="0"/>
                <a:cs typeface="Arial" pitchFamily="34" charset="0"/>
              </a:rPr>
              <a:t>Ms. </a:t>
            </a:r>
            <a:r>
              <a:rPr lang="en-US" altLang="ko-KR" sz="800" dirty="0" err="1">
                <a:solidFill>
                  <a:schemeClr val="tx1">
                    <a:lumMod val="75000"/>
                    <a:lumOff val="25000"/>
                  </a:schemeClr>
                </a:solidFill>
                <a:latin typeface="Arial" pitchFamily="34" charset="0"/>
                <a:cs typeface="Arial" pitchFamily="34" charset="0"/>
              </a:rPr>
              <a:t>Sameera</a:t>
            </a:r>
            <a:r>
              <a:rPr lang="en-US" altLang="ko-KR" sz="800" dirty="0">
                <a:solidFill>
                  <a:schemeClr val="tx1">
                    <a:lumMod val="75000"/>
                    <a:lumOff val="25000"/>
                  </a:schemeClr>
                </a:solidFill>
                <a:latin typeface="Arial" pitchFamily="34" charset="0"/>
                <a:cs typeface="Arial" pitchFamily="34" charset="0"/>
              </a:rPr>
              <a:t> Sultan</a:t>
            </a:r>
          </a:p>
          <a:p>
            <a:r>
              <a:rPr lang="en-US" altLang="ko-KR" sz="800" dirty="0" err="1">
                <a:solidFill>
                  <a:schemeClr val="tx1">
                    <a:lumMod val="75000"/>
                    <a:lumOff val="25000"/>
                  </a:schemeClr>
                </a:solidFill>
                <a:latin typeface="Arial" pitchFamily="34" charset="0"/>
                <a:cs typeface="Arial" pitchFamily="34" charset="0"/>
              </a:rPr>
              <a:t>Assit</a:t>
            </a:r>
            <a:r>
              <a:rPr lang="en-US" altLang="ko-KR" sz="800" dirty="0">
                <a:solidFill>
                  <a:schemeClr val="tx1">
                    <a:lumMod val="75000"/>
                    <a:lumOff val="25000"/>
                  </a:schemeClr>
                </a:solidFill>
                <a:latin typeface="Arial" pitchFamily="34" charset="0"/>
                <a:cs typeface="Arial" pitchFamily="34" charset="0"/>
              </a:rPr>
              <a:t>. Professor</a:t>
            </a:r>
          </a:p>
        </p:txBody>
      </p:sp>
    </p:spTree>
    <p:extLst>
      <p:ext uri="{BB962C8B-B14F-4D97-AF65-F5344CB8AC3E}">
        <p14:creationId xmlns:p14="http://schemas.microsoft.com/office/powerpoint/2010/main" val="1941221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CLARITY-Follow these strategies to </a:t>
            </a:r>
            <a:br>
              <a:rPr lang="en-US" dirty="0"/>
            </a:br>
            <a:r>
              <a:rPr lang="en-US" dirty="0"/>
              <a:t>ensure Clarity!</a:t>
            </a:r>
          </a:p>
        </p:txBody>
      </p:sp>
      <p:sp>
        <p:nvSpPr>
          <p:cNvPr id="3" name="Content Placeholder 2"/>
          <p:cNvSpPr>
            <a:spLocks noGrp="1"/>
          </p:cNvSpPr>
          <p:nvPr>
            <p:ph idx="1"/>
          </p:nvPr>
        </p:nvSpPr>
        <p:spPr/>
        <p:txBody>
          <a:bodyPr/>
          <a:lstStyle/>
          <a:p>
            <a:r>
              <a:rPr lang="en-US" b="1" dirty="0"/>
              <a:t>4. Provide specific details. </a:t>
            </a:r>
          </a:p>
        </p:txBody>
      </p:sp>
      <p:sp>
        <p:nvSpPr>
          <p:cNvPr id="4" name="Content Placeholder 3"/>
          <p:cNvSpPr>
            <a:spLocks noGrp="1"/>
          </p:cNvSpPr>
          <p:nvPr>
            <p:ph idx="10"/>
          </p:nvPr>
        </p:nvSpPr>
        <p:spPr/>
        <p:txBody>
          <a:bodyPr/>
          <a:lstStyle/>
          <a:p>
            <a:pPr marL="342900" indent="-342900">
              <a:buFont typeface="Arial" panose="020B0604020202020204" pitchFamily="34" charset="0"/>
              <a:buChar char="•"/>
            </a:pPr>
            <a:r>
              <a:rPr lang="en-US" sz="2400" dirty="0">
                <a:solidFill>
                  <a:schemeClr val="tx1"/>
                </a:solidFill>
              </a:rPr>
              <a:t>Avoid using abstract adjectives/adverbs (some,           recently) </a:t>
            </a:r>
          </a:p>
          <a:p>
            <a:pPr marL="342900" indent="-342900">
              <a:buFont typeface="Arial" panose="020B0604020202020204" pitchFamily="34" charset="0"/>
              <a:buChar char="•"/>
            </a:pPr>
            <a:r>
              <a:rPr lang="en-US" sz="2400" dirty="0">
                <a:solidFill>
                  <a:schemeClr val="tx1"/>
                </a:solidFill>
              </a:rPr>
              <a:t>avoid using vague details </a:t>
            </a:r>
          </a:p>
          <a:p>
            <a:pPr marL="342900" indent="-342900">
              <a:buFont typeface="Arial" panose="020B0604020202020204" pitchFamily="34" charset="0"/>
              <a:buChar char="•"/>
            </a:pPr>
            <a:r>
              <a:rPr lang="en-US" sz="2400" dirty="0">
                <a:solidFill>
                  <a:schemeClr val="tx1"/>
                </a:solidFill>
              </a:rPr>
              <a:t>Read page no 17 for example. </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415663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6777"/>
            <a:ext cx="9036496" cy="973823"/>
          </a:xfrm>
        </p:spPr>
        <p:txBody>
          <a:bodyPr/>
          <a:lstStyle/>
          <a:p>
            <a:r>
              <a:rPr lang="en-US" sz="3600" dirty="0"/>
              <a:t>CLARITY-Follow these strategies to </a:t>
            </a:r>
            <a:br>
              <a:rPr lang="en-US" sz="3600" dirty="0"/>
            </a:br>
            <a:r>
              <a:rPr lang="en-US" sz="3600" dirty="0"/>
              <a:t>ensure Clarity!</a:t>
            </a:r>
          </a:p>
        </p:txBody>
      </p:sp>
      <p:sp>
        <p:nvSpPr>
          <p:cNvPr id="3" name="Content Placeholder 2"/>
          <p:cNvSpPr>
            <a:spLocks noGrp="1"/>
          </p:cNvSpPr>
          <p:nvPr>
            <p:ph idx="1"/>
          </p:nvPr>
        </p:nvSpPr>
        <p:spPr>
          <a:xfrm>
            <a:off x="601216" y="1066800"/>
            <a:ext cx="8085584" cy="381000"/>
          </a:xfrm>
        </p:spPr>
        <p:txBody>
          <a:bodyPr/>
          <a:lstStyle/>
          <a:p>
            <a:r>
              <a:rPr lang="en-US" b="1" dirty="0"/>
              <a:t>Clear Pronoun Reference</a:t>
            </a:r>
          </a:p>
        </p:txBody>
      </p:sp>
      <p:sp>
        <p:nvSpPr>
          <p:cNvPr id="4" name="Content Placeholder 3"/>
          <p:cNvSpPr>
            <a:spLocks noGrp="1"/>
          </p:cNvSpPr>
          <p:nvPr>
            <p:ph idx="10"/>
          </p:nvPr>
        </p:nvSpPr>
        <p:spPr>
          <a:xfrm>
            <a:off x="304800" y="1524000"/>
            <a:ext cx="8392344" cy="4093839"/>
          </a:xfrm>
        </p:spPr>
        <p:txBody>
          <a:bodyPr/>
          <a:lstStyle/>
          <a:p>
            <a:pPr algn="just"/>
            <a:r>
              <a:rPr lang="en-US" sz="2000" b="1" dirty="0"/>
              <a:t>B. Implied Reference</a:t>
            </a:r>
          </a:p>
          <a:p>
            <a:pPr algn="just"/>
            <a:r>
              <a:rPr lang="en-US" sz="2000" dirty="0"/>
              <a:t>A pronoun must refer to a specific antecedent (noun), not to a word      that is implied but not present in the sentence.</a:t>
            </a:r>
          </a:p>
          <a:p>
            <a:pPr algn="just"/>
            <a:r>
              <a:rPr lang="en-US" sz="2000" b="1" dirty="0"/>
              <a:t>After braiding Ann’s hair, Sue decorated them with ribbons.</a:t>
            </a:r>
          </a:p>
          <a:p>
            <a:pPr algn="just"/>
            <a:r>
              <a:rPr lang="en-US" sz="2000" dirty="0"/>
              <a:t>The pronoun them refers to Ann’s braids (implied by the term</a:t>
            </a:r>
          </a:p>
          <a:p>
            <a:pPr algn="just"/>
            <a:r>
              <a:rPr lang="en-US" sz="2000" dirty="0"/>
              <a:t>braiding), but the word braids did not appear in the sentence.</a:t>
            </a:r>
          </a:p>
          <a:p>
            <a:pPr algn="just"/>
            <a:r>
              <a:rPr lang="en-US" sz="2000" b="1" dirty="0"/>
              <a:t>After braiding Ann’s hair, Sue decorated the braids with</a:t>
            </a:r>
          </a:p>
          <a:p>
            <a:pPr algn="just"/>
            <a:r>
              <a:rPr lang="en-US" sz="2000" b="1" dirty="0"/>
              <a:t>ribbons.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CLARITY-Follow these strategies to </a:t>
            </a:r>
            <a:br>
              <a:rPr lang="en-US" dirty="0"/>
            </a:br>
            <a:r>
              <a:rPr lang="en-US" dirty="0"/>
              <a:t>ensure Clarity!</a:t>
            </a:r>
          </a:p>
        </p:txBody>
      </p:sp>
      <p:sp>
        <p:nvSpPr>
          <p:cNvPr id="3" name="Content Placeholder 2"/>
          <p:cNvSpPr>
            <a:spLocks noGrp="1"/>
          </p:cNvSpPr>
          <p:nvPr>
            <p:ph idx="1"/>
          </p:nvPr>
        </p:nvSpPr>
        <p:spPr>
          <a:xfrm>
            <a:off x="601216" y="1066800"/>
            <a:ext cx="8085584" cy="381000"/>
          </a:xfrm>
        </p:spPr>
        <p:txBody>
          <a:bodyPr/>
          <a:lstStyle/>
          <a:p>
            <a:r>
              <a:rPr lang="en-US" dirty="0"/>
              <a:t>Clear Pronoun Reference</a:t>
            </a:r>
          </a:p>
        </p:txBody>
      </p:sp>
      <p:sp>
        <p:nvSpPr>
          <p:cNvPr id="4" name="Content Placeholder 3"/>
          <p:cNvSpPr>
            <a:spLocks noGrp="1"/>
          </p:cNvSpPr>
          <p:nvPr>
            <p:ph idx="10"/>
          </p:nvPr>
        </p:nvSpPr>
        <p:spPr>
          <a:xfrm>
            <a:off x="304800" y="1524000"/>
            <a:ext cx="8392344" cy="4093839"/>
          </a:xfrm>
        </p:spPr>
        <p:txBody>
          <a:bodyPr/>
          <a:lstStyle/>
          <a:p>
            <a:r>
              <a:rPr lang="en-US" sz="2000" b="1" dirty="0"/>
              <a:t>C. Vague Reference: this, that, which</a:t>
            </a:r>
          </a:p>
          <a:p>
            <a:r>
              <a:rPr lang="en-US" sz="2000" dirty="0"/>
              <a:t>The pronouns this, that and which </a:t>
            </a:r>
            <a:r>
              <a:rPr lang="en-US" sz="2000" i="1" dirty="0"/>
              <a:t>should not refer vaguely to earlier</a:t>
            </a:r>
          </a:p>
          <a:p>
            <a:r>
              <a:rPr lang="en-US" sz="2000" dirty="0"/>
              <a:t>word groups or ideas. These pronouns should refer to specific             antecedents.</a:t>
            </a:r>
          </a:p>
          <a:p>
            <a:r>
              <a:rPr lang="en-US" sz="2000" dirty="0"/>
              <a:t>When a pronoun’s reference is too vague, replace the pronoun</a:t>
            </a:r>
          </a:p>
          <a:p>
            <a:r>
              <a:rPr lang="en-US" sz="2000" dirty="0"/>
              <a:t>with a noun.</a:t>
            </a:r>
          </a:p>
          <a:p>
            <a:pPr marL="342900" indent="-342900">
              <a:buFont typeface="Arial" panose="020B0604020202020204" pitchFamily="34" charset="0"/>
              <a:buChar char="•"/>
            </a:pPr>
            <a:r>
              <a:rPr lang="en-US" sz="2000" dirty="0"/>
              <a:t>More and more often, especially in large cities, we are finding</a:t>
            </a:r>
          </a:p>
          <a:p>
            <a:r>
              <a:rPr lang="en-US" sz="2000" dirty="0"/>
              <a:t>ourselves victims of serious crimes. We learn to accept </a:t>
            </a:r>
            <a:r>
              <a:rPr lang="en-US" sz="2000" b="1" dirty="0"/>
              <a:t>this</a:t>
            </a:r>
          </a:p>
          <a:p>
            <a:r>
              <a:rPr lang="en-US" sz="2000" dirty="0"/>
              <a:t>with minor complaints.</a:t>
            </a:r>
          </a:p>
          <a:p>
            <a:pPr marL="342900" indent="-342900">
              <a:buFont typeface="Arial" panose="020B0604020202020204" pitchFamily="34" charset="0"/>
              <a:buChar char="•"/>
            </a:pPr>
            <a:r>
              <a:rPr lang="en-US" sz="2000" dirty="0"/>
              <a:t>More and more often, especially in large cites, we are finding</a:t>
            </a:r>
          </a:p>
          <a:p>
            <a:r>
              <a:rPr lang="en-US" sz="2000" dirty="0"/>
              <a:t>ourselves victims of serious crimes. We learn to accept </a:t>
            </a:r>
            <a:r>
              <a:rPr lang="en-US" sz="2000" b="1" dirty="0"/>
              <a:t>our</a:t>
            </a:r>
          </a:p>
          <a:p>
            <a:r>
              <a:rPr lang="en-US" sz="2000" b="1" dirty="0"/>
              <a:t>fate with minor complaints. (The pronoun </a:t>
            </a:r>
            <a:r>
              <a:rPr lang="en-US" sz="2000" b="1" i="1" dirty="0"/>
              <a:t>this is replaced by</a:t>
            </a:r>
          </a:p>
          <a:p>
            <a:r>
              <a:rPr lang="en-US" sz="2000" dirty="0"/>
              <a:t>the noun </a:t>
            </a:r>
            <a:r>
              <a:rPr lang="en-US" sz="2000" i="1" dirty="0"/>
              <a:t>fate).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CLARITY-Follow these strategies to </a:t>
            </a:r>
            <a:br>
              <a:rPr lang="en-US" dirty="0"/>
            </a:br>
            <a:r>
              <a:rPr lang="en-US" dirty="0"/>
              <a:t>ensure Clarity!</a:t>
            </a:r>
          </a:p>
        </p:txBody>
      </p:sp>
      <p:sp>
        <p:nvSpPr>
          <p:cNvPr id="3" name="Content Placeholder 2"/>
          <p:cNvSpPr>
            <a:spLocks noGrp="1"/>
          </p:cNvSpPr>
          <p:nvPr>
            <p:ph idx="1"/>
          </p:nvPr>
        </p:nvSpPr>
        <p:spPr>
          <a:xfrm>
            <a:off x="601216" y="1066800"/>
            <a:ext cx="8085584" cy="381000"/>
          </a:xfrm>
        </p:spPr>
        <p:txBody>
          <a:bodyPr/>
          <a:lstStyle/>
          <a:p>
            <a:r>
              <a:rPr lang="en-US" dirty="0"/>
              <a:t>Clear Pronoun Reference</a:t>
            </a:r>
          </a:p>
        </p:txBody>
      </p:sp>
      <p:sp>
        <p:nvSpPr>
          <p:cNvPr id="4" name="Content Placeholder 3"/>
          <p:cNvSpPr>
            <a:spLocks noGrp="1"/>
          </p:cNvSpPr>
          <p:nvPr>
            <p:ph idx="10"/>
          </p:nvPr>
        </p:nvSpPr>
        <p:spPr>
          <a:xfrm>
            <a:off x="304800" y="1524000"/>
            <a:ext cx="8392344" cy="4093839"/>
          </a:xfrm>
        </p:spPr>
        <p:txBody>
          <a:bodyPr/>
          <a:lstStyle/>
          <a:p>
            <a:r>
              <a:rPr lang="en-US" sz="2000" b="1" dirty="0"/>
              <a:t>C. Vague Reference: this, that, which</a:t>
            </a:r>
            <a:endParaRPr lang="en-US" sz="2000" dirty="0"/>
          </a:p>
          <a:p>
            <a:r>
              <a:rPr lang="en-US" sz="2000" dirty="0"/>
              <a:t>OR</a:t>
            </a:r>
          </a:p>
          <a:p>
            <a:r>
              <a:rPr lang="en-US" sz="2000" dirty="0"/>
              <a:t>When a pronoun’s reference is too vague, supply an</a:t>
            </a:r>
          </a:p>
          <a:p>
            <a:r>
              <a:rPr lang="en-US" sz="2000" dirty="0"/>
              <a:t>antecedent to which the pronoun clearly refers.</a:t>
            </a:r>
          </a:p>
          <a:p>
            <a:r>
              <a:rPr lang="en-US" sz="2000" dirty="0"/>
              <a:t>Sara and Chloe were both too young to have acquired much</a:t>
            </a:r>
          </a:p>
          <a:p>
            <a:r>
              <a:rPr lang="en-US" sz="2000" dirty="0"/>
              <a:t>wisdom, </a:t>
            </a:r>
            <a:r>
              <a:rPr lang="en-US" sz="2000" b="1" dirty="0"/>
              <a:t>which accounts for their rash actions.</a:t>
            </a:r>
          </a:p>
          <a:p>
            <a:r>
              <a:rPr lang="en-US" sz="2000" dirty="0"/>
              <a:t>Sara and Chloe were both too young to have acquired much</a:t>
            </a:r>
          </a:p>
          <a:p>
            <a:r>
              <a:rPr lang="en-US" sz="2000" dirty="0"/>
              <a:t>wisdom, </a:t>
            </a:r>
            <a:r>
              <a:rPr lang="en-US" sz="2000" b="1" dirty="0"/>
              <a:t>a fact which accounts for their rash decisions. (The</a:t>
            </a:r>
          </a:p>
          <a:p>
            <a:r>
              <a:rPr lang="en-US" sz="2000" dirty="0"/>
              <a:t>pronoun </a:t>
            </a:r>
            <a:r>
              <a:rPr lang="en-US" sz="2000" i="1" dirty="0"/>
              <a:t>which clearly refers to the supplied antecedent, fact).</a:t>
            </a:r>
            <a:endParaRPr lang="en-US" sz="20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CLARITY</a:t>
            </a:r>
          </a:p>
        </p:txBody>
      </p:sp>
      <p:sp>
        <p:nvSpPr>
          <p:cNvPr id="3" name="Content Placeholder 2"/>
          <p:cNvSpPr>
            <a:spLocks noGrp="1"/>
          </p:cNvSpPr>
          <p:nvPr>
            <p:ph idx="1"/>
          </p:nvPr>
        </p:nvSpPr>
        <p:spPr/>
        <p:txBody>
          <a:bodyPr/>
          <a:lstStyle/>
          <a:p>
            <a:r>
              <a:rPr lang="en-US" dirty="0"/>
              <a:t>Important!</a:t>
            </a:r>
          </a:p>
        </p:txBody>
      </p:sp>
      <p:sp>
        <p:nvSpPr>
          <p:cNvPr id="4" name="Content Placeholder 3"/>
          <p:cNvSpPr>
            <a:spLocks noGrp="1"/>
          </p:cNvSpPr>
          <p:nvPr>
            <p:ph idx="10"/>
          </p:nvPr>
        </p:nvSpPr>
        <p:spPr>
          <a:xfrm>
            <a:off x="381000" y="1916832"/>
            <a:ext cx="8085584" cy="3600400"/>
          </a:xfrm>
        </p:spPr>
        <p:txBody>
          <a:bodyPr/>
          <a:lstStyle/>
          <a:p>
            <a:endParaRPr lang="en-US" dirty="0"/>
          </a:p>
          <a:p>
            <a:r>
              <a:rPr lang="en-US" sz="3600" dirty="0"/>
              <a:t>CLARITY, in addition to following the mentioned strategies, also depends to a great extent on the other qualities of TW. </a:t>
            </a:r>
          </a:p>
          <a:p>
            <a:r>
              <a:rPr lang="en-US" sz="3600" b="1" dirty="0">
                <a:solidFill>
                  <a:schemeClr val="tx1"/>
                </a:solidFill>
              </a:rPr>
              <a:t>Solve exercise on page 19</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D30B9-365B-F3B9-91FD-DB53E915B2C2}"/>
              </a:ext>
            </a:extLst>
          </p:cNvPr>
          <p:cNvSpPr>
            <a:spLocks noGrp="1"/>
          </p:cNvSpPr>
          <p:nvPr>
            <p:ph type="title"/>
          </p:nvPr>
        </p:nvSpPr>
        <p:spPr/>
        <p:txBody>
          <a:bodyPr/>
          <a:lstStyle/>
          <a:p>
            <a:r>
              <a:rPr lang="en-US"/>
              <a:t>CONCISENESS (page 19) </a:t>
            </a:r>
            <a:br>
              <a:rPr lang="en-US" dirty="0"/>
            </a:br>
            <a:endParaRPr lang="en-US" dirty="0"/>
          </a:p>
        </p:txBody>
      </p:sp>
      <p:sp>
        <p:nvSpPr>
          <p:cNvPr id="4" name="Content Placeholder 3">
            <a:extLst>
              <a:ext uri="{FF2B5EF4-FFF2-40B4-BE49-F238E27FC236}">
                <a16:creationId xmlns:a16="http://schemas.microsoft.com/office/drawing/2014/main" id="{2FD8CF76-EBE3-A9FA-89DF-C574E731CB66}"/>
              </a:ext>
            </a:extLst>
          </p:cNvPr>
          <p:cNvSpPr>
            <a:spLocks noGrp="1"/>
          </p:cNvSpPr>
          <p:nvPr>
            <p:ph idx="10"/>
          </p:nvPr>
        </p:nvSpPr>
        <p:spPr>
          <a:xfrm>
            <a:off x="228600" y="1055812"/>
            <a:ext cx="8610600" cy="4735388"/>
          </a:xfrm>
        </p:spPr>
        <p:txBody>
          <a:bodyPr/>
          <a:lstStyle/>
          <a:p>
            <a:pPr marL="285750" indent="-285750">
              <a:buFont typeface="Arial" panose="020B0604020202020204" pitchFamily="34" charset="0"/>
              <a:buChar char="•"/>
            </a:pPr>
            <a:r>
              <a:rPr lang="en-US" sz="2400" dirty="0">
                <a:solidFill>
                  <a:schemeClr val="tx1"/>
                </a:solidFill>
              </a:rPr>
              <a:t>Conciseness is saying what you want to say in fewest possible words without sacrificing important information.</a:t>
            </a:r>
          </a:p>
          <a:p>
            <a:pPr marL="285750" indent="-285750">
              <a:buFont typeface="Arial" panose="020B0604020202020204" pitchFamily="34" charset="0"/>
              <a:buChar char="•"/>
            </a:pPr>
            <a:r>
              <a:rPr lang="en-US" sz="2400" dirty="0">
                <a:solidFill>
                  <a:schemeClr val="tx1"/>
                </a:solidFill>
              </a:rPr>
              <a:t>A concise message is complete without being wordy. </a:t>
            </a:r>
          </a:p>
          <a:p>
            <a:pPr marL="285750" indent="-285750">
              <a:buFont typeface="Arial" panose="020B0604020202020204" pitchFamily="34" charset="0"/>
              <a:buChar char="•"/>
            </a:pPr>
            <a:r>
              <a:rPr lang="en-US" sz="2400" dirty="0">
                <a:solidFill>
                  <a:schemeClr val="tx1"/>
                </a:solidFill>
              </a:rPr>
              <a:t>Conciseness achieved through short words/sentences</a:t>
            </a:r>
          </a:p>
          <a:p>
            <a:pPr marL="285750" indent="-285750">
              <a:buFont typeface="Arial" panose="020B0604020202020204" pitchFamily="34" charset="0"/>
              <a:buChar char="•"/>
            </a:pPr>
            <a:r>
              <a:rPr lang="en-US" sz="2400" dirty="0">
                <a:solidFill>
                  <a:schemeClr val="tx1"/>
                </a:solidFill>
              </a:rPr>
              <a:t>Avoiding redundancy</a:t>
            </a:r>
          </a:p>
          <a:p>
            <a:pPr marL="285750" indent="-285750">
              <a:buFont typeface="Arial" panose="020B0604020202020204" pitchFamily="34" charset="0"/>
              <a:buChar char="•"/>
            </a:pPr>
            <a:r>
              <a:rPr lang="en-US" sz="2400" dirty="0">
                <a:solidFill>
                  <a:schemeClr val="tx1"/>
                </a:solidFill>
              </a:rPr>
              <a:t>Avoiding prepositional phrases</a:t>
            </a:r>
          </a:p>
          <a:p>
            <a:pPr marL="285750" indent="-285750">
              <a:buFont typeface="Arial" panose="020B0604020202020204" pitchFamily="34" charset="0"/>
              <a:buChar char="•"/>
            </a:pPr>
            <a:r>
              <a:rPr lang="en-US" sz="2400" dirty="0">
                <a:solidFill>
                  <a:schemeClr val="tx1"/>
                </a:solidFill>
              </a:rPr>
              <a:t>Avoiding passive voice</a:t>
            </a:r>
          </a:p>
          <a:p>
            <a:pPr marL="285750" indent="-285750">
              <a:buFont typeface="Arial" panose="020B0604020202020204" pitchFamily="34" charset="0"/>
              <a:buChar char="•"/>
            </a:pPr>
            <a:r>
              <a:rPr lang="en-US" sz="2400" dirty="0">
                <a:solidFill>
                  <a:schemeClr val="tx1"/>
                </a:solidFill>
              </a:rPr>
              <a:t>Shun words</a:t>
            </a:r>
          </a:p>
          <a:p>
            <a:pPr marL="285750" indent="-285750">
              <a:buFont typeface="Arial" panose="020B0604020202020204" pitchFamily="34" charset="0"/>
              <a:buChar char="•"/>
            </a:pPr>
            <a:r>
              <a:rPr lang="en-US" sz="2400" dirty="0">
                <a:solidFill>
                  <a:schemeClr val="tx1"/>
                </a:solidFill>
              </a:rPr>
              <a:t>camouflaged words</a:t>
            </a:r>
          </a:p>
          <a:p>
            <a:pPr marL="285750" indent="-285750">
              <a:buFont typeface="Arial" panose="020B0604020202020204" pitchFamily="34" charset="0"/>
              <a:buChar char="•"/>
            </a:pPr>
            <a:r>
              <a:rPr lang="en-US" sz="2400" dirty="0">
                <a:solidFill>
                  <a:schemeClr val="tx1"/>
                </a:solidFill>
              </a:rPr>
              <a:t>Expletive pattern</a:t>
            </a:r>
          </a:p>
          <a:p>
            <a:endParaRPr lang="en-US" sz="2400" dirty="0">
              <a:solidFill>
                <a:schemeClr val="tx1"/>
              </a:solidFill>
            </a:endParaRPr>
          </a:p>
        </p:txBody>
      </p:sp>
    </p:spTree>
    <p:extLst>
      <p:ext uri="{BB962C8B-B14F-4D97-AF65-F5344CB8AC3E}">
        <p14:creationId xmlns:p14="http://schemas.microsoft.com/office/powerpoint/2010/main" val="4156627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PRECISION</a:t>
            </a:r>
          </a:p>
        </p:txBody>
      </p:sp>
      <p:sp>
        <p:nvSpPr>
          <p:cNvPr id="3" name="Content Placeholder 2"/>
          <p:cNvSpPr>
            <a:spLocks noGrp="1"/>
          </p:cNvSpPr>
          <p:nvPr>
            <p:ph idx="1"/>
          </p:nvPr>
        </p:nvSpPr>
        <p:spPr>
          <a:xfrm>
            <a:off x="601216" y="914400"/>
            <a:ext cx="8085584" cy="887016"/>
          </a:xfrm>
        </p:spPr>
        <p:txBody>
          <a:bodyPr/>
          <a:lstStyle/>
          <a:p>
            <a:r>
              <a:rPr lang="en-US" dirty="0"/>
              <a:t>Precision refers to exact, definite, and distinct terms/words/details for expressing an idea. It will leave no room for misinterpretation or         multiple interpretations.</a:t>
            </a:r>
          </a:p>
        </p:txBody>
      </p:sp>
      <p:sp>
        <p:nvSpPr>
          <p:cNvPr id="4" name="Content Placeholder 3"/>
          <p:cNvSpPr>
            <a:spLocks noGrp="1"/>
          </p:cNvSpPr>
          <p:nvPr>
            <p:ph idx="10"/>
          </p:nvPr>
        </p:nvSpPr>
        <p:spPr>
          <a:xfrm>
            <a:off x="611560" y="1752600"/>
            <a:ext cx="8085584" cy="3865239"/>
          </a:xfrm>
        </p:spPr>
        <p:txBody>
          <a:bodyPr/>
          <a:lstStyle/>
          <a:p>
            <a:endParaRPr lang="en-US"/>
          </a:p>
          <a:p>
            <a:r>
              <a:rPr lang="en-US" b="1"/>
              <a:t>Study the following examples and state which is precise and what technique has the        writer used to achieve precision.</a:t>
            </a:r>
          </a:p>
          <a:p>
            <a:endParaRPr lang="en-US"/>
          </a:p>
          <a:p>
            <a:endParaRPr lang="en-US" dirty="0"/>
          </a:p>
        </p:txBody>
      </p:sp>
      <p:graphicFrame>
        <p:nvGraphicFramePr>
          <p:cNvPr id="5" name="Table 4"/>
          <p:cNvGraphicFramePr>
            <a:graphicFrameLocks noGrp="1"/>
          </p:cNvGraphicFramePr>
          <p:nvPr/>
        </p:nvGraphicFramePr>
        <p:xfrm>
          <a:off x="685800" y="2590800"/>
          <a:ext cx="7772400" cy="3917188"/>
        </p:xfrm>
        <a:graphic>
          <a:graphicData uri="http://schemas.openxmlformats.org/drawingml/2006/table">
            <a:tbl>
              <a:tblPr firstRow="1" bandRow="1">
                <a:tableStyleId>{5C22544A-7EE6-4342-B048-85BDC9FD1C3A}</a:tableStyleId>
              </a:tblPr>
              <a:tblGrid>
                <a:gridCol w="3238500">
                  <a:extLst>
                    <a:ext uri="{9D8B030D-6E8A-4147-A177-3AD203B41FA5}">
                      <a16:colId xmlns:a16="http://schemas.microsoft.com/office/drawing/2014/main" val="20000"/>
                    </a:ext>
                  </a:extLst>
                </a:gridCol>
                <a:gridCol w="4533900">
                  <a:extLst>
                    <a:ext uri="{9D8B030D-6E8A-4147-A177-3AD203B41FA5}">
                      <a16:colId xmlns:a16="http://schemas.microsoft.com/office/drawing/2014/main" val="20001"/>
                    </a:ext>
                  </a:extLst>
                </a:gridCol>
              </a:tblGrid>
              <a:tr h="378197">
                <a:tc>
                  <a:txBody>
                    <a:bodyPr/>
                    <a:lstStyle/>
                    <a:p>
                      <a:r>
                        <a:rPr lang="en-US" dirty="0"/>
                        <a:t>SET 1</a:t>
                      </a:r>
                    </a:p>
                  </a:txBody>
                  <a:tcPr/>
                </a:tc>
                <a:tc>
                  <a:txBody>
                    <a:bodyPr/>
                    <a:lstStyle/>
                    <a:p>
                      <a:r>
                        <a:rPr lang="en-US" dirty="0"/>
                        <a:t>SET 2</a:t>
                      </a:r>
                    </a:p>
                  </a:txBody>
                  <a:tcPr/>
                </a:tc>
                <a:extLst>
                  <a:ext uri="{0D108BD9-81ED-4DB2-BD59-A6C34878D82A}">
                    <a16:rowId xmlns:a16="http://schemas.microsoft.com/office/drawing/2014/main" val="10000"/>
                  </a:ext>
                </a:extLst>
              </a:tr>
              <a:tr h="3538991">
                <a:tc>
                  <a:txBody>
                    <a:bodyPr/>
                    <a:lstStyle/>
                    <a:p>
                      <a:pPr marL="342900" marR="0" lvl="0" indent="-342900" algn="just">
                        <a:lnSpc>
                          <a:spcPct val="115000"/>
                        </a:lnSpc>
                        <a:spcBef>
                          <a:spcPts val="0"/>
                        </a:spcBef>
                        <a:spcAft>
                          <a:spcPts val="0"/>
                        </a:spcAft>
                        <a:buFont typeface="Symbol"/>
                        <a:buChar char=""/>
                      </a:pPr>
                      <a:r>
                        <a:rPr lang="en-US" sz="1800" dirty="0">
                          <a:latin typeface="Times New Roman"/>
                          <a:ea typeface="Times New Roman"/>
                          <a:cs typeface="Times New Roman"/>
                        </a:rPr>
                        <a:t>Some of our competitors have very good businesses.</a:t>
                      </a:r>
                      <a:endParaRPr lang="en-US" sz="1800" dirty="0">
                        <a:latin typeface="Calibri"/>
                        <a:ea typeface="Times New Roman"/>
                        <a:cs typeface="Times New Roman"/>
                      </a:endParaRPr>
                    </a:p>
                    <a:p>
                      <a:pPr marL="342900" marR="0" lvl="0" indent="-342900" algn="just">
                        <a:lnSpc>
                          <a:spcPct val="115000"/>
                        </a:lnSpc>
                        <a:spcBef>
                          <a:spcPts val="0"/>
                        </a:spcBef>
                        <a:spcAft>
                          <a:spcPts val="0"/>
                        </a:spcAft>
                        <a:buFont typeface="Symbol"/>
                        <a:buChar char=""/>
                      </a:pPr>
                      <a:r>
                        <a:rPr lang="en-US" sz="1800" dirty="0">
                          <a:latin typeface="Times New Roman"/>
                          <a:ea typeface="Times New Roman"/>
                          <a:cs typeface="Times New Roman"/>
                        </a:rPr>
                        <a:t>As we discussed recently, I   have the figures on the          projects.</a:t>
                      </a:r>
                      <a:endParaRPr lang="en-US" sz="1800" dirty="0">
                        <a:latin typeface="Calibri"/>
                        <a:ea typeface="Times New Roman"/>
                        <a:cs typeface="Times New Roman"/>
                      </a:endParaRPr>
                    </a:p>
                    <a:p>
                      <a:pPr marL="342900" marR="0" lvl="0" indent="-342900" algn="just">
                        <a:lnSpc>
                          <a:spcPct val="115000"/>
                        </a:lnSpc>
                        <a:spcBef>
                          <a:spcPts val="0"/>
                        </a:spcBef>
                        <a:spcAft>
                          <a:spcPts val="0"/>
                        </a:spcAft>
                        <a:buFont typeface="Symbol"/>
                        <a:buChar char=""/>
                      </a:pPr>
                      <a:r>
                        <a:rPr lang="en-US" sz="1800" dirty="0">
                          <a:latin typeface="Times New Roman"/>
                          <a:ea typeface="Times New Roman"/>
                          <a:cs typeface="Times New Roman"/>
                        </a:rPr>
                        <a:t>The policy change will affect us adversely.</a:t>
                      </a:r>
                      <a:endParaRPr lang="en-US" sz="1800" dirty="0">
                        <a:latin typeface="Calibri"/>
                        <a:ea typeface="Times New Roman"/>
                        <a:cs typeface="Times New Roman"/>
                      </a:endParaRPr>
                    </a:p>
                  </a:txBody>
                  <a:tcPr marL="68580" marR="68580" marT="0" marB="0"/>
                </a:tc>
                <a:tc>
                  <a:txBody>
                    <a:bodyPr/>
                    <a:lstStyle/>
                    <a:p>
                      <a:pPr marL="342900" marR="0" lvl="0" indent="-342900" algn="just">
                        <a:lnSpc>
                          <a:spcPct val="115000"/>
                        </a:lnSpc>
                        <a:spcBef>
                          <a:spcPts val="0"/>
                        </a:spcBef>
                        <a:spcAft>
                          <a:spcPts val="0"/>
                        </a:spcAft>
                        <a:buFont typeface="Symbol"/>
                        <a:buChar char=""/>
                      </a:pPr>
                      <a:r>
                        <a:rPr lang="en-US" sz="1800" dirty="0">
                          <a:latin typeface="Times New Roman"/>
                          <a:ea typeface="Times New Roman"/>
                          <a:cs typeface="Times New Roman"/>
                        </a:rPr>
                        <a:t>Both Sunbelt Instruments, Inc. and Ohio     Testing laboratories grossed over $6.2 million during the fourth quarter of last year.</a:t>
                      </a:r>
                      <a:endParaRPr lang="en-US" sz="1800" dirty="0">
                        <a:latin typeface="Calibri"/>
                        <a:ea typeface="Times New Roman"/>
                        <a:cs typeface="Times New Roman"/>
                      </a:endParaRPr>
                    </a:p>
                    <a:p>
                      <a:pPr marL="342900" marR="0" lvl="0" indent="-342900" algn="just">
                        <a:lnSpc>
                          <a:spcPct val="115000"/>
                        </a:lnSpc>
                        <a:spcBef>
                          <a:spcPts val="0"/>
                        </a:spcBef>
                        <a:spcAft>
                          <a:spcPts val="0"/>
                        </a:spcAft>
                        <a:buFont typeface="Symbol"/>
                        <a:buChar char=""/>
                      </a:pPr>
                      <a:r>
                        <a:rPr lang="en-US" sz="1800" dirty="0">
                          <a:latin typeface="Times New Roman"/>
                          <a:ea typeface="Times New Roman"/>
                          <a:cs typeface="Times New Roman"/>
                        </a:rPr>
                        <a:t>I have discussed the comparative costs of    three word processing computers which you requested in our telephone conversation last Friday.</a:t>
                      </a:r>
                      <a:endParaRPr lang="en-US" sz="1800" dirty="0">
                        <a:latin typeface="Calibri"/>
                        <a:ea typeface="Times New Roman"/>
                        <a:cs typeface="Times New Roman"/>
                      </a:endParaRPr>
                    </a:p>
                    <a:p>
                      <a:pPr marL="342900" marR="0" lvl="0" indent="-342900" algn="just">
                        <a:lnSpc>
                          <a:spcPct val="115000"/>
                        </a:lnSpc>
                        <a:spcBef>
                          <a:spcPts val="0"/>
                        </a:spcBef>
                        <a:spcAft>
                          <a:spcPts val="0"/>
                        </a:spcAft>
                        <a:buFont typeface="Symbol"/>
                        <a:buChar char=""/>
                      </a:pPr>
                      <a:r>
                        <a:rPr lang="en-US" sz="1800" dirty="0">
                          <a:latin typeface="Times New Roman"/>
                          <a:ea typeface="Times New Roman"/>
                          <a:cs typeface="Times New Roman"/>
                        </a:rPr>
                        <a:t>New Policy 1204.05 (Leaves) will decrease our allowable sick days from 10 to 8 per     year.</a:t>
                      </a:r>
                      <a:endParaRPr lang="en-US" sz="1800" dirty="0">
                        <a:latin typeface="Calibri"/>
                        <a:ea typeface="Times New Roman"/>
                        <a:cs typeface="Times New Roman"/>
                      </a:endParaRPr>
                    </a:p>
                  </a:txBody>
                  <a:tcPr marL="68580" marR="6858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 the following</a:t>
            </a:r>
          </a:p>
        </p:txBody>
      </p:sp>
      <p:sp>
        <p:nvSpPr>
          <p:cNvPr id="4" name="Content Placeholder 3"/>
          <p:cNvSpPr>
            <a:spLocks noGrp="1"/>
          </p:cNvSpPr>
          <p:nvPr>
            <p:ph idx="4294967295"/>
          </p:nvPr>
        </p:nvSpPr>
        <p:spPr>
          <a:xfrm>
            <a:off x="1057275" y="2017713"/>
            <a:ext cx="8086725" cy="3600450"/>
          </a:xfrm>
        </p:spPr>
        <p:txBody>
          <a:bodyPr/>
          <a:lstStyle/>
          <a:p>
            <a:pPr marL="3657600" lvl="8" indent="0">
              <a:buNone/>
            </a:pPr>
            <a:r>
              <a:rPr lang="en-US" dirty="0"/>
              <a:t>																	</a:t>
            </a:r>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4251580730"/>
              </p:ext>
            </p:extLst>
          </p:nvPr>
        </p:nvGraphicFramePr>
        <p:xfrm>
          <a:off x="622444" y="1752600"/>
          <a:ext cx="8085138" cy="4297680"/>
        </p:xfrm>
        <a:graphic>
          <a:graphicData uri="http://schemas.openxmlformats.org/drawingml/2006/table">
            <a:tbl>
              <a:tblPr firstRow="1" bandRow="1">
                <a:tableStyleId>{5C22544A-7EE6-4342-B048-85BDC9FD1C3A}</a:tableStyleId>
              </a:tblPr>
              <a:tblGrid>
                <a:gridCol w="4042569">
                  <a:extLst>
                    <a:ext uri="{9D8B030D-6E8A-4147-A177-3AD203B41FA5}">
                      <a16:colId xmlns:a16="http://schemas.microsoft.com/office/drawing/2014/main" val="30043552"/>
                    </a:ext>
                  </a:extLst>
                </a:gridCol>
                <a:gridCol w="4042569">
                  <a:extLst>
                    <a:ext uri="{9D8B030D-6E8A-4147-A177-3AD203B41FA5}">
                      <a16:colId xmlns:a16="http://schemas.microsoft.com/office/drawing/2014/main" val="2052366592"/>
                    </a:ext>
                  </a:extLst>
                </a:gridCol>
              </a:tblGrid>
              <a:tr h="142240">
                <a:tc>
                  <a:txBody>
                    <a:bodyPr/>
                    <a:lstStyle/>
                    <a:p>
                      <a:r>
                        <a:rPr lang="en-US" sz="2800" dirty="0"/>
                        <a:t>Word</a:t>
                      </a:r>
                    </a:p>
                  </a:txBody>
                  <a:tcPr/>
                </a:tc>
                <a:tc>
                  <a:txBody>
                    <a:bodyPr/>
                    <a:lstStyle/>
                    <a:p>
                      <a:r>
                        <a:rPr lang="en-US" sz="2800" dirty="0"/>
                        <a:t>Alternatives</a:t>
                      </a:r>
                    </a:p>
                  </a:txBody>
                  <a:tcPr/>
                </a:tc>
                <a:extLst>
                  <a:ext uri="{0D108BD9-81ED-4DB2-BD59-A6C34878D82A}">
                    <a16:rowId xmlns:a16="http://schemas.microsoft.com/office/drawing/2014/main" val="1259609824"/>
                  </a:ext>
                </a:extLst>
              </a:tr>
              <a:tr h="370840">
                <a:tc>
                  <a:txBody>
                    <a:bodyPr/>
                    <a:lstStyle/>
                    <a:p>
                      <a:r>
                        <a:rPr lang="en-US" sz="2800" dirty="0"/>
                        <a:t>Say</a:t>
                      </a:r>
                    </a:p>
                  </a:txBody>
                  <a:tcPr/>
                </a:tc>
                <a:tc>
                  <a:txBody>
                    <a:bodyPr/>
                    <a:lstStyle/>
                    <a:p>
                      <a:r>
                        <a:rPr lang="en-US" sz="2800" dirty="0"/>
                        <a:t>State, declare, respond, maintain</a:t>
                      </a:r>
                    </a:p>
                  </a:txBody>
                  <a:tcPr/>
                </a:tc>
                <a:extLst>
                  <a:ext uri="{0D108BD9-81ED-4DB2-BD59-A6C34878D82A}">
                    <a16:rowId xmlns:a16="http://schemas.microsoft.com/office/drawing/2014/main" val="3943246318"/>
                  </a:ext>
                </a:extLst>
              </a:tr>
              <a:tr h="370840">
                <a:tc>
                  <a:txBody>
                    <a:bodyPr/>
                    <a:lstStyle/>
                    <a:p>
                      <a:r>
                        <a:rPr lang="en-US" sz="2800" dirty="0"/>
                        <a:t>See</a:t>
                      </a:r>
                    </a:p>
                  </a:txBody>
                  <a:tcPr/>
                </a:tc>
                <a:tc>
                  <a:txBody>
                    <a:bodyPr/>
                    <a:lstStyle/>
                    <a:p>
                      <a:r>
                        <a:rPr lang="en-US" sz="2800" dirty="0"/>
                        <a:t>Observe,</a:t>
                      </a:r>
                      <a:r>
                        <a:rPr lang="en-US" sz="2800" baseline="0" dirty="0"/>
                        <a:t> perceive, notice, witness, </a:t>
                      </a:r>
                      <a:endParaRPr lang="en-US" sz="2800" dirty="0"/>
                    </a:p>
                  </a:txBody>
                  <a:tcPr/>
                </a:tc>
                <a:extLst>
                  <a:ext uri="{0D108BD9-81ED-4DB2-BD59-A6C34878D82A}">
                    <a16:rowId xmlns:a16="http://schemas.microsoft.com/office/drawing/2014/main" val="3183147308"/>
                  </a:ext>
                </a:extLst>
              </a:tr>
              <a:tr h="370840">
                <a:tc>
                  <a:txBody>
                    <a:bodyPr/>
                    <a:lstStyle/>
                    <a:p>
                      <a:r>
                        <a:rPr lang="en-US" sz="2800" dirty="0"/>
                        <a:t>Stop</a:t>
                      </a:r>
                    </a:p>
                  </a:txBody>
                  <a:tcPr/>
                </a:tc>
                <a:tc>
                  <a:txBody>
                    <a:bodyPr/>
                    <a:lstStyle/>
                    <a:p>
                      <a:r>
                        <a:rPr lang="en-US" sz="2800" dirty="0"/>
                        <a:t>Cease, discontinue,</a:t>
                      </a:r>
                      <a:r>
                        <a:rPr lang="en-US" sz="2800" baseline="0" dirty="0"/>
                        <a:t> terminate, withdraw</a:t>
                      </a:r>
                      <a:endParaRPr lang="en-US" sz="2800" dirty="0"/>
                    </a:p>
                  </a:txBody>
                  <a:tcPr/>
                </a:tc>
                <a:extLst>
                  <a:ext uri="{0D108BD9-81ED-4DB2-BD59-A6C34878D82A}">
                    <a16:rowId xmlns:a16="http://schemas.microsoft.com/office/drawing/2014/main" val="130907248"/>
                  </a:ext>
                </a:extLst>
              </a:tr>
              <a:tr h="370840">
                <a:tc>
                  <a:txBody>
                    <a:bodyPr/>
                    <a:lstStyle/>
                    <a:p>
                      <a:r>
                        <a:rPr lang="en-US" sz="2800" dirty="0"/>
                        <a:t>Watch</a:t>
                      </a:r>
                    </a:p>
                  </a:txBody>
                  <a:tcPr/>
                </a:tc>
                <a:tc>
                  <a:txBody>
                    <a:bodyPr/>
                    <a:lstStyle/>
                    <a:p>
                      <a:r>
                        <a:rPr lang="en-US" sz="2800" dirty="0"/>
                        <a:t>Observe, examine, scrutinize</a:t>
                      </a:r>
                    </a:p>
                  </a:txBody>
                  <a:tcPr/>
                </a:tc>
                <a:extLst>
                  <a:ext uri="{0D108BD9-81ED-4DB2-BD59-A6C34878D82A}">
                    <a16:rowId xmlns:a16="http://schemas.microsoft.com/office/drawing/2014/main" val="3825760340"/>
                  </a:ext>
                </a:extLst>
              </a:tr>
            </a:tbl>
          </a:graphicData>
        </a:graphic>
      </p:graphicFrame>
    </p:spTree>
    <p:extLst>
      <p:ext uri="{BB962C8B-B14F-4D97-AF65-F5344CB8AC3E}">
        <p14:creationId xmlns:p14="http://schemas.microsoft.com/office/powerpoint/2010/main" val="499641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Look at the examples- They are reviews of an article on </a:t>
            </a:r>
            <a:r>
              <a:rPr lang="en-US"/>
              <a:t>“Astronomy”. </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a:t>The article is a good read.</a:t>
            </a:r>
          </a:p>
          <a:p>
            <a:pPr marL="514350" indent="-514350">
              <a:buAutoNum type="arabicPeriod"/>
            </a:pPr>
            <a:r>
              <a:rPr lang="en-US" dirty="0"/>
              <a:t>The article is a good read. It is clear and simple to read for anyone even though it is about astronomy. The writer has used useful everyday life scenarios to explain the happenings of the universe.</a:t>
            </a:r>
          </a:p>
        </p:txBody>
      </p:sp>
    </p:spTree>
    <p:extLst>
      <p:ext uri="{BB962C8B-B14F-4D97-AF65-F5344CB8AC3E}">
        <p14:creationId xmlns:p14="http://schemas.microsoft.com/office/powerpoint/2010/main" val="370638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You will find a list of commonly used precise words in the field of science and technology.</a:t>
            </a:r>
          </a:p>
        </p:txBody>
      </p:sp>
      <p:sp>
        <p:nvSpPr>
          <p:cNvPr id="4" name="Content Placeholder 3"/>
          <p:cNvSpPr>
            <a:spLocks noGrp="1"/>
          </p:cNvSpPr>
          <p:nvPr>
            <p:ph idx="1"/>
          </p:nvPr>
        </p:nvSpPr>
        <p:spPr/>
        <p:txBody>
          <a:bodyPr/>
          <a:lstStyle/>
          <a:p>
            <a:pPr marL="0" indent="0">
              <a:buNone/>
            </a:pPr>
            <a:endParaRPr lang="en-US" dirty="0">
              <a:hlinkClick r:id="rId2"/>
            </a:endParaRPr>
          </a:p>
          <a:p>
            <a:pPr marL="0" indent="0">
              <a:buNone/>
            </a:pPr>
            <a:endParaRPr lang="en-US" dirty="0">
              <a:hlinkClick r:id="rId2"/>
            </a:endParaRPr>
          </a:p>
          <a:p>
            <a:pPr marL="0" indent="0">
              <a:buNone/>
            </a:pPr>
            <a:r>
              <a:rPr lang="en-US" dirty="0">
                <a:hlinkClick r:id="rId2"/>
              </a:rPr>
              <a:t>https://www.owlnet.rice.edu/~cainproj/writingtips/preciseverbs.html</a:t>
            </a:r>
            <a:endParaRPr lang="en-US" dirty="0"/>
          </a:p>
        </p:txBody>
      </p:sp>
    </p:spTree>
    <p:extLst>
      <p:ext uri="{BB962C8B-B14F-4D97-AF65-F5344CB8AC3E}">
        <p14:creationId xmlns:p14="http://schemas.microsoft.com/office/powerpoint/2010/main" val="4269559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BE2C2-6CF4-2DD1-F720-DEFEC7ED30C4}"/>
              </a:ext>
            </a:extLst>
          </p:cNvPr>
          <p:cNvSpPr>
            <a:spLocks noGrp="1"/>
          </p:cNvSpPr>
          <p:nvPr>
            <p:ph type="title"/>
          </p:nvPr>
        </p:nvSpPr>
        <p:spPr>
          <a:xfrm>
            <a:off x="107504" y="170647"/>
            <a:ext cx="9036496" cy="896153"/>
          </a:xfrm>
        </p:spPr>
        <p:txBody>
          <a:bodyPr/>
          <a:lstStyle/>
          <a:p>
            <a:pPr algn="ctr"/>
            <a:r>
              <a:rPr lang="en-US" sz="3600" b="1" dirty="0">
                <a:effectLst/>
                <a:latin typeface="Times New Roman" panose="02020603050405020304" pitchFamily="18" charset="0"/>
                <a:ea typeface="Times New Roman" panose="02020603050405020304" pitchFamily="18" charset="0"/>
              </a:rPr>
              <a:t>The Style of Technical Writing</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4" name="Content Placeholder 3">
            <a:extLst>
              <a:ext uri="{FF2B5EF4-FFF2-40B4-BE49-F238E27FC236}">
                <a16:creationId xmlns:a16="http://schemas.microsoft.com/office/drawing/2014/main" id="{694F12BA-6309-25B0-E27E-4608F27E8AB9}"/>
              </a:ext>
            </a:extLst>
          </p:cNvPr>
          <p:cNvSpPr>
            <a:spLocks noGrp="1"/>
          </p:cNvSpPr>
          <p:nvPr>
            <p:ph idx="10"/>
          </p:nvPr>
        </p:nvSpPr>
        <p:spPr>
          <a:xfrm>
            <a:off x="107504" y="914400"/>
            <a:ext cx="9036496" cy="5334000"/>
          </a:xfrm>
        </p:spPr>
        <p:txBody>
          <a:bodyPr/>
          <a:lstStyle/>
          <a:p>
            <a:pPr marL="285750" indent="-285750" algn="just">
              <a:buFont typeface="Arial" panose="020B0604020202020204" pitchFamily="34" charset="0"/>
              <a:buChar char="•"/>
            </a:pPr>
            <a:r>
              <a:rPr lang="en-US" sz="2400" dirty="0">
                <a:solidFill>
                  <a:schemeClr val="tx1"/>
                </a:solidFill>
              </a:rPr>
              <a:t>The </a:t>
            </a:r>
            <a:r>
              <a:rPr lang="en-US" sz="2400" b="1" dirty="0">
                <a:solidFill>
                  <a:schemeClr val="tx1"/>
                </a:solidFill>
              </a:rPr>
              <a:t>technical style </a:t>
            </a:r>
            <a:r>
              <a:rPr lang="en-US" sz="2400" dirty="0">
                <a:solidFill>
                  <a:schemeClr val="tx1"/>
                </a:solidFill>
              </a:rPr>
              <a:t>has its </a:t>
            </a:r>
            <a:r>
              <a:rPr lang="en-US" sz="2400" b="1" dirty="0">
                <a:solidFill>
                  <a:schemeClr val="tx1"/>
                </a:solidFill>
              </a:rPr>
              <a:t>own peculiarities and features</a:t>
            </a:r>
            <a:r>
              <a:rPr lang="en-US" sz="2400" dirty="0">
                <a:solidFill>
                  <a:schemeClr val="tx1"/>
                </a:solidFill>
              </a:rPr>
              <a:t>.</a:t>
            </a:r>
          </a:p>
          <a:p>
            <a:pPr marL="285750" indent="-285750" algn="just">
              <a:buFont typeface="Arial" panose="020B0604020202020204" pitchFamily="34" charset="0"/>
              <a:buChar char="•"/>
            </a:pPr>
            <a:r>
              <a:rPr lang="en-US" sz="2400" b="1" dirty="0">
                <a:solidFill>
                  <a:schemeClr val="tx1"/>
                </a:solidFill>
                <a:ea typeface="Times New Roman" panose="02020603050405020304" pitchFamily="18" charset="0"/>
              </a:rPr>
              <a:t>Technical</a:t>
            </a:r>
            <a:r>
              <a:rPr lang="en-US" sz="2400" dirty="0">
                <a:solidFill>
                  <a:schemeClr val="tx1"/>
                </a:solidFill>
                <a:ea typeface="Times New Roman" panose="02020603050405020304" pitchFamily="18" charset="0"/>
              </a:rPr>
              <a:t> word </a:t>
            </a:r>
            <a:r>
              <a:rPr lang="en-US" sz="2400" dirty="0">
                <a:solidFill>
                  <a:schemeClr val="tx1"/>
                </a:solidFill>
                <a:effectLst/>
                <a:ea typeface="Times New Roman" panose="02020603050405020304" pitchFamily="18" charset="0"/>
              </a:rPr>
              <a:t>can be defined as </a:t>
            </a:r>
            <a:r>
              <a:rPr lang="en-US" sz="2400" b="1" dirty="0">
                <a:solidFill>
                  <a:schemeClr val="tx1"/>
                </a:solidFill>
                <a:effectLst/>
                <a:ea typeface="Times New Roman" panose="02020603050405020304" pitchFamily="18" charset="0"/>
              </a:rPr>
              <a:t>“something having to do with practical, industrial, or mechanical arts or applied sciences.</a:t>
            </a:r>
          </a:p>
          <a:p>
            <a:pPr marL="285750" indent="-285750" algn="just">
              <a:buFont typeface="Arial" panose="020B0604020202020204" pitchFamily="34" charset="0"/>
              <a:buChar char="•"/>
            </a:pPr>
            <a:r>
              <a:rPr lang="en-US" sz="2400" b="1" dirty="0">
                <a:solidFill>
                  <a:schemeClr val="tx1"/>
                </a:solidFill>
                <a:effectLst/>
                <a:ea typeface="Times New Roman" panose="02020603050405020304" pitchFamily="18" charset="0"/>
              </a:rPr>
              <a:t>Let’s consider the definition of the word “style”</a:t>
            </a:r>
            <a:endParaRPr lang="en-US" sz="2400" b="1" dirty="0">
              <a:solidFill>
                <a:schemeClr val="tx1"/>
              </a:solidFill>
              <a:ea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rPr>
              <a:t> </a:t>
            </a:r>
            <a:r>
              <a:rPr lang="en-US" sz="2400" spc="-10" dirty="0">
                <a:solidFill>
                  <a:schemeClr val="tx1"/>
                </a:solidFill>
                <a:effectLst/>
                <a:ea typeface="Times New Roman" panose="02020603050405020304" pitchFamily="18" charset="0"/>
              </a:rPr>
              <a:t>“Proper words in the proper places.” Jonathan Swift</a:t>
            </a:r>
          </a:p>
          <a:p>
            <a:pPr marL="285750" indent="-285750" algn="just">
              <a:buFont typeface="Arial" panose="020B0604020202020204" pitchFamily="34" charset="0"/>
              <a:buChar char="•"/>
            </a:pPr>
            <a:r>
              <a:rPr lang="en-US" sz="2400" spc="-10" dirty="0">
                <a:solidFill>
                  <a:schemeClr val="tx1"/>
                </a:solidFill>
                <a:effectLst/>
                <a:ea typeface="Times New Roman" panose="02020603050405020304" pitchFamily="18" charset="0"/>
              </a:rPr>
              <a:t>“Dress of thoughts.” Seneca and Lord Chesterfield</a:t>
            </a:r>
          </a:p>
          <a:p>
            <a:pPr marL="285750" indent="-285750" algn="just">
              <a:buFont typeface="Arial" panose="020B0604020202020204" pitchFamily="34" charset="0"/>
              <a:buChar char="•"/>
            </a:pPr>
            <a:r>
              <a:rPr lang="en-US" sz="2400" spc="-10" dirty="0">
                <a:solidFill>
                  <a:schemeClr val="tx1"/>
                </a:solidFill>
                <a:effectLst/>
                <a:ea typeface="Times New Roman" panose="02020603050405020304" pitchFamily="18" charset="0"/>
              </a:rPr>
              <a:t>The way a writer puts words together into sentences, arranges sentences into</a:t>
            </a:r>
            <a:r>
              <a:rPr lang="en-US" sz="2400" spc="-75" dirty="0">
                <a:solidFill>
                  <a:schemeClr val="tx1"/>
                </a:solidFill>
                <a:effectLst/>
                <a:ea typeface="Times New Roman" panose="02020603050405020304" pitchFamily="18" charset="0"/>
              </a:rPr>
              <a:t> </a:t>
            </a:r>
            <a:r>
              <a:rPr lang="en-US" sz="2400" spc="-10" dirty="0">
                <a:solidFill>
                  <a:schemeClr val="tx1"/>
                </a:solidFill>
                <a:effectLst/>
                <a:ea typeface="Times New Roman" panose="02020603050405020304" pitchFamily="18" charset="0"/>
              </a:rPr>
              <a:t>paragraphs and groups paragraphs to make a piece of writing express thoughts</a:t>
            </a:r>
            <a:r>
              <a:rPr lang="en-US" sz="2400" spc="-35" dirty="0">
                <a:solidFill>
                  <a:schemeClr val="tx1"/>
                </a:solidFill>
                <a:effectLst/>
                <a:ea typeface="Times New Roman" panose="02020603050405020304" pitchFamily="18" charset="0"/>
              </a:rPr>
              <a:t> </a:t>
            </a:r>
            <a:r>
              <a:rPr lang="en-US" sz="2400" spc="-10" dirty="0">
                <a:solidFill>
                  <a:schemeClr val="tx1"/>
                </a:solidFill>
                <a:effectLst/>
                <a:ea typeface="Times New Roman" panose="02020603050405020304" pitchFamily="18" charset="0"/>
              </a:rPr>
              <a:t>clearly.</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99545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PRECISION</a:t>
            </a:r>
          </a:p>
        </p:txBody>
      </p:sp>
      <p:sp>
        <p:nvSpPr>
          <p:cNvPr id="3" name="Content Placeholder 2"/>
          <p:cNvSpPr>
            <a:spLocks noGrp="1"/>
          </p:cNvSpPr>
          <p:nvPr>
            <p:ph idx="1"/>
          </p:nvPr>
        </p:nvSpPr>
        <p:spPr/>
        <p:txBody>
          <a:bodyPr/>
          <a:lstStyle/>
          <a:p>
            <a:r>
              <a:rPr lang="en-US" dirty="0"/>
              <a:t>Follow these strategies to achieve precision.</a:t>
            </a:r>
          </a:p>
        </p:txBody>
      </p:sp>
      <p:sp>
        <p:nvSpPr>
          <p:cNvPr id="4" name="Content Placeholder 3"/>
          <p:cNvSpPr>
            <a:spLocks noGrp="1"/>
          </p:cNvSpPr>
          <p:nvPr>
            <p:ph idx="10"/>
          </p:nvPr>
        </p:nvSpPr>
        <p:spPr/>
        <p:txBody>
          <a:bodyPr/>
          <a:lstStyle/>
          <a:p>
            <a:pPr lvl="0"/>
            <a:r>
              <a:rPr lang="en-US" sz="2000" b="1" dirty="0"/>
              <a:t>1. Choose precise, concrete, and specific words.</a:t>
            </a:r>
            <a:endParaRPr lang="en-US" sz="2000" dirty="0"/>
          </a:p>
          <a:p>
            <a:endParaRPr lang="en-US" sz="2000" dirty="0"/>
          </a:p>
        </p:txBody>
      </p:sp>
      <p:graphicFrame>
        <p:nvGraphicFramePr>
          <p:cNvPr id="5" name="Table 4"/>
          <p:cNvGraphicFramePr>
            <a:graphicFrameLocks noGrp="1"/>
          </p:cNvGraphicFramePr>
          <p:nvPr/>
        </p:nvGraphicFramePr>
        <p:xfrm>
          <a:off x="533400" y="2514599"/>
          <a:ext cx="8001000" cy="3736768"/>
        </p:xfrm>
        <a:graphic>
          <a:graphicData uri="http://schemas.openxmlformats.org/drawingml/2006/table">
            <a:tbl>
              <a:tblPr firstRow="1" bandRow="1">
                <a:tableStyleId>{5C22544A-7EE6-4342-B048-85BDC9FD1C3A}</a:tableStyleId>
              </a:tblPr>
              <a:tblGrid>
                <a:gridCol w="3299381">
                  <a:extLst>
                    <a:ext uri="{9D8B030D-6E8A-4147-A177-3AD203B41FA5}">
                      <a16:colId xmlns:a16="http://schemas.microsoft.com/office/drawing/2014/main" val="20000"/>
                    </a:ext>
                  </a:extLst>
                </a:gridCol>
                <a:gridCol w="4701619">
                  <a:extLst>
                    <a:ext uri="{9D8B030D-6E8A-4147-A177-3AD203B41FA5}">
                      <a16:colId xmlns:a16="http://schemas.microsoft.com/office/drawing/2014/main" val="20001"/>
                    </a:ext>
                  </a:extLst>
                </a:gridCol>
              </a:tblGrid>
              <a:tr h="679777">
                <a:tc>
                  <a:txBody>
                    <a:bodyPr/>
                    <a:lstStyle/>
                    <a:p>
                      <a:pPr marL="0" marR="0" algn="just">
                        <a:lnSpc>
                          <a:spcPct val="115000"/>
                        </a:lnSpc>
                        <a:spcBef>
                          <a:spcPts val="0"/>
                        </a:spcBef>
                        <a:spcAft>
                          <a:spcPts val="0"/>
                        </a:spcAft>
                      </a:pPr>
                      <a:r>
                        <a:rPr lang="en-US" sz="1800" b="1" dirty="0">
                          <a:latin typeface="Times New Roman"/>
                          <a:ea typeface="Times New Roman"/>
                          <a:cs typeface="Times New Roman"/>
                        </a:rPr>
                        <a:t>Vague and Ambiguous</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800" b="1">
                          <a:latin typeface="Times New Roman"/>
                          <a:ea typeface="Times New Roman"/>
                          <a:cs typeface="Times New Roman"/>
                        </a:rPr>
                        <a:t>Clear and Precise</a:t>
                      </a:r>
                      <a:endParaRPr lang="en-US" sz="1800">
                        <a:latin typeface="Calibri"/>
                        <a:ea typeface="Times New Roman"/>
                        <a:cs typeface="Times New Roman"/>
                      </a:endParaRPr>
                    </a:p>
                  </a:txBody>
                  <a:tcPr marL="68580" marR="68580" marT="0" marB="0"/>
                </a:tc>
                <a:extLst>
                  <a:ext uri="{0D108BD9-81ED-4DB2-BD59-A6C34878D82A}">
                    <a16:rowId xmlns:a16="http://schemas.microsoft.com/office/drawing/2014/main" val="10000"/>
                  </a:ext>
                </a:extLst>
              </a:tr>
              <a:tr h="679777">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The flow of lava was affected.</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Times New Roman"/>
                          <a:ea typeface="Times New Roman"/>
                          <a:cs typeface="Times New Roman"/>
                        </a:rPr>
                        <a:t>The flow of lava was decreased.</a:t>
                      </a:r>
                      <a:endParaRPr lang="en-US" sz="1800">
                        <a:latin typeface="Calibri"/>
                        <a:ea typeface="Times New Roman"/>
                        <a:cs typeface="Times New Roman"/>
                      </a:endParaRPr>
                    </a:p>
                  </a:txBody>
                  <a:tcPr marL="68580" marR="68580" marT="0" marB="0"/>
                </a:tc>
                <a:extLst>
                  <a:ext uri="{0D108BD9-81ED-4DB2-BD59-A6C34878D82A}">
                    <a16:rowId xmlns:a16="http://schemas.microsoft.com/office/drawing/2014/main" val="10001"/>
                  </a:ext>
                </a:extLst>
              </a:tr>
              <a:tr h="679777">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The lacquer created nice               appearance.</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The lacquer created a glossy appearance.</a:t>
                      </a:r>
                      <a:endParaRPr lang="en-US" sz="1800" dirty="0">
                        <a:latin typeface="Calibri"/>
                        <a:ea typeface="Times New Roman"/>
                        <a:cs typeface="Times New Roman"/>
                      </a:endParaRPr>
                    </a:p>
                  </a:txBody>
                  <a:tcPr marL="68580" marR="68580" marT="0" marB="0"/>
                </a:tc>
                <a:extLst>
                  <a:ext uri="{0D108BD9-81ED-4DB2-BD59-A6C34878D82A}">
                    <a16:rowId xmlns:a16="http://schemas.microsoft.com/office/drawing/2014/main" val="10002"/>
                  </a:ext>
                </a:extLst>
              </a:tr>
              <a:tr h="771035">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Since the component was              rejected, a new manufacturing process    was developed.</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Because/After the component was rejected; a       new manufacturing process was developed.</a:t>
                      </a:r>
                      <a:endParaRPr lang="en-US" sz="1800" dirty="0">
                        <a:latin typeface="Calibri"/>
                        <a:ea typeface="Times New Roman"/>
                        <a:cs typeface="Times New Roman"/>
                      </a:endParaRPr>
                    </a:p>
                  </a:txBody>
                  <a:tcPr marL="68580" marR="68580" marT="0" marB="0"/>
                </a:tc>
                <a:extLst>
                  <a:ext uri="{0D108BD9-81ED-4DB2-BD59-A6C34878D82A}">
                    <a16:rowId xmlns:a16="http://schemas.microsoft.com/office/drawing/2014/main" val="10003"/>
                  </a:ext>
                </a:extLst>
              </a:tr>
              <a:tr h="771035">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This is the last carburetor to be     installed.</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This is the most recent carburetor to be installed.</a:t>
                      </a:r>
                      <a:endParaRPr lang="en-US" sz="1800" dirty="0">
                        <a:latin typeface="Calibri"/>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PRECISION</a:t>
            </a:r>
          </a:p>
        </p:txBody>
      </p:sp>
      <p:sp>
        <p:nvSpPr>
          <p:cNvPr id="3" name="Content Placeholder 2"/>
          <p:cNvSpPr>
            <a:spLocks noGrp="1"/>
          </p:cNvSpPr>
          <p:nvPr>
            <p:ph idx="1"/>
          </p:nvPr>
        </p:nvSpPr>
        <p:spPr/>
        <p:txBody>
          <a:bodyPr/>
          <a:lstStyle/>
          <a:p>
            <a:r>
              <a:rPr lang="en-US" dirty="0"/>
              <a:t>Follow these strategies to achieve precision.</a:t>
            </a:r>
          </a:p>
        </p:txBody>
      </p:sp>
      <p:sp>
        <p:nvSpPr>
          <p:cNvPr id="4" name="Content Placeholder 3"/>
          <p:cNvSpPr>
            <a:spLocks noGrp="1"/>
          </p:cNvSpPr>
          <p:nvPr>
            <p:ph idx="10"/>
          </p:nvPr>
        </p:nvSpPr>
        <p:spPr/>
        <p:txBody>
          <a:bodyPr/>
          <a:lstStyle/>
          <a:p>
            <a:pPr lvl="0"/>
            <a:r>
              <a:rPr lang="en-US" sz="2000" b="1" dirty="0"/>
              <a:t>2. Use Specific Facts and Figures.</a:t>
            </a:r>
            <a:endParaRPr lang="en-US" sz="2000" dirty="0"/>
          </a:p>
          <a:p>
            <a:endParaRPr lang="en-US" sz="2000" dirty="0"/>
          </a:p>
        </p:txBody>
      </p:sp>
      <p:graphicFrame>
        <p:nvGraphicFramePr>
          <p:cNvPr id="6" name="Table 5"/>
          <p:cNvGraphicFramePr>
            <a:graphicFrameLocks noGrp="1"/>
          </p:cNvGraphicFramePr>
          <p:nvPr/>
        </p:nvGraphicFramePr>
        <p:xfrm>
          <a:off x="457200" y="2492120"/>
          <a:ext cx="8153400" cy="2689479"/>
        </p:xfrm>
        <a:graphic>
          <a:graphicData uri="http://schemas.openxmlformats.org/drawingml/2006/table">
            <a:tbl>
              <a:tblPr firstRow="1" bandRow="1">
                <a:tableStyleId>{5C22544A-7EE6-4342-B048-85BDC9FD1C3A}</a:tableStyleId>
              </a:tblPr>
              <a:tblGrid>
                <a:gridCol w="4076700">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384211">
                <a:tc>
                  <a:txBody>
                    <a:bodyPr/>
                    <a:lstStyle/>
                    <a:p>
                      <a:pPr marL="0" marR="0" algn="just">
                        <a:lnSpc>
                          <a:spcPct val="115000"/>
                        </a:lnSpc>
                        <a:spcBef>
                          <a:spcPts val="0"/>
                        </a:spcBef>
                        <a:spcAft>
                          <a:spcPts val="0"/>
                        </a:spcAft>
                      </a:pPr>
                      <a:r>
                        <a:rPr lang="en-US" sz="2000" b="1" dirty="0">
                          <a:latin typeface="Times New Roman"/>
                          <a:ea typeface="Times New Roman"/>
                          <a:cs typeface="Times New Roman"/>
                        </a:rPr>
                        <a:t>Vague, General, Indefinite</a:t>
                      </a:r>
                      <a:endParaRPr lang="en-US" sz="20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2000" b="1" dirty="0">
                          <a:latin typeface="Times New Roman"/>
                          <a:ea typeface="Times New Roman"/>
                          <a:cs typeface="Times New Roman"/>
                        </a:rPr>
                        <a:t>Concrete, Precise</a:t>
                      </a:r>
                      <a:endParaRPr lang="en-US" sz="2000" dirty="0">
                        <a:latin typeface="Calibri"/>
                        <a:ea typeface="Times New Roman"/>
                        <a:cs typeface="Times New Roman"/>
                      </a:endParaRPr>
                    </a:p>
                  </a:txBody>
                  <a:tcPr marL="68580" marR="68580" marT="0" marB="0"/>
                </a:tc>
                <a:extLst>
                  <a:ext uri="{0D108BD9-81ED-4DB2-BD59-A6C34878D82A}">
                    <a16:rowId xmlns:a16="http://schemas.microsoft.com/office/drawing/2014/main" val="10000"/>
                  </a:ext>
                </a:extLst>
              </a:tr>
              <a:tr h="768423">
                <a:tc>
                  <a:txBody>
                    <a:bodyPr/>
                    <a:lstStyle/>
                    <a:p>
                      <a:pPr marL="0" marR="0" algn="just">
                        <a:lnSpc>
                          <a:spcPct val="115000"/>
                        </a:lnSpc>
                        <a:spcBef>
                          <a:spcPts val="0"/>
                        </a:spcBef>
                        <a:spcAft>
                          <a:spcPts val="0"/>
                        </a:spcAft>
                      </a:pPr>
                      <a:r>
                        <a:rPr lang="en-US" sz="2000" dirty="0">
                          <a:latin typeface="Times New Roman"/>
                          <a:ea typeface="Times New Roman"/>
                          <a:cs typeface="Times New Roman"/>
                        </a:rPr>
                        <a:t>This is a long letter.</a:t>
                      </a:r>
                      <a:endParaRPr lang="en-US" sz="20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latin typeface="Times New Roman"/>
                          <a:ea typeface="Times New Roman"/>
                          <a:cs typeface="Times New Roman"/>
                        </a:rPr>
                        <a:t>This letter is three times as long as     you said it would.</a:t>
                      </a:r>
                      <a:endParaRPr lang="en-US" sz="2000" dirty="0">
                        <a:latin typeface="Calibri"/>
                        <a:ea typeface="Times New Roman"/>
                        <a:cs typeface="Times New Roman"/>
                      </a:endParaRPr>
                    </a:p>
                  </a:txBody>
                  <a:tcPr marL="68580" marR="68580" marT="0" marB="0"/>
                </a:tc>
                <a:extLst>
                  <a:ext uri="{0D108BD9-81ED-4DB2-BD59-A6C34878D82A}">
                    <a16:rowId xmlns:a16="http://schemas.microsoft.com/office/drawing/2014/main" val="10001"/>
                  </a:ext>
                </a:extLst>
              </a:tr>
              <a:tr h="1536845">
                <a:tc>
                  <a:txBody>
                    <a:bodyPr/>
                    <a:lstStyle/>
                    <a:p>
                      <a:pPr marL="0" marR="0" indent="0" algn="just" defTabSz="914400" rtl="0" eaLnBrk="1" fontAlgn="auto" latinLnBrk="1" hangingPunct="1">
                        <a:lnSpc>
                          <a:spcPct val="115000"/>
                        </a:lnSpc>
                        <a:spcBef>
                          <a:spcPts val="0"/>
                        </a:spcBef>
                        <a:spcAft>
                          <a:spcPts val="0"/>
                        </a:spcAft>
                        <a:buClrTx/>
                        <a:buSzTx/>
                        <a:buFontTx/>
                        <a:buNone/>
                        <a:tabLst/>
                        <a:defRPr/>
                      </a:pPr>
                      <a:r>
                        <a:rPr lang="en-US" sz="2000" dirty="0">
                          <a:latin typeface="Times New Roman"/>
                          <a:ea typeface="Times New Roman"/>
                          <a:cs typeface="Times New Roman"/>
                        </a:rPr>
                        <a:t>Student GMAT scores are higher.</a:t>
                      </a:r>
                      <a:endParaRPr lang="en-US" sz="2000" dirty="0">
                        <a:latin typeface="Calibri"/>
                        <a:ea typeface="Times New Roman"/>
                        <a:cs typeface="Times New Roman"/>
                      </a:endParaRPr>
                    </a:p>
                    <a:p>
                      <a:pPr marL="0" marR="0" algn="just">
                        <a:lnSpc>
                          <a:spcPct val="115000"/>
                        </a:lnSpc>
                        <a:spcBef>
                          <a:spcPts val="0"/>
                        </a:spcBef>
                        <a:spcAft>
                          <a:spcPts val="0"/>
                        </a:spcAft>
                      </a:pPr>
                      <a:endParaRPr lang="en-US" sz="2000" dirty="0">
                        <a:latin typeface="Calibri"/>
                        <a:ea typeface="Times New Roman"/>
                        <a:cs typeface="Times New Roman"/>
                      </a:endParaRPr>
                    </a:p>
                  </a:txBody>
                  <a:tcPr marL="68580" marR="68580" marT="0" marB="0"/>
                </a:tc>
                <a:tc>
                  <a:txBody>
                    <a:bodyPr/>
                    <a:lstStyle/>
                    <a:p>
                      <a:pPr marL="0" marR="0" indent="0" algn="just" defTabSz="914400" rtl="0" eaLnBrk="1" fontAlgn="auto" latinLnBrk="1" hangingPunct="1">
                        <a:lnSpc>
                          <a:spcPct val="115000"/>
                        </a:lnSpc>
                        <a:spcBef>
                          <a:spcPts val="0"/>
                        </a:spcBef>
                        <a:spcAft>
                          <a:spcPts val="0"/>
                        </a:spcAft>
                        <a:buClrTx/>
                        <a:buSzTx/>
                        <a:buFontTx/>
                        <a:buNone/>
                        <a:tabLst/>
                        <a:defRPr/>
                      </a:pPr>
                      <a:r>
                        <a:rPr lang="en-US" sz="2000" dirty="0">
                          <a:latin typeface="Times New Roman"/>
                          <a:ea typeface="Times New Roman"/>
                          <a:cs typeface="Times New Roman"/>
                        </a:rPr>
                        <a:t>In 1996, the GMAT scores averaged   600; by 1997 they had risen to 610.</a:t>
                      </a:r>
                      <a:endParaRPr lang="en-US" sz="2000" dirty="0">
                        <a:latin typeface="Calibri"/>
                        <a:ea typeface="Times New Roman"/>
                        <a:cs typeface="Times New Roman"/>
                      </a:endParaRPr>
                    </a:p>
                    <a:p>
                      <a:pPr marL="0" marR="0" algn="just">
                        <a:lnSpc>
                          <a:spcPct val="115000"/>
                        </a:lnSpc>
                        <a:spcBef>
                          <a:spcPts val="0"/>
                        </a:spcBef>
                        <a:spcAft>
                          <a:spcPts val="0"/>
                        </a:spcAft>
                      </a:pPr>
                      <a:endParaRPr lang="en-US" sz="2000" dirty="0">
                        <a:latin typeface="Calibri"/>
                        <a:ea typeface="Times New Roman"/>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PRECISION</a:t>
            </a:r>
          </a:p>
        </p:txBody>
      </p:sp>
      <p:sp>
        <p:nvSpPr>
          <p:cNvPr id="3" name="Content Placeholder 2"/>
          <p:cNvSpPr>
            <a:spLocks noGrp="1"/>
          </p:cNvSpPr>
          <p:nvPr>
            <p:ph idx="1"/>
          </p:nvPr>
        </p:nvSpPr>
        <p:spPr>
          <a:xfrm>
            <a:off x="601216" y="838200"/>
            <a:ext cx="8085584" cy="963216"/>
          </a:xfrm>
        </p:spPr>
        <p:txBody>
          <a:bodyPr/>
          <a:lstStyle/>
          <a:p>
            <a:r>
              <a:rPr lang="en-US" dirty="0"/>
              <a:t>Correct the issues in the text below.</a:t>
            </a:r>
          </a:p>
        </p:txBody>
      </p:sp>
      <p:sp>
        <p:nvSpPr>
          <p:cNvPr id="4" name="Content Placeholder 3"/>
          <p:cNvSpPr>
            <a:spLocks noGrp="1"/>
          </p:cNvSpPr>
          <p:nvPr>
            <p:ph idx="10"/>
          </p:nvPr>
        </p:nvSpPr>
        <p:spPr>
          <a:xfrm>
            <a:off x="107504" y="1600200"/>
            <a:ext cx="8884096" cy="4648200"/>
          </a:xfrm>
        </p:spPr>
        <p:txBody>
          <a:bodyPr/>
          <a:lstStyle/>
          <a:p>
            <a:pPr algn="just"/>
            <a:r>
              <a:rPr lang="en-US" sz="2400" dirty="0">
                <a:solidFill>
                  <a:schemeClr val="tx1"/>
                </a:solidFill>
              </a:rPr>
              <a:t>Our </a:t>
            </a:r>
            <a:r>
              <a:rPr lang="en-US" sz="2400" u="sng" dirty="0">
                <a:solidFill>
                  <a:schemeClr val="tx1"/>
                </a:solidFill>
              </a:rPr>
              <a:t>latest</a:t>
            </a:r>
            <a:r>
              <a:rPr lang="en-US" sz="2400" dirty="0">
                <a:solidFill>
                  <a:schemeClr val="tx1"/>
                </a:solidFill>
              </a:rPr>
              <a:t> attempt at molding preform protectors has led to </a:t>
            </a:r>
            <a:r>
              <a:rPr lang="en-US" sz="2400" u="sng" dirty="0">
                <a:solidFill>
                  <a:schemeClr val="tx1"/>
                </a:solidFill>
              </a:rPr>
              <a:t>some</a:t>
            </a:r>
            <a:r>
              <a:rPr lang="en-US" sz="2400" dirty="0">
                <a:solidFill>
                  <a:schemeClr val="tx1"/>
                </a:solidFill>
              </a:rPr>
              <a:t> positive results. We spent </a:t>
            </a:r>
            <a:r>
              <a:rPr lang="en-US" sz="2400" u="sng" dirty="0">
                <a:solidFill>
                  <a:schemeClr val="tx1"/>
                </a:solidFill>
              </a:rPr>
              <a:t>several</a:t>
            </a:r>
            <a:r>
              <a:rPr lang="en-US" sz="2400" dirty="0">
                <a:solidFill>
                  <a:schemeClr val="tx1"/>
                </a:solidFill>
              </a:rPr>
              <a:t> hours in      Dept. 15 typing different machine settings and                techniques. </a:t>
            </a:r>
            <a:r>
              <a:rPr lang="en-US" sz="2400" u="sng" dirty="0">
                <a:solidFill>
                  <a:schemeClr val="tx1"/>
                </a:solidFill>
              </a:rPr>
              <a:t>Several</a:t>
            </a:r>
            <a:r>
              <a:rPr lang="en-US" sz="2400" dirty="0">
                <a:solidFill>
                  <a:schemeClr val="tx1"/>
                </a:solidFill>
              </a:rPr>
              <a:t> good parts were molded using two different sheet thicknesses. Here’s summary of the         findings.</a:t>
            </a:r>
          </a:p>
          <a:p>
            <a:pPr algn="just"/>
            <a:r>
              <a:rPr lang="en-US" sz="2400" dirty="0">
                <a:solidFill>
                  <a:schemeClr val="tx1"/>
                </a:solidFill>
              </a:rPr>
              <a:t>First, we tried the </a:t>
            </a:r>
            <a:r>
              <a:rPr lang="en-US" sz="2400" u="sng" dirty="0">
                <a:solidFill>
                  <a:schemeClr val="tx1"/>
                </a:solidFill>
              </a:rPr>
              <a:t>thick</a:t>
            </a:r>
            <a:r>
              <a:rPr lang="en-US" sz="2400" dirty="0">
                <a:solidFill>
                  <a:schemeClr val="tx1"/>
                </a:solidFill>
              </a:rPr>
              <a:t> sheet material. At 240 F, this thickness worked well.</a:t>
            </a:r>
          </a:p>
          <a:p>
            <a:pPr algn="just"/>
            <a:r>
              <a:rPr lang="en-US" sz="2400" dirty="0">
                <a:solidFill>
                  <a:schemeClr val="tx1"/>
                </a:solidFill>
              </a:rPr>
              <a:t>Next, we tried the </a:t>
            </a:r>
            <a:r>
              <a:rPr lang="en-US" sz="2400" u="sng" dirty="0">
                <a:solidFill>
                  <a:schemeClr val="tx1"/>
                </a:solidFill>
              </a:rPr>
              <a:t>thinner</a:t>
            </a:r>
            <a:r>
              <a:rPr lang="en-US" sz="2400" dirty="0">
                <a:solidFill>
                  <a:schemeClr val="tx1"/>
                </a:solidFill>
              </a:rPr>
              <a:t> sheet material. The </a:t>
            </a:r>
            <a:r>
              <a:rPr lang="en-US" sz="2400" u="sng" dirty="0">
                <a:solidFill>
                  <a:schemeClr val="tx1"/>
                </a:solidFill>
              </a:rPr>
              <a:t>thinner</a:t>
            </a:r>
            <a:r>
              <a:rPr lang="en-US" sz="2400" dirty="0">
                <a:solidFill>
                  <a:schemeClr val="tx1"/>
                </a:solidFill>
              </a:rPr>
              <a:t>   material is less forgiving, but after a </a:t>
            </a:r>
            <a:r>
              <a:rPr lang="en-US" sz="2400" u="sng" dirty="0">
                <a:solidFill>
                  <a:schemeClr val="tx1"/>
                </a:solidFill>
              </a:rPr>
              <a:t>few </a:t>
            </a:r>
            <a:r>
              <a:rPr lang="en-US" sz="2400" dirty="0">
                <a:solidFill>
                  <a:schemeClr val="tx1"/>
                </a:solidFill>
              </a:rPr>
              <a:t>adjustments we were making good parts. Still, </a:t>
            </a:r>
            <a:r>
              <a:rPr lang="en-US" sz="2400" u="sng" dirty="0">
                <a:solidFill>
                  <a:schemeClr val="tx1"/>
                </a:solidFill>
              </a:rPr>
              <a:t>the thin</a:t>
            </a:r>
            <a:r>
              <a:rPr lang="en-US" sz="2400" dirty="0">
                <a:solidFill>
                  <a:schemeClr val="tx1"/>
                </a:solidFill>
              </a:rPr>
              <a:t> material caused   the most handling problems.</a:t>
            </a:r>
          </a:p>
          <a:p>
            <a:pPr algn="just"/>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PRECISION</a:t>
            </a:r>
          </a:p>
        </p:txBody>
      </p:sp>
      <p:sp>
        <p:nvSpPr>
          <p:cNvPr id="3" name="Content Placeholder 2"/>
          <p:cNvSpPr>
            <a:spLocks noGrp="1"/>
          </p:cNvSpPr>
          <p:nvPr>
            <p:ph idx="1"/>
          </p:nvPr>
        </p:nvSpPr>
        <p:spPr>
          <a:xfrm>
            <a:off x="529208" y="1031053"/>
            <a:ext cx="8085584" cy="460648"/>
          </a:xfrm>
        </p:spPr>
        <p:txBody>
          <a:bodyPr/>
          <a:lstStyle/>
          <a:p>
            <a:r>
              <a:rPr lang="en-US" sz="2400" u="sng" dirty="0">
                <a:solidFill>
                  <a:schemeClr val="tx1"/>
                </a:solidFill>
              </a:rPr>
              <a:t>A better version</a:t>
            </a:r>
          </a:p>
        </p:txBody>
      </p:sp>
      <p:sp>
        <p:nvSpPr>
          <p:cNvPr id="4" name="Content Placeholder 3"/>
          <p:cNvSpPr>
            <a:spLocks noGrp="1"/>
          </p:cNvSpPr>
          <p:nvPr>
            <p:ph idx="10"/>
          </p:nvPr>
        </p:nvSpPr>
        <p:spPr>
          <a:xfrm>
            <a:off x="107504" y="1752600"/>
            <a:ext cx="8589640" cy="3865239"/>
          </a:xfrm>
        </p:spPr>
        <p:txBody>
          <a:bodyPr/>
          <a:lstStyle/>
          <a:p>
            <a:pPr algn="just"/>
            <a:r>
              <a:rPr lang="en-US" sz="2400" dirty="0">
                <a:solidFill>
                  <a:schemeClr val="tx1"/>
                </a:solidFill>
              </a:rPr>
              <a:t>During the week of 10/4/14, we spent approximately 12 hours in Dept. 15 trying different machine settings, techniques, and                   thicknesses to mold preform mold protectors. Here is a report on    our findings.</a:t>
            </a:r>
          </a:p>
          <a:p>
            <a:pPr algn="just"/>
            <a:r>
              <a:rPr lang="en-US" sz="2400" u="sng" dirty="0">
                <a:solidFill>
                  <a:schemeClr val="tx1"/>
                </a:solidFill>
              </a:rPr>
              <a:t>0.030″ Thick sheet </a:t>
            </a:r>
            <a:endParaRPr lang="en-US" sz="2400" dirty="0">
              <a:solidFill>
                <a:schemeClr val="tx1"/>
              </a:solidFill>
            </a:endParaRPr>
          </a:p>
          <a:p>
            <a:pPr algn="just"/>
            <a:r>
              <a:rPr lang="en-US" sz="2400" dirty="0">
                <a:solidFill>
                  <a:schemeClr val="tx1"/>
                </a:solidFill>
              </a:rPr>
              <a:t>At 240 F, this thickness worked well.</a:t>
            </a:r>
          </a:p>
          <a:p>
            <a:pPr algn="just"/>
            <a:r>
              <a:rPr lang="en-US" sz="2400" u="sng" dirty="0">
                <a:solidFill>
                  <a:schemeClr val="tx1"/>
                </a:solidFill>
              </a:rPr>
              <a:t>0.015″thick sheet</a:t>
            </a:r>
            <a:endParaRPr lang="en-US" sz="2400" dirty="0">
              <a:solidFill>
                <a:schemeClr val="tx1"/>
              </a:solidFill>
            </a:endParaRPr>
          </a:p>
          <a:p>
            <a:pPr algn="just"/>
            <a:r>
              <a:rPr lang="en-US" sz="2400" dirty="0">
                <a:solidFill>
                  <a:schemeClr val="tx1"/>
                </a:solidFill>
              </a:rPr>
              <a:t>This material is less forgiving, but after decreasing the heat to        200F, we could produce good parts. Still, material at 0.015″causes  handling problems.</a:t>
            </a:r>
          </a:p>
          <a:p>
            <a:endParaRPr 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SIMPLICITY</a:t>
            </a:r>
          </a:p>
        </p:txBody>
      </p:sp>
      <p:sp>
        <p:nvSpPr>
          <p:cNvPr id="3" name="Content Placeholder 2"/>
          <p:cNvSpPr>
            <a:spLocks noGrp="1"/>
          </p:cNvSpPr>
          <p:nvPr>
            <p:ph idx="1"/>
          </p:nvPr>
        </p:nvSpPr>
        <p:spPr/>
        <p:txBody>
          <a:bodyPr/>
          <a:lstStyle/>
          <a:p>
            <a:endParaRPr lang="en-US" dirty="0"/>
          </a:p>
          <a:p>
            <a:r>
              <a:rPr lang="en-US" dirty="0"/>
              <a:t>The technical style demands formal yet simple language. Use              technical words only when you really need to. Avoid unnecessary        jargon and gobbledygook. Gobbledygook refers to unintelligible,         pompous, and stiff language. Consider the following examples:</a:t>
            </a:r>
          </a:p>
          <a:p>
            <a:endParaRPr lang="en-US" dirty="0"/>
          </a:p>
        </p:txBody>
      </p:sp>
      <p:sp>
        <p:nvSpPr>
          <p:cNvPr id="4" name="Content Placeholder 3"/>
          <p:cNvSpPr>
            <a:spLocks noGrp="1"/>
          </p:cNvSpPr>
          <p:nvPr>
            <p:ph idx="10"/>
          </p:nvPr>
        </p:nvSpPr>
        <p:spPr/>
        <p:txBody>
          <a:bodyPr/>
          <a:lstStyle/>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41928558"/>
              </p:ext>
            </p:extLst>
          </p:nvPr>
        </p:nvGraphicFramePr>
        <p:xfrm>
          <a:off x="685800" y="2286000"/>
          <a:ext cx="8305800" cy="4191816"/>
        </p:xfrm>
        <a:graphic>
          <a:graphicData uri="http://schemas.openxmlformats.org/drawingml/2006/table">
            <a:tbl>
              <a:tblPr firstRow="1" bandRow="1">
                <a:tableStyleId>{5C22544A-7EE6-4342-B048-85BDC9FD1C3A}</a:tableStyleId>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715624">
                <a:tc>
                  <a:txBody>
                    <a:bodyPr/>
                    <a:lstStyle/>
                    <a:p>
                      <a:pPr marL="0" marR="0" algn="just">
                        <a:lnSpc>
                          <a:spcPct val="115000"/>
                        </a:lnSpc>
                        <a:spcBef>
                          <a:spcPts val="0"/>
                        </a:spcBef>
                        <a:spcAft>
                          <a:spcPts val="0"/>
                        </a:spcAft>
                      </a:pPr>
                      <a:r>
                        <a:rPr lang="en-US" sz="1800" b="1" dirty="0">
                          <a:latin typeface="Times New Roman"/>
                          <a:ea typeface="Times New Roman"/>
                          <a:cs typeface="Times New Roman"/>
                        </a:rPr>
                        <a:t>Jargonized and Pompous language</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800" b="1">
                          <a:latin typeface="Times New Roman"/>
                          <a:ea typeface="Times New Roman"/>
                          <a:cs typeface="Times New Roman"/>
                        </a:rPr>
                        <a:t>Simple and Formal</a:t>
                      </a:r>
                      <a:endParaRPr lang="en-US" sz="1800">
                        <a:latin typeface="Calibri"/>
                        <a:ea typeface="Times New Roman"/>
                        <a:cs typeface="Times New Roman"/>
                      </a:endParaRPr>
                    </a:p>
                  </a:txBody>
                  <a:tcPr marL="68580" marR="68580" marT="0" marB="0"/>
                </a:tc>
                <a:extLst>
                  <a:ext uri="{0D108BD9-81ED-4DB2-BD59-A6C34878D82A}">
                    <a16:rowId xmlns:a16="http://schemas.microsoft.com/office/drawing/2014/main" val="10000"/>
                  </a:ext>
                </a:extLst>
              </a:tr>
              <a:tr h="811694">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We will use the input of each                department to finalize our game plan.</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We will consider the suggestions of     each department to complete our          programming.</a:t>
                      </a:r>
                      <a:endParaRPr lang="en-US" sz="1800" dirty="0">
                        <a:latin typeface="Calibri"/>
                        <a:ea typeface="Times New Roman"/>
                        <a:cs typeface="Times New Roman"/>
                      </a:endParaRPr>
                    </a:p>
                  </a:txBody>
                  <a:tcPr marL="68580" marR="68580" marT="0" marB="0"/>
                </a:tc>
                <a:extLst>
                  <a:ext uri="{0D108BD9-81ED-4DB2-BD59-A6C34878D82A}">
                    <a16:rowId xmlns:a16="http://schemas.microsoft.com/office/drawing/2014/main" val="10001"/>
                  </a:ext>
                </a:extLst>
              </a:tr>
              <a:tr h="811694">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At this juncture, the aforementioned    procedure should be utilized.</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Times New Roman"/>
                          <a:ea typeface="Times New Roman"/>
                          <a:cs typeface="Times New Roman"/>
                        </a:rPr>
                        <a:t>The plan which we discussed should be used now.</a:t>
                      </a:r>
                      <a:endParaRPr lang="en-US" sz="1800">
                        <a:latin typeface="Calibri"/>
                        <a:ea typeface="Times New Roman"/>
                        <a:cs typeface="Times New Roman"/>
                      </a:endParaRPr>
                    </a:p>
                  </a:txBody>
                  <a:tcPr marL="68580" marR="68580" marT="0" marB="0"/>
                </a:tc>
                <a:extLst>
                  <a:ext uri="{0D108BD9-81ED-4DB2-BD59-A6C34878D82A}">
                    <a16:rowId xmlns:a16="http://schemas.microsoft.com/office/drawing/2014/main" val="10002"/>
                  </a:ext>
                </a:extLst>
              </a:tr>
              <a:tr h="811694">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We should commence operational        capabilities in systematic increments.</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We should begin the project step by     step.</a:t>
                      </a:r>
                      <a:endParaRPr lang="en-US" sz="1800" dirty="0">
                        <a:latin typeface="Calibri"/>
                        <a:ea typeface="Times New Roman"/>
                        <a:cs typeface="Times New Roman"/>
                      </a:endParaRPr>
                    </a:p>
                  </a:txBody>
                  <a:tcPr marL="68580" marR="68580" marT="0" marB="0"/>
                </a:tc>
                <a:extLst>
                  <a:ext uri="{0D108BD9-81ED-4DB2-BD59-A6C34878D82A}">
                    <a16:rowId xmlns:a16="http://schemas.microsoft.com/office/drawing/2014/main" val="10003"/>
                  </a:ext>
                </a:extLst>
              </a:tr>
              <a:tr h="811694">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It just isn’t politically correct to            suggest a purchase from a company      that is played.</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latin typeface="Times New Roman"/>
                          <a:ea typeface="Times New Roman"/>
                          <a:cs typeface="Times New Roman"/>
                        </a:rPr>
                        <a:t>It just isn’t smart to suggest a purchase from a company whose sales are falling.</a:t>
                      </a:r>
                      <a:endParaRPr lang="en-US" sz="1800" dirty="0">
                        <a:latin typeface="Calibri"/>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OBJECTIVITY</a:t>
            </a:r>
          </a:p>
        </p:txBody>
      </p:sp>
      <p:sp>
        <p:nvSpPr>
          <p:cNvPr id="3" name="Content Placeholder 2"/>
          <p:cNvSpPr>
            <a:spLocks noGrp="1"/>
          </p:cNvSpPr>
          <p:nvPr>
            <p:ph idx="1"/>
          </p:nvPr>
        </p:nvSpPr>
        <p:spPr/>
        <p:txBody>
          <a:bodyPr/>
          <a:lstStyle/>
          <a:p>
            <a:r>
              <a:rPr lang="en-US" dirty="0">
                <a:solidFill>
                  <a:schemeClr val="tx1"/>
                </a:solidFill>
              </a:rPr>
              <a:t>Study the two statements.</a:t>
            </a:r>
          </a:p>
        </p:txBody>
      </p:sp>
      <p:sp>
        <p:nvSpPr>
          <p:cNvPr id="4" name="Content Placeholder 3"/>
          <p:cNvSpPr>
            <a:spLocks noGrp="1"/>
          </p:cNvSpPr>
          <p:nvPr>
            <p:ph idx="10"/>
          </p:nvPr>
        </p:nvSpPr>
        <p:spPr>
          <a:xfrm>
            <a:off x="107504" y="2017438"/>
            <a:ext cx="8884096" cy="4002361"/>
          </a:xfrm>
        </p:spPr>
        <p:txBody>
          <a:bodyPr/>
          <a:lstStyle/>
          <a:p>
            <a:r>
              <a:rPr lang="en-US" sz="2400" dirty="0">
                <a:solidFill>
                  <a:schemeClr val="tx1"/>
                </a:solidFill>
              </a:rPr>
              <a:t>1. Panadol is sold over the counter as a pain medication.</a:t>
            </a:r>
          </a:p>
          <a:p>
            <a:r>
              <a:rPr lang="en-US" sz="2400" dirty="0">
                <a:solidFill>
                  <a:schemeClr val="tx1"/>
                </a:solidFill>
              </a:rPr>
              <a:t>Objective language: This is a fact that can be proven. There are no evaluating words in this statement.</a:t>
            </a:r>
          </a:p>
          <a:p>
            <a:r>
              <a:rPr lang="en-US" sz="2400" dirty="0">
                <a:solidFill>
                  <a:schemeClr val="tx1"/>
                </a:solidFill>
              </a:rPr>
              <a:t>2. Panadol is the most dangerous over-the-counter pain medication.</a:t>
            </a:r>
          </a:p>
          <a:p>
            <a:r>
              <a:rPr lang="en-US" sz="2400" dirty="0">
                <a:solidFill>
                  <a:schemeClr val="tx1"/>
                </a:solidFill>
              </a:rPr>
              <a:t>Subjective language: The words </a:t>
            </a:r>
            <a:r>
              <a:rPr lang="en-US" sz="2400" i="1" dirty="0">
                <a:solidFill>
                  <a:schemeClr val="tx1"/>
                </a:solidFill>
              </a:rPr>
              <a:t>most dangerous</a:t>
            </a:r>
            <a:r>
              <a:rPr lang="en-US" sz="2400" dirty="0">
                <a:solidFill>
                  <a:schemeClr val="tx1"/>
                </a:solidFill>
              </a:rPr>
              <a:t> evaluate Panadol , but one cannot prove that Panadol is the most dangerous of all over-the-counter medications.</a:t>
            </a:r>
          </a:p>
          <a:p>
            <a:endParaRPr lang="en-US" sz="2400" dirty="0"/>
          </a:p>
        </p:txBody>
      </p:sp>
    </p:spTree>
    <p:extLst>
      <p:ext uri="{BB962C8B-B14F-4D97-AF65-F5344CB8AC3E}">
        <p14:creationId xmlns:p14="http://schemas.microsoft.com/office/powerpoint/2010/main" val="3327834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OBJECTIVITY</a:t>
            </a:r>
          </a:p>
        </p:txBody>
      </p:sp>
      <p:sp>
        <p:nvSpPr>
          <p:cNvPr id="3" name="Content Placeholder 2"/>
          <p:cNvSpPr>
            <a:spLocks noGrp="1"/>
          </p:cNvSpPr>
          <p:nvPr>
            <p:ph idx="1"/>
          </p:nvPr>
        </p:nvSpPr>
        <p:spPr>
          <a:xfrm>
            <a:off x="601216" y="838200"/>
            <a:ext cx="8085584" cy="963216"/>
          </a:xfrm>
        </p:spPr>
        <p:txBody>
          <a:bodyPr/>
          <a:lstStyle/>
          <a:p>
            <a:r>
              <a:rPr lang="en-US" dirty="0"/>
              <a:t>Study the two statements.</a:t>
            </a:r>
          </a:p>
        </p:txBody>
      </p:sp>
      <p:sp>
        <p:nvSpPr>
          <p:cNvPr id="4" name="Content Placeholder 3"/>
          <p:cNvSpPr>
            <a:spLocks noGrp="1"/>
          </p:cNvSpPr>
          <p:nvPr>
            <p:ph idx="10"/>
          </p:nvPr>
        </p:nvSpPr>
        <p:spPr>
          <a:xfrm>
            <a:off x="107504" y="1600200"/>
            <a:ext cx="8589640" cy="4017639"/>
          </a:xfrm>
        </p:spPr>
        <p:txBody>
          <a:bodyPr/>
          <a:lstStyle/>
          <a:p>
            <a:pPr marL="342900" indent="-342900">
              <a:buAutoNum type="arabicPeriod"/>
            </a:pPr>
            <a:r>
              <a:rPr lang="en-US" sz="1800" dirty="0">
                <a:solidFill>
                  <a:schemeClr val="tx1"/>
                </a:solidFill>
              </a:rPr>
              <a:t>A 2013 episode of </a:t>
            </a:r>
            <a:r>
              <a:rPr lang="en-US" sz="1800" i="1" dirty="0">
                <a:solidFill>
                  <a:schemeClr val="tx1"/>
                </a:solidFill>
              </a:rPr>
              <a:t>This American Life</a:t>
            </a:r>
            <a:r>
              <a:rPr lang="en-US" sz="1800" dirty="0">
                <a:solidFill>
                  <a:schemeClr val="tx1"/>
                </a:solidFill>
              </a:rPr>
              <a:t> presented a number of studies that verified that acetaminophen has killed more people than any other    over-the-counter pain medication.</a:t>
            </a:r>
          </a:p>
          <a:p>
            <a:r>
              <a:rPr lang="en-US" sz="1800" dirty="0">
                <a:solidFill>
                  <a:schemeClr val="tx1"/>
                </a:solidFill>
              </a:rPr>
              <a:t>Objective language: There is no language in this statement that suggests evaluation or opinion. The statement describes information that was discussed on a radio show; the studies proved that acetaminophen is responsible for a higher number of deaths than any other over-the-counter pain medication. These are facts that can be proven either true or false.</a:t>
            </a:r>
          </a:p>
          <a:p>
            <a:r>
              <a:rPr lang="en-US" sz="1800" dirty="0">
                <a:solidFill>
                  <a:schemeClr val="tx1"/>
                </a:solidFill>
              </a:rPr>
              <a:t>2. In the </a:t>
            </a:r>
            <a:r>
              <a:rPr lang="en-US" sz="1800" i="1" dirty="0">
                <a:solidFill>
                  <a:schemeClr val="tx1"/>
                </a:solidFill>
              </a:rPr>
              <a:t>This American Life</a:t>
            </a:r>
            <a:r>
              <a:rPr lang="en-US" sz="1800" dirty="0">
                <a:solidFill>
                  <a:schemeClr val="tx1"/>
                </a:solidFill>
              </a:rPr>
              <a:t> episode on acetaminophen, one segment       described the tragic death of a five-month-old baby and thus should           convince  listeners that the Federal Drug Administration (FDA) must take  immediate action.</a:t>
            </a:r>
          </a:p>
          <a:p>
            <a:r>
              <a:rPr lang="en-US" sz="1800" dirty="0">
                <a:solidFill>
                  <a:schemeClr val="tx1"/>
                </a:solidFill>
              </a:rPr>
              <a:t>Both subjective and objective language: The episode included a segment on the death of a baby; this is objective and can be proven. However, the words </a:t>
            </a:r>
            <a:r>
              <a:rPr lang="en-US" sz="1800" i="1" dirty="0">
                <a:solidFill>
                  <a:schemeClr val="tx1"/>
                </a:solidFill>
              </a:rPr>
              <a:t>tragic </a:t>
            </a:r>
            <a:r>
              <a:rPr lang="en-US" sz="1800" dirty="0">
                <a:solidFill>
                  <a:schemeClr val="tx1"/>
                </a:solidFill>
              </a:rPr>
              <a:t>and </a:t>
            </a:r>
            <a:r>
              <a:rPr lang="en-US" sz="1800" i="1" dirty="0">
                <a:solidFill>
                  <a:schemeClr val="tx1"/>
                </a:solidFill>
              </a:rPr>
              <a:t>should </a:t>
            </a:r>
            <a:r>
              <a:rPr lang="en-US" sz="1800" dirty="0">
                <a:solidFill>
                  <a:schemeClr val="tx1"/>
                </a:solidFill>
              </a:rPr>
              <a:t>express the belief of the writer and cannot be proven. These are subjective statements.</a:t>
            </a:r>
          </a:p>
          <a:p>
            <a:endParaRPr lang="en-US" sz="1800" dirty="0"/>
          </a:p>
        </p:txBody>
      </p:sp>
    </p:spTree>
    <p:extLst>
      <p:ext uri="{BB962C8B-B14F-4D97-AF65-F5344CB8AC3E}">
        <p14:creationId xmlns:p14="http://schemas.microsoft.com/office/powerpoint/2010/main" val="2924932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OBJECTIVITY</a:t>
            </a:r>
          </a:p>
        </p:txBody>
      </p:sp>
      <p:sp>
        <p:nvSpPr>
          <p:cNvPr id="3" name="Content Placeholder 2"/>
          <p:cNvSpPr>
            <a:spLocks noGrp="1"/>
          </p:cNvSpPr>
          <p:nvPr>
            <p:ph idx="1"/>
          </p:nvPr>
        </p:nvSpPr>
        <p:spPr/>
        <p:txBody>
          <a:bodyPr/>
          <a:lstStyle/>
          <a:p>
            <a:endParaRPr lang="en-US"/>
          </a:p>
        </p:txBody>
      </p:sp>
      <p:sp>
        <p:nvSpPr>
          <p:cNvPr id="4" name="Content Placeholder 3"/>
          <p:cNvSpPr>
            <a:spLocks noGrp="1"/>
          </p:cNvSpPr>
          <p:nvPr>
            <p:ph idx="10"/>
          </p:nvPr>
        </p:nvSpPr>
        <p:spPr/>
        <p:txBody>
          <a:bodyPr/>
          <a:lstStyle/>
          <a:p>
            <a:r>
              <a:rPr lang="en-US" sz="2000" dirty="0"/>
              <a:t>The convention of ‘objective’ writing is that arguments use impartial language, which is not         </a:t>
            </a:r>
            <a:r>
              <a:rPr lang="en-US" sz="2000" dirty="0">
                <a:solidFill>
                  <a:srgbClr val="FF0000"/>
                </a:solidFill>
              </a:rPr>
              <a:t>a) personal, b) judgmental, or               c) emotive</a:t>
            </a:r>
            <a:r>
              <a:rPr lang="en-US" sz="2000" dirty="0"/>
              <a:t>. Objective language, therefore, is considered </a:t>
            </a:r>
            <a:r>
              <a:rPr lang="en-US" sz="2000" dirty="0">
                <a:solidFill>
                  <a:srgbClr val="FF0000"/>
                </a:solidFill>
              </a:rPr>
              <a:t>fair and    accurate</a:t>
            </a:r>
            <a:r>
              <a:rPr lang="en-US" sz="2000" dirty="0"/>
              <a:t>. It avoids exaggeration and bias, and shows respect for the views of others.</a:t>
            </a:r>
          </a:p>
          <a:p>
            <a:endParaRPr lang="en-US" sz="2000" dirty="0"/>
          </a:p>
          <a:p>
            <a:r>
              <a:rPr lang="en-US" sz="2000" dirty="0"/>
              <a:t>Everyday language is ‘subjective’. It is used to express opinions     based on personal values, beliefs or preferences rather than          evidence. Opinions tend to be based on subjective judgment rather than  on information that can be verified.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OBJECTIVITY- Follow these              strategies</a:t>
            </a:r>
          </a:p>
        </p:txBody>
      </p:sp>
      <p:sp>
        <p:nvSpPr>
          <p:cNvPr id="3" name="Content Placeholder 2"/>
          <p:cNvSpPr>
            <a:spLocks noGrp="1"/>
          </p:cNvSpPr>
          <p:nvPr>
            <p:ph idx="1"/>
          </p:nvPr>
        </p:nvSpPr>
        <p:spPr>
          <a:xfrm>
            <a:off x="601216" y="1447800"/>
            <a:ext cx="8085584" cy="353616"/>
          </a:xfrm>
        </p:spPr>
        <p:txBody>
          <a:bodyPr/>
          <a:lstStyle/>
          <a:p>
            <a:r>
              <a:rPr lang="en-US" dirty="0"/>
              <a:t>1.Avoid personal language unless necessary. Compare the examples below:</a:t>
            </a:r>
          </a:p>
          <a:p>
            <a:endParaRPr lang="en-US" dirty="0"/>
          </a:p>
        </p:txBody>
      </p:sp>
      <p:sp>
        <p:nvSpPr>
          <p:cNvPr id="4" name="Content Placeholder 3"/>
          <p:cNvSpPr>
            <a:spLocks noGrp="1"/>
          </p:cNvSpPr>
          <p:nvPr>
            <p:ph idx="10"/>
          </p:nvPr>
        </p:nvSpPr>
        <p:spPr>
          <a:xfrm>
            <a:off x="457200" y="1801416"/>
            <a:ext cx="8085584" cy="3600400"/>
          </a:xfrm>
        </p:spPr>
        <p:txBody>
          <a:bodyPr/>
          <a:lstStyle/>
          <a:p>
            <a:r>
              <a:rPr lang="en-US" sz="1800" dirty="0">
                <a:solidFill>
                  <a:schemeClr val="accent2">
                    <a:lumMod val="75000"/>
                  </a:schemeClr>
                </a:solidFill>
              </a:rPr>
              <a:t>I got informed consent in accordance with the procedures specified for research… </a:t>
            </a:r>
          </a:p>
          <a:p>
            <a:r>
              <a:rPr lang="en-US" sz="1800" dirty="0">
                <a:solidFill>
                  <a:schemeClr val="accent2">
                    <a:lumMod val="75000"/>
                  </a:schemeClr>
                </a:solidFill>
              </a:rPr>
              <a:t>Informed consent was obtained in accordance with the procedures specified for research… </a:t>
            </a:r>
          </a:p>
          <a:p>
            <a:endParaRPr lang="en-US" sz="1800" dirty="0"/>
          </a:p>
          <a:p>
            <a:r>
              <a:rPr lang="en-US" sz="1800" dirty="0"/>
              <a:t> </a:t>
            </a:r>
            <a:r>
              <a:rPr lang="en-US" sz="1800" dirty="0">
                <a:solidFill>
                  <a:schemeClr val="accent4">
                    <a:lumMod val="50000"/>
                  </a:schemeClr>
                </a:solidFill>
              </a:rPr>
              <a:t>I believe that there is a discrepancy between theory and practice… </a:t>
            </a:r>
          </a:p>
          <a:p>
            <a:r>
              <a:rPr lang="en-US" sz="1800" dirty="0">
                <a:solidFill>
                  <a:schemeClr val="accent4">
                    <a:lumMod val="50000"/>
                  </a:schemeClr>
                </a:solidFill>
              </a:rPr>
              <a:t> Research suggests that there is a discrepancy between theory and practice… </a:t>
            </a:r>
          </a:p>
          <a:p>
            <a:endParaRPr lang="en-US" sz="1800" dirty="0"/>
          </a:p>
          <a:p>
            <a:r>
              <a:rPr lang="en-US" sz="1800" dirty="0">
                <a:solidFill>
                  <a:srgbClr val="7030A0"/>
                </a:solidFill>
              </a:rPr>
              <a:t>I interviewed a total of 22 parents during the month of December 2009… </a:t>
            </a:r>
          </a:p>
          <a:p>
            <a:r>
              <a:rPr lang="en-US" sz="1800" dirty="0">
                <a:solidFill>
                  <a:srgbClr val="7030A0"/>
                </a:solidFill>
              </a:rPr>
              <a:t>A total of 22 parents were interviewed during the month of December 2009… </a:t>
            </a:r>
          </a:p>
          <a:p>
            <a:endParaRPr lang="en-US" sz="1800" dirty="0"/>
          </a:p>
          <a:p>
            <a:r>
              <a:rPr lang="en-US" sz="1800" dirty="0">
                <a:solidFill>
                  <a:srgbClr val="C00000"/>
                </a:solidFill>
              </a:rPr>
              <a:t>I gave completed questionnaires a number for identification purposes… </a:t>
            </a:r>
          </a:p>
          <a:p>
            <a:r>
              <a:rPr lang="en-US" sz="1800" dirty="0">
                <a:solidFill>
                  <a:srgbClr val="C00000"/>
                </a:solidFill>
              </a:rPr>
              <a:t>Completed questionnaires were allocated a number for identification purposes… </a:t>
            </a:r>
          </a:p>
          <a:p>
            <a:endParaRPr lang="en-US" sz="1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OBJECTIVITY- Follow these              strategies</a:t>
            </a:r>
          </a:p>
        </p:txBody>
      </p:sp>
      <p:sp>
        <p:nvSpPr>
          <p:cNvPr id="3" name="Content Placeholder 2"/>
          <p:cNvSpPr>
            <a:spLocks noGrp="1"/>
          </p:cNvSpPr>
          <p:nvPr>
            <p:ph idx="1"/>
          </p:nvPr>
        </p:nvSpPr>
        <p:spPr>
          <a:xfrm>
            <a:off x="601216" y="1447800"/>
            <a:ext cx="8085584" cy="353616"/>
          </a:xfrm>
        </p:spPr>
        <p:txBody>
          <a:bodyPr/>
          <a:lstStyle/>
          <a:p>
            <a:r>
              <a:rPr lang="en-US" dirty="0"/>
              <a:t>2. Avoid Judgmental Language.</a:t>
            </a:r>
          </a:p>
        </p:txBody>
      </p:sp>
      <p:sp>
        <p:nvSpPr>
          <p:cNvPr id="4" name="Content Placeholder 3"/>
          <p:cNvSpPr>
            <a:spLocks noGrp="1"/>
          </p:cNvSpPr>
          <p:nvPr>
            <p:ph idx="10"/>
          </p:nvPr>
        </p:nvSpPr>
        <p:spPr>
          <a:xfrm>
            <a:off x="107504" y="1822377"/>
            <a:ext cx="8884096" cy="3816423"/>
          </a:xfrm>
        </p:spPr>
        <p:txBody>
          <a:bodyPr/>
          <a:lstStyle/>
          <a:p>
            <a:endParaRPr lang="en-US" sz="1600" dirty="0"/>
          </a:p>
          <a:p>
            <a:pPr>
              <a:buFont typeface="Arial" pitchFamily="34" charset="0"/>
              <a:buChar char="•"/>
            </a:pPr>
            <a:r>
              <a:rPr lang="en-US" sz="2400" dirty="0"/>
              <a:t>Judgmental language suggests that you are making a personal judgment.</a:t>
            </a:r>
          </a:p>
          <a:p>
            <a:pPr>
              <a:buFont typeface="Arial" pitchFamily="34" charset="0"/>
              <a:buChar char="•"/>
            </a:pPr>
            <a:r>
              <a:rPr lang="en-US" sz="2400" dirty="0"/>
              <a:t> By using judgmental language, it may sound as though you have come to a conclusion based on your            previously-held beliefs, rather than through a review of the relevant literature. </a:t>
            </a:r>
          </a:p>
          <a:p>
            <a:pPr>
              <a:buFont typeface="Arial" pitchFamily="34" charset="0"/>
              <a:buChar char="•"/>
            </a:pPr>
            <a:r>
              <a:rPr lang="en-US" sz="2400" dirty="0"/>
              <a:t>It is important to remember that beliefs you may have  held at one time could later be disproved. </a:t>
            </a:r>
          </a:p>
          <a:p>
            <a:endParaRPr lang="en-US" sz="1600" dirty="0">
              <a:solidFill>
                <a:srgbClr val="C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EC208-FF25-5655-F9A1-78A97AE524E4}"/>
              </a:ext>
            </a:extLst>
          </p:cNvPr>
          <p:cNvSpPr>
            <a:spLocks noGrp="1"/>
          </p:cNvSpPr>
          <p:nvPr>
            <p:ph type="title"/>
          </p:nvPr>
        </p:nvSpPr>
        <p:spPr/>
        <p:txBody>
          <a:bodyPr/>
          <a:lstStyle/>
          <a:p>
            <a:pPr algn="ctr"/>
            <a:r>
              <a:rPr lang="en-US" dirty="0"/>
              <a:t>Technical Writing Style </a:t>
            </a:r>
          </a:p>
        </p:txBody>
      </p:sp>
      <p:sp>
        <p:nvSpPr>
          <p:cNvPr id="4" name="Content Placeholder 3">
            <a:extLst>
              <a:ext uri="{FF2B5EF4-FFF2-40B4-BE49-F238E27FC236}">
                <a16:creationId xmlns:a16="http://schemas.microsoft.com/office/drawing/2014/main" id="{60B81703-1E49-ED94-4E5D-730769D1E554}"/>
              </a:ext>
            </a:extLst>
          </p:cNvPr>
          <p:cNvSpPr>
            <a:spLocks noGrp="1"/>
          </p:cNvSpPr>
          <p:nvPr>
            <p:ph idx="10"/>
          </p:nvPr>
        </p:nvSpPr>
        <p:spPr>
          <a:xfrm>
            <a:off x="375828" y="1055812"/>
            <a:ext cx="8392344" cy="4246239"/>
          </a:xfrm>
        </p:spPr>
        <p:txBody>
          <a:bodyPr/>
          <a:lstStyle/>
          <a:p>
            <a:pPr marL="342900" indent="-342900">
              <a:buAutoNum type="arabicPeriod"/>
            </a:pPr>
            <a:r>
              <a:rPr lang="en-US" sz="2800" dirty="0"/>
              <a:t>Clarity </a:t>
            </a:r>
          </a:p>
          <a:p>
            <a:pPr marL="342900" indent="-342900">
              <a:buAutoNum type="arabicPeriod"/>
            </a:pPr>
            <a:r>
              <a:rPr lang="en-US" sz="2800" dirty="0"/>
              <a:t>Conciseness </a:t>
            </a:r>
          </a:p>
          <a:p>
            <a:pPr marL="342900" indent="-342900">
              <a:buAutoNum type="arabicPeriod"/>
            </a:pPr>
            <a:r>
              <a:rPr lang="en-US" sz="2800" dirty="0"/>
              <a:t>Precision </a:t>
            </a:r>
          </a:p>
          <a:p>
            <a:pPr marL="342900" indent="-342900">
              <a:buAutoNum type="arabicPeriod"/>
            </a:pPr>
            <a:r>
              <a:rPr lang="en-US" sz="2800" dirty="0"/>
              <a:t>Objectivity </a:t>
            </a:r>
          </a:p>
          <a:p>
            <a:pPr marL="342900" indent="-342900">
              <a:buAutoNum type="arabicPeriod"/>
            </a:pPr>
            <a:r>
              <a:rPr lang="en-US" sz="2800" dirty="0"/>
              <a:t>Simplicity </a:t>
            </a:r>
          </a:p>
          <a:p>
            <a:pPr marL="342900" indent="-342900">
              <a:buAutoNum type="arabicPeriod"/>
            </a:pPr>
            <a:r>
              <a:rPr lang="en-US" sz="2800" dirty="0"/>
              <a:t>Clear Pronoun Reference </a:t>
            </a:r>
          </a:p>
          <a:p>
            <a:pPr marL="342900" indent="-342900">
              <a:buAutoNum type="arabicPeriod"/>
            </a:pPr>
            <a:r>
              <a:rPr lang="en-US" sz="2800" dirty="0"/>
              <a:t>Directness </a:t>
            </a:r>
          </a:p>
          <a:p>
            <a:pPr marL="342900" indent="-342900">
              <a:buAutoNum type="arabicPeriod"/>
            </a:pPr>
            <a:r>
              <a:rPr lang="en-US" sz="2800" dirty="0"/>
              <a:t>Accuracy </a:t>
            </a:r>
          </a:p>
          <a:p>
            <a:pPr marL="342900" indent="-342900">
              <a:buAutoNum type="arabicPeriod"/>
            </a:pPr>
            <a:r>
              <a:rPr lang="en-US" sz="2800" dirty="0"/>
              <a:t>Organization </a:t>
            </a:r>
          </a:p>
          <a:p>
            <a:endParaRPr lang="en-US" dirty="0"/>
          </a:p>
        </p:txBody>
      </p:sp>
    </p:spTree>
    <p:extLst>
      <p:ext uri="{BB962C8B-B14F-4D97-AF65-F5344CB8AC3E}">
        <p14:creationId xmlns:p14="http://schemas.microsoft.com/office/powerpoint/2010/main" val="12639907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OBJECTIVITY- Follow these              strategies</a:t>
            </a:r>
          </a:p>
        </p:txBody>
      </p:sp>
      <p:sp>
        <p:nvSpPr>
          <p:cNvPr id="3" name="Content Placeholder 2"/>
          <p:cNvSpPr>
            <a:spLocks noGrp="1"/>
          </p:cNvSpPr>
          <p:nvPr>
            <p:ph idx="1"/>
          </p:nvPr>
        </p:nvSpPr>
        <p:spPr>
          <a:xfrm>
            <a:off x="601216" y="1143000"/>
            <a:ext cx="8085584" cy="533400"/>
          </a:xfrm>
        </p:spPr>
        <p:txBody>
          <a:bodyPr/>
          <a:lstStyle/>
          <a:p>
            <a:r>
              <a:rPr lang="en-US" dirty="0"/>
              <a:t>2. Avoid Judgmental Language.</a:t>
            </a:r>
          </a:p>
        </p:txBody>
      </p:sp>
      <p:sp>
        <p:nvSpPr>
          <p:cNvPr id="4" name="Content Placeholder 3"/>
          <p:cNvSpPr>
            <a:spLocks noGrp="1"/>
          </p:cNvSpPr>
          <p:nvPr>
            <p:ph idx="10"/>
          </p:nvPr>
        </p:nvSpPr>
        <p:spPr>
          <a:xfrm>
            <a:off x="381000" y="1600200"/>
            <a:ext cx="8316144" cy="5257800"/>
          </a:xfrm>
        </p:spPr>
        <p:txBody>
          <a:bodyPr/>
          <a:lstStyle/>
          <a:p>
            <a:r>
              <a:rPr lang="en-US" sz="2000" dirty="0">
                <a:solidFill>
                  <a:schemeClr val="bg2">
                    <a:lumMod val="25000"/>
                  </a:schemeClr>
                </a:solidFill>
              </a:rPr>
              <a:t>International schools are always elitist… </a:t>
            </a:r>
          </a:p>
          <a:p>
            <a:r>
              <a:rPr lang="en-US" sz="2000" dirty="0">
                <a:solidFill>
                  <a:schemeClr val="bg2">
                    <a:lumMod val="25000"/>
                  </a:schemeClr>
                </a:solidFill>
              </a:rPr>
              <a:t>International schools are often viewed as elitist…</a:t>
            </a:r>
            <a:r>
              <a:rPr lang="en-US" sz="2000" dirty="0"/>
              <a:t> </a:t>
            </a:r>
          </a:p>
          <a:p>
            <a:endParaRPr lang="en-US" sz="2000" dirty="0"/>
          </a:p>
          <a:p>
            <a:r>
              <a:rPr lang="en-US" sz="2000" dirty="0" err="1">
                <a:solidFill>
                  <a:srgbClr val="00B050"/>
                </a:solidFill>
              </a:rPr>
              <a:t>Jessen’s</a:t>
            </a:r>
            <a:r>
              <a:rPr lang="en-US" sz="2000" dirty="0">
                <a:solidFill>
                  <a:srgbClr val="00B050"/>
                </a:solidFill>
              </a:rPr>
              <a:t> (1956) theory is the most influential for scholars in education</a:t>
            </a:r>
          </a:p>
          <a:p>
            <a:r>
              <a:rPr lang="en-US" sz="2000" dirty="0" err="1">
                <a:solidFill>
                  <a:srgbClr val="00B050"/>
                </a:solidFill>
              </a:rPr>
              <a:t>Jessen’s</a:t>
            </a:r>
            <a:r>
              <a:rPr lang="en-US" sz="2000" dirty="0">
                <a:solidFill>
                  <a:srgbClr val="00B050"/>
                </a:solidFill>
              </a:rPr>
              <a:t> (1956) theory remains one of the most influential for scholars in education… </a:t>
            </a:r>
          </a:p>
          <a:p>
            <a:endParaRPr lang="en-US" sz="2000" dirty="0"/>
          </a:p>
          <a:p>
            <a:r>
              <a:rPr lang="en-US" sz="2000" dirty="0">
                <a:solidFill>
                  <a:srgbClr val="0070C0"/>
                </a:solidFill>
              </a:rPr>
              <a:t>Smith’s (2009) paper made such a remarkable contribution to the        field… </a:t>
            </a:r>
          </a:p>
          <a:p>
            <a:r>
              <a:rPr lang="en-US" sz="2000" dirty="0">
                <a:solidFill>
                  <a:srgbClr val="0070C0"/>
                </a:solidFill>
              </a:rPr>
              <a:t>Smith’s (2009) paper made a major contribution to the field… </a:t>
            </a:r>
          </a:p>
          <a:p>
            <a:endParaRPr lang="en-US" sz="2000" dirty="0"/>
          </a:p>
          <a:p>
            <a:r>
              <a:rPr lang="en-US" sz="2000" dirty="0"/>
              <a:t> </a:t>
            </a:r>
            <a:r>
              <a:rPr lang="en-US" sz="2000" dirty="0" err="1">
                <a:solidFill>
                  <a:srgbClr val="7030A0"/>
                </a:solidFill>
              </a:rPr>
              <a:t>Gorard’s</a:t>
            </a:r>
            <a:r>
              <a:rPr lang="en-US" sz="2000" dirty="0">
                <a:solidFill>
                  <a:srgbClr val="7030A0"/>
                </a:solidFill>
              </a:rPr>
              <a:t> (1999, pp.31-33) study provided an awesome classification model… </a:t>
            </a:r>
          </a:p>
          <a:p>
            <a:r>
              <a:rPr lang="en-US" sz="2000" dirty="0">
                <a:solidFill>
                  <a:srgbClr val="7030A0"/>
                </a:solidFill>
              </a:rPr>
              <a:t> </a:t>
            </a:r>
            <a:r>
              <a:rPr lang="en-US" sz="2000" dirty="0" err="1">
                <a:solidFill>
                  <a:srgbClr val="7030A0"/>
                </a:solidFill>
              </a:rPr>
              <a:t>Gorard’s</a:t>
            </a:r>
            <a:r>
              <a:rPr lang="en-US" sz="2000" dirty="0">
                <a:solidFill>
                  <a:srgbClr val="7030A0"/>
                </a:solidFill>
              </a:rPr>
              <a:t> (1999, pp.31-33) study provided a concise classification    model… </a:t>
            </a:r>
          </a:p>
          <a:p>
            <a:endParaRPr lang="en-US" sz="2000" dirty="0">
              <a:solidFill>
                <a:srgbClr val="C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OBJECTIVITY- Follow these              strategies</a:t>
            </a:r>
          </a:p>
        </p:txBody>
      </p:sp>
      <p:sp>
        <p:nvSpPr>
          <p:cNvPr id="3" name="Content Placeholder 2"/>
          <p:cNvSpPr>
            <a:spLocks noGrp="1"/>
          </p:cNvSpPr>
          <p:nvPr>
            <p:ph idx="1"/>
          </p:nvPr>
        </p:nvSpPr>
        <p:spPr>
          <a:xfrm>
            <a:off x="601216" y="1143000"/>
            <a:ext cx="8085584" cy="533400"/>
          </a:xfrm>
        </p:spPr>
        <p:txBody>
          <a:bodyPr/>
          <a:lstStyle/>
          <a:p>
            <a:r>
              <a:rPr lang="en-US" b="1" dirty="0"/>
              <a:t>3. Avoid emotive language. </a:t>
            </a:r>
          </a:p>
        </p:txBody>
      </p:sp>
      <p:sp>
        <p:nvSpPr>
          <p:cNvPr id="4" name="Content Placeholder 3"/>
          <p:cNvSpPr>
            <a:spLocks noGrp="1"/>
          </p:cNvSpPr>
          <p:nvPr>
            <p:ph idx="10"/>
          </p:nvPr>
        </p:nvSpPr>
        <p:spPr>
          <a:xfrm>
            <a:off x="381000" y="1600200"/>
            <a:ext cx="8316144" cy="5257800"/>
          </a:xfrm>
        </p:spPr>
        <p:txBody>
          <a:bodyPr/>
          <a:lstStyle/>
          <a:p>
            <a:pPr>
              <a:buFont typeface="Arial" pitchFamily="34" charset="0"/>
              <a:buChar char="•"/>
            </a:pPr>
            <a:r>
              <a:rPr lang="en-US" sz="2400" dirty="0"/>
              <a:t>Emotive language appeals to the emotions or values of  your reader. </a:t>
            </a:r>
          </a:p>
          <a:p>
            <a:endParaRPr lang="en-US" sz="2400" dirty="0"/>
          </a:p>
          <a:p>
            <a:pPr>
              <a:buFont typeface="Arial" pitchFamily="34" charset="0"/>
              <a:buChar char="•"/>
            </a:pPr>
            <a:r>
              <a:rPr lang="en-US" sz="2400" dirty="0"/>
              <a:t>Emotive language tends to use superlatives and/or exaggeration in an attempt to incite an emotional reaction. </a:t>
            </a:r>
          </a:p>
          <a:p>
            <a:endParaRPr lang="en-US" sz="2000" dirty="0">
              <a:solidFill>
                <a:srgbClr val="C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OBJECTIVITY- Follow these              strategies</a:t>
            </a:r>
          </a:p>
        </p:txBody>
      </p:sp>
      <p:sp>
        <p:nvSpPr>
          <p:cNvPr id="3" name="Content Placeholder 2"/>
          <p:cNvSpPr>
            <a:spLocks noGrp="1"/>
          </p:cNvSpPr>
          <p:nvPr>
            <p:ph idx="1"/>
          </p:nvPr>
        </p:nvSpPr>
        <p:spPr>
          <a:xfrm>
            <a:off x="601216" y="1143000"/>
            <a:ext cx="8085584" cy="533400"/>
          </a:xfrm>
        </p:spPr>
        <p:txBody>
          <a:bodyPr/>
          <a:lstStyle/>
          <a:p>
            <a:r>
              <a:rPr lang="en-US" b="1" dirty="0"/>
              <a:t>3. Avoid emotive language. </a:t>
            </a:r>
          </a:p>
        </p:txBody>
      </p:sp>
      <p:sp>
        <p:nvSpPr>
          <p:cNvPr id="4" name="Content Placeholder 3"/>
          <p:cNvSpPr>
            <a:spLocks noGrp="1"/>
          </p:cNvSpPr>
          <p:nvPr>
            <p:ph idx="10"/>
          </p:nvPr>
        </p:nvSpPr>
        <p:spPr>
          <a:xfrm>
            <a:off x="107504" y="1600200"/>
            <a:ext cx="8589640" cy="5257800"/>
          </a:xfrm>
        </p:spPr>
        <p:txBody>
          <a:bodyPr/>
          <a:lstStyle/>
          <a:p>
            <a:r>
              <a:rPr lang="en-US" sz="2000" dirty="0">
                <a:solidFill>
                  <a:schemeClr val="bg2">
                    <a:lumMod val="25000"/>
                  </a:schemeClr>
                </a:solidFill>
              </a:rPr>
              <a:t>Japanese orthography is too difficult to be well-understood… </a:t>
            </a:r>
          </a:p>
          <a:p>
            <a:r>
              <a:rPr lang="en-US" sz="2000" dirty="0">
                <a:solidFill>
                  <a:schemeClr val="bg2">
                    <a:lumMod val="25000"/>
                  </a:schemeClr>
                </a:solidFill>
              </a:rPr>
              <a:t> Japanese orthography is not generally well-understood… </a:t>
            </a:r>
          </a:p>
          <a:p>
            <a:pPr algn="just"/>
            <a:endParaRPr lang="en-US" sz="2000" dirty="0"/>
          </a:p>
          <a:p>
            <a:pPr algn="just"/>
            <a:r>
              <a:rPr lang="en-US" sz="2000" dirty="0"/>
              <a:t> </a:t>
            </a:r>
            <a:r>
              <a:rPr lang="en-US" sz="2000" dirty="0">
                <a:solidFill>
                  <a:schemeClr val="accent1">
                    <a:lumMod val="75000"/>
                  </a:schemeClr>
                </a:solidFill>
              </a:rPr>
              <a:t>These really lucky people may be advantaged by healthcare services that… </a:t>
            </a:r>
          </a:p>
          <a:p>
            <a:pPr algn="just"/>
            <a:r>
              <a:rPr lang="en-US" sz="2000" dirty="0">
                <a:solidFill>
                  <a:schemeClr val="accent1">
                    <a:lumMod val="75000"/>
                  </a:schemeClr>
                </a:solidFill>
              </a:rPr>
              <a:t> These people may be advantaged by healthcare services that… </a:t>
            </a:r>
          </a:p>
          <a:p>
            <a:pPr algn="just"/>
            <a:endParaRPr lang="en-US" sz="2000" dirty="0"/>
          </a:p>
          <a:p>
            <a:pPr algn="just"/>
            <a:r>
              <a:rPr lang="en-US" sz="2000" dirty="0"/>
              <a:t> </a:t>
            </a:r>
            <a:r>
              <a:rPr lang="en-US" sz="2000" dirty="0">
                <a:solidFill>
                  <a:schemeClr val="accent2">
                    <a:lumMod val="75000"/>
                  </a:schemeClr>
                </a:solidFill>
              </a:rPr>
              <a:t>Sydney represents an incredibly vivacious school market… </a:t>
            </a:r>
          </a:p>
          <a:p>
            <a:pPr algn="just"/>
            <a:r>
              <a:rPr lang="en-US" sz="2000" dirty="0">
                <a:solidFill>
                  <a:schemeClr val="accent2">
                    <a:lumMod val="75000"/>
                  </a:schemeClr>
                </a:solidFill>
              </a:rPr>
              <a:t>Sydney represents an active and dynamic school market… </a:t>
            </a:r>
          </a:p>
          <a:p>
            <a:pPr algn="just"/>
            <a:endParaRPr lang="en-US" sz="2000" dirty="0"/>
          </a:p>
          <a:p>
            <a:pPr algn="just"/>
            <a:r>
              <a:rPr lang="en-US" sz="2000" dirty="0">
                <a:solidFill>
                  <a:srgbClr val="7030A0"/>
                </a:solidFill>
              </a:rPr>
              <a:t>Our children’s success in school may be framed in ecological terms… </a:t>
            </a:r>
          </a:p>
          <a:p>
            <a:pPr algn="just"/>
            <a:r>
              <a:rPr lang="en-US" sz="2000" dirty="0">
                <a:solidFill>
                  <a:srgbClr val="7030A0"/>
                </a:solidFill>
              </a:rPr>
              <a:t>The potential for children’s success in school may be framed in          ecological terms… </a:t>
            </a:r>
          </a:p>
          <a:p>
            <a:endParaRPr lang="en-US" sz="2000" dirty="0">
              <a:solidFill>
                <a:srgbClr val="C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C8FB-22B9-C79F-71F9-C84A3EE0EC97}"/>
              </a:ext>
            </a:extLst>
          </p:cNvPr>
          <p:cNvSpPr>
            <a:spLocks noGrp="1"/>
          </p:cNvSpPr>
          <p:nvPr>
            <p:ph type="title"/>
          </p:nvPr>
        </p:nvSpPr>
        <p:spPr>
          <a:xfrm>
            <a:off x="107504" y="321578"/>
            <a:ext cx="9036496" cy="897622"/>
          </a:xfrm>
        </p:spPr>
        <p:txBody>
          <a:bodyPr/>
          <a:lstStyle/>
          <a:p>
            <a:r>
              <a:rPr lang="en-US" dirty="0"/>
              <a:t>6.	CLEAR PRONOUN REFERENCE</a:t>
            </a:r>
          </a:p>
        </p:txBody>
      </p:sp>
      <p:sp>
        <p:nvSpPr>
          <p:cNvPr id="4" name="Content Placeholder 3">
            <a:extLst>
              <a:ext uri="{FF2B5EF4-FFF2-40B4-BE49-F238E27FC236}">
                <a16:creationId xmlns:a16="http://schemas.microsoft.com/office/drawing/2014/main" id="{50CFA300-B855-CBD1-804C-67FE150924C7}"/>
              </a:ext>
            </a:extLst>
          </p:cNvPr>
          <p:cNvSpPr>
            <a:spLocks noGrp="1"/>
          </p:cNvSpPr>
          <p:nvPr>
            <p:ph idx="10"/>
          </p:nvPr>
        </p:nvSpPr>
        <p:spPr>
          <a:xfrm>
            <a:off x="228600" y="1219200"/>
            <a:ext cx="8610600" cy="4398639"/>
          </a:xfrm>
        </p:spPr>
        <p:txBody>
          <a:bodyPr/>
          <a:lstStyle/>
          <a:p>
            <a:pPr algn="just"/>
            <a:r>
              <a:rPr lang="en-US" sz="3200" dirty="0"/>
              <a:t>It is important to use pronoun that can give proper reference to the noun. I t should not be  confusing for the reader. </a:t>
            </a:r>
          </a:p>
        </p:txBody>
      </p:sp>
    </p:spTree>
    <p:extLst>
      <p:ext uri="{BB962C8B-B14F-4D97-AF65-F5344CB8AC3E}">
        <p14:creationId xmlns:p14="http://schemas.microsoft.com/office/powerpoint/2010/main" val="30765348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BEEE4-FDC8-DFF1-679C-1EC1A942E77B}"/>
              </a:ext>
            </a:extLst>
          </p:cNvPr>
          <p:cNvSpPr>
            <a:spLocks noGrp="1"/>
          </p:cNvSpPr>
          <p:nvPr>
            <p:ph type="title"/>
          </p:nvPr>
        </p:nvSpPr>
        <p:spPr/>
        <p:txBody>
          <a:bodyPr/>
          <a:lstStyle/>
          <a:p>
            <a:r>
              <a:rPr lang="en-US" dirty="0"/>
              <a:t>7.	DIRECTNESS</a:t>
            </a:r>
          </a:p>
        </p:txBody>
      </p:sp>
      <p:sp>
        <p:nvSpPr>
          <p:cNvPr id="4" name="Content Placeholder 3">
            <a:extLst>
              <a:ext uri="{FF2B5EF4-FFF2-40B4-BE49-F238E27FC236}">
                <a16:creationId xmlns:a16="http://schemas.microsoft.com/office/drawing/2014/main" id="{6135558D-7B47-35B8-0E82-9FA7D96C5ACB}"/>
              </a:ext>
            </a:extLst>
          </p:cNvPr>
          <p:cNvSpPr>
            <a:spLocks noGrp="1"/>
          </p:cNvSpPr>
          <p:nvPr>
            <p:ph idx="10"/>
          </p:nvPr>
        </p:nvSpPr>
        <p:spPr>
          <a:xfrm>
            <a:off x="304800" y="1101532"/>
            <a:ext cx="8085584" cy="3600400"/>
          </a:xfrm>
        </p:spPr>
        <p:txBody>
          <a:bodyPr/>
          <a:lstStyle/>
          <a:p>
            <a:pPr marL="285750" indent="-285750" algn="jus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Be direct and to the point.</a:t>
            </a:r>
            <a:r>
              <a:rPr lang="en-US" sz="2800" spc="-15" dirty="0">
                <a:effectLst/>
                <a:latin typeface="Times New Roman" panose="02020603050405020304" pitchFamily="18" charset="0"/>
                <a:ea typeface="Times New Roman" panose="02020603050405020304" pitchFamily="18" charset="0"/>
              </a:rPr>
              <a:t> </a:t>
            </a:r>
          </a:p>
          <a:p>
            <a:pPr marL="285750" indent="-285750" algn="jus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Avoid weak sentence beginnings</a:t>
            </a:r>
          </a:p>
          <a:p>
            <a:pPr marL="285750" indent="-285750" algn="just">
              <a:buFont typeface="Arial" panose="020B0604020202020204" pitchFamily="34" charset="0"/>
              <a:buChar char="•"/>
            </a:pPr>
            <a:r>
              <a:rPr lang="en-US" sz="2800" spc="-20" dirty="0">
                <a:effectLst/>
                <a:latin typeface="Times New Roman" panose="02020603050405020304" pitchFamily="18" charset="0"/>
                <a:ea typeface="Times New Roman" panose="02020603050405020304" pitchFamily="18" charset="0"/>
              </a:rPr>
              <a:t>Break longer</a:t>
            </a:r>
            <a:r>
              <a:rPr lang="en-US" sz="2800" spc="-10" dirty="0">
                <a:effectLst/>
                <a:latin typeface="Times New Roman" panose="02020603050405020304" pitchFamily="18" charset="0"/>
                <a:ea typeface="Times New Roman" panose="02020603050405020304" pitchFamily="18" charset="0"/>
              </a:rPr>
              <a:t> </a:t>
            </a:r>
            <a:r>
              <a:rPr lang="en-US" sz="2800" spc="-20" dirty="0">
                <a:effectLst/>
                <a:latin typeface="Times New Roman" panose="02020603050405020304" pitchFamily="18" charset="0"/>
                <a:ea typeface="Times New Roman" panose="02020603050405020304" pitchFamily="18" charset="0"/>
              </a:rPr>
              <a:t>sentences.</a:t>
            </a:r>
          </a:p>
          <a:p>
            <a:pPr marL="285750" indent="-285750" algn="just">
              <a:buFont typeface="Arial" panose="020B0604020202020204" pitchFamily="34" charset="0"/>
              <a:buChar char="•"/>
            </a:pPr>
            <a:r>
              <a:rPr lang="en-US" sz="2800" spc="-20" dirty="0">
                <a:effectLst/>
                <a:latin typeface="Times New Roman" panose="02020603050405020304" pitchFamily="18" charset="0"/>
                <a:ea typeface="Times New Roman" panose="02020603050405020304" pitchFamily="18" charset="0"/>
              </a:rPr>
              <a:t>Do not misuse of</a:t>
            </a:r>
            <a:r>
              <a:rPr lang="en-US" sz="2800" spc="-5" dirty="0">
                <a:effectLst/>
                <a:latin typeface="Times New Roman" panose="02020603050405020304" pitchFamily="18" charset="0"/>
                <a:ea typeface="Times New Roman" panose="02020603050405020304" pitchFamily="18" charset="0"/>
              </a:rPr>
              <a:t> </a:t>
            </a:r>
            <a:r>
              <a:rPr lang="en-US" sz="2800" spc="-20" dirty="0">
                <a:effectLst/>
                <a:latin typeface="Times New Roman" panose="02020603050405020304" pitchFamily="18" charset="0"/>
                <a:ea typeface="Times New Roman" panose="02020603050405020304" pitchFamily="18" charset="0"/>
              </a:rPr>
              <a:t>passive</a:t>
            </a:r>
          </a:p>
          <a:p>
            <a:pPr marL="285750" indent="-285750" algn="jus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Repeat key nouns and verbs whenever necessary</a:t>
            </a:r>
            <a:endParaRPr lang="en-US" sz="2800" spc="-15"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35995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CD670-668B-4A70-8137-A51CEA45A3D7}"/>
              </a:ext>
            </a:extLst>
          </p:cNvPr>
          <p:cNvSpPr>
            <a:spLocks noGrp="1"/>
          </p:cNvSpPr>
          <p:nvPr>
            <p:ph type="title"/>
          </p:nvPr>
        </p:nvSpPr>
        <p:spPr/>
        <p:txBody>
          <a:bodyPr/>
          <a:lstStyle/>
          <a:p>
            <a:r>
              <a:rPr lang="en-US" dirty="0"/>
              <a:t>8.	Accuracy</a:t>
            </a:r>
          </a:p>
        </p:txBody>
      </p:sp>
      <p:sp>
        <p:nvSpPr>
          <p:cNvPr id="4" name="Content Placeholder 3">
            <a:extLst>
              <a:ext uri="{FF2B5EF4-FFF2-40B4-BE49-F238E27FC236}">
                <a16:creationId xmlns:a16="http://schemas.microsoft.com/office/drawing/2014/main" id="{253E078C-5FC5-F61E-398B-05B08D86E262}"/>
              </a:ext>
            </a:extLst>
          </p:cNvPr>
          <p:cNvSpPr>
            <a:spLocks noGrp="1"/>
          </p:cNvSpPr>
          <p:nvPr>
            <p:ph idx="10"/>
          </p:nvPr>
        </p:nvSpPr>
        <p:spPr>
          <a:xfrm>
            <a:off x="304800" y="1295400"/>
            <a:ext cx="8392344" cy="4322439"/>
          </a:xfrm>
        </p:spPr>
        <p:txBody>
          <a:bodyPr/>
          <a:lstStyle/>
          <a:p>
            <a:pPr marL="457200" indent="-4572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  Use the computer’s spell check</a:t>
            </a:r>
          </a:p>
          <a:p>
            <a:pPr marL="457200" indent="-457200">
              <a:buFont typeface="Arial" panose="020B0604020202020204" pitchFamily="34" charset="0"/>
              <a:buChar char="•"/>
            </a:pPr>
            <a:r>
              <a:rPr lang="en-US" sz="2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Let it sit—for a day or a weekend. When the document is cold, students are more objective about their own</a:t>
            </a:r>
            <a:r>
              <a:rPr lang="en-US" sz="2800" spc="-2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writing.</a:t>
            </a:r>
          </a:p>
          <a:p>
            <a:pPr marL="457200" indent="-457200">
              <a:buFont typeface="Arial" panose="020B0604020202020204" pitchFamily="34" charset="0"/>
              <a:buChar char="•"/>
            </a:pPr>
            <a:r>
              <a:rPr lang="en-US" sz="2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Use peer evaluations—others will see the errors we</a:t>
            </a:r>
            <a:r>
              <a:rPr lang="en-US" sz="2800" spc="-2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miss.</a:t>
            </a:r>
          </a:p>
          <a:p>
            <a:pPr marL="457200" indent="-457200">
              <a:buFont typeface="Arial" panose="020B0604020202020204" pitchFamily="34" charset="0"/>
              <a:buChar char="•"/>
            </a:pPr>
            <a:r>
              <a:rPr lang="en-US" sz="2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Read it aloud—sometimes we can hear</a:t>
            </a:r>
            <a:r>
              <a:rPr lang="en-US" sz="2800" spc="-5"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 </a:t>
            </a:r>
            <a:r>
              <a:rPr lang="en-US" sz="2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errors.</a:t>
            </a:r>
          </a:p>
          <a:p>
            <a:endParaRPr lang="en-US" dirty="0"/>
          </a:p>
        </p:txBody>
      </p:sp>
    </p:spTree>
    <p:extLst>
      <p:ext uri="{BB962C8B-B14F-4D97-AF65-F5344CB8AC3E}">
        <p14:creationId xmlns:p14="http://schemas.microsoft.com/office/powerpoint/2010/main" val="22666439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C409-2DF7-FEF3-011C-706CEB7A146B}"/>
              </a:ext>
            </a:extLst>
          </p:cNvPr>
          <p:cNvSpPr>
            <a:spLocks noGrp="1"/>
          </p:cNvSpPr>
          <p:nvPr>
            <p:ph type="title"/>
          </p:nvPr>
        </p:nvSpPr>
        <p:spPr>
          <a:xfrm>
            <a:off x="337728" y="152400"/>
            <a:ext cx="8468544" cy="838200"/>
          </a:xfrm>
        </p:spPr>
        <p:txBody>
          <a:bodyPr/>
          <a:lstStyle/>
          <a:p>
            <a:br>
              <a:rPr lang="en-US" dirty="0"/>
            </a:br>
            <a:r>
              <a:rPr lang="en-US" dirty="0"/>
              <a:t>Organization </a:t>
            </a:r>
            <a:r>
              <a:rPr lang="en-US" sz="4000" dirty="0">
                <a:effectLst/>
                <a:latin typeface="Times New Roman" panose="02020603050405020304" pitchFamily="18" charset="0"/>
                <a:ea typeface="Symbol" panose="05050102010706020507" pitchFamily="18" charset="2"/>
                <a:cs typeface="Symbol" panose="05050102010706020507" pitchFamily="18" charset="2"/>
              </a:rPr>
              <a:t>(pg. 26) </a:t>
            </a:r>
            <a:br>
              <a:rPr lang="en-US" sz="4000" dirty="0">
                <a:effectLst/>
                <a:latin typeface="Times New Roman" panose="02020603050405020304" pitchFamily="18" charset="0"/>
                <a:ea typeface="Symbol" panose="05050102010706020507" pitchFamily="18" charset="2"/>
                <a:cs typeface="Symbol" panose="05050102010706020507" pitchFamily="18" charset="2"/>
              </a:rPr>
            </a:br>
            <a:endParaRPr lang="en-US" dirty="0"/>
          </a:p>
        </p:txBody>
      </p:sp>
      <p:sp>
        <p:nvSpPr>
          <p:cNvPr id="4" name="Content Placeholder 3">
            <a:extLst>
              <a:ext uri="{FF2B5EF4-FFF2-40B4-BE49-F238E27FC236}">
                <a16:creationId xmlns:a16="http://schemas.microsoft.com/office/drawing/2014/main" id="{9D5C38CF-A0DF-CEAF-5FE9-731CD7DE6323}"/>
              </a:ext>
            </a:extLst>
          </p:cNvPr>
          <p:cNvSpPr>
            <a:spLocks noGrp="1"/>
          </p:cNvSpPr>
          <p:nvPr>
            <p:ph idx="10"/>
          </p:nvPr>
        </p:nvSpPr>
        <p:spPr>
          <a:xfrm>
            <a:off x="263976" y="990600"/>
            <a:ext cx="7965624" cy="5562600"/>
          </a:xfrm>
        </p:spPr>
        <p:txBody>
          <a:bodyPr/>
          <a:lstStyle/>
          <a:p>
            <a:pPr marL="285750" indent="-285750" algn="just">
              <a:buFont typeface="Arial" panose="020B0604020202020204" pitchFamily="34" charset="0"/>
              <a:buChar char="•"/>
            </a:pPr>
            <a:r>
              <a:rPr lang="en-US" sz="2800" dirty="0">
                <a:effectLst/>
                <a:latin typeface="Times New Roman" panose="02020603050405020304" pitchFamily="18" charset="0"/>
                <a:ea typeface="Symbol" panose="05050102010706020507" pitchFamily="18" charset="2"/>
                <a:cs typeface="Symbol" panose="05050102010706020507" pitchFamily="18" charset="2"/>
              </a:rPr>
              <a:t>Spatial </a:t>
            </a:r>
          </a:p>
          <a:p>
            <a:pPr marL="285750" indent="-285750" algn="just">
              <a:buFont typeface="Arial" panose="020B0604020202020204" pitchFamily="34" charset="0"/>
              <a:buChar char="•"/>
            </a:pPr>
            <a:r>
              <a:rPr lang="en-US" sz="2800" dirty="0">
                <a:effectLst/>
                <a:latin typeface="Times New Roman" panose="02020603050405020304" pitchFamily="18" charset="0"/>
                <a:ea typeface="Symbol" panose="05050102010706020507" pitchFamily="18" charset="2"/>
                <a:cs typeface="Symbol" panose="05050102010706020507" pitchFamily="18" charset="2"/>
              </a:rPr>
              <a:t>Chronological</a:t>
            </a:r>
          </a:p>
          <a:p>
            <a:pPr marL="285750" indent="-285750" algn="just">
              <a:buFont typeface="Arial" panose="020B0604020202020204" pitchFamily="34" charset="0"/>
              <a:buChar char="•"/>
            </a:pPr>
            <a:r>
              <a:rPr lang="en-US" sz="2800" dirty="0">
                <a:effectLst/>
                <a:latin typeface="Times New Roman" panose="02020603050405020304" pitchFamily="18" charset="0"/>
                <a:ea typeface="Symbol" panose="05050102010706020507" pitchFamily="18" charset="2"/>
                <a:cs typeface="Symbol" panose="05050102010706020507" pitchFamily="18" charset="2"/>
              </a:rPr>
              <a:t>Importance</a:t>
            </a:r>
          </a:p>
          <a:p>
            <a:pPr marL="285750" indent="-285750" algn="just">
              <a:buFont typeface="Arial" panose="020B0604020202020204" pitchFamily="34" charset="0"/>
              <a:buChar char="•"/>
            </a:pPr>
            <a:r>
              <a:rPr lang="en-US" sz="2800" dirty="0">
                <a:effectLst/>
                <a:latin typeface="Times New Roman" panose="02020603050405020304" pitchFamily="18" charset="0"/>
                <a:ea typeface="Symbol" panose="05050102010706020507" pitchFamily="18" charset="2"/>
                <a:cs typeface="Symbol" panose="05050102010706020507" pitchFamily="18" charset="2"/>
              </a:rPr>
              <a:t>Comparison/contrast</a:t>
            </a:r>
          </a:p>
          <a:p>
            <a:pPr marL="285750" indent="-285750" algn="just">
              <a:buFont typeface="Arial" panose="020B0604020202020204" pitchFamily="34" charset="0"/>
              <a:buChar char="•"/>
            </a:pPr>
            <a:r>
              <a:rPr lang="en-US" sz="2800" dirty="0">
                <a:effectLst/>
                <a:latin typeface="Times New Roman" panose="02020603050405020304" pitchFamily="18" charset="0"/>
                <a:ea typeface="Symbol" panose="05050102010706020507" pitchFamily="18" charset="2"/>
                <a:cs typeface="Symbol" panose="05050102010706020507" pitchFamily="18" charset="2"/>
              </a:rPr>
              <a:t>Problem/solution</a:t>
            </a:r>
          </a:p>
          <a:p>
            <a:pPr marL="285750" indent="-285750" algn="just">
              <a:buFont typeface="Arial" panose="020B0604020202020204" pitchFamily="34" charset="0"/>
              <a:buChar char="•"/>
            </a:pPr>
            <a:r>
              <a:rPr lang="en-US" sz="2800" dirty="0">
                <a:effectLst/>
                <a:latin typeface="Times New Roman" panose="02020603050405020304" pitchFamily="18" charset="0"/>
                <a:ea typeface="Symbol" panose="05050102010706020507" pitchFamily="18" charset="2"/>
                <a:cs typeface="Symbol" panose="05050102010706020507" pitchFamily="18" charset="2"/>
              </a:rPr>
              <a:t>Importance</a:t>
            </a:r>
          </a:p>
          <a:p>
            <a:pPr marL="285750" indent="-285750" algn="just">
              <a:buFont typeface="Arial" panose="020B0604020202020204" pitchFamily="34" charset="0"/>
              <a:buChar char="•"/>
            </a:pPr>
            <a:r>
              <a:rPr lang="en-US" sz="2800" dirty="0">
                <a:effectLst/>
                <a:latin typeface="Times New Roman" panose="02020603050405020304" pitchFamily="18" charset="0"/>
                <a:ea typeface="Symbol" panose="05050102010706020507" pitchFamily="18" charset="2"/>
                <a:cs typeface="Symbol" panose="05050102010706020507" pitchFamily="18" charset="2"/>
              </a:rPr>
              <a:t>Comparison/contrast</a:t>
            </a:r>
          </a:p>
          <a:p>
            <a:pPr marL="285750" indent="-285750" algn="just">
              <a:buFont typeface="Arial" panose="020B0604020202020204" pitchFamily="34" charset="0"/>
              <a:buChar char="•"/>
            </a:pPr>
            <a:r>
              <a:rPr lang="en-US" sz="2800" dirty="0">
                <a:effectLst/>
                <a:latin typeface="Times New Roman" panose="02020603050405020304" pitchFamily="18" charset="0"/>
                <a:ea typeface="Symbol" panose="05050102010706020507" pitchFamily="18" charset="2"/>
                <a:cs typeface="Symbol" panose="05050102010706020507" pitchFamily="18" charset="2"/>
              </a:rPr>
              <a:t>Problem/solution</a:t>
            </a:r>
          </a:p>
          <a:p>
            <a:pPr marL="285750" indent="-285750" algn="just">
              <a:buFont typeface="Arial" panose="020B0604020202020204" pitchFamily="34" charset="0"/>
              <a:buChar char="•"/>
            </a:pPr>
            <a:r>
              <a:rPr lang="en-US" sz="2800" dirty="0">
                <a:effectLst/>
                <a:latin typeface="Times New Roman" panose="02020603050405020304" pitchFamily="18" charset="0"/>
                <a:ea typeface="Symbol" panose="05050102010706020507" pitchFamily="18" charset="2"/>
                <a:cs typeface="Symbol" panose="05050102010706020507" pitchFamily="18" charset="2"/>
              </a:rPr>
              <a:t>Comparison/contrast</a:t>
            </a:r>
          </a:p>
          <a:p>
            <a:pPr marL="285750" indent="-285750" algn="just">
              <a:buFont typeface="Arial" panose="020B0604020202020204" pitchFamily="34" charset="0"/>
              <a:buChar char="•"/>
            </a:pPr>
            <a:r>
              <a:rPr lang="en-US" sz="2800" dirty="0">
                <a:effectLst/>
                <a:latin typeface="Times New Roman" panose="02020603050405020304" pitchFamily="18" charset="0"/>
                <a:ea typeface="Symbol" panose="05050102010706020507" pitchFamily="18" charset="2"/>
                <a:cs typeface="Symbol" panose="05050102010706020507" pitchFamily="18" charset="2"/>
              </a:rPr>
              <a:t>Problem/solution</a:t>
            </a:r>
          </a:p>
          <a:p>
            <a:endParaRPr lang="en-US" dirty="0"/>
          </a:p>
        </p:txBody>
      </p:sp>
    </p:spTree>
    <p:extLst>
      <p:ext uri="{BB962C8B-B14F-4D97-AF65-F5344CB8AC3E}">
        <p14:creationId xmlns:p14="http://schemas.microsoft.com/office/powerpoint/2010/main" val="21699898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Nominalizations</a:t>
            </a:r>
          </a:p>
        </p:txBody>
      </p:sp>
      <p:graphicFrame>
        <p:nvGraphicFramePr>
          <p:cNvPr id="5" name="Content Placeholder 4"/>
          <p:cNvGraphicFramePr>
            <a:graphicFrameLocks noGrp="1"/>
          </p:cNvGraphicFramePr>
          <p:nvPr>
            <p:ph idx="1"/>
          </p:nvPr>
        </p:nvGraphicFramePr>
        <p:xfrm>
          <a:off x="457200" y="1188720"/>
          <a:ext cx="8229600" cy="56692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51012">
                <a:tc>
                  <a:txBody>
                    <a:bodyPr/>
                    <a:lstStyle/>
                    <a:p>
                      <a:r>
                        <a:rPr lang="en-US" dirty="0"/>
                        <a:t>Nominalizations</a:t>
                      </a:r>
                    </a:p>
                  </a:txBody>
                  <a:tcPr/>
                </a:tc>
                <a:tc>
                  <a:txBody>
                    <a:bodyPr/>
                    <a:lstStyle/>
                    <a:p>
                      <a:r>
                        <a:rPr lang="en-US" dirty="0"/>
                        <a:t>Liberated Verbs</a:t>
                      </a:r>
                    </a:p>
                  </a:txBody>
                  <a:tcPr/>
                </a:tc>
                <a:extLst>
                  <a:ext uri="{0D108BD9-81ED-4DB2-BD59-A6C34878D82A}">
                    <a16:rowId xmlns:a16="http://schemas.microsoft.com/office/drawing/2014/main" val="10000"/>
                  </a:ext>
                </a:extLst>
              </a:tr>
              <a:tr h="1140788">
                <a:tc>
                  <a:txBody>
                    <a:bodyPr/>
                    <a:lstStyle/>
                    <a:p>
                      <a:endParaRPr lang="en-US" sz="1800" kern="1200" baseline="0" dirty="0">
                        <a:solidFill>
                          <a:schemeClr val="dk1"/>
                        </a:solidFill>
                        <a:latin typeface="+mn-lt"/>
                        <a:ea typeface="+mn-ea"/>
                        <a:cs typeface="+mn-cs"/>
                      </a:endParaRPr>
                    </a:p>
                    <a:p>
                      <a:r>
                        <a:rPr lang="en-US" sz="1800" kern="1200" baseline="0" dirty="0">
                          <a:solidFill>
                            <a:schemeClr val="dk1"/>
                          </a:solidFill>
                          <a:latin typeface="+mn-lt"/>
                          <a:ea typeface="+mn-ea"/>
                          <a:cs typeface="+mn-cs"/>
                        </a:rPr>
                        <a:t> A </a:t>
                      </a:r>
                      <a:r>
                        <a:rPr lang="en-US" sz="1800" b="1" kern="1200" baseline="0" dirty="0">
                          <a:solidFill>
                            <a:schemeClr val="dk1"/>
                          </a:solidFill>
                          <a:latin typeface="+mn-lt"/>
                          <a:ea typeface="+mn-ea"/>
                          <a:cs typeface="+mn-cs"/>
                        </a:rPr>
                        <a:t>need </a:t>
                      </a:r>
                      <a:r>
                        <a:rPr lang="en-US" sz="1800" b="1" i="1" kern="1200" baseline="0" dirty="0">
                          <a:solidFill>
                            <a:schemeClr val="dk1"/>
                          </a:solidFill>
                          <a:latin typeface="+mn-lt"/>
                          <a:ea typeface="+mn-ea"/>
                          <a:cs typeface="+mn-cs"/>
                        </a:rPr>
                        <a:t>exists for more efficient candidate selection. </a:t>
                      </a:r>
                    </a:p>
                  </a:txBody>
                  <a:tcPr/>
                </a:tc>
                <a:tc>
                  <a:txBody>
                    <a:bodyPr/>
                    <a:lstStyle/>
                    <a:p>
                      <a:endParaRPr lang="en-US" sz="1800" kern="1200" baseline="0" dirty="0">
                        <a:solidFill>
                          <a:schemeClr val="dk1"/>
                        </a:solidFill>
                        <a:latin typeface="+mn-lt"/>
                        <a:ea typeface="+mn-ea"/>
                        <a:cs typeface="+mn-cs"/>
                      </a:endParaRPr>
                    </a:p>
                    <a:p>
                      <a:r>
                        <a:rPr lang="en-US" sz="1800" kern="1200" baseline="0" dirty="0">
                          <a:solidFill>
                            <a:schemeClr val="dk1"/>
                          </a:solidFill>
                          <a:latin typeface="+mn-lt"/>
                          <a:ea typeface="+mn-ea"/>
                          <a:cs typeface="+mn-cs"/>
                        </a:rPr>
                        <a:t> We </a:t>
                      </a:r>
                      <a:r>
                        <a:rPr lang="en-US" sz="1800" b="1" kern="1200" baseline="0" dirty="0">
                          <a:solidFill>
                            <a:schemeClr val="dk1"/>
                          </a:solidFill>
                          <a:latin typeface="+mn-lt"/>
                          <a:ea typeface="+mn-ea"/>
                          <a:cs typeface="+mn-cs"/>
                        </a:rPr>
                        <a:t>must select candidates more efficiently. 	</a:t>
                      </a:r>
                    </a:p>
                    <a:p>
                      <a:endParaRPr lang="en-US" dirty="0"/>
                    </a:p>
                  </a:txBody>
                  <a:tcPr/>
                </a:tc>
                <a:extLst>
                  <a:ext uri="{0D108BD9-81ED-4DB2-BD59-A6C34878D82A}">
                    <a16:rowId xmlns:a16="http://schemas.microsoft.com/office/drawing/2014/main" val="10001"/>
                  </a:ext>
                </a:extLst>
              </a:tr>
              <a:tr h="1140788">
                <a:tc>
                  <a:txBody>
                    <a:bodyPr/>
                    <a:lstStyle/>
                    <a:p>
                      <a:endParaRPr lang="en-US" sz="1800" kern="1200" baseline="0" dirty="0">
                        <a:solidFill>
                          <a:schemeClr val="dk1"/>
                        </a:solidFill>
                        <a:latin typeface="+mn-lt"/>
                        <a:ea typeface="+mn-ea"/>
                        <a:cs typeface="+mn-cs"/>
                      </a:endParaRPr>
                    </a:p>
                    <a:p>
                      <a:r>
                        <a:rPr lang="en-US" sz="1800" kern="1200" baseline="0" dirty="0">
                          <a:solidFill>
                            <a:schemeClr val="dk1"/>
                          </a:solidFill>
                          <a:latin typeface="+mn-lt"/>
                          <a:ea typeface="+mn-ea"/>
                          <a:cs typeface="+mn-cs"/>
                        </a:rPr>
                        <a:t> There </a:t>
                      </a:r>
                      <a:r>
                        <a:rPr lang="en-US" sz="1800" i="1" kern="1200" baseline="0" dirty="0">
                          <a:solidFill>
                            <a:schemeClr val="dk1"/>
                          </a:solidFill>
                          <a:latin typeface="+mn-lt"/>
                          <a:ea typeface="+mn-ea"/>
                          <a:cs typeface="+mn-cs"/>
                        </a:rPr>
                        <a:t>is the </a:t>
                      </a:r>
                      <a:r>
                        <a:rPr lang="en-US" sz="1800" b="1" i="1" kern="1200" baseline="0" dirty="0">
                          <a:solidFill>
                            <a:schemeClr val="dk1"/>
                          </a:solidFill>
                          <a:latin typeface="+mn-lt"/>
                          <a:ea typeface="+mn-ea"/>
                          <a:cs typeface="+mn-cs"/>
                        </a:rPr>
                        <a:t>possibility of prior approval. 	</a:t>
                      </a:r>
                    </a:p>
                    <a:p>
                      <a:endParaRPr lang="en-US" dirty="0"/>
                    </a:p>
                  </a:txBody>
                  <a:tcPr/>
                </a:tc>
                <a:tc>
                  <a:txBody>
                    <a:bodyPr/>
                    <a:lstStyle/>
                    <a:p>
                      <a:endParaRPr lang="en-US" sz="1800" kern="1200" baseline="0" dirty="0">
                        <a:solidFill>
                          <a:schemeClr val="dk1"/>
                        </a:solidFill>
                        <a:latin typeface="+mn-lt"/>
                        <a:ea typeface="+mn-ea"/>
                        <a:cs typeface="+mn-cs"/>
                      </a:endParaRPr>
                    </a:p>
                    <a:p>
                      <a:r>
                        <a:rPr lang="en-US" sz="1800" kern="1200" baseline="0" dirty="0">
                          <a:solidFill>
                            <a:schemeClr val="dk1"/>
                          </a:solidFill>
                          <a:latin typeface="+mn-lt"/>
                          <a:ea typeface="+mn-ea"/>
                          <a:cs typeface="+mn-cs"/>
                        </a:rPr>
                        <a:t> He </a:t>
                      </a:r>
                      <a:r>
                        <a:rPr lang="en-US" sz="1800" b="1" kern="1200" baseline="0" dirty="0">
                          <a:solidFill>
                            <a:schemeClr val="dk1"/>
                          </a:solidFill>
                          <a:latin typeface="+mn-lt"/>
                          <a:ea typeface="+mn-ea"/>
                          <a:cs typeface="+mn-cs"/>
                        </a:rPr>
                        <a:t>may approve of it ahead of time. 	</a:t>
                      </a:r>
                    </a:p>
                    <a:p>
                      <a:endParaRPr lang="en-US" dirty="0"/>
                    </a:p>
                  </a:txBody>
                  <a:tcPr/>
                </a:tc>
                <a:extLst>
                  <a:ext uri="{0D108BD9-81ED-4DB2-BD59-A6C34878D82A}">
                    <a16:rowId xmlns:a16="http://schemas.microsoft.com/office/drawing/2014/main" val="10002"/>
                  </a:ext>
                </a:extLst>
              </a:tr>
              <a:tr h="1404046">
                <a:tc>
                  <a:txBody>
                    <a:bodyPr/>
                    <a:lstStyle/>
                    <a:p>
                      <a:endParaRPr lang="en-US" sz="1800" kern="1200" baseline="0" dirty="0">
                        <a:solidFill>
                          <a:schemeClr val="dk1"/>
                        </a:solidFill>
                        <a:latin typeface="+mn-lt"/>
                        <a:ea typeface="+mn-ea"/>
                        <a:cs typeface="+mn-cs"/>
                      </a:endParaRPr>
                    </a:p>
                    <a:p>
                      <a:r>
                        <a:rPr lang="en-US" sz="1800" kern="1200" baseline="0" dirty="0">
                          <a:solidFill>
                            <a:schemeClr val="dk1"/>
                          </a:solidFill>
                          <a:latin typeface="+mn-lt"/>
                          <a:ea typeface="+mn-ea"/>
                          <a:cs typeface="+mn-cs"/>
                        </a:rPr>
                        <a:t> The </a:t>
                      </a:r>
                      <a:r>
                        <a:rPr lang="en-US" sz="1800" b="1" kern="1200" baseline="0" dirty="0">
                          <a:solidFill>
                            <a:schemeClr val="dk1"/>
                          </a:solidFill>
                          <a:latin typeface="+mn-lt"/>
                          <a:ea typeface="+mn-ea"/>
                          <a:cs typeface="+mn-cs"/>
                        </a:rPr>
                        <a:t>establishment of a different approach on the part of the committee </a:t>
                      </a:r>
                      <a:r>
                        <a:rPr lang="en-US" sz="1800" b="1" i="1" kern="1200" baseline="0" dirty="0">
                          <a:solidFill>
                            <a:schemeClr val="dk1"/>
                          </a:solidFill>
                          <a:latin typeface="+mn-lt"/>
                          <a:ea typeface="+mn-ea"/>
                          <a:cs typeface="+mn-cs"/>
                        </a:rPr>
                        <a:t>has become a necessity. 	</a:t>
                      </a:r>
                    </a:p>
                    <a:p>
                      <a:endParaRPr lang="en-US" dirty="0"/>
                    </a:p>
                  </a:txBody>
                  <a:tcPr/>
                </a:tc>
                <a:tc>
                  <a:txBody>
                    <a:bodyPr/>
                    <a:lstStyle/>
                    <a:p>
                      <a:endParaRPr lang="en-US" sz="1800" kern="1200" baseline="0" dirty="0">
                        <a:solidFill>
                          <a:schemeClr val="dk1"/>
                        </a:solidFill>
                        <a:latin typeface="+mn-lt"/>
                        <a:ea typeface="+mn-ea"/>
                        <a:cs typeface="+mn-cs"/>
                      </a:endParaRPr>
                    </a:p>
                    <a:p>
                      <a:r>
                        <a:rPr lang="en-US" sz="1800" kern="1200" baseline="0" dirty="0">
                          <a:solidFill>
                            <a:schemeClr val="dk1"/>
                          </a:solidFill>
                          <a:latin typeface="+mn-lt"/>
                          <a:ea typeface="+mn-ea"/>
                          <a:cs typeface="+mn-cs"/>
                        </a:rPr>
                        <a:t> The committee </a:t>
                      </a:r>
                      <a:r>
                        <a:rPr lang="en-US" sz="1800" b="1" kern="1200" baseline="0" dirty="0">
                          <a:solidFill>
                            <a:schemeClr val="dk1"/>
                          </a:solidFill>
                          <a:latin typeface="+mn-lt"/>
                          <a:ea typeface="+mn-ea"/>
                          <a:cs typeface="+mn-cs"/>
                        </a:rPr>
                        <a:t>must approach it differently. 	</a:t>
                      </a:r>
                    </a:p>
                    <a:p>
                      <a:endParaRPr lang="en-US" dirty="0"/>
                    </a:p>
                  </a:txBody>
                  <a:tcPr/>
                </a:tc>
                <a:extLst>
                  <a:ext uri="{0D108BD9-81ED-4DB2-BD59-A6C34878D82A}">
                    <a16:rowId xmlns:a16="http://schemas.microsoft.com/office/drawing/2014/main" val="10003"/>
                  </a:ext>
                </a:extLst>
              </a:tr>
              <a:tr h="1404046">
                <a:tc>
                  <a:txBody>
                    <a:bodyPr/>
                    <a:lstStyle/>
                    <a:p>
                      <a:endParaRPr lang="en-US" sz="1800" kern="1200" baseline="0" dirty="0">
                        <a:solidFill>
                          <a:schemeClr val="dk1"/>
                        </a:solidFill>
                        <a:latin typeface="+mn-lt"/>
                        <a:ea typeface="+mn-ea"/>
                        <a:cs typeface="+mn-cs"/>
                      </a:endParaRPr>
                    </a:p>
                    <a:p>
                      <a:r>
                        <a:rPr lang="en-US" sz="1800" kern="1200" baseline="0" dirty="0">
                          <a:solidFill>
                            <a:schemeClr val="dk1"/>
                          </a:solidFill>
                          <a:latin typeface="+mn-lt"/>
                          <a:ea typeface="+mn-ea"/>
                          <a:cs typeface="+mn-cs"/>
                        </a:rPr>
                        <a:t> Our </a:t>
                      </a:r>
                      <a:r>
                        <a:rPr lang="en-US" sz="1800" b="1" kern="1200" baseline="0" dirty="0">
                          <a:solidFill>
                            <a:schemeClr val="dk1"/>
                          </a:solidFill>
                          <a:latin typeface="+mn-lt"/>
                          <a:ea typeface="+mn-ea"/>
                          <a:cs typeface="+mn-cs"/>
                        </a:rPr>
                        <a:t>request is that on your return, you </a:t>
                      </a:r>
                      <a:r>
                        <a:rPr lang="en-US" sz="1800" b="1" i="1" kern="1200" baseline="0" dirty="0">
                          <a:solidFill>
                            <a:schemeClr val="dk1"/>
                          </a:solidFill>
                          <a:latin typeface="+mn-lt"/>
                          <a:ea typeface="+mn-ea"/>
                          <a:cs typeface="+mn-cs"/>
                        </a:rPr>
                        <a:t>conduct a review of the data and provide an immediate report.</a:t>
                      </a:r>
                    </a:p>
                  </a:txBody>
                  <a:tcPr/>
                </a:tc>
                <a:tc>
                  <a:txBody>
                    <a:bodyPr/>
                    <a:lstStyle/>
                    <a:p>
                      <a:endParaRPr lang="en-US" sz="1800" kern="1200" baseline="0" dirty="0">
                        <a:solidFill>
                          <a:schemeClr val="dk1"/>
                        </a:solidFill>
                        <a:latin typeface="+mn-lt"/>
                        <a:ea typeface="+mn-ea"/>
                        <a:cs typeface="+mn-cs"/>
                      </a:endParaRPr>
                    </a:p>
                    <a:p>
                      <a:r>
                        <a:rPr lang="en-US" sz="1800" kern="1200" baseline="0" dirty="0">
                          <a:solidFill>
                            <a:schemeClr val="dk1"/>
                          </a:solidFill>
                          <a:latin typeface="+mn-lt"/>
                          <a:ea typeface="+mn-ea"/>
                          <a:cs typeface="+mn-cs"/>
                        </a:rPr>
                        <a:t> We </a:t>
                      </a:r>
                      <a:r>
                        <a:rPr lang="en-US" sz="1800" b="1" kern="1200" baseline="0" dirty="0">
                          <a:solidFill>
                            <a:schemeClr val="dk1"/>
                          </a:solidFill>
                          <a:latin typeface="+mn-lt"/>
                          <a:ea typeface="+mn-ea"/>
                          <a:cs typeface="+mn-cs"/>
                        </a:rPr>
                        <a:t>request that when you return, you review the data and report immediately. 	</a:t>
                      </a:r>
                    </a:p>
                    <a:p>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 </a:t>
            </a:r>
            <a:r>
              <a:rPr lang="en-US" b="1" dirty="0"/>
              <a:t>COMMON NOMINALIZATIONS-verbs </a:t>
            </a:r>
            <a:endParaRPr lang="en-US" dirty="0"/>
          </a:p>
        </p:txBody>
      </p:sp>
      <p:graphicFrame>
        <p:nvGraphicFramePr>
          <p:cNvPr id="4" name="Content Placeholder 3"/>
          <p:cNvGraphicFramePr>
            <a:graphicFrameLocks noGrp="1"/>
          </p:cNvGraphicFramePr>
          <p:nvPr>
            <p:ph idx="1"/>
          </p:nvPr>
        </p:nvGraphicFramePr>
        <p:xfrm>
          <a:off x="457200" y="1600200"/>
          <a:ext cx="8229600" cy="37084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Liberated</a:t>
                      </a:r>
                      <a:r>
                        <a:rPr lang="en-US" baseline="0" dirty="0"/>
                        <a:t> verb</a:t>
                      </a:r>
                      <a:endParaRPr lang="en-US" dirty="0"/>
                    </a:p>
                  </a:txBody>
                  <a:tcPr/>
                </a:tc>
                <a:tc>
                  <a:txBody>
                    <a:bodyPr/>
                    <a:lstStyle/>
                    <a:p>
                      <a:r>
                        <a:rPr lang="en-US" dirty="0"/>
                        <a:t>Nominalization</a:t>
                      </a:r>
                    </a:p>
                  </a:txBody>
                  <a:tcPr/>
                </a:tc>
                <a:extLst>
                  <a:ext uri="{0D108BD9-81ED-4DB2-BD59-A6C34878D82A}">
                    <a16:rowId xmlns:a16="http://schemas.microsoft.com/office/drawing/2014/main" val="10000"/>
                  </a:ext>
                </a:extLst>
              </a:tr>
              <a:tr h="370840">
                <a:tc>
                  <a:txBody>
                    <a:bodyPr/>
                    <a:lstStyle/>
                    <a:p>
                      <a:r>
                        <a:rPr lang="en-US" dirty="0"/>
                        <a:t>Discover</a:t>
                      </a:r>
                    </a:p>
                  </a:txBody>
                  <a:tcPr/>
                </a:tc>
                <a:tc>
                  <a:txBody>
                    <a:bodyPr/>
                    <a:lstStyle/>
                    <a:p>
                      <a:r>
                        <a:rPr lang="en-US" dirty="0"/>
                        <a:t>Discovery</a:t>
                      </a:r>
                    </a:p>
                  </a:txBody>
                  <a:tcPr/>
                </a:tc>
                <a:extLst>
                  <a:ext uri="{0D108BD9-81ED-4DB2-BD59-A6C34878D82A}">
                    <a16:rowId xmlns:a16="http://schemas.microsoft.com/office/drawing/2014/main" val="10001"/>
                  </a:ext>
                </a:extLst>
              </a:tr>
              <a:tr h="370840">
                <a:tc>
                  <a:txBody>
                    <a:bodyPr/>
                    <a:lstStyle/>
                    <a:p>
                      <a:r>
                        <a:rPr lang="en-US" dirty="0"/>
                        <a:t>Move</a:t>
                      </a:r>
                    </a:p>
                  </a:txBody>
                  <a:tcPr/>
                </a:tc>
                <a:tc>
                  <a:txBody>
                    <a:bodyPr/>
                    <a:lstStyle/>
                    <a:p>
                      <a:r>
                        <a:rPr lang="en-US" dirty="0"/>
                        <a:t>Movement</a:t>
                      </a:r>
                    </a:p>
                  </a:txBody>
                  <a:tcPr/>
                </a:tc>
                <a:extLst>
                  <a:ext uri="{0D108BD9-81ED-4DB2-BD59-A6C34878D82A}">
                    <a16:rowId xmlns:a16="http://schemas.microsoft.com/office/drawing/2014/main" val="10002"/>
                  </a:ext>
                </a:extLst>
              </a:tr>
              <a:tr h="370840">
                <a:tc>
                  <a:txBody>
                    <a:bodyPr/>
                    <a:lstStyle/>
                    <a:p>
                      <a:r>
                        <a:rPr lang="en-US" dirty="0"/>
                        <a:t>Resist</a:t>
                      </a:r>
                    </a:p>
                  </a:txBody>
                  <a:tcPr/>
                </a:tc>
                <a:tc>
                  <a:txBody>
                    <a:bodyPr/>
                    <a:lstStyle/>
                    <a:p>
                      <a:r>
                        <a:rPr lang="en-US" dirty="0"/>
                        <a:t>Resistance</a:t>
                      </a:r>
                    </a:p>
                  </a:txBody>
                  <a:tcPr/>
                </a:tc>
                <a:extLst>
                  <a:ext uri="{0D108BD9-81ED-4DB2-BD59-A6C34878D82A}">
                    <a16:rowId xmlns:a16="http://schemas.microsoft.com/office/drawing/2014/main" val="10003"/>
                  </a:ext>
                </a:extLst>
              </a:tr>
              <a:tr h="370840">
                <a:tc>
                  <a:txBody>
                    <a:bodyPr/>
                    <a:lstStyle/>
                    <a:p>
                      <a:r>
                        <a:rPr lang="en-US" dirty="0"/>
                        <a:t>React</a:t>
                      </a:r>
                    </a:p>
                  </a:txBody>
                  <a:tcPr/>
                </a:tc>
                <a:tc>
                  <a:txBody>
                    <a:bodyPr/>
                    <a:lstStyle/>
                    <a:p>
                      <a:r>
                        <a:rPr lang="en-US" dirty="0"/>
                        <a:t>Reaction</a:t>
                      </a:r>
                    </a:p>
                  </a:txBody>
                  <a:tcPr/>
                </a:tc>
                <a:extLst>
                  <a:ext uri="{0D108BD9-81ED-4DB2-BD59-A6C34878D82A}">
                    <a16:rowId xmlns:a16="http://schemas.microsoft.com/office/drawing/2014/main" val="10004"/>
                  </a:ext>
                </a:extLst>
              </a:tr>
              <a:tr h="370840">
                <a:tc>
                  <a:txBody>
                    <a:bodyPr/>
                    <a:lstStyle/>
                    <a:p>
                      <a:r>
                        <a:rPr lang="en-US" dirty="0"/>
                        <a:t>Fail</a:t>
                      </a:r>
                    </a:p>
                  </a:txBody>
                  <a:tcPr/>
                </a:tc>
                <a:tc>
                  <a:txBody>
                    <a:bodyPr/>
                    <a:lstStyle/>
                    <a:p>
                      <a:r>
                        <a:rPr lang="en-US" dirty="0"/>
                        <a:t>Failure</a:t>
                      </a:r>
                    </a:p>
                  </a:txBody>
                  <a:tcPr/>
                </a:tc>
                <a:extLst>
                  <a:ext uri="{0D108BD9-81ED-4DB2-BD59-A6C34878D82A}">
                    <a16:rowId xmlns:a16="http://schemas.microsoft.com/office/drawing/2014/main" val="10005"/>
                  </a:ext>
                </a:extLst>
              </a:tr>
              <a:tr h="370840">
                <a:tc>
                  <a:txBody>
                    <a:bodyPr/>
                    <a:lstStyle/>
                    <a:p>
                      <a:r>
                        <a:rPr lang="en-US" dirty="0"/>
                        <a:t>Refuse</a:t>
                      </a:r>
                    </a:p>
                  </a:txBody>
                  <a:tcPr/>
                </a:tc>
                <a:tc>
                  <a:txBody>
                    <a:bodyPr/>
                    <a:lstStyle/>
                    <a:p>
                      <a:r>
                        <a:rPr lang="en-US" dirty="0"/>
                        <a:t>Refusal</a:t>
                      </a:r>
                    </a:p>
                  </a:txBody>
                  <a:tcPr/>
                </a:tc>
                <a:extLst>
                  <a:ext uri="{0D108BD9-81ED-4DB2-BD59-A6C34878D82A}">
                    <a16:rowId xmlns:a16="http://schemas.microsoft.com/office/drawing/2014/main" val="10006"/>
                  </a:ext>
                </a:extLst>
              </a:tr>
              <a:tr h="370840">
                <a:tc>
                  <a:txBody>
                    <a:bodyPr/>
                    <a:lstStyle/>
                    <a:p>
                      <a:r>
                        <a:rPr lang="en-US" dirty="0"/>
                        <a:t>Analysis</a:t>
                      </a:r>
                    </a:p>
                  </a:txBody>
                  <a:tcPr/>
                </a:tc>
                <a:tc>
                  <a:txBody>
                    <a:bodyPr/>
                    <a:lstStyle/>
                    <a:p>
                      <a:r>
                        <a:rPr lang="en-US" dirty="0"/>
                        <a:t>Analyze</a:t>
                      </a:r>
                    </a:p>
                  </a:txBody>
                  <a:tcPr/>
                </a:tc>
                <a:extLst>
                  <a:ext uri="{0D108BD9-81ED-4DB2-BD59-A6C34878D82A}">
                    <a16:rowId xmlns:a16="http://schemas.microsoft.com/office/drawing/2014/main" val="10007"/>
                  </a:ext>
                </a:extLst>
              </a:tr>
              <a:tr h="370840">
                <a:tc>
                  <a:txBody>
                    <a:bodyPr/>
                    <a:lstStyle/>
                    <a:p>
                      <a:r>
                        <a:rPr lang="en-US" dirty="0"/>
                        <a:t>Destabilization</a:t>
                      </a:r>
                    </a:p>
                  </a:txBody>
                  <a:tcPr/>
                </a:tc>
                <a:tc>
                  <a:txBody>
                    <a:bodyPr/>
                    <a:lstStyle/>
                    <a:p>
                      <a:r>
                        <a:rPr lang="en-US" dirty="0"/>
                        <a:t>Destabilize </a:t>
                      </a:r>
                    </a:p>
                  </a:txBody>
                  <a:tcPr/>
                </a:tc>
                <a:extLst>
                  <a:ext uri="{0D108BD9-81ED-4DB2-BD59-A6C34878D82A}">
                    <a16:rowId xmlns:a16="http://schemas.microsoft.com/office/drawing/2014/main" val="10008"/>
                  </a:ext>
                </a:extLst>
              </a:tr>
              <a:tr h="370840">
                <a:tc>
                  <a:txBody>
                    <a:bodyPr/>
                    <a:lstStyle/>
                    <a:p>
                      <a:r>
                        <a:rPr lang="en-US" dirty="0"/>
                        <a:t>Study</a:t>
                      </a:r>
                    </a:p>
                  </a:txBody>
                  <a:tcPr/>
                </a:tc>
                <a:tc>
                  <a:txBody>
                    <a:bodyPr/>
                    <a:lstStyle/>
                    <a:p>
                      <a:r>
                        <a:rPr lang="en-US" dirty="0"/>
                        <a:t>Studies</a:t>
                      </a:r>
                      <a:r>
                        <a:rPr lang="en-US" baseline="0" dirty="0"/>
                        <a:t> </a:t>
                      </a:r>
                      <a:endParaRPr lang="en-US" dirty="0"/>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COMMON NOMINALIZATIONS-          adjectives</a:t>
            </a:r>
            <a:endParaRPr lang="en-US" dirty="0"/>
          </a:p>
        </p:txBody>
      </p:sp>
      <p:graphicFrame>
        <p:nvGraphicFramePr>
          <p:cNvPr id="4" name="Content Placeholder 3"/>
          <p:cNvGraphicFramePr>
            <a:graphicFrameLocks noGrp="1"/>
          </p:cNvGraphicFramePr>
          <p:nvPr>
            <p:ph idx="1"/>
          </p:nvPr>
        </p:nvGraphicFramePr>
        <p:xfrm>
          <a:off x="457200" y="1600200"/>
          <a:ext cx="8229600" cy="28651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Adjectives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Nominalization</a:t>
                      </a:r>
                    </a:p>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Careless</a:t>
                      </a:r>
                    </a:p>
                  </a:txBody>
                  <a:tcPr/>
                </a:tc>
                <a:tc>
                  <a:txBody>
                    <a:bodyPr/>
                    <a:lstStyle/>
                    <a:p>
                      <a:r>
                        <a:rPr lang="en-US" dirty="0"/>
                        <a:t>Carelessness </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a:t>
                      </a:r>
                    </a:p>
                  </a:txBody>
                  <a:tcPr/>
                </a:tc>
                <a:tc>
                  <a:txBody>
                    <a:bodyPr/>
                    <a:lstStyle/>
                    <a:p>
                      <a:r>
                        <a:rPr lang="en-US" dirty="0"/>
                        <a:t>Difficulty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Different</a:t>
                      </a:r>
                    </a:p>
                  </a:txBody>
                  <a:tcPr/>
                </a:tc>
                <a:tc>
                  <a:txBody>
                    <a:bodyPr/>
                    <a:lstStyle/>
                    <a:p>
                      <a:r>
                        <a:rPr lang="en-US" dirty="0"/>
                        <a:t>Difference</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Applicable</a:t>
                      </a:r>
                    </a:p>
                  </a:txBody>
                  <a:tcPr/>
                </a:tc>
                <a:tc>
                  <a:txBody>
                    <a:bodyPr/>
                    <a:lstStyle/>
                    <a:p>
                      <a:r>
                        <a:rPr lang="en-US" dirty="0"/>
                        <a:t>Applicability</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Intense</a:t>
                      </a:r>
                    </a:p>
                  </a:txBody>
                  <a:tcPr/>
                </a:tc>
                <a:tc>
                  <a:txBody>
                    <a:bodyPr/>
                    <a:lstStyle/>
                    <a:p>
                      <a:r>
                        <a:rPr lang="en-US" dirty="0"/>
                        <a:t>intensity</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Applicable </a:t>
                      </a:r>
                    </a:p>
                  </a:txBody>
                  <a:tcPr/>
                </a:tc>
                <a:tc>
                  <a:txBody>
                    <a:bodyPr/>
                    <a:lstStyle/>
                    <a:p>
                      <a:r>
                        <a:rPr lang="en-US" dirty="0"/>
                        <a:t>Application </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CLARITY</a:t>
            </a:r>
          </a:p>
        </p:txBody>
      </p:sp>
      <p:sp>
        <p:nvSpPr>
          <p:cNvPr id="3" name="Content Placeholder 2"/>
          <p:cNvSpPr>
            <a:spLocks noGrp="1"/>
          </p:cNvSpPr>
          <p:nvPr>
            <p:ph idx="1"/>
          </p:nvPr>
        </p:nvSpPr>
        <p:spPr>
          <a:xfrm>
            <a:off x="337728" y="914400"/>
            <a:ext cx="8468544" cy="715124"/>
          </a:xfrm>
        </p:spPr>
        <p:txBody>
          <a:bodyPr/>
          <a:lstStyle/>
          <a:p>
            <a:pPr algn="just"/>
            <a:r>
              <a:rPr lang="en-US" sz="2400" b="1" dirty="0">
                <a:solidFill>
                  <a:schemeClr val="tx1"/>
                </a:solidFill>
              </a:rPr>
              <a:t>Getting the meaning from your head to the head of your          reader accurately is the purpose of clarity. </a:t>
            </a:r>
          </a:p>
        </p:txBody>
      </p:sp>
      <p:sp>
        <p:nvSpPr>
          <p:cNvPr id="4" name="Content Placeholder 3"/>
          <p:cNvSpPr>
            <a:spLocks noGrp="1"/>
          </p:cNvSpPr>
          <p:nvPr>
            <p:ph idx="10"/>
          </p:nvPr>
        </p:nvSpPr>
        <p:spPr>
          <a:xfrm>
            <a:off x="107504" y="1660004"/>
            <a:ext cx="9036496" cy="4446984"/>
          </a:xfrm>
        </p:spPr>
        <p:txBody>
          <a:bodyPr/>
          <a:lstStyle/>
          <a:p>
            <a:pPr algn="just"/>
            <a:r>
              <a:rPr lang="en-US" sz="2400" b="1" u="sng" dirty="0">
                <a:solidFill>
                  <a:schemeClr val="tx1"/>
                </a:solidFill>
              </a:rPr>
              <a:t>Consequences of lack of clarity:</a:t>
            </a:r>
          </a:p>
          <a:p>
            <a:pPr algn="just"/>
            <a:endParaRPr lang="en-US" sz="2400" b="1" u="sng" dirty="0">
              <a:solidFill>
                <a:schemeClr val="tx1"/>
              </a:solidFill>
            </a:endParaRPr>
          </a:p>
          <a:p>
            <a:pPr lvl="0" algn="just"/>
            <a:r>
              <a:rPr lang="en" sz="2400" dirty="0"/>
              <a:t>If the audience responds to a memo, letter, report, or manual   with, </a:t>
            </a:r>
          </a:p>
          <a:p>
            <a:pPr lvl="0" algn="just"/>
            <a:r>
              <a:rPr lang="en" sz="2400" dirty="0"/>
              <a:t>“Huh?” what has the writer accomplished? If the                         correspondence is not clearly understood, the reader will either call the writer for further </a:t>
            </a:r>
          </a:p>
          <a:p>
            <a:pPr lvl="0" algn="just"/>
            <a:r>
              <a:rPr lang="en" sz="2400" dirty="0"/>
              <a:t>clarification, or just ignore the information. In either case, the     writer’s time is wasted; the reader’s time is wasted; the            message is lost. </a:t>
            </a:r>
          </a:p>
          <a:p>
            <a:endParaRPr lang="en-US" sz="2000" b="1" u="sng" dirty="0">
              <a:solidFill>
                <a:schemeClr val="tx1"/>
              </a:solidFill>
            </a:endParaRPr>
          </a:p>
          <a:p>
            <a:endParaRPr lang="en-US" sz="2000" b="1" u="sng" dirty="0">
              <a:solidFill>
                <a:schemeClr val="tx1"/>
              </a:solidFill>
            </a:endParaRPr>
          </a:p>
          <a:p>
            <a:endParaRPr lang="en-US" sz="2000" b="1" u="sng" dirty="0">
              <a:solidFill>
                <a:schemeClr val="tx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avoid Nominalizations</a:t>
            </a:r>
          </a:p>
        </p:txBody>
      </p:sp>
      <p:sp>
        <p:nvSpPr>
          <p:cNvPr id="3" name="Content Placeholder 2"/>
          <p:cNvSpPr>
            <a:spLocks noGrp="1"/>
          </p:cNvSpPr>
          <p:nvPr>
            <p:ph idx="1"/>
          </p:nvPr>
        </p:nvSpPr>
        <p:spPr/>
        <p:txBody>
          <a:bodyPr>
            <a:normAutofit fontScale="70000" lnSpcReduction="20000"/>
          </a:bodyPr>
          <a:lstStyle/>
          <a:p>
            <a:endParaRPr lang="en-US" dirty="0"/>
          </a:p>
          <a:p>
            <a:pPr>
              <a:buNone/>
            </a:pPr>
            <a:r>
              <a:rPr lang="en-US" dirty="0"/>
              <a:t>1. When the nominalization follows an empty verb,  change    the nominalization to a verb that can replace the empty     verb. </a:t>
            </a:r>
          </a:p>
          <a:p>
            <a:pPr>
              <a:buNone/>
            </a:pPr>
            <a:r>
              <a:rPr lang="en-US" dirty="0"/>
              <a:t>The police </a:t>
            </a:r>
            <a:r>
              <a:rPr lang="en-US" b="1" dirty="0"/>
              <a:t>conducted an </a:t>
            </a:r>
            <a:r>
              <a:rPr lang="en-US" b="1" i="1" dirty="0"/>
              <a:t>investigation of the matter. </a:t>
            </a:r>
          </a:p>
          <a:p>
            <a:pPr>
              <a:buNone/>
            </a:pPr>
            <a:r>
              <a:rPr lang="en-US" dirty="0"/>
              <a:t>The police </a:t>
            </a:r>
            <a:r>
              <a:rPr lang="en-US" i="1" dirty="0"/>
              <a:t>investigated the matter.</a:t>
            </a:r>
          </a:p>
          <a:p>
            <a:pPr>
              <a:buNone/>
            </a:pPr>
            <a:r>
              <a:rPr lang="en-US" i="1" dirty="0"/>
              <a:t> </a:t>
            </a:r>
          </a:p>
          <a:p>
            <a:pPr>
              <a:buNone/>
            </a:pPr>
            <a:r>
              <a:rPr lang="en-US" dirty="0"/>
              <a:t>2. When a nominalization follows a </a:t>
            </a:r>
            <a:r>
              <a:rPr lang="en-US" i="1" dirty="0"/>
              <a:t>there is or there are,       </a:t>
            </a:r>
          </a:p>
          <a:p>
            <a:pPr>
              <a:buNone/>
            </a:pPr>
            <a:r>
              <a:rPr lang="en-US" i="1" dirty="0"/>
              <a:t>change the nominalization into a verb and find the subject. </a:t>
            </a:r>
          </a:p>
          <a:p>
            <a:pPr>
              <a:buNone/>
            </a:pPr>
            <a:endParaRPr lang="en-US" dirty="0"/>
          </a:p>
          <a:p>
            <a:pPr>
              <a:buNone/>
            </a:pPr>
            <a:r>
              <a:rPr lang="en-US" b="1" dirty="0"/>
              <a:t>There was considerable </a:t>
            </a:r>
            <a:r>
              <a:rPr lang="en-US" b="1" i="1" dirty="0"/>
              <a:t>erosion of the land from the floods. </a:t>
            </a:r>
          </a:p>
          <a:p>
            <a:pPr>
              <a:buNone/>
            </a:pPr>
            <a:r>
              <a:rPr lang="en-US" dirty="0"/>
              <a:t>The floods considerably </a:t>
            </a:r>
            <a:r>
              <a:rPr lang="en-US" i="1" dirty="0"/>
              <a:t>eroded the land. </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avoid Nominalizations</a:t>
            </a:r>
          </a:p>
        </p:txBody>
      </p:sp>
      <p:sp>
        <p:nvSpPr>
          <p:cNvPr id="3" name="Content Placeholder 2"/>
          <p:cNvSpPr>
            <a:spLocks noGrp="1"/>
          </p:cNvSpPr>
          <p:nvPr>
            <p:ph idx="1"/>
          </p:nvPr>
        </p:nvSpPr>
        <p:spPr/>
        <p:txBody>
          <a:bodyPr>
            <a:normAutofit fontScale="62500" lnSpcReduction="20000"/>
          </a:bodyPr>
          <a:lstStyle/>
          <a:p>
            <a:endParaRPr lang="en-US" dirty="0"/>
          </a:p>
          <a:p>
            <a:pPr>
              <a:buNone/>
            </a:pPr>
            <a:r>
              <a:rPr lang="en-US" dirty="0"/>
              <a:t>3. When the nominalization is the subject of an empty verb,           change the nominalization to a verb and find a new subject. </a:t>
            </a:r>
          </a:p>
          <a:p>
            <a:pPr>
              <a:buNone/>
            </a:pPr>
            <a:endParaRPr lang="en-US" dirty="0"/>
          </a:p>
          <a:p>
            <a:pPr>
              <a:buNone/>
            </a:pPr>
            <a:r>
              <a:rPr lang="en-US" dirty="0"/>
              <a:t>Our </a:t>
            </a:r>
            <a:r>
              <a:rPr lang="en-US" i="1" dirty="0"/>
              <a:t>intention </a:t>
            </a:r>
            <a:r>
              <a:rPr lang="en-US" b="1" i="1" dirty="0"/>
              <a:t>is to audit the records of the program. </a:t>
            </a:r>
          </a:p>
          <a:p>
            <a:pPr>
              <a:buNone/>
            </a:pPr>
            <a:r>
              <a:rPr lang="en-US" dirty="0"/>
              <a:t>We </a:t>
            </a:r>
            <a:r>
              <a:rPr lang="en-US" i="1" dirty="0"/>
              <a:t>intend to audit the records of the program. </a:t>
            </a:r>
          </a:p>
          <a:p>
            <a:pPr>
              <a:buNone/>
            </a:pPr>
            <a:endParaRPr lang="en-US" i="1" dirty="0"/>
          </a:p>
          <a:p>
            <a:pPr>
              <a:buNone/>
            </a:pPr>
            <a:r>
              <a:rPr lang="en-US" dirty="0"/>
              <a:t>4. When you find two nominalizations in a row, make at least the      first into a verb. Then either leave the second as it is or turn it     into a verb in a clause beginning with </a:t>
            </a:r>
            <a:r>
              <a:rPr lang="en-US" i="1" dirty="0"/>
              <a:t>how or why. </a:t>
            </a:r>
          </a:p>
          <a:p>
            <a:pPr>
              <a:buNone/>
            </a:pPr>
            <a:endParaRPr lang="en-US" dirty="0"/>
          </a:p>
          <a:p>
            <a:pPr>
              <a:buNone/>
            </a:pPr>
            <a:r>
              <a:rPr lang="en-US" dirty="0"/>
              <a:t>There was first a </a:t>
            </a:r>
            <a:r>
              <a:rPr lang="en-US" b="1" dirty="0"/>
              <a:t>review of the evolution of the dorsal fin. </a:t>
            </a:r>
          </a:p>
          <a:p>
            <a:pPr>
              <a:buNone/>
            </a:pPr>
            <a:r>
              <a:rPr lang="en-US" dirty="0"/>
              <a:t>First, she </a:t>
            </a:r>
            <a:r>
              <a:rPr lang="en-US" b="1" dirty="0"/>
              <a:t>reviewed the evolution of the dorsal fin. </a:t>
            </a:r>
          </a:p>
          <a:p>
            <a:pPr>
              <a:buNone/>
            </a:pPr>
            <a:r>
              <a:rPr lang="en-US" dirty="0"/>
              <a:t>First, she </a:t>
            </a:r>
            <a:r>
              <a:rPr lang="en-US" b="1" dirty="0"/>
              <a:t>reviewed </a:t>
            </a:r>
            <a:r>
              <a:rPr lang="en-US" b="1" i="1" dirty="0"/>
              <a:t>how the dorsal fin evolved. </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avoid Nominalizations</a:t>
            </a:r>
          </a:p>
        </p:txBody>
      </p:sp>
      <p:sp>
        <p:nvSpPr>
          <p:cNvPr id="3" name="Content Placeholder 2"/>
          <p:cNvSpPr>
            <a:spLocks noGrp="1"/>
          </p:cNvSpPr>
          <p:nvPr>
            <p:ph idx="1"/>
          </p:nvPr>
        </p:nvSpPr>
        <p:spPr/>
        <p:txBody>
          <a:bodyPr/>
          <a:lstStyle/>
          <a:p>
            <a:endParaRPr lang="en-US" dirty="0"/>
          </a:p>
          <a:p>
            <a:pPr>
              <a:buNone/>
            </a:pPr>
            <a:r>
              <a:rPr lang="en-US" dirty="0"/>
              <a:t>5. We have to revise most extensively      when a nominalization in a subject is      linked to another nominalization in the  predicate. </a:t>
            </a:r>
          </a:p>
          <a:p>
            <a:pPr>
              <a:buNone/>
            </a:pPr>
            <a:r>
              <a:rPr lang="en-US" b="1" dirty="0"/>
              <a:t>Subject: Their cessation of hostilities </a:t>
            </a:r>
          </a:p>
          <a:p>
            <a:pPr>
              <a:buNone/>
            </a:pPr>
            <a:r>
              <a:rPr lang="en-US" b="1" dirty="0"/>
              <a:t>Logical Connection: was because of </a:t>
            </a:r>
          </a:p>
          <a:p>
            <a:pPr>
              <a:buNone/>
            </a:pPr>
            <a:r>
              <a:rPr lang="en-US" b="1" dirty="0"/>
              <a:t>Object: personnel losses. </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LIBERATE DISGUISED VERBS</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a:t>make a recommendation</a:t>
            </a:r>
          </a:p>
          <a:p>
            <a:pPr lvl="0"/>
            <a:r>
              <a:rPr lang="en-US" dirty="0"/>
              <a:t>formulate an argument</a:t>
            </a:r>
          </a:p>
          <a:p>
            <a:pPr lvl="0"/>
            <a:r>
              <a:rPr lang="en-US" dirty="0"/>
              <a:t>raise an objection</a:t>
            </a:r>
          </a:p>
          <a:p>
            <a:pPr lvl="0"/>
            <a:r>
              <a:rPr lang="en-US" dirty="0"/>
              <a:t>make restitution</a:t>
            </a:r>
          </a:p>
          <a:p>
            <a:pPr lvl="0"/>
            <a:r>
              <a:rPr lang="en-US" dirty="0"/>
              <a:t>express resentment</a:t>
            </a:r>
          </a:p>
          <a:p>
            <a:pPr lvl="0"/>
            <a:r>
              <a:rPr lang="en-US" dirty="0"/>
              <a:t>arrive at a conclusion</a:t>
            </a:r>
          </a:p>
          <a:p>
            <a:pPr lvl="0"/>
            <a:r>
              <a:rPr lang="en-US" dirty="0"/>
              <a:t>perform an analysis</a:t>
            </a:r>
          </a:p>
          <a:p>
            <a:pPr lvl="0"/>
            <a:r>
              <a:rPr lang="en-US" dirty="0"/>
              <a:t>develop a plan</a:t>
            </a:r>
          </a:p>
          <a:p>
            <a:pPr lvl="0"/>
            <a:r>
              <a:rPr lang="en-US" dirty="0"/>
              <a:t>exercise conformity</a:t>
            </a:r>
          </a:p>
          <a:p>
            <a:pPr lvl="0"/>
            <a:r>
              <a:rPr lang="en-US" dirty="0"/>
              <a:t>undertake a development </a:t>
            </a:r>
          </a:p>
          <a:p>
            <a:pPr lvl="0"/>
            <a:r>
              <a:rPr lang="en-US" dirty="0"/>
              <a:t>find a solution</a:t>
            </a:r>
          </a:p>
          <a:p>
            <a:r>
              <a:rPr lang="en-US" dirty="0"/>
              <a:t>make a decision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LIBERATE DISGUISED VERBS</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a:t>The theory makes the postulation that long-term stability of species (with only minor modifications) in </a:t>
            </a:r>
            <a:r>
              <a:rPr lang="en-US" dirty="0" err="1"/>
              <a:t>paleontologic</a:t>
            </a:r>
            <a:r>
              <a:rPr lang="en-US" dirty="0"/>
              <a:t>     time is punctuated by bursts of time in which many species are extinguished.</a:t>
            </a:r>
          </a:p>
          <a:p>
            <a:pPr lvl="0"/>
            <a:r>
              <a:rPr lang="en-US" dirty="0"/>
              <a:t>Freshmen have frequently made complaints about the       cafeteria food.</a:t>
            </a:r>
          </a:p>
          <a:p>
            <a:pPr lvl="0"/>
            <a:r>
              <a:rPr lang="en-US" dirty="0"/>
              <a:t>Species managed to achieve evolution from parental         species that made an escape from extinction by virtue of    their    geographic isolation.</a:t>
            </a:r>
          </a:p>
          <a:p>
            <a:pPr lvl="0"/>
            <a:r>
              <a:rPr lang="en-US" dirty="0"/>
              <a:t>The Sumerians are credited with the invention of writing toward the end of the fourth millennium B.C.</a:t>
            </a:r>
          </a:p>
          <a:p>
            <a:pPr lvl="0"/>
            <a:r>
              <a:rPr lang="en-US" dirty="0"/>
              <a:t>Neither the clay tablet nor the papyrus roll underwent      much change in form during the next three thousand years.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Don’t bury the main verb</a:t>
            </a:r>
          </a:p>
        </p:txBody>
      </p:sp>
      <p:sp>
        <p:nvSpPr>
          <p:cNvPr id="3" name="Content Placeholder 2"/>
          <p:cNvSpPr>
            <a:spLocks noGrp="1"/>
          </p:cNvSpPr>
          <p:nvPr>
            <p:ph idx="1"/>
          </p:nvPr>
        </p:nvSpPr>
        <p:spPr/>
        <p:txBody>
          <a:bodyPr/>
          <a:lstStyle/>
          <a:p>
            <a:r>
              <a:rPr lang="en-US" dirty="0"/>
              <a:t>Keep the subject and main verb</a:t>
            </a:r>
          </a:p>
          <a:p>
            <a:pPr>
              <a:buNone/>
            </a:pPr>
            <a:r>
              <a:rPr lang="en-US" dirty="0"/>
              <a:t>  (predicate) close together at the start of</a:t>
            </a:r>
          </a:p>
          <a:p>
            <a:pPr>
              <a:buNone/>
            </a:pPr>
            <a:r>
              <a:rPr lang="en-US" dirty="0"/>
              <a:t>  the sentence…</a:t>
            </a:r>
          </a:p>
          <a:p>
            <a:pPr>
              <a:buNone/>
            </a:pPr>
            <a:r>
              <a:rPr lang="en-US" dirty="0"/>
              <a:t>   Readers are waiting for the verb!</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Don’t bury the main verb</a:t>
            </a:r>
          </a:p>
        </p:txBody>
      </p:sp>
      <p:sp>
        <p:nvSpPr>
          <p:cNvPr id="3" name="Content Placeholder 2"/>
          <p:cNvSpPr>
            <a:spLocks noGrp="1"/>
          </p:cNvSpPr>
          <p:nvPr>
            <p:ph idx="1"/>
          </p:nvPr>
        </p:nvSpPr>
        <p:spPr/>
        <p:txBody>
          <a:bodyPr/>
          <a:lstStyle/>
          <a:p>
            <a:pPr>
              <a:buNone/>
            </a:pPr>
            <a:r>
              <a:rPr lang="en-US" dirty="0"/>
              <a:t>The case of the buried predicate…</a:t>
            </a:r>
          </a:p>
          <a:p>
            <a:pPr marL="0" algn="just">
              <a:buNone/>
            </a:pPr>
            <a:r>
              <a:rPr lang="en-US" dirty="0"/>
              <a:t>One study of 930 adults with multiple</a:t>
            </a:r>
          </a:p>
          <a:p>
            <a:pPr marL="0" algn="just">
              <a:buNone/>
            </a:pPr>
            <a:r>
              <a:rPr lang="en-US" dirty="0"/>
              <a:t>sclerosis (MS) receiving care in one of two</a:t>
            </a:r>
          </a:p>
          <a:p>
            <a:pPr marL="0" algn="just">
              <a:buNone/>
            </a:pPr>
            <a:r>
              <a:rPr lang="en-US" dirty="0"/>
              <a:t>managed care settings or in a                 fee-for-service setting found that only      two-thirds of those needing to contact a  neurologist for an Ms-related problem in    the prior 6 months had done so (</a:t>
            </a:r>
            <a:r>
              <a:rPr lang="en-US" dirty="0" err="1"/>
              <a:t>Vickrey</a:t>
            </a:r>
            <a:r>
              <a:rPr lang="en-US" dirty="0"/>
              <a:t> et al 1999).</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Avoiding redundancy</a:t>
            </a:r>
            <a:br>
              <a:rPr lang="en-US" dirty="0"/>
            </a:br>
            <a:endParaRPr lang="en-US" dirty="0"/>
          </a:p>
        </p:txBody>
      </p:sp>
      <p:sp>
        <p:nvSpPr>
          <p:cNvPr id="3" name="Content Placeholder 2"/>
          <p:cNvSpPr>
            <a:spLocks noGrp="1"/>
          </p:cNvSpPr>
          <p:nvPr>
            <p:ph idx="1"/>
          </p:nvPr>
        </p:nvSpPr>
        <p:spPr/>
        <p:txBody>
          <a:bodyPr/>
          <a:lstStyle/>
          <a:p>
            <a:r>
              <a:rPr lang="en-US" dirty="0"/>
              <a:t>Why say, “The used car will cost the sum of $1,000.00”?  It is more concise to say, “The used car will cost $1,000.00.”  In this instance, “the sum of” is redundant.  The following examples replace redundancy with concise revisions: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6778"/>
            <a:ext cx="9036496" cy="821422"/>
          </a:xfrm>
        </p:spPr>
        <p:txBody>
          <a:bodyPr/>
          <a:lstStyle/>
          <a:p>
            <a:pPr algn="ctr"/>
            <a:r>
              <a:rPr lang="en-US" dirty="0">
                <a:solidFill>
                  <a:schemeClr val="tx1"/>
                </a:solidFill>
              </a:rPr>
              <a:t>CLARITY</a:t>
            </a:r>
          </a:p>
        </p:txBody>
      </p:sp>
      <p:sp>
        <p:nvSpPr>
          <p:cNvPr id="4" name="Content Placeholder 3"/>
          <p:cNvSpPr>
            <a:spLocks noGrp="1"/>
          </p:cNvSpPr>
          <p:nvPr>
            <p:ph idx="10"/>
          </p:nvPr>
        </p:nvSpPr>
        <p:spPr>
          <a:xfrm>
            <a:off x="15240" y="838200"/>
            <a:ext cx="9021256" cy="5486400"/>
          </a:xfrm>
        </p:spPr>
        <p:txBody>
          <a:bodyPr/>
          <a:lstStyle/>
          <a:p>
            <a:r>
              <a:rPr lang="en-US" sz="2200" b="1" u="sng" dirty="0">
                <a:solidFill>
                  <a:schemeClr val="tx1"/>
                </a:solidFill>
              </a:rPr>
              <a:t>Consequences of lack of clarity:</a:t>
            </a:r>
          </a:p>
          <a:p>
            <a:pPr lvl="0">
              <a:spcBef>
                <a:spcPts val="0"/>
              </a:spcBef>
            </a:pPr>
            <a:r>
              <a:rPr lang="en" sz="2200" dirty="0">
                <a:solidFill>
                  <a:schemeClr val="tx1"/>
                </a:solidFill>
              </a:rPr>
              <a:t>Clarity, however, is not just a time concern. Think of it from this </a:t>
            </a:r>
          </a:p>
          <a:p>
            <a:pPr lvl="0">
              <a:spcBef>
                <a:spcPts val="0"/>
              </a:spcBef>
            </a:pPr>
            <a:r>
              <a:rPr lang="en" sz="2200" dirty="0">
                <a:solidFill>
                  <a:schemeClr val="tx1"/>
                </a:solidFill>
              </a:rPr>
              <a:t>perspective: your company has written an installation manual for a product. The manual, unfortunately, is not clear. When the reader</a:t>
            </a:r>
          </a:p>
          <a:p>
            <a:pPr lvl="0">
              <a:spcBef>
                <a:spcPts val="0"/>
              </a:spcBef>
            </a:pPr>
            <a:r>
              <a:rPr lang="en" sz="2200" dirty="0">
                <a:solidFill>
                  <a:schemeClr val="tx1"/>
                </a:solidFill>
              </a:rPr>
              <a:t> fails to understand the content, three negatives can occur:</a:t>
            </a:r>
          </a:p>
          <a:p>
            <a:pPr marL="457200" lvl="0">
              <a:spcBef>
                <a:spcPts val="0"/>
              </a:spcBef>
            </a:pPr>
            <a:r>
              <a:rPr lang="en" sz="2200" b="1" dirty="0">
                <a:solidFill>
                  <a:schemeClr val="tx1"/>
                </a:solidFill>
                <a:highlight>
                  <a:srgbClr val="FFFF00"/>
                </a:highlight>
              </a:rPr>
              <a:t>BAD—</a:t>
            </a:r>
            <a:r>
              <a:rPr lang="en" sz="2200" b="1" dirty="0">
                <a:solidFill>
                  <a:schemeClr val="tx1"/>
                </a:solidFill>
              </a:rPr>
              <a:t>The equipment is damaged. This requires the owner to </a:t>
            </a:r>
          </a:p>
          <a:p>
            <a:pPr marL="457200" lvl="0">
              <a:spcBef>
                <a:spcPts val="0"/>
              </a:spcBef>
            </a:pPr>
            <a:r>
              <a:rPr lang="en" sz="2200" b="1" dirty="0">
                <a:solidFill>
                  <a:schemeClr val="tx1"/>
                </a:solidFill>
              </a:rPr>
              <a:t>ship the equipment back. The company will replace the            equipment, costs, and public relations have been frayed.</a:t>
            </a:r>
          </a:p>
          <a:p>
            <a:pPr marL="2286000" lvl="0">
              <a:spcBef>
                <a:spcPts val="0"/>
              </a:spcBef>
            </a:pPr>
            <a:r>
              <a:rPr lang="en" sz="2200" b="1" dirty="0">
                <a:solidFill>
                  <a:schemeClr val="tx1"/>
                </a:solidFill>
                <a:highlight>
                  <a:srgbClr val="FFFF00"/>
                </a:highlight>
              </a:rPr>
              <a:t>WORSE—</a:t>
            </a:r>
            <a:r>
              <a:rPr lang="en" sz="2200" b="1" dirty="0">
                <a:solidFill>
                  <a:schemeClr val="tx1"/>
                </a:solidFill>
              </a:rPr>
              <a:t>The owner is hurt, leading to pain,    anxiety, doctor’s bills, and bad public relations</a:t>
            </a:r>
            <a:r>
              <a:rPr lang="en" sz="2200" b="1" dirty="0">
                <a:solidFill>
                  <a:schemeClr val="tx1"/>
                </a:solidFill>
                <a:highlight>
                  <a:srgbClr val="FFFF00"/>
                </a:highlight>
              </a:rPr>
              <a:t>EVEN WORSE—</a:t>
            </a:r>
            <a:r>
              <a:rPr lang="en" sz="2200" b="1" dirty="0">
                <a:solidFill>
                  <a:schemeClr val="tx1"/>
                </a:solidFill>
              </a:rPr>
              <a:t>The company is sued. The company loses money, the writer of the manual    loses a job, and public relations are severed. </a:t>
            </a:r>
          </a:p>
          <a:p>
            <a:endParaRPr lang="en-US" sz="2000" b="1" u="sng" dirty="0">
              <a:solidFill>
                <a:schemeClr val="tx1"/>
              </a:solidFill>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sz="3600" dirty="0"/>
            </a:br>
            <a:r>
              <a:rPr lang="en-US" sz="3600" dirty="0"/>
              <a:t>CLARITY-Follow these strategies to </a:t>
            </a:r>
            <a:br>
              <a:rPr lang="en-US" sz="3600" dirty="0"/>
            </a:br>
            <a:r>
              <a:rPr lang="en-US" sz="3600" dirty="0"/>
              <a:t>ensure Clarity!</a:t>
            </a:r>
            <a:br>
              <a:rPr lang="en-US" dirty="0"/>
            </a:br>
            <a:r>
              <a:rPr lang="en-US" dirty="0"/>
              <a:t> </a:t>
            </a:r>
          </a:p>
        </p:txBody>
      </p:sp>
      <p:sp>
        <p:nvSpPr>
          <p:cNvPr id="3" name="Content Placeholder 2"/>
          <p:cNvSpPr>
            <a:spLocks noGrp="1"/>
          </p:cNvSpPr>
          <p:nvPr>
            <p:ph idx="1"/>
          </p:nvPr>
        </p:nvSpPr>
        <p:spPr/>
        <p:txBody>
          <a:bodyPr/>
          <a:lstStyle/>
          <a:p>
            <a:r>
              <a:rPr lang="en-US" sz="2400" b="1" dirty="0">
                <a:solidFill>
                  <a:schemeClr val="tx1"/>
                </a:solidFill>
              </a:rPr>
              <a:t>1. Completeness (Answer all </a:t>
            </a:r>
            <a:r>
              <a:rPr lang="en-US" sz="2400" b="1" dirty="0" err="1">
                <a:solidFill>
                  <a:schemeClr val="tx1"/>
                </a:solidFill>
              </a:rPr>
              <a:t>Wh</a:t>
            </a:r>
            <a:r>
              <a:rPr lang="en-US" sz="2400" b="1" dirty="0">
                <a:solidFill>
                  <a:schemeClr val="tx1"/>
                </a:solidFill>
              </a:rPr>
              <a:t>-Question also anticipating those that can arise post reading.</a:t>
            </a:r>
          </a:p>
        </p:txBody>
      </p:sp>
      <p:sp>
        <p:nvSpPr>
          <p:cNvPr id="4" name="Content Placeholder 3"/>
          <p:cNvSpPr>
            <a:spLocks noGrp="1"/>
          </p:cNvSpPr>
          <p:nvPr>
            <p:ph idx="10"/>
          </p:nvPr>
        </p:nvSpPr>
        <p:spPr>
          <a:xfrm>
            <a:off x="228600" y="2286000"/>
            <a:ext cx="7924800" cy="3600400"/>
          </a:xfrm>
        </p:spPr>
        <p:txBody>
          <a:bodyPr/>
          <a:lstStyle/>
          <a:p>
            <a:r>
              <a:rPr lang="en-US" sz="2000" b="1" dirty="0">
                <a:solidFill>
                  <a:schemeClr val="tx1"/>
                </a:solidFill>
              </a:rPr>
              <a:t>Which is better?</a:t>
            </a:r>
          </a:p>
          <a:p>
            <a:endParaRPr lang="en-US" sz="2000" b="1" dirty="0">
              <a:solidFill>
                <a:schemeClr val="tx1"/>
              </a:solidFill>
            </a:endParaRPr>
          </a:p>
          <a:p>
            <a:r>
              <a:rPr lang="en-US" sz="2000" b="1" dirty="0">
                <a:solidFill>
                  <a:schemeClr val="tx1"/>
                </a:solidFill>
              </a:rPr>
              <a:t>Version 1:</a:t>
            </a:r>
          </a:p>
          <a:p>
            <a:pPr lvl="0">
              <a:spcBef>
                <a:spcPts val="0"/>
              </a:spcBef>
            </a:pPr>
            <a:r>
              <a:rPr lang="en-US" sz="2400" i="1" u="sng" dirty="0">
                <a:solidFill>
                  <a:schemeClr val="tx1"/>
                </a:solidFill>
              </a:rPr>
              <a:t>Date: March 5, 2004</a:t>
            </a:r>
          </a:p>
          <a:p>
            <a:pPr lvl="0">
              <a:spcBef>
                <a:spcPts val="0"/>
              </a:spcBef>
            </a:pPr>
            <a:r>
              <a:rPr lang="en-US" sz="2400" i="1" u="sng" dirty="0">
                <a:solidFill>
                  <a:schemeClr val="tx1"/>
                </a:solidFill>
              </a:rPr>
              <a:t>To: Michelle Fields From: Earl Eddings </a:t>
            </a:r>
          </a:p>
          <a:p>
            <a:pPr lvl="0">
              <a:spcBef>
                <a:spcPts val="0"/>
              </a:spcBef>
            </a:pPr>
            <a:r>
              <a:rPr lang="en-US" sz="2400" i="1" u="sng" dirty="0">
                <a:solidFill>
                  <a:schemeClr val="tx1"/>
                </a:solidFill>
              </a:rPr>
              <a:t>Subject: Meeting </a:t>
            </a:r>
          </a:p>
          <a:p>
            <a:pPr lvl="0">
              <a:spcBef>
                <a:spcPts val="0"/>
              </a:spcBef>
            </a:pPr>
            <a:endParaRPr lang="en-US" sz="2000" dirty="0">
              <a:solidFill>
                <a:schemeClr val="tx1"/>
              </a:solidFill>
            </a:endParaRPr>
          </a:p>
          <a:p>
            <a:pPr lvl="0">
              <a:spcBef>
                <a:spcPts val="0"/>
              </a:spcBef>
            </a:pPr>
            <a:r>
              <a:rPr lang="en-US" sz="2000" b="1" dirty="0">
                <a:solidFill>
                  <a:schemeClr val="tx1"/>
                </a:solidFill>
              </a:rPr>
              <a:t>Please plan to prepare a presentation on sales. Make sure the information is very detailed. Thanks. </a:t>
            </a:r>
          </a:p>
          <a:p>
            <a:endParaRPr lang="en-US" sz="2000" b="1"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sz="3600" dirty="0"/>
            </a:br>
            <a:r>
              <a:rPr lang="en-US" sz="3600" dirty="0">
                <a:solidFill>
                  <a:schemeClr val="tx1"/>
                </a:solidFill>
              </a:rPr>
              <a:t>CLARITY-Follow these strategies to </a:t>
            </a:r>
            <a:br>
              <a:rPr lang="en-US" sz="3600" dirty="0">
                <a:solidFill>
                  <a:schemeClr val="tx1"/>
                </a:solidFill>
              </a:rPr>
            </a:br>
            <a:r>
              <a:rPr lang="en-US" sz="3600" dirty="0">
                <a:solidFill>
                  <a:schemeClr val="tx1"/>
                </a:solidFill>
              </a:rPr>
              <a:t>ensure Clarity!</a:t>
            </a:r>
            <a:br>
              <a:rPr lang="en-US" dirty="0"/>
            </a:br>
            <a:r>
              <a:rPr lang="en-US" dirty="0"/>
              <a:t> </a:t>
            </a:r>
          </a:p>
        </p:txBody>
      </p:sp>
      <p:sp>
        <p:nvSpPr>
          <p:cNvPr id="4" name="Content Placeholder 3"/>
          <p:cNvSpPr>
            <a:spLocks noGrp="1"/>
          </p:cNvSpPr>
          <p:nvPr>
            <p:ph idx="10"/>
          </p:nvPr>
        </p:nvSpPr>
        <p:spPr>
          <a:xfrm>
            <a:off x="228600" y="1101532"/>
            <a:ext cx="8610600" cy="3622868"/>
          </a:xfrm>
        </p:spPr>
        <p:txBody>
          <a:bodyPr/>
          <a:lstStyle/>
          <a:p>
            <a:r>
              <a:rPr lang="en-US" sz="2000" b="1" dirty="0">
                <a:solidFill>
                  <a:schemeClr val="tx1"/>
                </a:solidFill>
              </a:rPr>
              <a:t>Which is better?</a:t>
            </a:r>
          </a:p>
          <a:p>
            <a:r>
              <a:rPr lang="en-US" sz="2000" b="1" dirty="0">
                <a:solidFill>
                  <a:schemeClr val="tx1"/>
                </a:solidFill>
              </a:rPr>
              <a:t>Version 2:</a:t>
            </a:r>
          </a:p>
          <a:p>
            <a:pPr lvl="0">
              <a:spcBef>
                <a:spcPts val="0"/>
              </a:spcBef>
            </a:pPr>
            <a:r>
              <a:rPr lang="en-US" sz="1800" dirty="0">
                <a:solidFill>
                  <a:schemeClr val="tx1"/>
                </a:solidFill>
              </a:rPr>
              <a:t>Date: March 5, 2004 To: Michelle Fields From: Earl Eddings Subject: Sales Staff Meeting </a:t>
            </a:r>
          </a:p>
          <a:p>
            <a:pPr lvl="0">
              <a:spcBef>
                <a:spcPts val="0"/>
              </a:spcBef>
            </a:pPr>
            <a:endParaRPr lang="en-US" sz="1800" dirty="0">
              <a:solidFill>
                <a:schemeClr val="tx1"/>
              </a:solidFill>
            </a:endParaRPr>
          </a:p>
          <a:p>
            <a:pPr lvl="0">
              <a:spcBef>
                <a:spcPts val="0"/>
              </a:spcBef>
            </a:pPr>
            <a:r>
              <a:rPr lang="en-US" sz="1800" dirty="0">
                <a:solidFill>
                  <a:schemeClr val="tx1"/>
                </a:solidFill>
              </a:rPr>
              <a:t>Please make a presentation on </a:t>
            </a:r>
            <a:r>
              <a:rPr lang="en-US" sz="1800" b="1" dirty="0">
                <a:solidFill>
                  <a:schemeClr val="tx1"/>
                </a:solidFill>
              </a:rPr>
              <a:t>improved sales techniques </a:t>
            </a:r>
            <a:r>
              <a:rPr lang="en-US" sz="1800" dirty="0">
                <a:solidFill>
                  <a:schemeClr val="tx1"/>
                </a:solidFill>
              </a:rPr>
              <a:t>for our sales staff. This meeting is planned for </a:t>
            </a:r>
            <a:r>
              <a:rPr lang="en-US" sz="1800" b="1" dirty="0">
                <a:solidFill>
                  <a:schemeClr val="tx1"/>
                </a:solidFill>
              </a:rPr>
              <a:t>March 18, 2004, in Conference Room C, </a:t>
            </a:r>
          </a:p>
          <a:p>
            <a:pPr lvl="0">
              <a:spcBef>
                <a:spcPts val="0"/>
              </a:spcBef>
            </a:pPr>
            <a:r>
              <a:rPr lang="en-US" sz="1800" b="1" dirty="0">
                <a:solidFill>
                  <a:schemeClr val="tx1"/>
                </a:solidFill>
              </a:rPr>
              <a:t>from 8:00 a.m. - 5:00 p.m. </a:t>
            </a:r>
          </a:p>
          <a:p>
            <a:pPr lvl="0">
              <a:spcBef>
                <a:spcPts val="0"/>
              </a:spcBef>
            </a:pPr>
            <a:endParaRPr lang="en-US" sz="1800" dirty="0">
              <a:solidFill>
                <a:schemeClr val="tx1"/>
              </a:solidFill>
            </a:endParaRPr>
          </a:p>
          <a:p>
            <a:pPr lvl="0">
              <a:spcBef>
                <a:spcPts val="0"/>
              </a:spcBef>
            </a:pPr>
            <a:r>
              <a:rPr lang="en-US" sz="1800" dirty="0">
                <a:solidFill>
                  <a:schemeClr val="tx1"/>
                </a:solidFill>
              </a:rPr>
              <a:t>Our quarterly </a:t>
            </a:r>
            <a:r>
              <a:rPr lang="en-US" sz="1800" b="1" dirty="0">
                <a:solidFill>
                  <a:schemeClr val="tx1"/>
                </a:solidFill>
              </a:rPr>
              <a:t>sales are down 27%. </a:t>
            </a:r>
            <a:r>
              <a:rPr lang="en-US" sz="1800" dirty="0">
                <a:solidFill>
                  <a:schemeClr val="tx1"/>
                </a:solidFill>
              </a:rPr>
              <a:t>Thus, </a:t>
            </a:r>
            <a:r>
              <a:rPr lang="en-US" sz="1800" b="1" dirty="0">
                <a:solidFill>
                  <a:schemeClr val="tx1"/>
                </a:solidFill>
              </a:rPr>
              <a:t>we need to help our staff accomplish the following: </a:t>
            </a:r>
            <a:r>
              <a:rPr lang="en-US" sz="1800" dirty="0">
                <a:solidFill>
                  <a:schemeClr val="tx1"/>
                </a:solidFill>
              </a:rPr>
              <a:t>1. Make new contacts. 2. Close deals more effectively. 3. Earn a 40% profit margin on all sales.</a:t>
            </a:r>
          </a:p>
          <a:p>
            <a:pPr lvl="0">
              <a:spcBef>
                <a:spcPts val="0"/>
              </a:spcBef>
            </a:pPr>
            <a:endParaRPr lang="en-US" sz="1800" dirty="0">
              <a:solidFill>
                <a:schemeClr val="tx1"/>
              </a:solidFill>
            </a:endParaRPr>
          </a:p>
          <a:p>
            <a:pPr lvl="0">
              <a:spcBef>
                <a:spcPts val="0"/>
              </a:spcBef>
            </a:pPr>
            <a:r>
              <a:rPr lang="en-US" sz="1800" dirty="0">
                <a:solidFill>
                  <a:schemeClr val="tx1"/>
                </a:solidFill>
              </a:rPr>
              <a:t>Use our </a:t>
            </a:r>
            <a:r>
              <a:rPr lang="en-US" sz="1800" b="1" dirty="0">
                <a:solidFill>
                  <a:schemeClr val="tx1"/>
                </a:solidFill>
              </a:rPr>
              <a:t>new multimedia presentation system to make your presentation</a:t>
            </a:r>
            <a:r>
              <a:rPr lang="en-US" sz="1800" dirty="0">
                <a:solidFill>
                  <a:schemeClr val="tx1"/>
                </a:solidFill>
              </a:rPr>
              <a:t>. With your help, I know our company can get back on track. </a:t>
            </a:r>
          </a:p>
          <a:p>
            <a:pPr lvl="0">
              <a:spcBef>
                <a:spcPts val="0"/>
              </a:spcBef>
            </a:pPr>
            <a:endParaRPr lang="en-US" sz="1800" dirty="0">
              <a:solidFill>
                <a:schemeClr val="tx1"/>
              </a:solidFill>
            </a:endParaRPr>
          </a:p>
          <a:p>
            <a:pPr lvl="0">
              <a:spcBef>
                <a:spcPts val="0"/>
              </a:spcBef>
            </a:pPr>
            <a:r>
              <a:rPr lang="en-US" sz="1800" dirty="0">
                <a:solidFill>
                  <a:schemeClr val="tx1"/>
                </a:solidFill>
              </a:rPr>
              <a:t>Thanks. </a:t>
            </a:r>
          </a:p>
          <a:p>
            <a:endParaRPr lang="en-US" sz="1800" b="1" dirty="0"/>
          </a:p>
          <a:p>
            <a:endParaRPr lang="en-US" sz="2000" b="1"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CLARITY-Follow these strategies to </a:t>
            </a:r>
            <a:br>
              <a:rPr lang="en-US" dirty="0"/>
            </a:br>
            <a:r>
              <a:rPr lang="en-US" dirty="0"/>
              <a:t>ensure Clarity!</a:t>
            </a:r>
          </a:p>
        </p:txBody>
      </p:sp>
      <p:sp>
        <p:nvSpPr>
          <p:cNvPr id="3" name="Content Placeholder 2"/>
          <p:cNvSpPr>
            <a:spLocks noGrp="1"/>
          </p:cNvSpPr>
          <p:nvPr>
            <p:ph idx="1"/>
          </p:nvPr>
        </p:nvSpPr>
        <p:spPr/>
        <p:txBody>
          <a:bodyPr/>
          <a:lstStyle/>
          <a:p>
            <a:r>
              <a:rPr lang="en-US" b="1" dirty="0"/>
              <a:t>2. Correct Grammar </a:t>
            </a:r>
          </a:p>
        </p:txBody>
      </p:sp>
      <p:sp>
        <p:nvSpPr>
          <p:cNvPr id="4" name="Content Placeholder 3"/>
          <p:cNvSpPr>
            <a:spLocks noGrp="1"/>
          </p:cNvSpPr>
          <p:nvPr>
            <p:ph idx="10"/>
          </p:nvPr>
        </p:nvSpPr>
        <p:spPr/>
        <p:txBody>
          <a:bodyPr/>
          <a:lstStyle/>
          <a:p>
            <a:pPr algn="just"/>
            <a:r>
              <a:rPr lang="en-US" sz="2400" dirty="0"/>
              <a:t>This includes </a:t>
            </a:r>
          </a:p>
          <a:p>
            <a:pPr algn="just">
              <a:buFont typeface="Arial" pitchFamily="34" charset="0"/>
              <a:buChar char="•"/>
            </a:pPr>
            <a:r>
              <a:rPr lang="en-US" sz="2400" dirty="0"/>
              <a:t> The structures (tenses, voice, conditionals), articles,   </a:t>
            </a:r>
          </a:p>
          <a:p>
            <a:pPr algn="just">
              <a:buFont typeface="Arial" pitchFamily="34" charset="0"/>
              <a:buChar char="•"/>
            </a:pPr>
            <a:r>
              <a:rPr lang="en-US" sz="2400" dirty="0"/>
              <a:t>prepositions, modal verbs</a:t>
            </a:r>
          </a:p>
          <a:p>
            <a:pPr algn="just">
              <a:buFont typeface="Arial" pitchFamily="34" charset="0"/>
              <a:buChar char="•"/>
            </a:pPr>
            <a:r>
              <a:rPr lang="en-US" sz="2400" dirty="0"/>
              <a:t> Sentence structure (the conjunctions, clauses, </a:t>
            </a:r>
          </a:p>
          <a:p>
            <a:pPr algn="just"/>
            <a:r>
              <a:rPr lang="en-US" sz="2400" dirty="0"/>
              <a:t>punctuation, avoidance of sentential errors)</a:t>
            </a:r>
          </a:p>
          <a:p>
            <a:pPr algn="just">
              <a:buFont typeface="Arial" pitchFamily="34" charset="0"/>
              <a:buChar char="•"/>
            </a:pPr>
            <a:r>
              <a:rPr lang="en-US" sz="2400" dirty="0"/>
              <a:t> Other mechanics and punctuations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CLARITY-Follow these strategies to </a:t>
            </a:r>
            <a:br>
              <a:rPr lang="en-US" dirty="0"/>
            </a:br>
            <a:r>
              <a:rPr lang="en-US" dirty="0"/>
              <a:t>ensure Clarity!</a:t>
            </a:r>
          </a:p>
        </p:txBody>
      </p:sp>
      <p:sp>
        <p:nvSpPr>
          <p:cNvPr id="3" name="Content Placeholder 2"/>
          <p:cNvSpPr>
            <a:spLocks noGrp="1"/>
          </p:cNvSpPr>
          <p:nvPr>
            <p:ph idx="1"/>
          </p:nvPr>
        </p:nvSpPr>
        <p:spPr>
          <a:xfrm>
            <a:off x="301588" y="1383920"/>
            <a:ext cx="8085584" cy="460648"/>
          </a:xfrm>
        </p:spPr>
        <p:txBody>
          <a:bodyPr/>
          <a:lstStyle/>
          <a:p>
            <a:r>
              <a:rPr lang="en-US" dirty="0"/>
              <a:t>3. </a:t>
            </a:r>
            <a:r>
              <a:rPr lang="en-US" b="1" dirty="0"/>
              <a:t>Clear organization of Content</a:t>
            </a:r>
          </a:p>
        </p:txBody>
      </p:sp>
      <p:sp>
        <p:nvSpPr>
          <p:cNvPr id="4" name="Content Placeholder 3"/>
          <p:cNvSpPr>
            <a:spLocks noGrp="1"/>
          </p:cNvSpPr>
          <p:nvPr>
            <p:ph idx="10"/>
          </p:nvPr>
        </p:nvSpPr>
        <p:spPr>
          <a:xfrm>
            <a:off x="301588" y="2142196"/>
            <a:ext cx="8085584" cy="3600401"/>
          </a:xfrm>
        </p:spPr>
        <p:txBody>
          <a:bodyPr/>
          <a:lstStyle/>
          <a:p>
            <a:pPr algn="just"/>
            <a:r>
              <a:rPr lang="en-US" sz="2400" dirty="0">
                <a:solidFill>
                  <a:schemeClr val="tx1"/>
                </a:solidFill>
              </a:rPr>
              <a:t>This includes</a:t>
            </a:r>
          </a:p>
          <a:p>
            <a:pPr algn="just">
              <a:buFont typeface="Arial" pitchFamily="34" charset="0"/>
              <a:buChar char="•"/>
            </a:pPr>
            <a:r>
              <a:rPr lang="en-US" sz="2400" dirty="0">
                <a:solidFill>
                  <a:schemeClr val="tx1"/>
                </a:solidFill>
              </a:rPr>
              <a:t> Organizing your thoughts in an organic way that           creates a progression of ideas that is clear and natural to the reader</a:t>
            </a:r>
          </a:p>
          <a:p>
            <a:pPr algn="just">
              <a:buFont typeface="Arial" pitchFamily="34" charset="0"/>
              <a:buChar char="•"/>
            </a:pPr>
            <a:r>
              <a:rPr lang="en-US" sz="2400" dirty="0">
                <a:solidFill>
                  <a:schemeClr val="tx1"/>
                </a:solidFill>
              </a:rPr>
              <a:t> Using the writing process effectively</a:t>
            </a:r>
          </a:p>
          <a:p>
            <a:pPr algn="just">
              <a:buFont typeface="Arial" pitchFamily="34" charset="0"/>
              <a:buChar char="•"/>
            </a:pPr>
            <a:r>
              <a:rPr lang="en-US" sz="2400" dirty="0">
                <a:solidFill>
                  <a:schemeClr val="tx1"/>
                </a:solidFill>
              </a:rPr>
              <a:t> Clear paragraphing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2556</TotalTime>
  <Words>3569</Words>
  <Application>Microsoft Office PowerPoint</Application>
  <PresentationFormat>On-screen Show (4:3)</PresentationFormat>
  <Paragraphs>412</Paragraphs>
  <Slides>47</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47</vt:i4>
      </vt:variant>
    </vt:vector>
  </HeadingPairs>
  <TitlesOfParts>
    <vt:vector size="54" baseType="lpstr">
      <vt:lpstr>맑은 고딕</vt:lpstr>
      <vt:lpstr>Arial</vt:lpstr>
      <vt:lpstr>Calibri</vt:lpstr>
      <vt:lpstr>Symbol</vt:lpstr>
      <vt:lpstr>Times New Roman</vt:lpstr>
      <vt:lpstr>Office Theme</vt:lpstr>
      <vt:lpstr>Custom Design</vt:lpstr>
      <vt:lpstr>PowerPoint Presentation</vt:lpstr>
      <vt:lpstr>The Style of Technical Writing </vt:lpstr>
      <vt:lpstr>Technical Writing Style </vt:lpstr>
      <vt:lpstr>CLARITY</vt:lpstr>
      <vt:lpstr>CLARITY</vt:lpstr>
      <vt:lpstr> CLARITY-Follow these strategies to  ensure Clarity!  </vt:lpstr>
      <vt:lpstr> CLARITY-Follow these strategies to  ensure Clarity!  </vt:lpstr>
      <vt:lpstr>CLARITY-Follow these strategies to  ensure Clarity!</vt:lpstr>
      <vt:lpstr>CLARITY-Follow these strategies to  ensure Clarity!</vt:lpstr>
      <vt:lpstr>CLARITY-Follow these strategies to  ensure Clarity!</vt:lpstr>
      <vt:lpstr>CLARITY-Follow these strategies to  ensure Clarity!</vt:lpstr>
      <vt:lpstr>CLARITY-Follow these strategies to  ensure Clarity!</vt:lpstr>
      <vt:lpstr>CLARITY-Follow these strategies to  ensure Clarity!</vt:lpstr>
      <vt:lpstr>CLARITY</vt:lpstr>
      <vt:lpstr>CONCISENESS (page 19)  </vt:lpstr>
      <vt:lpstr>PRECISION</vt:lpstr>
      <vt:lpstr>Compare the following</vt:lpstr>
      <vt:lpstr>Look at the examples- They are reviews of an article on “Astronomy”. </vt:lpstr>
      <vt:lpstr>You will find a list of commonly used precise words in the field of science and technology.</vt:lpstr>
      <vt:lpstr>PRECISION</vt:lpstr>
      <vt:lpstr>PRECISION</vt:lpstr>
      <vt:lpstr>PRECISION</vt:lpstr>
      <vt:lpstr>PRECISION</vt:lpstr>
      <vt:lpstr>SIMPLICITY</vt:lpstr>
      <vt:lpstr>OBJECTIVITY</vt:lpstr>
      <vt:lpstr>OBJECTIVITY</vt:lpstr>
      <vt:lpstr>OBJECTIVITY</vt:lpstr>
      <vt:lpstr>OBJECTIVITY- Follow these              strategies</vt:lpstr>
      <vt:lpstr>OBJECTIVITY- Follow these              strategies</vt:lpstr>
      <vt:lpstr>OBJECTIVITY- Follow these              strategies</vt:lpstr>
      <vt:lpstr>OBJECTIVITY- Follow these              strategies</vt:lpstr>
      <vt:lpstr>OBJECTIVITY- Follow these              strategies</vt:lpstr>
      <vt:lpstr>6. CLEAR PRONOUN REFERENCE</vt:lpstr>
      <vt:lpstr>7. DIRECTNESS</vt:lpstr>
      <vt:lpstr>8. Accuracy</vt:lpstr>
      <vt:lpstr> Organization (pg. 26)  </vt:lpstr>
      <vt:lpstr>Examples of Nominalizations</vt:lpstr>
      <vt:lpstr>  COMMON NOMINALIZATIONS-verbs </vt:lpstr>
      <vt:lpstr>COMMON NOMINALIZATIONS-          adjectives</vt:lpstr>
      <vt:lpstr>When to avoid Nominalizations</vt:lpstr>
      <vt:lpstr>When to avoid Nominalizations</vt:lpstr>
      <vt:lpstr>When to avoid Nominalizations</vt:lpstr>
      <vt:lpstr>LIBERATE DISGUISED VERBS </vt:lpstr>
      <vt:lpstr>LIBERATE DISGUISED VERBS </vt:lpstr>
      <vt:lpstr>Don’t bury the main verb</vt:lpstr>
      <vt:lpstr>Don’t bury the main verb</vt:lpstr>
      <vt:lpstr>Avoiding redundancy </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Fast</cp:lastModifiedBy>
  <cp:revision>124</cp:revision>
  <dcterms:created xsi:type="dcterms:W3CDTF">2014-04-01T16:35:38Z</dcterms:created>
  <dcterms:modified xsi:type="dcterms:W3CDTF">2022-09-01T06:38:01Z</dcterms:modified>
</cp:coreProperties>
</file>