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7" r:id="rId10"/>
    <p:sldId id="268" r:id="rId11"/>
    <p:sldId id="264" r:id="rId12"/>
    <p:sldId id="265" r:id="rId13"/>
    <p:sldId id="266" r:id="rId14"/>
    <p:sldId id="269" r:id="rId15"/>
    <p:sldId id="274" r:id="rId16"/>
    <p:sldId id="270" r:id="rId17"/>
    <p:sldId id="271" r:id="rId18"/>
    <p:sldId id="272" r:id="rId19"/>
    <p:sldId id="27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177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9/19/2022</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9/19/2022</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9/19/2022</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9/19/2022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www.techscribe.co.uk/techw/glossary.ht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witter.com/signup" TargetMode="External"/><Relationship Id="rId2" Type="http://schemas.openxmlformats.org/officeDocument/2006/relationships/hyperlink" Target="https://twitter.com/" TargetMode="External"/><Relationship Id="rId1" Type="http://schemas.openxmlformats.org/officeDocument/2006/relationships/slideLayout" Target="../slideLayouts/slideLayout2.xml"/><Relationship Id="rId4" Type="http://schemas.openxmlformats.org/officeDocument/2006/relationships/hyperlink" Target="https://support.twitter.com/articles/2017202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BY </a:t>
            </a:r>
          </a:p>
          <a:p>
            <a:r>
              <a:rPr lang="en-US" dirty="0" err="1"/>
              <a:t>Madiha</a:t>
            </a:r>
            <a:r>
              <a:rPr lang="en-US" dirty="0"/>
              <a:t> Rehman </a:t>
            </a:r>
          </a:p>
          <a:p>
            <a:r>
              <a:rPr lang="en-US" dirty="0"/>
              <a:t>Lecturer </a:t>
            </a:r>
          </a:p>
        </p:txBody>
      </p:sp>
      <p:sp>
        <p:nvSpPr>
          <p:cNvPr id="2" name="Title 1"/>
          <p:cNvSpPr>
            <a:spLocks noGrp="1"/>
          </p:cNvSpPr>
          <p:nvPr>
            <p:ph type="ctrTitle"/>
          </p:nvPr>
        </p:nvSpPr>
        <p:spPr/>
        <p:txBody>
          <a:bodyPr/>
          <a:lstStyle/>
          <a:p>
            <a:r>
              <a:rPr b="1" dirty="0"/>
              <a:t>WRITING INSTRUCTIONS</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sz="quarter" idx="1"/>
          </p:nvPr>
        </p:nvSpPr>
        <p:spPr/>
        <p:txBody>
          <a:bodyPr/>
          <a:lstStyle/>
          <a:p>
            <a:r>
              <a:rPr lang="en-US" dirty="0"/>
              <a:t>User guides</a:t>
            </a:r>
          </a:p>
          <a:p>
            <a:r>
              <a:rPr lang="en-US" dirty="0"/>
              <a:t>Manuals</a:t>
            </a:r>
          </a:p>
          <a:p>
            <a:r>
              <a:rPr lang="en-US" dirty="0"/>
              <a:t>Tutorials</a:t>
            </a:r>
          </a:p>
          <a:p>
            <a:r>
              <a:rPr lang="en-US" dirty="0"/>
              <a:t>Training videos</a:t>
            </a:r>
          </a:p>
          <a:p>
            <a:pPr>
              <a:buNone/>
            </a:pPr>
            <a:r>
              <a:rPr lang="en-US" dirty="0"/>
              <a:t>All such documents may contain instructions for different tasks, procedures, etc.</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Writing Headings for Instructions Written for a Particular Task</a:t>
            </a:r>
          </a:p>
        </p:txBody>
      </p:sp>
      <p:sp>
        <p:nvSpPr>
          <p:cNvPr id="3" name="Content Placeholder 2"/>
          <p:cNvSpPr>
            <a:spLocks noGrp="1"/>
          </p:cNvSpPr>
          <p:nvPr>
            <p:ph sz="quarter" idx="1"/>
          </p:nvPr>
        </p:nvSpPr>
        <p:spPr/>
        <p:txBody>
          <a:bodyPr/>
          <a:lstStyle/>
          <a:p>
            <a:pPr>
              <a:buNone/>
            </a:pPr>
            <a:r>
              <a:rPr lang="en-US" dirty="0"/>
              <a:t>Headings should be:</a:t>
            </a:r>
          </a:p>
          <a:p>
            <a:pPr lvl="0"/>
            <a:r>
              <a:rPr lang="en-US" dirty="0"/>
              <a:t>Descriptive and informative. </a:t>
            </a:r>
          </a:p>
          <a:p>
            <a:pPr lvl="0"/>
            <a:r>
              <a:rPr lang="en-US" dirty="0"/>
              <a:t>To the point and simple.</a:t>
            </a:r>
          </a:p>
          <a:p>
            <a:pPr lvl="0"/>
            <a:r>
              <a:rPr lang="en-US" dirty="0"/>
              <a:t>Use positive language.</a:t>
            </a:r>
          </a:p>
          <a:p>
            <a:pPr lvl="0"/>
            <a:r>
              <a:rPr lang="en-US" dirty="0"/>
              <a:t>In software guides, gerunds are more common than “How to..” structure.</a:t>
            </a:r>
          </a:p>
          <a:p>
            <a:pPr lvl="0"/>
            <a:endParaRPr lang="en-US" dirty="0"/>
          </a:p>
          <a:p>
            <a:endParaRPr lang="en-US" dirty="0"/>
          </a:p>
        </p:txBody>
      </p:sp>
      <p:graphicFrame>
        <p:nvGraphicFramePr>
          <p:cNvPr id="4" name="Table 3"/>
          <p:cNvGraphicFramePr>
            <a:graphicFrameLocks noGrp="1"/>
          </p:cNvGraphicFramePr>
          <p:nvPr/>
        </p:nvGraphicFramePr>
        <p:xfrm>
          <a:off x="1295400" y="4343400"/>
          <a:ext cx="6096000" cy="1191006"/>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marL="0" marR="0">
                        <a:lnSpc>
                          <a:spcPct val="115000"/>
                        </a:lnSpc>
                        <a:spcBef>
                          <a:spcPts val="0"/>
                        </a:spcBef>
                        <a:spcAft>
                          <a:spcPts val="0"/>
                        </a:spcAft>
                      </a:pPr>
                      <a:r>
                        <a:rPr lang="en-US" sz="1100" b="1" dirty="0">
                          <a:latin typeface="Times New Roman"/>
                          <a:ea typeface="Times New Roman"/>
                          <a:cs typeface="Times New Roman"/>
                        </a:rPr>
                        <a:t>Bad</a:t>
                      </a:r>
                      <a:endParaRPr lang="en-US" sz="11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1100" b="1" dirty="0">
                          <a:latin typeface="Times New Roman"/>
                          <a:ea typeface="Times New Roman"/>
                          <a:cs typeface="Times New Roman"/>
                        </a:rPr>
                        <a:t>Good</a:t>
                      </a:r>
                      <a:endParaRPr lang="en-US" sz="1100" dirty="0">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370840">
                <a:tc>
                  <a:txBody>
                    <a:bodyPr/>
                    <a:lstStyle/>
                    <a:p>
                      <a:pPr marL="0" marR="0">
                        <a:lnSpc>
                          <a:spcPct val="115000"/>
                        </a:lnSpc>
                        <a:spcBef>
                          <a:spcPts val="0"/>
                        </a:spcBef>
                        <a:spcAft>
                          <a:spcPts val="1000"/>
                        </a:spcAft>
                      </a:pPr>
                      <a:r>
                        <a:rPr lang="en-US" sz="1100" dirty="0">
                          <a:latin typeface="Times New Roman"/>
                          <a:ea typeface="Times New Roman"/>
                          <a:cs typeface="Times New Roman"/>
                        </a:rPr>
                        <a:t>Reports</a:t>
                      </a:r>
                      <a:endParaRPr lang="en-US" sz="1100" dirty="0">
                        <a:latin typeface="Calibri"/>
                        <a:ea typeface="Times New Roman"/>
                        <a:cs typeface="Times New Roman"/>
                      </a:endParaRPr>
                    </a:p>
                    <a:p>
                      <a:pPr marL="0" marR="0">
                        <a:lnSpc>
                          <a:spcPct val="115000"/>
                        </a:lnSpc>
                        <a:spcBef>
                          <a:spcPts val="0"/>
                        </a:spcBef>
                        <a:spcAft>
                          <a:spcPts val="1000"/>
                        </a:spcAft>
                      </a:pPr>
                      <a:r>
                        <a:rPr lang="en-US" sz="1100" dirty="0">
                          <a:latin typeface="Times New Roman"/>
                          <a:ea typeface="Times New Roman"/>
                          <a:cs typeface="Times New Roman"/>
                        </a:rPr>
                        <a:t>Files</a:t>
                      </a:r>
                      <a:endParaRPr lang="en-US" sz="1100" dirty="0">
                        <a:latin typeface="Calibri"/>
                        <a:ea typeface="Times New Roman"/>
                        <a:cs typeface="Times New Roman"/>
                      </a:endParaRPr>
                    </a:p>
                    <a:p>
                      <a:pPr marL="0" marR="0">
                        <a:lnSpc>
                          <a:spcPct val="115000"/>
                        </a:lnSpc>
                        <a:spcBef>
                          <a:spcPts val="0"/>
                        </a:spcBef>
                        <a:spcAft>
                          <a:spcPts val="1000"/>
                        </a:spcAft>
                      </a:pPr>
                      <a:r>
                        <a:rPr lang="en-US" sz="1100" dirty="0">
                          <a:latin typeface="Times New Roman"/>
                          <a:ea typeface="Times New Roman"/>
                          <a:cs typeface="Times New Roman"/>
                        </a:rPr>
                        <a:t> Backups</a:t>
                      </a:r>
                      <a:endParaRPr lang="en-US" sz="1100" dirty="0">
                        <a:latin typeface="Calibri"/>
                        <a:ea typeface="Times New Roman"/>
                        <a:cs typeface="Times New Roman"/>
                      </a:endParaRPr>
                    </a:p>
                  </a:txBody>
                  <a:tcPr marL="68580" marR="68580" marT="0" marB="0"/>
                </a:tc>
                <a:tc>
                  <a:txBody>
                    <a:bodyPr/>
                    <a:lstStyle/>
                    <a:p>
                      <a:pPr marL="0" marR="0">
                        <a:lnSpc>
                          <a:spcPct val="115000"/>
                        </a:lnSpc>
                        <a:spcBef>
                          <a:spcPts val="0"/>
                        </a:spcBef>
                        <a:spcAft>
                          <a:spcPts val="1000"/>
                        </a:spcAft>
                      </a:pPr>
                      <a:r>
                        <a:rPr lang="en-US" sz="1100" dirty="0">
                          <a:latin typeface="Times New Roman"/>
                          <a:ea typeface="Times New Roman"/>
                          <a:cs typeface="Times New Roman"/>
                        </a:rPr>
                        <a:t> Printing Duplex Reports,</a:t>
                      </a:r>
                      <a:endParaRPr lang="en-US" sz="1100" dirty="0">
                        <a:latin typeface="Calibri"/>
                        <a:ea typeface="Times New Roman"/>
                        <a:cs typeface="Times New Roman"/>
                      </a:endParaRPr>
                    </a:p>
                    <a:p>
                      <a:pPr marL="0" marR="0">
                        <a:lnSpc>
                          <a:spcPct val="115000"/>
                        </a:lnSpc>
                        <a:spcBef>
                          <a:spcPts val="0"/>
                        </a:spcBef>
                        <a:spcAft>
                          <a:spcPts val="1000"/>
                        </a:spcAft>
                      </a:pPr>
                      <a:r>
                        <a:rPr lang="en-US" sz="1100" dirty="0">
                          <a:latin typeface="Times New Roman"/>
                          <a:ea typeface="Times New Roman"/>
                          <a:cs typeface="Times New Roman"/>
                        </a:rPr>
                        <a:t> Saving XML Files To Shared Networks, </a:t>
                      </a:r>
                      <a:endParaRPr lang="en-US" sz="1100" dirty="0">
                        <a:latin typeface="Calibri"/>
                        <a:ea typeface="Times New Roman"/>
                        <a:cs typeface="Times New Roman"/>
                      </a:endParaRPr>
                    </a:p>
                    <a:p>
                      <a:pPr marL="0" marR="0">
                        <a:lnSpc>
                          <a:spcPct val="115000"/>
                        </a:lnSpc>
                        <a:spcBef>
                          <a:spcPts val="0"/>
                        </a:spcBef>
                        <a:spcAft>
                          <a:spcPts val="1000"/>
                        </a:spcAft>
                      </a:pPr>
                      <a:r>
                        <a:rPr lang="en-US" sz="1100" dirty="0">
                          <a:latin typeface="Times New Roman"/>
                          <a:ea typeface="Times New Roman"/>
                          <a:cs typeface="Times New Roman"/>
                        </a:rPr>
                        <a:t>Creating and Archiving Backups</a:t>
                      </a:r>
                      <a:endParaRPr lang="en-US" sz="1100" dirty="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Who writes the instructional material?</a:t>
            </a:r>
          </a:p>
        </p:txBody>
      </p:sp>
      <p:sp>
        <p:nvSpPr>
          <p:cNvPr id="3" name="Content Placeholder 2"/>
          <p:cNvSpPr>
            <a:spLocks noGrp="1"/>
          </p:cNvSpPr>
          <p:nvPr>
            <p:ph sz="quarter" idx="1"/>
          </p:nvPr>
        </p:nvSpPr>
        <p:spPr/>
        <p:txBody>
          <a:bodyPr/>
          <a:lstStyle/>
          <a:p>
            <a:r>
              <a:rPr lang="en-US" dirty="0"/>
              <a:t>Technical writer</a:t>
            </a:r>
          </a:p>
          <a:p>
            <a:r>
              <a:rPr lang="en-US" dirty="0"/>
              <a:t>Programmers</a:t>
            </a:r>
          </a:p>
          <a:p>
            <a:r>
              <a:rPr lang="en-US" dirty="0"/>
              <a:t>Product or project managers</a:t>
            </a:r>
          </a:p>
          <a:p>
            <a:r>
              <a:rPr lang="en-US" dirty="0"/>
              <a:t>Engineers</a:t>
            </a:r>
          </a:p>
          <a:p>
            <a:r>
              <a:rPr lang="en-US" dirty="0"/>
              <a:t>Other technical staff, particularly in smaller companies.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Write instructions on the following</a:t>
            </a:r>
          </a:p>
        </p:txBody>
      </p:sp>
      <p:sp>
        <p:nvSpPr>
          <p:cNvPr id="3" name="Content Placeholder 2"/>
          <p:cNvSpPr>
            <a:spLocks noGrp="1"/>
          </p:cNvSpPr>
          <p:nvPr>
            <p:ph sz="quarter" idx="1"/>
          </p:nvPr>
        </p:nvSpPr>
        <p:spPr/>
        <p:txBody>
          <a:bodyPr/>
          <a:lstStyle/>
          <a:p>
            <a:r>
              <a:rPr lang="en-US" dirty="0"/>
              <a:t>How to create account on Netflix. </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1143000"/>
          </a:xfrm>
        </p:spPr>
        <p:txBody>
          <a:bodyPr>
            <a:normAutofit fontScale="90000"/>
          </a:bodyPr>
          <a:lstStyle/>
          <a:p>
            <a:br>
              <a:rPr lang="en-US" sz="2700" dirty="0"/>
            </a:br>
            <a:br>
              <a:rPr lang="en-US" sz="2700" dirty="0"/>
            </a:br>
            <a:br>
              <a:rPr lang="en-US" sz="2700" dirty="0"/>
            </a:br>
            <a:br>
              <a:rPr lang="en-US" sz="2700" dirty="0"/>
            </a:br>
            <a:r>
              <a:rPr lang="en-US" sz="2700" dirty="0"/>
              <a:t>There is an important thing you need to bear in mind about readers before you start working on </a:t>
            </a:r>
            <a:r>
              <a:rPr lang="en-US" sz="3100" dirty="0"/>
              <a:t>writing</a:t>
            </a:r>
            <a:r>
              <a:rPr lang="en-US" sz="2700" dirty="0"/>
              <a:t> instructions for them</a:t>
            </a:r>
            <a:r>
              <a:rPr lang="en-US" dirty="0"/>
              <a:t>.</a:t>
            </a:r>
          </a:p>
        </p:txBody>
      </p:sp>
      <p:sp>
        <p:nvSpPr>
          <p:cNvPr id="3" name="Content Placeholder 2"/>
          <p:cNvSpPr>
            <a:spLocks noGrp="1"/>
          </p:cNvSpPr>
          <p:nvPr>
            <p:ph sz="quarter" idx="1"/>
          </p:nvPr>
        </p:nvSpPr>
        <p:spPr>
          <a:xfrm>
            <a:off x="990600" y="1786467"/>
            <a:ext cx="7772400" cy="4572000"/>
          </a:xfrm>
        </p:spPr>
        <p:txBody>
          <a:bodyPr>
            <a:normAutofit/>
          </a:bodyPr>
          <a:lstStyle/>
          <a:p>
            <a:pPr lvl="0"/>
            <a:r>
              <a:rPr lang="en-US" sz="3200" dirty="0"/>
              <a:t>Users usually read the documentation in desperation, after what they tried to do failed.</a:t>
            </a:r>
          </a:p>
          <a:p>
            <a:pPr lvl="0"/>
            <a:r>
              <a:rPr lang="en-US" sz="3200" dirty="0"/>
              <a:t>They're now frustrated, they have messed up things.</a:t>
            </a:r>
          </a:p>
          <a:p>
            <a:pPr lvl="0"/>
            <a:r>
              <a:rPr lang="en-US" sz="3200" dirty="0"/>
              <a:t>They're lost as to how to proceed to complete their goal.</a:t>
            </a:r>
          </a:p>
          <a:p>
            <a:endParaRPr lang="en-US" sz="3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Grammar for Instructional Writing</a:t>
            </a:r>
          </a:p>
        </p:txBody>
      </p:sp>
      <p:sp>
        <p:nvSpPr>
          <p:cNvPr id="3" name="Content Placeholder 2"/>
          <p:cNvSpPr>
            <a:spLocks noGrp="1"/>
          </p:cNvSpPr>
          <p:nvPr>
            <p:ph sz="quarter" idx="1"/>
          </p:nvPr>
        </p:nvSpPr>
        <p:spPr/>
        <p:txBody>
          <a:bodyPr>
            <a:normAutofit/>
          </a:bodyPr>
          <a:lstStyle/>
          <a:p>
            <a:r>
              <a:rPr lang="en-US" sz="3200" dirty="0"/>
              <a:t>Present tense</a:t>
            </a:r>
          </a:p>
          <a:p>
            <a:r>
              <a:rPr lang="en-US" sz="3200" dirty="0"/>
              <a:t>Imperative sentences</a:t>
            </a:r>
          </a:p>
          <a:p>
            <a:r>
              <a:rPr lang="en-US" sz="3200" dirty="0"/>
              <a:t>Active voice</a:t>
            </a:r>
          </a:p>
          <a:p>
            <a:r>
              <a:rPr lang="en-US" sz="3200" dirty="0"/>
              <a:t>Short sentences</a:t>
            </a:r>
          </a:p>
          <a:p>
            <a:r>
              <a:rPr lang="en-US" sz="3200" dirty="0"/>
              <a:t>Precise terms</a:t>
            </a:r>
          </a:p>
          <a:p>
            <a:r>
              <a:rPr lang="en-US" sz="3200" dirty="0"/>
              <a:t>Sign posts</a:t>
            </a:r>
          </a:p>
          <a:p>
            <a:r>
              <a:rPr lang="en-US" sz="3200" dirty="0"/>
              <a:t>Numbered lists</a:t>
            </a:r>
          </a:p>
        </p:txBody>
      </p:sp>
    </p:spTree>
    <p:extLst>
      <p:ext uri="{BB962C8B-B14F-4D97-AF65-F5344CB8AC3E}">
        <p14:creationId xmlns:p14="http://schemas.microsoft.com/office/powerpoint/2010/main" val="1981485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1143000"/>
          </a:xfrm>
        </p:spPr>
        <p:txBody>
          <a:bodyPr>
            <a:normAutofit/>
          </a:bodyPr>
          <a:lstStyle/>
          <a:p>
            <a:r>
              <a:rPr lang="en-US" sz="3200" b="1" dirty="0"/>
              <a:t>How to write instructions to explain the procedure to accomplish a well-defined and distinct task:</a:t>
            </a:r>
            <a:endParaRPr lang="en-US" sz="3200" dirty="0"/>
          </a:p>
        </p:txBody>
      </p:sp>
      <p:sp>
        <p:nvSpPr>
          <p:cNvPr id="3" name="Content Placeholder 2"/>
          <p:cNvSpPr>
            <a:spLocks noGrp="1"/>
          </p:cNvSpPr>
          <p:nvPr>
            <p:ph sz="quarter" idx="1"/>
          </p:nvPr>
        </p:nvSpPr>
        <p:spPr>
          <a:xfrm>
            <a:off x="152400" y="1447800"/>
            <a:ext cx="8534400" cy="4572000"/>
          </a:xfrm>
        </p:spPr>
        <p:txBody>
          <a:bodyPr>
            <a:normAutofit fontScale="92500" lnSpcReduction="20000"/>
          </a:bodyPr>
          <a:lstStyle/>
          <a:p>
            <a:pPr marL="502920" indent="-457200" algn="just"/>
            <a:r>
              <a:rPr lang="en-US" sz="3000" dirty="0"/>
              <a:t>Conduct a thorough research on the task and identify all the steps that are followed to complete the procedure. Find all minute details. Visualize the procedure and show this awareness in writing. Work on achieving a technically advanced understanding of the procedure and all the steps. Make a list of all the steps. This is your rough draft. </a:t>
            </a:r>
            <a:endParaRPr lang="en-US" dirty="0"/>
          </a:p>
          <a:p>
            <a:pPr marL="514350" indent="-514350" algn="just"/>
            <a:r>
              <a:rPr lang="en-US" sz="3000" dirty="0"/>
              <a:t>Identify special requirements, conditions, cautions, warnings, any other vital background information that is needed. Inform the reader about it before beginning to instruct about the task (steps).</a:t>
            </a:r>
            <a:endParaRPr lang="en-US" sz="2200" dirty="0"/>
          </a:p>
          <a:p>
            <a:pPr marL="514350" indent="-514350" algn="just"/>
            <a:r>
              <a:rPr lang="en-US" sz="3000" dirty="0"/>
              <a:t> After audience analysis decide on the level of detail, organization, style, and vocabulary.</a:t>
            </a:r>
            <a:endParaRPr lang="en-US" sz="2200"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How to write instructions to explain the procedure to accomplish a well-defined and distinct task:</a:t>
            </a:r>
            <a:endParaRPr lang="en-US" sz="2800" dirty="0"/>
          </a:p>
        </p:txBody>
      </p:sp>
      <p:sp>
        <p:nvSpPr>
          <p:cNvPr id="3" name="Content Placeholder 2"/>
          <p:cNvSpPr>
            <a:spLocks noGrp="1"/>
          </p:cNvSpPr>
          <p:nvPr>
            <p:ph sz="quarter" idx="1"/>
          </p:nvPr>
        </p:nvSpPr>
        <p:spPr>
          <a:xfrm>
            <a:off x="228600" y="1447800"/>
            <a:ext cx="8610600" cy="4267200"/>
          </a:xfrm>
        </p:spPr>
        <p:txBody>
          <a:bodyPr>
            <a:normAutofit fontScale="25000" lnSpcReduction="20000"/>
          </a:bodyPr>
          <a:lstStyle/>
          <a:p>
            <a:r>
              <a:rPr lang="en-US" sz="11200" dirty="0"/>
              <a:t>Write a clear heading for the task. Instructions are usually titled as "How to do task ABC", making sure that the instructions under this heading all have to do with accomplishing task ABC (and nothing else). </a:t>
            </a:r>
          </a:p>
          <a:p>
            <a:r>
              <a:rPr lang="en-US" sz="11200" dirty="0"/>
              <a:t>Use imperative sentences.</a:t>
            </a:r>
          </a:p>
          <a:p>
            <a:r>
              <a:rPr lang="en-US" sz="11200" dirty="0"/>
              <a:t> Use precise, concrete, and image building verbs. For example,</a:t>
            </a:r>
          </a:p>
          <a:p>
            <a:pPr marL="0" indent="0">
              <a:buNone/>
            </a:pPr>
            <a:r>
              <a:rPr lang="en-US" sz="11200" dirty="0"/>
              <a:t>“</a:t>
            </a:r>
            <a:r>
              <a:rPr lang="en-US" sz="11200" b="1" dirty="0"/>
              <a:t>Press</a:t>
            </a:r>
            <a:r>
              <a:rPr lang="en-US" sz="11200" dirty="0"/>
              <a:t> the emergency button” rather than “Hit the emergency button.” </a:t>
            </a:r>
          </a:p>
          <a:p>
            <a:r>
              <a:rPr lang="en-US" sz="11200" dirty="0"/>
              <a:t>Always use active voice. </a:t>
            </a:r>
          </a:p>
          <a:p>
            <a:r>
              <a:rPr lang="en-US" sz="11200" dirty="0"/>
              <a:t>Address the reader directly using the pronoun “you”. Avoid third person pronouns.</a:t>
            </a:r>
          </a:p>
          <a:p>
            <a:r>
              <a:rPr lang="en-US" sz="11200" dirty="0"/>
              <a:t>Put the steps/commands in chronological order. Enable readers to visualize the procedure.</a:t>
            </a:r>
          </a:p>
          <a:p>
            <a:r>
              <a:rPr lang="en-US" sz="11200" dirty="0"/>
              <a:t>Explain with the help of graphics.</a:t>
            </a:r>
          </a:p>
          <a:p>
            <a:r>
              <a:rPr lang="en-US" sz="2800" dirty="0"/>
              <a:t> </a:t>
            </a:r>
            <a:endParaRPr lang="en-US" sz="2400" dirty="0"/>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How to write instructions to explain the procedure to accomplish a well-defined and distinct task:</a:t>
            </a:r>
            <a:endParaRPr lang="en-US" sz="2800" dirty="0"/>
          </a:p>
        </p:txBody>
      </p:sp>
      <p:sp>
        <p:nvSpPr>
          <p:cNvPr id="3" name="Content Placeholder 2"/>
          <p:cNvSpPr>
            <a:spLocks noGrp="1"/>
          </p:cNvSpPr>
          <p:nvPr>
            <p:ph sz="quarter" idx="1"/>
          </p:nvPr>
        </p:nvSpPr>
        <p:spPr/>
        <p:txBody>
          <a:bodyPr>
            <a:normAutofit fontScale="92500"/>
          </a:bodyPr>
          <a:lstStyle/>
          <a:p>
            <a:r>
              <a:rPr lang="en-US" dirty="0"/>
              <a:t>Use a </a:t>
            </a:r>
            <a:r>
              <a:rPr lang="en-US" dirty="0">
                <a:hlinkClick r:id="rId2"/>
              </a:rPr>
              <a:t>numbered list</a:t>
            </a:r>
            <a:r>
              <a:rPr lang="en-US" dirty="0"/>
              <a:t> when the order is important. Use a </a:t>
            </a:r>
            <a:r>
              <a:rPr lang="en-US" dirty="0">
                <a:hlinkClick r:id="rId2"/>
              </a:rPr>
              <a:t>bulleted list</a:t>
            </a:r>
            <a:r>
              <a:rPr lang="en-US" dirty="0"/>
              <a:t> (like this list) when the order is not important (for example, when the reader can choose between different options).</a:t>
            </a:r>
            <a:endParaRPr lang="en-US" sz="2400" dirty="0"/>
          </a:p>
          <a:p>
            <a:r>
              <a:rPr lang="en-US" dirty="0"/>
              <a:t>Specify conditions before the primary part of the instructions. For example, at step 5 of some stocktaking instructions, do not write, "Before you start the </a:t>
            </a:r>
            <a:r>
              <a:rPr lang="en-US" dirty="0" err="1"/>
              <a:t>stocktake</a:t>
            </a:r>
            <a:r>
              <a:rPr lang="en-US" dirty="0"/>
              <a:t>, make sure that…" (This type of problem frequently occurs.)</a:t>
            </a:r>
            <a:endParaRPr lang="en-US" sz="2400" dirty="0"/>
          </a:p>
          <a:p>
            <a:r>
              <a:rPr lang="en-US" dirty="0"/>
              <a:t> Avoid lists of more than approximately ten steps. If possible, divide a long list of instructions into two or more different tasks.</a:t>
            </a:r>
            <a:r>
              <a:rPr lang="en-US" sz="2800" dirty="0"/>
              <a:t> </a:t>
            </a:r>
            <a:endParaRPr lang="en-US" sz="2400" dirty="0"/>
          </a:p>
          <a:p>
            <a:r>
              <a:rPr lang="en-US" dirty="0"/>
              <a:t>Specify what the reader does when the task is complete. If a reader asks, "Now what?", the instructions are not complete.</a:t>
            </a:r>
            <a:endParaRPr lang="en-US" sz="2200"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For software, follow the guidelines given below:</a:t>
            </a:r>
          </a:p>
        </p:txBody>
      </p:sp>
      <p:sp>
        <p:nvSpPr>
          <p:cNvPr id="3" name="Content Placeholder 2"/>
          <p:cNvSpPr>
            <a:spLocks noGrp="1"/>
          </p:cNvSpPr>
          <p:nvPr>
            <p:ph sz="quarter" idx="1"/>
          </p:nvPr>
        </p:nvSpPr>
        <p:spPr>
          <a:xfrm>
            <a:off x="304800" y="1447800"/>
            <a:ext cx="8686800" cy="4572000"/>
          </a:xfrm>
        </p:spPr>
        <p:txBody>
          <a:bodyPr>
            <a:normAutofit fontScale="85000" lnSpcReduction="20000"/>
          </a:bodyPr>
          <a:lstStyle/>
          <a:p>
            <a:pPr lvl="0"/>
            <a:r>
              <a:rPr lang="en-US" sz="3500" dirty="0"/>
              <a:t>Orient the users: tell the users where they are and what they should be seeing on their screen, such as the name of the window they should be looking at.</a:t>
            </a:r>
          </a:p>
          <a:p>
            <a:pPr lvl="0"/>
            <a:r>
              <a:rPr lang="en-US" sz="3500" dirty="0"/>
              <a:t>Tell them what button(s) to click on the current window and/or what text they need to type into what field(s).</a:t>
            </a:r>
          </a:p>
          <a:p>
            <a:pPr lvl="0"/>
            <a:r>
              <a:rPr lang="en-US" sz="3500" dirty="0"/>
              <a:t>Explain with the help of graphics (screen shots).</a:t>
            </a:r>
          </a:p>
          <a:p>
            <a:pPr lvl="0"/>
            <a:r>
              <a:rPr lang="en-US" sz="3500" dirty="0"/>
              <a:t>Tell them how to get to the next step/location and describe what they should see onscreen when they take that action.</a:t>
            </a:r>
          </a:p>
          <a:p>
            <a:pPr>
              <a:buNone/>
            </a:pPr>
            <a:r>
              <a:rPr lang="en-US" sz="3500" b="1" i="1" dirty="0"/>
              <a:t>tell the reader where they </a:t>
            </a:r>
            <a:r>
              <a:rPr lang="en-US" sz="3500" b="1" i="1" dirty="0" err="1"/>
              <a:t>are→tell</a:t>
            </a:r>
            <a:r>
              <a:rPr lang="en-US" sz="3500" b="1" i="1" dirty="0"/>
              <a:t> them what to </a:t>
            </a:r>
            <a:r>
              <a:rPr lang="en-US" sz="3500" b="1" i="1" dirty="0" err="1"/>
              <a:t>do→describe</a:t>
            </a:r>
            <a:r>
              <a:rPr lang="en-US" sz="3500" b="1" i="1" dirty="0"/>
              <a:t> the results of their actions</a:t>
            </a:r>
            <a:endParaRPr lang="en-US" sz="3500" dirty="0"/>
          </a:p>
          <a:p>
            <a:pPr lvl="0">
              <a:buNone/>
            </a:pPr>
            <a:r>
              <a:rPr lang="en-US" sz="3500" dirty="0"/>
              <a:t>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normAutofit/>
          </a:bodyPr>
          <a:lstStyle/>
          <a:p>
            <a:pPr algn="ctr">
              <a:buNone/>
            </a:pPr>
            <a:endParaRPr lang="en-US" sz="6000" dirty="0"/>
          </a:p>
          <a:p>
            <a:pPr algn="ctr">
              <a:buNone/>
            </a:pPr>
            <a:r>
              <a:rPr lang="en-US" sz="6000" dirty="0"/>
              <a:t>What are the following and what is their purpose?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304800" y="381000"/>
            <a:ext cx="8534400" cy="58293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Signing up with Twitter-</a:t>
            </a:r>
            <a:br>
              <a:rPr lang="en-US" dirty="0"/>
            </a:br>
            <a:r>
              <a:rPr lang="en-US" dirty="0"/>
              <a:t>To create an account on the web:</a:t>
            </a:r>
          </a:p>
        </p:txBody>
      </p:sp>
      <p:sp>
        <p:nvSpPr>
          <p:cNvPr id="3" name="Content Placeholder 2"/>
          <p:cNvSpPr>
            <a:spLocks noGrp="1"/>
          </p:cNvSpPr>
          <p:nvPr>
            <p:ph sz="quarter" idx="1"/>
          </p:nvPr>
        </p:nvSpPr>
        <p:spPr/>
        <p:txBody>
          <a:bodyPr>
            <a:normAutofit fontScale="77500" lnSpcReduction="20000"/>
          </a:bodyPr>
          <a:lstStyle/>
          <a:p>
            <a:pPr marL="514350" indent="-514350">
              <a:buFont typeface="+mj-lt"/>
              <a:buAutoNum type="arabicPeriod"/>
            </a:pPr>
            <a:r>
              <a:rPr lang="en-US" dirty="0"/>
              <a:t>Go to </a:t>
            </a:r>
            <a:r>
              <a:rPr lang="en-US" dirty="0">
                <a:hlinkClick r:id="rId2" tooltip="http://twitter.com/"/>
              </a:rPr>
              <a:t>http://twitter.com</a:t>
            </a:r>
            <a:r>
              <a:rPr lang="en-US" dirty="0"/>
              <a:t> and find the sign up box, or go directly to </a:t>
            </a:r>
            <a:r>
              <a:rPr lang="en-US" dirty="0">
                <a:hlinkClick r:id="rId3" tooltip="https://twitter.com/signup"/>
              </a:rPr>
              <a:t>https://twitter.com/signup</a:t>
            </a:r>
            <a:r>
              <a:rPr lang="en-US" dirty="0"/>
              <a:t>.</a:t>
            </a:r>
          </a:p>
          <a:p>
            <a:pPr marL="514350" indent="-514350">
              <a:buFont typeface="+mj-lt"/>
              <a:buAutoNum type="arabicPeriod"/>
            </a:pPr>
            <a:r>
              <a:rPr lang="en-US" dirty="0"/>
              <a:t>Enter your </a:t>
            </a:r>
            <a:r>
              <a:rPr lang="en-US" b="1" dirty="0"/>
              <a:t>full name</a:t>
            </a:r>
            <a:r>
              <a:rPr lang="en-US" dirty="0"/>
              <a:t>, </a:t>
            </a:r>
            <a:r>
              <a:rPr lang="en-US" b="1" dirty="0"/>
              <a:t>phone number</a:t>
            </a:r>
            <a:r>
              <a:rPr lang="en-US" dirty="0"/>
              <a:t>, and a </a:t>
            </a:r>
            <a:r>
              <a:rPr lang="en-US" b="1" dirty="0"/>
              <a:t>password</a:t>
            </a:r>
            <a:r>
              <a:rPr lang="en-US" dirty="0"/>
              <a:t>.</a:t>
            </a:r>
          </a:p>
          <a:p>
            <a:pPr marL="514350" indent="-514350">
              <a:buFont typeface="+mj-lt"/>
              <a:buAutoNum type="arabicPeriod"/>
            </a:pPr>
            <a:r>
              <a:rPr lang="en-US" dirty="0"/>
              <a:t>Click </a:t>
            </a:r>
            <a:r>
              <a:rPr lang="en-US" b="1" dirty="0"/>
              <a:t>Sign up for Twitter</a:t>
            </a:r>
            <a:r>
              <a:rPr lang="en-US" dirty="0"/>
              <a:t>.</a:t>
            </a:r>
          </a:p>
          <a:p>
            <a:pPr marL="514350" indent="-514350">
              <a:buFont typeface="+mj-lt"/>
              <a:buAutoNum type="arabicPeriod"/>
            </a:pPr>
            <a:r>
              <a:rPr lang="en-US" dirty="0"/>
              <a:t>In order to verify your phone number, we will send you an SMS text message with a code. Enter the verification code in the box provided. Learn more about having a phone number associated with your account </a:t>
            </a:r>
            <a:r>
              <a:rPr lang="en-US" dirty="0">
                <a:hlinkClick r:id="rId4"/>
              </a:rPr>
              <a:t>here</a:t>
            </a:r>
            <a:r>
              <a:rPr lang="en-US" dirty="0"/>
              <a:t>. </a:t>
            </a:r>
          </a:p>
          <a:p>
            <a:pPr marL="514350" indent="-514350">
              <a:buFont typeface="+mj-lt"/>
              <a:buAutoNum type="arabicPeriod"/>
            </a:pPr>
            <a:r>
              <a:rPr lang="en-US" dirty="0"/>
              <a:t>Once you've clicked </a:t>
            </a:r>
            <a:r>
              <a:rPr lang="en-US" b="1" dirty="0"/>
              <a:t>Sign up for Twitter</a:t>
            </a:r>
            <a:r>
              <a:rPr lang="en-US" dirty="0"/>
              <a:t>, you can select a </a:t>
            </a:r>
            <a:r>
              <a:rPr lang="en-US" b="1" dirty="0"/>
              <a:t>username </a:t>
            </a:r>
            <a:r>
              <a:rPr lang="en-US" dirty="0"/>
              <a:t>(usernames are unique identifiers on Twitter) — type your own or choose one we've suggested. We'll tell you if the username you want is available.</a:t>
            </a:r>
          </a:p>
          <a:p>
            <a:pPr marL="514350" indent="-514350">
              <a:buFont typeface="+mj-lt"/>
              <a:buAutoNum type="arabicPeriod"/>
            </a:pPr>
            <a:r>
              <a:rPr lang="en-US" b="1" dirty="0"/>
              <a:t>Double-check</a:t>
            </a:r>
            <a:r>
              <a:rPr lang="en-US" dirty="0"/>
              <a:t> your name, phone number, password, and username.</a:t>
            </a:r>
          </a:p>
          <a:p>
            <a:pPr marL="514350" indent="-514350">
              <a:buFont typeface="+mj-lt"/>
              <a:buAutoNum type="arabicPeriod"/>
            </a:pPr>
            <a:r>
              <a:rPr lang="en-US" dirty="0"/>
              <a:t>Click </a:t>
            </a:r>
            <a:r>
              <a:rPr lang="en-US" b="1" dirty="0"/>
              <a:t>Create my account. </a:t>
            </a:r>
            <a:r>
              <a:rPr lang="en-US" dirty="0"/>
              <a:t>You may be asked to complete a Captcha to let us know that you're human.</a:t>
            </a:r>
          </a:p>
          <a:p>
            <a:pPr>
              <a:buNone/>
            </a:pPr>
            <a:r>
              <a:rPr lang="en-US" b="1" dirty="0"/>
              <a:t>     Note:</a:t>
            </a:r>
            <a:r>
              <a:rPr lang="en-US" dirty="0"/>
              <a:t> if you'd like to sign up with Twitter using an email address, you can do so via the "Use email instead" link at the bottom of the sign up page.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Registering an Individual</a:t>
            </a:r>
            <a:endParaRPr lang="en-US" dirty="0"/>
          </a:p>
        </p:txBody>
      </p:sp>
      <p:sp>
        <p:nvSpPr>
          <p:cNvPr id="3" name="Content Placeholder 2"/>
          <p:cNvSpPr>
            <a:spLocks noGrp="1"/>
          </p:cNvSpPr>
          <p:nvPr>
            <p:ph sz="quarter" idx="1"/>
          </p:nvPr>
        </p:nvSpPr>
        <p:spPr/>
        <p:txBody>
          <a:bodyPr>
            <a:normAutofit/>
          </a:bodyPr>
          <a:lstStyle/>
          <a:p>
            <a:pPr>
              <a:buNone/>
            </a:pPr>
            <a:r>
              <a:rPr lang="en-US" dirty="0"/>
              <a:t>If you want to register a single student, then this option is used. All courses offered by the department will be shown to the user and he/she can register the student in the required courses.</a:t>
            </a:r>
          </a:p>
          <a:p>
            <a:r>
              <a:rPr lang="en-US" dirty="0"/>
              <a:t>Select the ‘</a:t>
            </a:r>
            <a:r>
              <a:rPr lang="en-US" b="1" dirty="0"/>
              <a:t>Student Registration’ link under the ‘Registrations’ subsection.</a:t>
            </a:r>
          </a:p>
          <a:p>
            <a:r>
              <a:rPr lang="en-US" dirty="0"/>
              <a:t>Enter the roll number in the textbox.</a:t>
            </a:r>
          </a:p>
          <a:p>
            <a:r>
              <a:rPr lang="en-US" dirty="0"/>
              <a:t> Click the ‘</a:t>
            </a:r>
            <a:r>
              <a:rPr lang="en-US" b="1" dirty="0"/>
              <a:t>Search Roll No’ button, student information along with the courses list will be shown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2050" name="Picture 2"/>
          <p:cNvPicPr>
            <a:picLocks noGrp="1" noChangeAspect="1" noChangeArrowheads="1"/>
          </p:cNvPicPr>
          <p:nvPr>
            <p:ph sz="quarter" idx="1"/>
          </p:nvPr>
        </p:nvPicPr>
        <p:blipFill>
          <a:blip r:embed="rId2"/>
          <a:srcRect/>
          <a:stretch>
            <a:fillRect/>
          </a:stretch>
        </p:blipFill>
        <p:spPr bwMode="auto">
          <a:xfrm>
            <a:off x="228600" y="1447800"/>
            <a:ext cx="8458200" cy="42672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technical vocabulary about instructional writing</a:t>
            </a:r>
          </a:p>
        </p:txBody>
      </p:sp>
      <p:sp>
        <p:nvSpPr>
          <p:cNvPr id="3" name="Content Placeholder 2"/>
          <p:cNvSpPr>
            <a:spLocks noGrp="1"/>
          </p:cNvSpPr>
          <p:nvPr>
            <p:ph sz="quarter" idx="1"/>
          </p:nvPr>
        </p:nvSpPr>
        <p:spPr/>
        <p:txBody>
          <a:bodyPr/>
          <a:lstStyle/>
          <a:p>
            <a:r>
              <a:rPr lang="en-US" b="1" dirty="0"/>
              <a:t>INSTRUCTIONAL WRITING:</a:t>
            </a:r>
            <a:r>
              <a:rPr lang="en-US" dirty="0"/>
              <a:t> It is that writing which gives instructions to readers regarding a well-defined and specific topic.</a:t>
            </a:r>
          </a:p>
          <a:p>
            <a:r>
              <a:rPr lang="en-US" b="1" dirty="0"/>
              <a:t>INSTRUCTIONS:</a:t>
            </a:r>
            <a:r>
              <a:rPr lang="en-US" dirty="0"/>
              <a:t> Instructions direct/teach/guide a person to do something, furnish with information needed to accomplish something.</a:t>
            </a:r>
          </a:p>
          <a:p>
            <a:r>
              <a:rPr lang="en-US" b="1" i="1" dirty="0"/>
              <a:t>In the context of technical writing, instructions are those step-by-step explanations or guidelines which teach/guide/help/direct users regarding how to do accomplish tasks.</a:t>
            </a:r>
            <a:r>
              <a:rPr lang="en-US" dirty="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technical vocabulary about instructional writing</a:t>
            </a:r>
          </a:p>
        </p:txBody>
      </p:sp>
      <p:sp>
        <p:nvSpPr>
          <p:cNvPr id="3" name="Content Placeholder 2"/>
          <p:cNvSpPr>
            <a:spLocks noGrp="1"/>
          </p:cNvSpPr>
          <p:nvPr>
            <p:ph sz="quarter" idx="1"/>
          </p:nvPr>
        </p:nvSpPr>
        <p:spPr/>
        <p:txBody>
          <a:bodyPr>
            <a:normAutofit/>
          </a:bodyPr>
          <a:lstStyle/>
          <a:p>
            <a:r>
              <a:rPr lang="en-US" b="1" dirty="0"/>
              <a:t>TASK:</a:t>
            </a:r>
            <a:r>
              <a:rPr lang="en-US" dirty="0"/>
              <a:t> A specific piece of work, a distinct specific action/activity</a:t>
            </a:r>
          </a:p>
          <a:p>
            <a:r>
              <a:rPr lang="en-US" b="1" dirty="0"/>
              <a:t>PROCEDURE:</a:t>
            </a:r>
            <a:r>
              <a:rPr lang="en-US" dirty="0"/>
              <a:t> It refers to </a:t>
            </a:r>
          </a:p>
          <a:p>
            <a:pPr lvl="1"/>
            <a:r>
              <a:rPr lang="en-US" dirty="0"/>
              <a:t>manner of proceeding; a way of performing or effecting something: standard procedure. </a:t>
            </a:r>
          </a:p>
          <a:p>
            <a:pPr lvl="1"/>
            <a:r>
              <a:rPr lang="en-US" dirty="0"/>
              <a:t>A series of steps taken to accomplish an end: a medical procedure; evacuation procedures.</a:t>
            </a:r>
          </a:p>
          <a:p>
            <a:pPr lvl="1"/>
            <a:r>
              <a:rPr lang="en-US" dirty="0"/>
              <a:t>A set of established forms or methods for conducting the affairs of an organized body such as a business, club, or government.</a:t>
            </a:r>
          </a:p>
          <a:p>
            <a:pPr lvl="1"/>
            <a:r>
              <a:rPr lang="en-US" dirty="0"/>
              <a:t>Computer Science: A set of instructions that performs a specific task; a subroutine or function.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Can you name some documents that contain instructions</a:t>
            </a:r>
          </a:p>
        </p:txBody>
      </p:sp>
      <p:sp>
        <p:nvSpPr>
          <p:cNvPr id="3" name="Content Placeholder 2"/>
          <p:cNvSpPr>
            <a:spLocks noGrp="1"/>
          </p:cNvSpPr>
          <p:nvPr>
            <p:ph sz="quarter" idx="1"/>
          </p:nvPr>
        </p:nvSpPr>
        <p:spPr/>
        <p:txBody>
          <a:bodyPr/>
          <a:lstStyle/>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112</TotalTime>
  <Words>1240</Words>
  <Application>Microsoft Office PowerPoint</Application>
  <PresentationFormat>On-screen Show (4:3)</PresentationFormat>
  <Paragraphs>98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Franklin Gothic Book</vt:lpstr>
      <vt:lpstr>Perpetua</vt:lpstr>
      <vt:lpstr>Times New Roman</vt:lpstr>
      <vt:lpstr>Wingdings 2</vt:lpstr>
      <vt:lpstr>Equity</vt:lpstr>
      <vt:lpstr>WRITING INSTRUCTIONS</vt:lpstr>
      <vt:lpstr>PowerPoint Presentation</vt:lpstr>
      <vt:lpstr>PowerPoint Presentation</vt:lpstr>
      <vt:lpstr>Signing up with Twitter- To create an account on the web:</vt:lpstr>
      <vt:lpstr>Registering an Individual</vt:lpstr>
      <vt:lpstr>PowerPoint Presentation</vt:lpstr>
      <vt:lpstr>Some technical vocabulary about instructional writing</vt:lpstr>
      <vt:lpstr>Some technical vocabulary about instructional writing</vt:lpstr>
      <vt:lpstr>Can you name some documents that contain instructions</vt:lpstr>
      <vt:lpstr>Answer</vt:lpstr>
      <vt:lpstr>Writing Headings for Instructions Written for a Particular Task</vt:lpstr>
      <vt:lpstr>Who writes the instructional material?</vt:lpstr>
      <vt:lpstr>Write instructions on the following</vt:lpstr>
      <vt:lpstr>    There is an important thing you need to bear in mind about readers before you start working on writing instructions for them.</vt:lpstr>
      <vt:lpstr>Grammar for Instructional Writing</vt:lpstr>
      <vt:lpstr>How to write instructions to explain the procedure to accomplish a well-defined and distinct task:</vt:lpstr>
      <vt:lpstr>How to write instructions to explain the procedure to accomplish a well-defined and distinct task:</vt:lpstr>
      <vt:lpstr>How to write instructions to explain the procedure to accomplish a well-defined and distinct task:</vt:lpstr>
      <vt:lpstr>For software, follow the guidelines given below: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WRITING INSTRUCTIONS</dc:title>
  <dc:creator>Sameera Sultan</dc:creator>
  <cp:lastModifiedBy>Fast</cp:lastModifiedBy>
  <cp:revision>19</cp:revision>
  <dcterms:created xsi:type="dcterms:W3CDTF">2006-08-16T00:00:00Z</dcterms:created>
  <dcterms:modified xsi:type="dcterms:W3CDTF">2022-09-19T06:37:53Z</dcterms:modified>
</cp:coreProperties>
</file>