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6" r:id="rId3"/>
    <p:sldId id="282" r:id="rId4"/>
    <p:sldId id="270" r:id="rId5"/>
    <p:sldId id="260" r:id="rId6"/>
    <p:sldId id="257" r:id="rId7"/>
    <p:sldId id="258" r:id="rId8"/>
    <p:sldId id="259" r:id="rId9"/>
    <p:sldId id="261" r:id="rId10"/>
    <p:sldId id="262" r:id="rId11"/>
    <p:sldId id="263" r:id="rId12"/>
    <p:sldId id="264" r:id="rId13"/>
    <p:sldId id="265" r:id="rId14"/>
    <p:sldId id="266" r:id="rId15"/>
    <p:sldId id="267" r:id="rId16"/>
    <p:sldId id="268" r:id="rId17"/>
    <p:sldId id="285" r:id="rId18"/>
    <p:sldId id="286" r:id="rId19"/>
    <p:sldId id="287" r:id="rId20"/>
    <p:sldId id="269" r:id="rId21"/>
    <p:sldId id="271" r:id="rId22"/>
    <p:sldId id="272" r:id="rId23"/>
    <p:sldId id="273" r:id="rId24"/>
    <p:sldId id="283" r:id="rId25"/>
    <p:sldId id="284" r:id="rId26"/>
    <p:sldId id="274" r:id="rId27"/>
    <p:sldId id="275" r:id="rId28"/>
    <p:sldId id="276" r:id="rId29"/>
    <p:sldId id="277" r:id="rId30"/>
    <p:sldId id="278" r:id="rId31"/>
    <p:sldId id="279" r:id="rId32"/>
    <p:sldId id="280" r:id="rId33"/>
    <p:sldId id="28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8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notesMaster" Target="notesMasters/notesMaster1.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2186134-3781-4E14-A458-3C23E06225C5}" type="datetimeFigureOut">
              <a:rPr lang="en-US" smtClean="0"/>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1366CE6-C562-4508-9A47-9DFB89CCA72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92186134-3781-4E14-A458-3C23E06225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92186134-3781-4E14-A458-3C23E06225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92186134-3781-4E14-A458-3C23E06225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2186134-3781-4E14-A458-3C23E06225C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2186134-3781-4E14-A458-3C23E06225C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2186134-3781-4E14-A458-3C23E06225C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86134-3781-4E14-A458-3C23E06225C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2186134-3781-4E14-A458-3C23E06225C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66CE6-C562-4508-9A47-9DFB89CCA72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2186134-3781-4E14-A458-3C23E06225C5}" type="datetimeFigureOut">
              <a:rPr lang="en-US" smtClean="0"/>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366CE6-C562-4508-9A47-9DFB89CCA727}"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Information Security</a:t>
            </a:r>
            <a:endParaRPr lang="en-US" dirty="0"/>
          </a:p>
        </p:txBody>
      </p:sp>
      <p:sp>
        <p:nvSpPr>
          <p:cNvPr id="3" name="Subtitle 2"/>
          <p:cNvSpPr>
            <a:spLocks noGrp="1"/>
          </p:cNvSpPr>
          <p:nvPr>
            <p:ph type="subTitle" idx="1"/>
          </p:nvPr>
        </p:nvSpPr>
        <p:spPr/>
        <p:txBody>
          <a:bodyPr/>
          <a:lstStyle/>
          <a:p>
            <a:r>
              <a:rPr lang="en-US" dirty="0" smtClean="0"/>
              <a:t>Week 03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CBC –</a:t>
            </a:r>
            <a:r>
              <a:rPr lang="en-US" dirty="0"/>
              <a:t> </a:t>
            </a:r>
            <a:endParaRPr lang="en-US" dirty="0"/>
          </a:p>
          <a:p>
            <a:pPr lvl="1" fontAlgn="base"/>
            <a:r>
              <a:rPr lang="en-US" dirty="0"/>
              <a:t>CBC works well for input greater than </a:t>
            </a:r>
            <a:r>
              <a:rPr lang="en-US" i="1" dirty="0"/>
              <a:t>b</a:t>
            </a:r>
            <a:r>
              <a:rPr lang="en-US" dirty="0"/>
              <a:t> bits.</a:t>
            </a:r>
            <a:endParaRPr lang="en-US" dirty="0"/>
          </a:p>
          <a:p>
            <a:pPr lvl="1" fontAlgn="base"/>
            <a:r>
              <a:rPr lang="en-US" dirty="0"/>
              <a:t>CBC is a good authentication mechanism.</a:t>
            </a:r>
            <a:endParaRPr lang="en-US" dirty="0"/>
          </a:p>
          <a:p>
            <a:pPr lvl="1" fontAlgn="base"/>
            <a:r>
              <a:rPr lang="en-US" dirty="0"/>
              <a:t>Better resistive nature towards cryptanalysis than ECB.</a:t>
            </a:r>
            <a:endParaRPr lang="en-US" dirty="0"/>
          </a:p>
          <a:p>
            <a:pPr fontAlgn="base"/>
            <a:r>
              <a:rPr lang="en-US" b="1" dirty="0"/>
              <a:t>Disadvantages of CBC –</a:t>
            </a:r>
            <a:r>
              <a:rPr lang="en-US" dirty="0"/>
              <a:t>  </a:t>
            </a:r>
            <a:endParaRPr lang="en-US" dirty="0"/>
          </a:p>
          <a:p>
            <a:pPr lvl="1" fontAlgn="base"/>
            <a:r>
              <a:rPr lang="en-US" dirty="0"/>
              <a:t>Parallel encryption is not possible since every encryption requires a previous cipher. </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Feedback Mode (CFB</a:t>
            </a:r>
            <a:endParaRPr lang="en-US" dirty="0"/>
          </a:p>
        </p:txBody>
      </p:sp>
      <p:sp>
        <p:nvSpPr>
          <p:cNvPr id="3" name="Content Placeholder 2"/>
          <p:cNvSpPr>
            <a:spLocks noGrp="1"/>
          </p:cNvSpPr>
          <p:nvPr>
            <p:ph idx="1"/>
          </p:nvPr>
        </p:nvSpPr>
        <p:spPr>
          <a:xfrm>
            <a:off x="1141412" y="1704513"/>
            <a:ext cx="9905999" cy="4989250"/>
          </a:xfrm>
        </p:spPr>
        <p:txBody>
          <a:bodyPr>
            <a:normAutofit/>
          </a:bodyPr>
          <a:lstStyle/>
          <a:p>
            <a:r>
              <a:rPr lang="en-US" dirty="0"/>
              <a:t>In this mode the cipher is given as feedback to the next block of encryption with some new specifications: </a:t>
            </a:r>
            <a:endParaRPr lang="en-US" dirty="0" smtClean="0"/>
          </a:p>
          <a:p>
            <a:r>
              <a:rPr lang="en-US" dirty="0" smtClean="0"/>
              <a:t>First</a:t>
            </a:r>
            <a:r>
              <a:rPr lang="en-US" dirty="0"/>
              <a:t>, an initial vector </a:t>
            </a:r>
            <a:r>
              <a:rPr lang="en-US" dirty="0" smtClean="0"/>
              <a:t>(IV) </a:t>
            </a:r>
            <a:r>
              <a:rPr lang="en-US" dirty="0"/>
              <a:t>is used for first encryption and output bits are divided as a set of </a:t>
            </a:r>
            <a:r>
              <a:rPr lang="en-US" i="1" dirty="0"/>
              <a:t>s </a:t>
            </a:r>
            <a:r>
              <a:rPr lang="en-US" dirty="0"/>
              <a:t>and </a:t>
            </a:r>
            <a:r>
              <a:rPr lang="en-US" i="1" dirty="0"/>
              <a:t>b-s</a:t>
            </a:r>
            <a:r>
              <a:rPr lang="en-US" dirty="0"/>
              <a:t> bits</a:t>
            </a:r>
            <a:r>
              <a:rPr lang="en-US" dirty="0" smtClean="0"/>
              <a:t>.</a:t>
            </a:r>
            <a:endParaRPr lang="en-US" dirty="0" smtClean="0"/>
          </a:p>
          <a:p>
            <a:r>
              <a:rPr lang="en-US" dirty="0" smtClean="0"/>
              <a:t>The </a:t>
            </a:r>
            <a:r>
              <a:rPr lang="en-US" dirty="0"/>
              <a:t>left-hand side </a:t>
            </a:r>
            <a:r>
              <a:rPr lang="en-US" i="1" dirty="0"/>
              <a:t>s </a:t>
            </a:r>
            <a:r>
              <a:rPr lang="en-US" dirty="0"/>
              <a:t>bits are selected along with plaintext bits to which an XOR operation is applied. </a:t>
            </a:r>
            <a:endParaRPr lang="en-US" dirty="0" smtClean="0"/>
          </a:p>
          <a:p>
            <a:r>
              <a:rPr lang="en-US" dirty="0" smtClean="0"/>
              <a:t>The </a:t>
            </a:r>
            <a:r>
              <a:rPr lang="en-US" dirty="0"/>
              <a:t>result is given as input to a shift register having b-s bits to lhs</a:t>
            </a:r>
            <a:r>
              <a:rPr lang="en-US" dirty="0" smtClean="0"/>
              <a:t>, s </a:t>
            </a:r>
            <a:r>
              <a:rPr lang="en-US" dirty="0"/>
              <a:t>bits to </a:t>
            </a:r>
            <a:r>
              <a:rPr lang="en-US" dirty="0" err="1"/>
              <a:t>rhs</a:t>
            </a:r>
            <a:r>
              <a:rPr lang="en-US" dirty="0"/>
              <a:t> and the process continues. </a:t>
            </a:r>
            <a:endParaRPr lang="en-US" dirty="0" smtClean="0"/>
          </a:p>
          <a:p>
            <a:r>
              <a:rPr lang="en-US" dirty="0" smtClean="0"/>
              <a:t>The </a:t>
            </a:r>
            <a:r>
              <a:rPr lang="en-US" dirty="0"/>
              <a:t>encryption and decryption process for the same is shown below, both of them use encryption algorithms.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2627790" y="325555"/>
            <a:ext cx="6734273" cy="62577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CFB –</a:t>
            </a:r>
            <a:r>
              <a:rPr lang="en-US" dirty="0"/>
              <a:t> </a:t>
            </a:r>
            <a:endParaRPr lang="en-US" dirty="0"/>
          </a:p>
          <a:p>
            <a:pPr lvl="1" fontAlgn="base"/>
            <a:r>
              <a:rPr lang="en-US" dirty="0"/>
              <a:t>Since, there is some data loss due to the use of shift register, thus it is difficult for applying cryptanalysis. </a:t>
            </a:r>
            <a:endParaRPr lang="en-US" dirty="0"/>
          </a:p>
          <a:p>
            <a:pPr fontAlgn="base"/>
            <a:r>
              <a:rPr lang="en-US" b="1" dirty="0"/>
              <a:t>Disadvantages of using CFB –  </a:t>
            </a:r>
            <a:endParaRPr lang="en-US" dirty="0"/>
          </a:p>
          <a:p>
            <a:pPr lvl="1" fontAlgn="base"/>
            <a:r>
              <a:rPr lang="en-US" dirty="0"/>
              <a:t>The drawbacks of CFB are the same as those of CBC mode. Both block losses and concurrent encryption of several blocks are not supported by the encryption. Decryption, however, is parallelizable and loss-tolerant.</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Output Feedback Mode </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output feedback mode follows nearly the same process as the Cipher Feedback mode except that it sends the encrypted output as feedback instead of the actual cipher which is XOR output. </a:t>
            </a:r>
            <a:endParaRPr lang="en-US" dirty="0" smtClean="0"/>
          </a:p>
          <a:p>
            <a:r>
              <a:rPr lang="en-US" dirty="0" smtClean="0"/>
              <a:t>In </a:t>
            </a:r>
            <a:r>
              <a:rPr lang="en-US" dirty="0"/>
              <a:t>this output feedback mode, all bits of the block are sent instead of sending selected </a:t>
            </a:r>
            <a:r>
              <a:rPr lang="en-US" i="1" dirty="0"/>
              <a:t>s</a:t>
            </a:r>
            <a:r>
              <a:rPr lang="en-US" dirty="0"/>
              <a:t> bits. </a:t>
            </a:r>
            <a:endParaRPr lang="en-US" dirty="0" smtClean="0"/>
          </a:p>
          <a:p>
            <a:r>
              <a:rPr lang="en-US" dirty="0" smtClean="0"/>
              <a:t>The </a:t>
            </a:r>
            <a:r>
              <a:rPr lang="en-US" dirty="0"/>
              <a:t>Output Feedback mode of block cipher holds great resistance towards bit transmission errors. It also decreases the dependency or relationship of the cipher on the plaintext.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1"/>
          <a:stretch>
            <a:fillRect/>
          </a:stretch>
        </p:blipFill>
        <p:spPr>
          <a:xfrm>
            <a:off x="2514600" y="223837"/>
            <a:ext cx="7162800" cy="64103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Counter (CTR) mode</a:t>
            </a:r>
            <a:endParaRPr lang="en-US" dirty="0"/>
          </a:p>
        </p:txBody>
      </p:sp>
      <p:sp>
        <p:nvSpPr>
          <p:cNvPr id="3" name="Content Placeholder 2"/>
          <p:cNvSpPr>
            <a:spLocks noGrp="1"/>
          </p:cNvSpPr>
          <p:nvPr>
            <p:ph idx="1"/>
          </p:nvPr>
        </p:nvSpPr>
        <p:spPr/>
        <p:txBody>
          <a:bodyPr/>
          <a:lstStyle/>
          <a:p>
            <a:r>
              <a:rPr lang="en-US" dirty="0"/>
              <a:t>CTR mode uses a block chaining mode of encryption as a building block. </a:t>
            </a:r>
            <a:endParaRPr lang="en-US" dirty="0" smtClean="0"/>
          </a:p>
          <a:p>
            <a:r>
              <a:rPr lang="en-US" dirty="0" smtClean="0"/>
              <a:t>The </a:t>
            </a:r>
            <a:r>
              <a:rPr lang="en-US" dirty="0"/>
              <a:t>process of encrypting data is performed by </a:t>
            </a:r>
            <a:r>
              <a:rPr lang="en-US" dirty="0" err="1"/>
              <a:t>XORing</a:t>
            </a:r>
            <a:r>
              <a:rPr lang="en-US" dirty="0"/>
              <a:t> the plaintext with a sequence of </a:t>
            </a:r>
            <a:r>
              <a:rPr lang="en-US" dirty="0"/>
              <a:t>pseudorandom </a:t>
            </a:r>
            <a:r>
              <a:rPr lang="en-US" dirty="0"/>
              <a:t>values</a:t>
            </a:r>
            <a:r>
              <a:rPr lang="en-US" dirty="0"/>
              <a:t>.</a:t>
            </a:r>
            <a:endParaRPr lang="en-US" dirty="0"/>
          </a:p>
          <a:p>
            <a:r>
              <a:rPr lang="en-US" dirty="0" smtClean="0"/>
              <a:t>Each </a:t>
            </a:r>
            <a:r>
              <a:rPr lang="en-US" dirty="0"/>
              <a:t>of which is generated from the </a:t>
            </a:r>
            <a:r>
              <a:rPr lang="en-US" dirty="0" err="1"/>
              <a:t>ciphertext</a:t>
            </a:r>
            <a:r>
              <a:rPr lang="en-US" dirty="0"/>
              <a:t> using a feedback </a:t>
            </a:r>
            <a:r>
              <a:rPr lang="en-US" dirty="0" smtClean="0"/>
              <a:t>function.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479673" y="2249487"/>
            <a:ext cx="7229475" cy="2895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876424" y="1122363"/>
            <a:ext cx="9691180" cy="2387600"/>
          </a:xfrm>
        </p:spPr>
        <p:txBody>
          <a:bodyPr/>
          <a:lstStyle/>
          <a:p>
            <a:pPr algn="ctr"/>
            <a:r>
              <a:rPr lang="en-US" dirty="0"/>
              <a:t>Advanced Encryption Standard </a:t>
            </a:r>
            <a:br>
              <a:rPr lang="en-US" dirty="0" smtClean="0"/>
            </a:br>
            <a:r>
              <a:rPr lang="en-US" dirty="0" smtClean="0"/>
              <a:t>(</a:t>
            </a:r>
            <a:r>
              <a:rPr lang="en-US" dirty="0"/>
              <a:t>AES)</a:t>
            </a: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r>
              <a:rPr lang="en-US" dirty="0"/>
              <a:t>Advanced Encryption Standard (AES) is a specification for the encryption of electronic data established by the U.S National Institute of Standards and Technology (NIST) in 2001. </a:t>
            </a:r>
            <a:endParaRPr lang="en-US" dirty="0" smtClean="0"/>
          </a:p>
          <a:p>
            <a:r>
              <a:rPr lang="en-US" dirty="0" smtClean="0"/>
              <a:t>AES </a:t>
            </a:r>
            <a:r>
              <a:rPr lang="en-US" dirty="0"/>
              <a:t>is widely used today as it is a </a:t>
            </a:r>
            <a:r>
              <a:rPr lang="en-US" dirty="0">
                <a:solidFill>
                  <a:srgbClr val="FF0000"/>
                </a:solidFill>
              </a:rPr>
              <a:t>much stronger</a:t>
            </a:r>
            <a:r>
              <a:rPr lang="en-US" dirty="0"/>
              <a:t> than DES and triple </a:t>
            </a:r>
            <a:r>
              <a:rPr lang="en-US" dirty="0" smtClean="0"/>
              <a:t>DES</a:t>
            </a:r>
            <a:endParaRPr lang="en-US" dirty="0" smtClean="0"/>
          </a:p>
          <a:p>
            <a:r>
              <a:rPr lang="en-US" dirty="0" smtClean="0">
                <a:solidFill>
                  <a:srgbClr val="FF0000"/>
                </a:solidFill>
              </a:rPr>
              <a:t>Harder </a:t>
            </a:r>
            <a:r>
              <a:rPr lang="en-US" dirty="0">
                <a:solidFill>
                  <a:srgbClr val="FF0000"/>
                </a:solidFill>
              </a:rPr>
              <a:t>to implement</a:t>
            </a:r>
            <a:r>
              <a:rPr lang="en-US" dirty="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Confusion and Diffusion</a:t>
            </a:r>
            <a:br>
              <a:rPr lang="en-US" b="1" dirty="0"/>
            </a:br>
            <a:endParaRPr lang="en-US" dirty="0"/>
          </a:p>
        </p:txBody>
      </p:sp>
      <p:pic>
        <p:nvPicPr>
          <p:cNvPr id="4" name="Content Placeholder 3"/>
          <p:cNvPicPr>
            <a:picLocks noGrp="1" noChangeAspect="1"/>
          </p:cNvPicPr>
          <p:nvPr>
            <p:ph idx="1"/>
          </p:nvPr>
        </p:nvPicPr>
        <p:blipFill rotWithShape="1">
          <a:blip r:embed="rId1"/>
          <a:srcRect l="6536" t="24788" r="6045"/>
          <a:stretch>
            <a:fillRect/>
          </a:stretch>
        </p:blipFill>
        <p:spPr>
          <a:xfrm>
            <a:off x="1367160" y="2008310"/>
            <a:ext cx="9507985" cy="41794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normAutofit fontScale="92500" lnSpcReduction="20000"/>
          </a:bodyPr>
          <a:lstStyle/>
          <a:p>
            <a:pPr fontAlgn="base"/>
            <a:r>
              <a:rPr lang="en-US" dirty="0"/>
              <a:t>AES is a block cipher.</a:t>
            </a:r>
            <a:endParaRPr lang="en-US" dirty="0"/>
          </a:p>
          <a:p>
            <a:pPr fontAlgn="base"/>
            <a:r>
              <a:rPr lang="en-US" dirty="0"/>
              <a:t>The key size can be 128/192/256 bits.</a:t>
            </a:r>
            <a:endParaRPr lang="en-US" dirty="0"/>
          </a:p>
          <a:p>
            <a:pPr fontAlgn="base"/>
            <a:r>
              <a:rPr lang="en-US" dirty="0"/>
              <a:t>Encrypts data in blocks of 128 bits each</a:t>
            </a:r>
            <a:r>
              <a:rPr lang="en-US" dirty="0" smtClean="0"/>
              <a:t>.</a:t>
            </a:r>
            <a:endParaRPr lang="en-US" dirty="0" smtClean="0"/>
          </a:p>
          <a:p>
            <a:pPr fontAlgn="base"/>
            <a:r>
              <a:rPr lang="en-US" dirty="0"/>
              <a:t>AES relies on substitution-permutation network </a:t>
            </a:r>
            <a:r>
              <a:rPr lang="en-US" dirty="0" smtClean="0"/>
              <a:t>principle.</a:t>
            </a:r>
            <a:endParaRPr lang="en-US" dirty="0" smtClean="0"/>
          </a:p>
          <a:p>
            <a:pPr fontAlgn="base"/>
            <a:r>
              <a:rPr lang="en-US" dirty="0" smtClean="0"/>
              <a:t>Works on Bytes (</a:t>
            </a:r>
            <a:r>
              <a:rPr lang="en-US" dirty="0"/>
              <a:t>Since the block size is 128 bits, the cipher processes 128 bits (or 16 bytes) of the input data at a </a:t>
            </a:r>
            <a:r>
              <a:rPr lang="en-US" dirty="0" smtClean="0"/>
              <a:t>time).</a:t>
            </a:r>
            <a:endParaRPr lang="en-US" dirty="0" smtClean="0"/>
          </a:p>
          <a:p>
            <a:pPr fontAlgn="base"/>
            <a:r>
              <a:rPr lang="en-US" dirty="0"/>
              <a:t>The number of rounds depends on the key </a:t>
            </a:r>
            <a:r>
              <a:rPr lang="en-US" dirty="0" smtClean="0"/>
              <a:t>length (</a:t>
            </a:r>
            <a:r>
              <a:rPr lang="en-US" dirty="0" smtClean="0">
                <a:solidFill>
                  <a:srgbClr val="FF0000"/>
                </a:solidFill>
              </a:rPr>
              <a:t>128 </a:t>
            </a:r>
            <a:r>
              <a:rPr lang="en-US" dirty="0">
                <a:solidFill>
                  <a:srgbClr val="FF0000"/>
                </a:solidFill>
              </a:rPr>
              <a:t>bit key – 10 </a:t>
            </a:r>
            <a:r>
              <a:rPr lang="en-US" dirty="0" smtClean="0">
                <a:solidFill>
                  <a:srgbClr val="FF0000"/>
                </a:solidFill>
              </a:rPr>
              <a:t>rounds</a:t>
            </a:r>
            <a:r>
              <a:rPr lang="en-US" dirty="0" smtClean="0"/>
              <a:t>, </a:t>
            </a:r>
            <a:r>
              <a:rPr lang="en-US" dirty="0" smtClean="0">
                <a:solidFill>
                  <a:srgbClr val="FFFF00"/>
                </a:solidFill>
              </a:rPr>
              <a:t>192 </a:t>
            </a:r>
            <a:r>
              <a:rPr lang="en-US" dirty="0">
                <a:solidFill>
                  <a:srgbClr val="FFFF00"/>
                </a:solidFill>
              </a:rPr>
              <a:t>bit key – 12 </a:t>
            </a:r>
            <a:r>
              <a:rPr lang="en-US" dirty="0" smtClean="0">
                <a:solidFill>
                  <a:srgbClr val="FFFF00"/>
                </a:solidFill>
              </a:rPr>
              <a:t>rounds</a:t>
            </a:r>
            <a:r>
              <a:rPr lang="en-US" dirty="0" smtClean="0"/>
              <a:t>, </a:t>
            </a:r>
            <a:r>
              <a:rPr lang="en-US" dirty="0" smtClean="0">
                <a:solidFill>
                  <a:srgbClr val="FF0000"/>
                </a:solidFill>
              </a:rPr>
              <a:t>256 </a:t>
            </a:r>
            <a:r>
              <a:rPr lang="en-US" dirty="0">
                <a:solidFill>
                  <a:srgbClr val="FF0000"/>
                </a:solidFill>
              </a:rPr>
              <a:t>bit key – 14 </a:t>
            </a:r>
            <a:r>
              <a:rPr lang="en-US" dirty="0" smtClean="0">
                <a:solidFill>
                  <a:srgbClr val="FF0000"/>
                </a:solidFill>
              </a:rPr>
              <a:t>rounds</a:t>
            </a:r>
            <a:r>
              <a:rPr lang="en-US" dirty="0" smtClean="0"/>
              <a:t>)</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Creation of Round keys</a:t>
            </a:r>
            <a:endParaRPr lang="en-US" dirty="0"/>
          </a:p>
        </p:txBody>
      </p:sp>
      <p:sp>
        <p:nvSpPr>
          <p:cNvPr id="3" name="Content Placeholder 2"/>
          <p:cNvSpPr>
            <a:spLocks noGrp="1"/>
          </p:cNvSpPr>
          <p:nvPr>
            <p:ph idx="1"/>
          </p:nvPr>
        </p:nvSpPr>
        <p:spPr/>
        <p:txBody>
          <a:bodyPr/>
          <a:lstStyle/>
          <a:p>
            <a:r>
              <a:rPr lang="en-US" dirty="0"/>
              <a:t>A Key Schedule algorithm is </a:t>
            </a:r>
            <a:r>
              <a:rPr lang="en-US" dirty="0" smtClean="0"/>
              <a:t>used to </a:t>
            </a:r>
            <a:r>
              <a:rPr lang="en-US" dirty="0"/>
              <a:t>calculate all the round keys from the </a:t>
            </a:r>
            <a:r>
              <a:rPr lang="en-US" dirty="0" smtClean="0"/>
              <a:t>key.</a:t>
            </a:r>
            <a:endParaRPr lang="en-US" dirty="0" smtClean="0"/>
          </a:p>
          <a:p>
            <a:r>
              <a:rPr lang="en-US" dirty="0" smtClean="0"/>
              <a:t>Initial </a:t>
            </a:r>
            <a:r>
              <a:rPr lang="en-US" dirty="0"/>
              <a:t>key is used to create many different round keys which will be used in the corresponding round of the encryption.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2126162" y="210752"/>
            <a:ext cx="7936498" cy="61370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grpSp>
        <p:nvGrpSpPr>
          <p:cNvPr id="7" name="Group 6"/>
          <p:cNvGrpSpPr/>
          <p:nvPr/>
        </p:nvGrpSpPr>
        <p:grpSpPr>
          <a:xfrm>
            <a:off x="4354388" y="618518"/>
            <a:ext cx="3480046" cy="5951678"/>
            <a:chOff x="3355760" y="618518"/>
            <a:chExt cx="3480046" cy="5951678"/>
          </a:xfrm>
        </p:grpSpPr>
        <p:pic>
          <p:nvPicPr>
            <p:cNvPr id="4" name="Picture 3"/>
            <p:cNvPicPr>
              <a:picLocks noChangeAspect="1"/>
            </p:cNvPicPr>
            <p:nvPr/>
          </p:nvPicPr>
          <p:blipFill rotWithShape="1">
            <a:blip r:embed="rId1"/>
            <a:srcRect l="23017" t="7443" r="29479"/>
            <a:stretch>
              <a:fillRect/>
            </a:stretch>
          </p:blipFill>
          <p:spPr>
            <a:xfrm>
              <a:off x="3355760" y="618518"/>
              <a:ext cx="3480046" cy="5951678"/>
            </a:xfrm>
            <a:prstGeom prst="rect">
              <a:avLst/>
            </a:prstGeom>
          </p:spPr>
        </p:pic>
        <p:sp>
          <p:nvSpPr>
            <p:cNvPr id="5" name="Rectangle 4"/>
            <p:cNvSpPr/>
            <p:nvPr/>
          </p:nvSpPr>
          <p:spPr>
            <a:xfrm>
              <a:off x="6019061" y="2704771"/>
              <a:ext cx="816745" cy="190869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1"/>
          <a:srcRect t="8170"/>
          <a:stretch>
            <a:fillRect/>
          </a:stretch>
        </p:blipFill>
        <p:spPr>
          <a:xfrm>
            <a:off x="2036194" y="618518"/>
            <a:ext cx="8116433" cy="57736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Encryption</a:t>
            </a:r>
            <a:endParaRPr lang="en-US" dirty="0"/>
          </a:p>
        </p:txBody>
      </p:sp>
      <p:sp>
        <p:nvSpPr>
          <p:cNvPr id="3" name="Content Placeholder 2"/>
          <p:cNvSpPr>
            <a:spLocks noGrp="1"/>
          </p:cNvSpPr>
          <p:nvPr>
            <p:ph idx="1"/>
          </p:nvPr>
        </p:nvSpPr>
        <p:spPr>
          <a:xfrm>
            <a:off x="1141412" y="2249486"/>
            <a:ext cx="9905999" cy="4311111"/>
          </a:xfrm>
        </p:spPr>
        <p:txBody>
          <a:bodyPr>
            <a:normAutofit/>
          </a:bodyPr>
          <a:lstStyle/>
          <a:p>
            <a:r>
              <a:rPr lang="en-US" dirty="0" smtClean="0"/>
              <a:t>ES considers each block as a 16 byte (4 byte x 4 byte = 128 ) grid in a column major arrangement.</a:t>
            </a:r>
            <a:endParaRPr lang="en-US" dirty="0" smtClean="0"/>
          </a:p>
          <a:p>
            <a:pPr fontAlgn="base"/>
            <a:r>
              <a:rPr lang="en-US" dirty="0" smtClean="0"/>
              <a:t>Each round comprises of 4 steps :</a:t>
            </a:r>
            <a:endParaRPr lang="en-US" dirty="0" smtClean="0"/>
          </a:p>
          <a:p>
            <a:pPr lvl="1" fontAlgn="base"/>
            <a:r>
              <a:rPr lang="en-US" dirty="0" err="1" smtClean="0"/>
              <a:t>SubBytes</a:t>
            </a:r>
            <a:r>
              <a:rPr lang="en-US" dirty="0" smtClean="0"/>
              <a:t>: </a:t>
            </a:r>
            <a:r>
              <a:rPr lang="en-US" b="1" dirty="0" smtClean="0">
                <a:solidFill>
                  <a:srgbClr val="FF0000"/>
                </a:solidFill>
                <a:latin typeface="Calibri" panose="020F0502020204030204" charset="0"/>
              </a:rPr>
              <a:t>substitution </a:t>
            </a:r>
            <a:r>
              <a:rPr lang="en-US" b="1" dirty="0">
                <a:solidFill>
                  <a:srgbClr val="FF0000"/>
                </a:solidFill>
                <a:latin typeface="Calibri" panose="020F0502020204030204" charset="0"/>
              </a:rPr>
              <a:t>and </a:t>
            </a:r>
            <a:r>
              <a:rPr lang="en-US" b="1" dirty="0" err="1">
                <a:solidFill>
                  <a:srgbClr val="FF0000"/>
                </a:solidFill>
                <a:latin typeface="Calibri" panose="020F0502020204030204" charset="0"/>
              </a:rPr>
              <a:t>ShiftRows</a:t>
            </a:r>
            <a:r>
              <a:rPr lang="en-US" b="1" dirty="0">
                <a:solidFill>
                  <a:srgbClr val="FF0000"/>
                </a:solidFill>
                <a:latin typeface="Calibri" panose="020F0502020204030204" charset="0"/>
              </a:rPr>
              <a:t> </a:t>
            </a:r>
            <a:endParaRPr lang="en-US" b="1" dirty="0">
              <a:solidFill>
                <a:srgbClr val="FF0000"/>
              </a:solidFill>
              <a:latin typeface="Calibri" panose="020F0502020204030204" charset="0"/>
            </a:endParaRPr>
          </a:p>
          <a:p>
            <a:pPr lvl="1" fontAlgn="base"/>
            <a:r>
              <a:rPr lang="en-US" dirty="0" err="1" smtClean="0"/>
              <a:t>ShiftRows</a:t>
            </a:r>
            <a:r>
              <a:rPr lang="en-US" dirty="0" smtClean="0"/>
              <a:t>: </a:t>
            </a:r>
            <a:r>
              <a:rPr lang="en-US" b="1" dirty="0">
                <a:solidFill>
                  <a:srgbClr val="FF0000"/>
                </a:solidFill>
                <a:latin typeface="Calibri" panose="020F0502020204030204" charset="0"/>
              </a:rPr>
              <a:t>performs the permutation </a:t>
            </a:r>
            <a:endParaRPr lang="en-US" dirty="0" smtClean="0"/>
          </a:p>
          <a:p>
            <a:pPr lvl="1" fontAlgn="base"/>
            <a:r>
              <a:rPr lang="en-US" dirty="0" err="1" smtClean="0"/>
              <a:t>MixColumns</a:t>
            </a:r>
            <a:r>
              <a:rPr lang="en-US" dirty="0" smtClean="0"/>
              <a:t> :</a:t>
            </a:r>
            <a:r>
              <a:rPr lang="en-US" b="1" dirty="0">
                <a:solidFill>
                  <a:srgbClr val="FF0000"/>
                </a:solidFill>
                <a:latin typeface="Calibri" panose="020F0502020204030204" charset="0"/>
              </a:rPr>
              <a:t> performs the permutation </a:t>
            </a:r>
            <a:endParaRPr lang="en-US" dirty="0" smtClean="0"/>
          </a:p>
          <a:p>
            <a:pPr lvl="1" fontAlgn="base"/>
            <a:r>
              <a:rPr lang="en-US" dirty="0" smtClean="0"/>
              <a:t>Add Round Key</a:t>
            </a:r>
            <a:endParaRPr lang="en-US" dirty="0" smtClean="0"/>
          </a:p>
          <a:p>
            <a:pPr lvl="1" fontAlgn="base"/>
            <a:r>
              <a:rPr lang="en-US" b="1" dirty="0">
                <a:solidFill>
                  <a:srgbClr val="FF0000"/>
                </a:solidFill>
                <a:latin typeface="Calibri" panose="020F0502020204030204" charset="0"/>
              </a:rPr>
              <a:t>The last round doesn’t have the </a:t>
            </a:r>
            <a:r>
              <a:rPr lang="en-US" b="1" dirty="0" err="1">
                <a:solidFill>
                  <a:srgbClr val="FF0000"/>
                </a:solidFill>
                <a:latin typeface="Calibri" panose="020F0502020204030204" charset="0"/>
              </a:rPr>
              <a:t>MixColumns</a:t>
            </a:r>
            <a:r>
              <a:rPr lang="en-US" b="1" dirty="0">
                <a:solidFill>
                  <a:srgbClr val="FF0000"/>
                </a:solidFill>
                <a:latin typeface="Calibri" panose="020F0502020204030204" charset="0"/>
              </a:rPr>
              <a:t> round</a:t>
            </a:r>
            <a:r>
              <a:rPr lang="en-US" b="1" dirty="0" smtClean="0">
                <a:solidFill>
                  <a:srgbClr val="FF0000"/>
                </a:solidFill>
                <a:latin typeface="Calibri" panose="020F0502020204030204" charset="0"/>
              </a:rPr>
              <a:t>.</a:t>
            </a:r>
            <a:endParaRPr lang="en-US" b="1" dirty="0">
              <a:solidFill>
                <a:srgbClr val="FF0000"/>
              </a:solidFill>
              <a:latin typeface="Calibri" panose="020F0502020204030204" charset="0"/>
            </a:endParaRPr>
          </a:p>
        </p:txBody>
      </p:sp>
      <p:pic>
        <p:nvPicPr>
          <p:cNvPr id="4" name="Picture 3"/>
          <p:cNvPicPr>
            <a:picLocks noChangeAspect="1"/>
          </p:cNvPicPr>
          <p:nvPr/>
        </p:nvPicPr>
        <p:blipFill>
          <a:blip r:embed="rId1"/>
          <a:stretch>
            <a:fillRect/>
          </a:stretch>
        </p:blipFill>
        <p:spPr>
          <a:xfrm>
            <a:off x="6720395" y="2984376"/>
            <a:ext cx="3511719" cy="19375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SubBytes</a:t>
            </a:r>
            <a:endParaRPr lang="en-US" dirty="0"/>
          </a:p>
        </p:txBody>
      </p:sp>
      <p:sp>
        <p:nvSpPr>
          <p:cNvPr id="3" name="Content Placeholder 2"/>
          <p:cNvSpPr>
            <a:spLocks noGrp="1"/>
          </p:cNvSpPr>
          <p:nvPr>
            <p:ph idx="1"/>
          </p:nvPr>
        </p:nvSpPr>
        <p:spPr/>
        <p:txBody>
          <a:bodyPr>
            <a:normAutofit/>
          </a:bodyPr>
          <a:lstStyle/>
          <a:p>
            <a:r>
              <a:rPr lang="en-US" dirty="0"/>
              <a:t>In this step each byte is substituted by another byte. Its performed using a lookup table also called the </a:t>
            </a:r>
            <a:r>
              <a:rPr lang="en-US" dirty="0" smtClean="0"/>
              <a:t>S-box.</a:t>
            </a:r>
            <a:endParaRPr lang="en-US" dirty="0" smtClean="0"/>
          </a:p>
          <a:p>
            <a:pPr fontAlgn="base"/>
            <a:r>
              <a:rPr lang="en-US" dirty="0" smtClean="0"/>
              <a:t>The result of this step is a 16 byte (4 x 4 ) matrix like before.</a:t>
            </a:r>
            <a:endParaRPr lang="en-US" dirty="0" smtClean="0"/>
          </a:p>
          <a:p>
            <a:r>
              <a:rPr lang="en-US" dirty="0" smtClean="0"/>
              <a:t>2 conditions where substitution never performed:</a:t>
            </a:r>
            <a:endParaRPr lang="en-US" dirty="0" smtClean="0"/>
          </a:p>
          <a:p>
            <a:pPr lvl="1"/>
            <a:r>
              <a:rPr lang="en-US" dirty="0" smtClean="0"/>
              <a:t>By it self</a:t>
            </a:r>
            <a:endParaRPr lang="en-US" dirty="0" smtClean="0"/>
          </a:p>
          <a:p>
            <a:pPr lvl="1"/>
            <a:r>
              <a:rPr lang="en-US" dirty="0" smtClean="0"/>
              <a:t>Another </a:t>
            </a:r>
            <a:r>
              <a:rPr lang="en-US" dirty="0"/>
              <a:t>byte which is a compliment of the current byte</a:t>
            </a:r>
            <a:r>
              <a:rPr lang="en-US" dirty="0" smtClean="0"/>
              <a:t> </a:t>
            </a:r>
            <a:endParaRPr lang="en-US" dirty="0" smtClean="0"/>
          </a:p>
          <a:p>
            <a:pPr lvl="1"/>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ShiftRows</a:t>
            </a:r>
            <a:endParaRPr lang="en-US" dirty="0"/>
          </a:p>
        </p:txBody>
      </p:sp>
      <p:sp>
        <p:nvSpPr>
          <p:cNvPr id="3" name="Content Placeholder 2"/>
          <p:cNvSpPr>
            <a:spLocks noGrp="1"/>
          </p:cNvSpPr>
          <p:nvPr>
            <p:ph idx="1"/>
          </p:nvPr>
        </p:nvSpPr>
        <p:spPr/>
        <p:txBody>
          <a:bodyPr/>
          <a:lstStyle/>
          <a:p>
            <a:r>
              <a:rPr lang="en-US" dirty="0"/>
              <a:t>This step is </a:t>
            </a:r>
            <a:r>
              <a:rPr lang="en-US" dirty="0" smtClean="0"/>
              <a:t>just </a:t>
            </a:r>
            <a:r>
              <a:rPr lang="en-US" dirty="0"/>
              <a:t>as it sounds. Each row is shifted a particular number of times</a:t>
            </a:r>
            <a:r>
              <a:rPr lang="en-US" dirty="0" smtClean="0"/>
              <a:t>.</a:t>
            </a:r>
            <a:endParaRPr lang="en-US" dirty="0" smtClean="0"/>
          </a:p>
          <a:p>
            <a:pPr lvl="1" fontAlgn="base"/>
            <a:r>
              <a:rPr lang="en-US" dirty="0"/>
              <a:t>The first row is not shifted</a:t>
            </a:r>
            <a:endParaRPr lang="en-US" dirty="0"/>
          </a:p>
          <a:p>
            <a:pPr lvl="1" fontAlgn="base"/>
            <a:r>
              <a:rPr lang="en-US" dirty="0"/>
              <a:t>The second row is shifted once to the left.</a:t>
            </a:r>
            <a:endParaRPr lang="en-US" dirty="0"/>
          </a:p>
          <a:p>
            <a:pPr lvl="1" fontAlgn="base"/>
            <a:r>
              <a:rPr lang="en-US" dirty="0"/>
              <a:t>The third row is shifted twice to the left.</a:t>
            </a:r>
            <a:endParaRPr lang="en-US" dirty="0"/>
          </a:p>
          <a:p>
            <a:pPr lvl="1" fontAlgn="base"/>
            <a:r>
              <a:rPr lang="en-US" dirty="0"/>
              <a:t>The fourth row is shifted thrice to the left</a:t>
            </a:r>
            <a:r>
              <a:rPr lang="en-US" dirty="0" smtClean="0"/>
              <a:t>.</a:t>
            </a:r>
            <a:endParaRPr lang="en-US" dirty="0" smtClean="0"/>
          </a:p>
          <a:p>
            <a:pPr lvl="1" fontAlgn="base"/>
            <a:r>
              <a:rPr lang="en-US" dirty="0"/>
              <a:t>A left circular shift is performed.</a:t>
            </a:r>
            <a:endParaRPr lang="en-US" dirty="0"/>
          </a:p>
          <a:p>
            <a:endParaRPr lang="en-US" dirty="0"/>
          </a:p>
        </p:txBody>
      </p:sp>
      <p:pic>
        <p:nvPicPr>
          <p:cNvPr id="4" name="Picture 3"/>
          <p:cNvPicPr>
            <a:picLocks noChangeAspect="1"/>
          </p:cNvPicPr>
          <p:nvPr/>
        </p:nvPicPr>
        <p:blipFill>
          <a:blip r:embed="rId1"/>
          <a:stretch>
            <a:fillRect/>
          </a:stretch>
        </p:blipFill>
        <p:spPr>
          <a:xfrm>
            <a:off x="2779881" y="5107250"/>
            <a:ext cx="6629059" cy="13679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MixColumns</a:t>
            </a:r>
            <a:endParaRPr lang="en-US" dirty="0"/>
          </a:p>
        </p:txBody>
      </p:sp>
      <p:sp>
        <p:nvSpPr>
          <p:cNvPr id="3" name="Content Placeholder 2"/>
          <p:cNvSpPr>
            <a:spLocks noGrp="1"/>
          </p:cNvSpPr>
          <p:nvPr>
            <p:ph idx="1"/>
          </p:nvPr>
        </p:nvSpPr>
        <p:spPr/>
        <p:txBody>
          <a:bodyPr/>
          <a:lstStyle/>
          <a:p>
            <a:r>
              <a:rPr lang="en-US" dirty="0"/>
              <a:t>This step is basically a matrix multiplication. </a:t>
            </a:r>
            <a:endParaRPr lang="en-US" dirty="0" smtClean="0"/>
          </a:p>
          <a:p>
            <a:r>
              <a:rPr lang="en-US" dirty="0" smtClean="0"/>
              <a:t>Each </a:t>
            </a:r>
            <a:r>
              <a:rPr lang="en-US" dirty="0"/>
              <a:t>column is multiplied with a specific matrix and thus the position of each byte in the column is changed as a </a:t>
            </a:r>
            <a:r>
              <a:rPr lang="en-US" dirty="0" smtClean="0"/>
              <a:t>result.</a:t>
            </a:r>
            <a:endParaRPr lang="en-US" dirty="0" smtClean="0"/>
          </a:p>
          <a:p>
            <a:r>
              <a:rPr lang="en-US" b="1" dirty="0">
                <a:solidFill>
                  <a:srgbClr val="FF0000"/>
                </a:solidFill>
              </a:rPr>
              <a:t>This step is skipped in the last round.</a:t>
            </a:r>
            <a:endParaRPr lang="en-US" dirty="0" smtClean="0">
              <a:solidFill>
                <a:srgbClr val="FF0000"/>
              </a:solidFill>
            </a:endParaRPr>
          </a:p>
          <a:p>
            <a:endParaRPr lang="en-US" dirty="0"/>
          </a:p>
        </p:txBody>
      </p:sp>
      <p:pic>
        <p:nvPicPr>
          <p:cNvPr id="4" name="Picture 3"/>
          <p:cNvPicPr>
            <a:picLocks noChangeAspect="1"/>
          </p:cNvPicPr>
          <p:nvPr/>
        </p:nvPicPr>
        <p:blipFill>
          <a:blip r:embed="rId1"/>
          <a:stretch>
            <a:fillRect/>
          </a:stretch>
        </p:blipFill>
        <p:spPr>
          <a:xfrm>
            <a:off x="3312334" y="4492285"/>
            <a:ext cx="5683595" cy="187300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 Round Keys</a:t>
            </a:r>
            <a:endParaRPr lang="en-US" dirty="0"/>
          </a:p>
        </p:txBody>
      </p:sp>
      <p:sp>
        <p:nvSpPr>
          <p:cNvPr id="3" name="Content Placeholder 2"/>
          <p:cNvSpPr>
            <a:spLocks noGrp="1"/>
          </p:cNvSpPr>
          <p:nvPr>
            <p:ph idx="1"/>
          </p:nvPr>
        </p:nvSpPr>
        <p:spPr/>
        <p:txBody>
          <a:bodyPr/>
          <a:lstStyle/>
          <a:p>
            <a:r>
              <a:rPr lang="en-US" dirty="0"/>
              <a:t>Now the resultant output of the previous stage is XOR-</a:t>
            </a:r>
            <a:r>
              <a:rPr lang="en-US" dirty="0" err="1"/>
              <a:t>ed</a:t>
            </a:r>
            <a:r>
              <a:rPr lang="en-US" dirty="0"/>
              <a:t> with the corresponding round key. </a:t>
            </a:r>
            <a:endParaRPr lang="en-US" dirty="0" smtClean="0"/>
          </a:p>
          <a:p>
            <a:r>
              <a:rPr lang="en-US" dirty="0" smtClean="0"/>
              <a:t>Here</a:t>
            </a:r>
            <a:r>
              <a:rPr lang="en-US" dirty="0"/>
              <a:t>, the 16 bytes is not considered as a grid but just as 128 bits of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Feistel</a:t>
            </a:r>
            <a:r>
              <a:rPr lang="en-US" dirty="0"/>
              <a:t> </a:t>
            </a:r>
            <a:r>
              <a:rPr lang="en-US" dirty="0" smtClean="0"/>
              <a:t>Function</a:t>
            </a:r>
            <a:br>
              <a:rPr lang="en-US" dirty="0" smtClean="0"/>
            </a:br>
            <a:r>
              <a:rPr lang="en-US" dirty="0" smtClean="0"/>
              <a:t>and Network</a:t>
            </a:r>
            <a:endParaRPr lang="en-US" dirty="0"/>
          </a:p>
        </p:txBody>
      </p:sp>
      <p:pic>
        <p:nvPicPr>
          <p:cNvPr id="5" name="Picture 4"/>
          <p:cNvPicPr>
            <a:picLocks noChangeAspect="1"/>
          </p:cNvPicPr>
          <p:nvPr/>
        </p:nvPicPr>
        <p:blipFill>
          <a:blip r:embed="rId1"/>
          <a:stretch>
            <a:fillRect/>
          </a:stretch>
        </p:blipFill>
        <p:spPr>
          <a:xfrm>
            <a:off x="4731798" y="618518"/>
            <a:ext cx="6420868" cy="60179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1"/>
          <a:stretch>
            <a:fillRect/>
          </a:stretch>
        </p:blipFill>
        <p:spPr>
          <a:xfrm>
            <a:off x="1991257" y="299436"/>
            <a:ext cx="8217075" cy="63055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Decryption</a:t>
            </a:r>
            <a:endParaRPr lang="en-US" dirty="0"/>
          </a:p>
        </p:txBody>
      </p:sp>
      <p:sp>
        <p:nvSpPr>
          <p:cNvPr id="3" name="Content Placeholder 2"/>
          <p:cNvSpPr>
            <a:spLocks noGrp="1"/>
          </p:cNvSpPr>
          <p:nvPr>
            <p:ph idx="1"/>
          </p:nvPr>
        </p:nvSpPr>
        <p:spPr/>
        <p:txBody>
          <a:bodyPr/>
          <a:lstStyle/>
          <a:p>
            <a:pPr fontAlgn="base"/>
            <a:r>
              <a:rPr lang="en-US" dirty="0"/>
              <a:t>The stages of each round in decryption is as follows :</a:t>
            </a:r>
            <a:endParaRPr lang="en-US" dirty="0"/>
          </a:p>
          <a:p>
            <a:pPr lvl="1" fontAlgn="base"/>
            <a:r>
              <a:rPr lang="en-US" dirty="0"/>
              <a:t>Add round key</a:t>
            </a:r>
            <a:endParaRPr lang="en-US" dirty="0"/>
          </a:p>
          <a:p>
            <a:pPr lvl="1" fontAlgn="base"/>
            <a:r>
              <a:rPr lang="en-US" dirty="0"/>
              <a:t>Inverse </a:t>
            </a:r>
            <a:r>
              <a:rPr lang="en-US" dirty="0" err="1"/>
              <a:t>MixColumns</a:t>
            </a:r>
            <a:endParaRPr lang="en-US" dirty="0"/>
          </a:p>
          <a:p>
            <a:pPr lvl="1" fontAlgn="base"/>
            <a:r>
              <a:rPr lang="en-US" dirty="0" err="1"/>
              <a:t>ShiftRows</a:t>
            </a:r>
            <a:endParaRPr lang="en-US" dirty="0"/>
          </a:p>
          <a:p>
            <a:pPr lvl="1" fontAlgn="base"/>
            <a:r>
              <a:rPr lang="en-US" dirty="0"/>
              <a:t>Inverse </a:t>
            </a:r>
            <a:r>
              <a:rPr lang="en-US" dirty="0" err="1"/>
              <a:t>SubByte</a:t>
            </a:r>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a:t>
            </a:r>
            <a:endParaRPr lang="en-US" dirty="0"/>
          </a:p>
        </p:txBody>
      </p:sp>
      <p:sp>
        <p:nvSpPr>
          <p:cNvPr id="3" name="Content Placeholder 2"/>
          <p:cNvSpPr>
            <a:spLocks noGrp="1"/>
          </p:cNvSpPr>
          <p:nvPr>
            <p:ph idx="1"/>
          </p:nvPr>
        </p:nvSpPr>
        <p:spPr/>
        <p:txBody>
          <a:bodyPr/>
          <a:lstStyle/>
          <a:p>
            <a:r>
              <a:rPr lang="en-US" b="1" dirty="0"/>
              <a:t>Wireless </a:t>
            </a:r>
            <a:r>
              <a:rPr lang="en-US" b="1" dirty="0" smtClean="0"/>
              <a:t>security</a:t>
            </a:r>
            <a:endParaRPr lang="en-US" b="1" dirty="0" smtClean="0"/>
          </a:p>
          <a:p>
            <a:r>
              <a:rPr lang="en-US" b="1" dirty="0"/>
              <a:t>Database </a:t>
            </a:r>
            <a:r>
              <a:rPr lang="en-US" b="1" dirty="0" smtClean="0"/>
              <a:t>Encryption</a:t>
            </a:r>
            <a:endParaRPr lang="en-US" b="1" dirty="0" smtClean="0"/>
          </a:p>
          <a:p>
            <a:r>
              <a:rPr lang="en-US" b="1" dirty="0"/>
              <a:t>Data </a:t>
            </a:r>
            <a:r>
              <a:rPr lang="en-US" b="1" dirty="0" smtClean="0"/>
              <a:t>storage</a:t>
            </a:r>
            <a:endParaRPr lang="en-US" b="1" dirty="0" smtClean="0"/>
          </a:p>
          <a:p>
            <a:r>
              <a:rPr lang="en-US" b="1" dirty="0"/>
              <a:t>Virtual Private Networks (VPNs</a:t>
            </a:r>
            <a:r>
              <a:rPr lang="en-US" b="1" dirty="0" smtClean="0"/>
              <a:t>)</a:t>
            </a:r>
            <a:endParaRPr lang="en-US" b="1" dirty="0" smtClean="0"/>
          </a:p>
          <a:p>
            <a:r>
              <a:rPr lang="en-US" b="1" dirty="0"/>
              <a:t>Secure Storage of </a:t>
            </a:r>
            <a:r>
              <a:rPr lang="en-US" b="1" dirty="0" smtClean="0"/>
              <a:t>Passwords</a:t>
            </a:r>
            <a:endParaRPr lang="en-US" b="1" dirty="0" smtClean="0"/>
          </a:p>
          <a:p>
            <a:r>
              <a:rPr lang="en-US" b="1" dirty="0"/>
              <a:t>File and Disk Encryption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Cipher modes of </a:t>
            </a:r>
            <a:r>
              <a:rPr lang="en-US" b="1" dirty="0" smtClean="0"/>
              <a:t>Operation</a:t>
            </a:r>
            <a:endParaRPr lang="en-US" dirty="0"/>
          </a:p>
        </p:txBody>
      </p:sp>
      <p:sp>
        <p:nvSpPr>
          <p:cNvPr id="3" name="Content Placeholder 2"/>
          <p:cNvSpPr>
            <a:spLocks noGrp="1"/>
          </p:cNvSpPr>
          <p:nvPr>
            <p:ph idx="1"/>
          </p:nvPr>
        </p:nvSpPr>
        <p:spPr/>
        <p:txBody>
          <a:bodyPr/>
          <a:lstStyle/>
          <a:p>
            <a:r>
              <a:rPr lang="en-US" dirty="0"/>
              <a:t>A block cipher is a method of encrypting data in blocks to produce </a:t>
            </a:r>
            <a:r>
              <a:rPr lang="en-US" dirty="0" err="1"/>
              <a:t>ciphertext</a:t>
            </a:r>
            <a:r>
              <a:rPr lang="en-US" dirty="0"/>
              <a:t> using a cryptographic key and </a:t>
            </a:r>
            <a:r>
              <a:rPr lang="en-US" dirty="0" smtClean="0"/>
              <a:t>algorithm.</a:t>
            </a:r>
            <a:endParaRPr lang="en-US" dirty="0" smtClean="0"/>
          </a:p>
          <a:p>
            <a:r>
              <a:rPr lang="en-US" dirty="0" smtClean="0"/>
              <a:t>Block </a:t>
            </a:r>
            <a:r>
              <a:rPr lang="en-US" dirty="0"/>
              <a:t>cipher modes of operation define how these blocks are encrypted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Electronic Code Book (ECB</a:t>
            </a:r>
            <a:r>
              <a:rPr lang="en-US" b="1" dirty="0" smtClean="0"/>
              <a:t>)</a:t>
            </a:r>
            <a:endParaRPr lang="en-US" dirty="0"/>
          </a:p>
        </p:txBody>
      </p:sp>
      <p:sp>
        <p:nvSpPr>
          <p:cNvPr id="3" name="Content Placeholder 2"/>
          <p:cNvSpPr>
            <a:spLocks noGrp="1"/>
          </p:cNvSpPr>
          <p:nvPr>
            <p:ph idx="1"/>
          </p:nvPr>
        </p:nvSpPr>
        <p:spPr/>
        <p:txBody>
          <a:bodyPr/>
          <a:lstStyle/>
          <a:p>
            <a:r>
              <a:rPr lang="en-US" dirty="0"/>
              <a:t>It is a straightforward way of processing a series of sequentially listed message blocks</a:t>
            </a:r>
            <a:r>
              <a:rPr lang="en-US" dirty="0" smtClean="0"/>
              <a:t>.</a:t>
            </a:r>
            <a:endParaRPr lang="en-US" dirty="0" smtClean="0"/>
          </a:p>
          <a:p>
            <a:r>
              <a:rPr lang="en-US" dirty="0"/>
              <a:t>The input plaintext is broken into numerous blocks. The blocks are individually and independently encrypted </a:t>
            </a:r>
            <a:r>
              <a:rPr lang="en-US" dirty="0" smtClean="0"/>
              <a:t>(cipher text) </a:t>
            </a:r>
            <a:r>
              <a:rPr lang="en-US" dirty="0"/>
              <a:t>using the encryption key. </a:t>
            </a:r>
            <a:endParaRPr lang="en-US" dirty="0" smtClean="0"/>
          </a:p>
          <a:p>
            <a:r>
              <a:rPr lang="en-US" dirty="0" smtClean="0"/>
              <a:t>As </a:t>
            </a:r>
            <a:r>
              <a:rPr lang="en-US" dirty="0"/>
              <a:t>a result, each encrypted block can also be decrypted </a:t>
            </a:r>
            <a:r>
              <a:rPr lang="en-US" dirty="0" smtClean="0"/>
              <a:t>individually.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rotWithShape="1">
          <a:blip r:embed="rId1"/>
          <a:srcRect l="1103" t="1" r="-1" b="2314"/>
          <a:stretch>
            <a:fillRect/>
          </a:stretch>
        </p:blipFill>
        <p:spPr>
          <a:xfrm>
            <a:off x="2525617" y="2798416"/>
            <a:ext cx="7137590" cy="27234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fontAlgn="base"/>
            <a:r>
              <a:rPr lang="en-US" b="1" dirty="0"/>
              <a:t>Advantages of using </a:t>
            </a:r>
            <a:r>
              <a:rPr lang="en-US" b="1" dirty="0" smtClean="0"/>
              <a:t>ECB </a:t>
            </a:r>
            <a:r>
              <a:rPr lang="en-US" b="1" dirty="0"/>
              <a:t>– </a:t>
            </a:r>
            <a:endParaRPr lang="en-US" b="1" dirty="0" smtClean="0"/>
          </a:p>
          <a:p>
            <a:pPr lvl="1" fontAlgn="base"/>
            <a:r>
              <a:rPr lang="en-US" dirty="0" smtClean="0"/>
              <a:t>Parallel </a:t>
            </a:r>
            <a:r>
              <a:rPr lang="en-US" dirty="0"/>
              <a:t>encryption of blocks of bits is possible, thus it is a faster way of encryption.</a:t>
            </a:r>
            <a:endParaRPr lang="en-US" dirty="0"/>
          </a:p>
          <a:p>
            <a:pPr lvl="1" fontAlgn="base"/>
            <a:r>
              <a:rPr lang="en-US" dirty="0"/>
              <a:t>Simple way of the block cipher</a:t>
            </a:r>
            <a:r>
              <a:rPr lang="en-US" dirty="0" smtClean="0"/>
              <a:t>.</a:t>
            </a:r>
            <a:endParaRPr lang="en-US" dirty="0" smtClean="0"/>
          </a:p>
          <a:p>
            <a:pPr fontAlgn="base"/>
            <a:r>
              <a:rPr lang="en-US" b="1" dirty="0"/>
              <a:t>Disadvantages of using ECB –</a:t>
            </a:r>
            <a:r>
              <a:rPr lang="en-US" dirty="0"/>
              <a:t>  </a:t>
            </a:r>
            <a:endParaRPr lang="en-US" dirty="0"/>
          </a:p>
          <a:p>
            <a:pPr lvl="1" fontAlgn="base"/>
            <a:r>
              <a:rPr lang="en-US" dirty="0"/>
              <a:t>Prone to cryptanalysis since there is a direct relationship between plaintext and </a:t>
            </a:r>
            <a:r>
              <a:rPr lang="en-US" dirty="0" err="1"/>
              <a:t>ciphertext</a:t>
            </a:r>
            <a:r>
              <a:rPr lang="en-US" dirty="0"/>
              <a:t>. </a:t>
            </a:r>
            <a:endParaRPr lang="en-US" dirty="0"/>
          </a:p>
          <a:p>
            <a:pPr fontAlgn="base"/>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Cipher Block </a:t>
            </a:r>
            <a:r>
              <a:rPr lang="en-US" b="1" dirty="0" smtClean="0"/>
              <a:t>Chaining (CBC)</a:t>
            </a:r>
            <a:endParaRPr lang="en-US" dirty="0"/>
          </a:p>
        </p:txBody>
      </p:sp>
      <p:sp>
        <p:nvSpPr>
          <p:cNvPr id="3" name="Content Placeholder 2"/>
          <p:cNvSpPr>
            <a:spLocks noGrp="1"/>
          </p:cNvSpPr>
          <p:nvPr>
            <p:ph idx="1"/>
          </p:nvPr>
        </p:nvSpPr>
        <p:spPr/>
        <p:txBody>
          <a:bodyPr/>
          <a:lstStyle/>
          <a:p>
            <a:r>
              <a:rPr lang="en-US" dirty="0"/>
              <a:t>Cipher block chaining or CBC is an advancement made on </a:t>
            </a:r>
            <a:r>
              <a:rPr lang="en-US" dirty="0" smtClean="0"/>
              <a:t>ECB.</a:t>
            </a:r>
            <a:endParaRPr lang="en-US" dirty="0" smtClean="0"/>
          </a:p>
          <a:p>
            <a:r>
              <a:rPr lang="en-US" dirty="0" smtClean="0"/>
              <a:t>ECB </a:t>
            </a:r>
            <a:r>
              <a:rPr lang="en-US" dirty="0"/>
              <a:t>compromises some security requirements. </a:t>
            </a:r>
            <a:endParaRPr lang="en-US" dirty="0" smtClean="0"/>
          </a:p>
          <a:p>
            <a:r>
              <a:rPr lang="en-US" dirty="0" smtClean="0"/>
              <a:t>In </a:t>
            </a:r>
            <a:r>
              <a:rPr lang="en-US" dirty="0"/>
              <a:t>CBC, the previous cipher block is given as input to the next encryption algorithm after XOR with the original plaintext block. </a:t>
            </a:r>
            <a:endParaRPr lang="en-US" dirty="0" smtClean="0"/>
          </a:p>
          <a:p>
            <a:r>
              <a:rPr lang="en-US" dirty="0" smtClean="0"/>
              <a:t>In </a:t>
            </a:r>
            <a:r>
              <a:rPr lang="en-US" dirty="0"/>
              <a:t>a nutshell here, a cipher block is produced by encrypting an XOR output of the previous cipher block and present plaintext block.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1"/>
          <a:stretch>
            <a:fillRect/>
          </a:stretch>
        </p:blipFill>
        <p:spPr>
          <a:xfrm>
            <a:off x="2716568" y="292222"/>
            <a:ext cx="7540470" cy="63498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0</TotalTime>
  <Words>5751</Words>
  <Application>WPS Presentation</Application>
  <PresentationFormat>Widescreen</PresentationFormat>
  <Paragraphs>150</Paragraphs>
  <Slides>32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32</vt:i4>
      </vt:variant>
    </vt:vector>
  </HeadingPairs>
  <TitlesOfParts>
    <vt:vector size="45" baseType="lpstr">
      <vt:lpstr>Arial</vt:lpstr>
      <vt:lpstr>SimSun</vt:lpstr>
      <vt:lpstr>Wingdings</vt:lpstr>
      <vt:lpstr>Trebuchet MS</vt:lpstr>
      <vt:lpstr>Tw Cen MT</vt:lpstr>
      <vt:lpstr>Microsoft YaHei</vt:lpstr>
      <vt:lpstr>Arial Unicode MS</vt:lpstr>
      <vt:lpstr>Calibri</vt:lpstr>
      <vt:lpstr>Nunito</vt:lpstr>
      <vt:lpstr>Segoe Print</vt:lpstr>
      <vt:lpstr>Nunito</vt:lpstr>
      <vt:lpstr>Trebuchet MS</vt:lpstr>
      <vt:lpstr>Circuit</vt:lpstr>
      <vt:lpstr>Information Security</vt:lpstr>
      <vt:lpstr>Confusion and Diffusion </vt:lpstr>
      <vt:lpstr>Feistel Function and Network</vt:lpstr>
      <vt:lpstr>Block Cipher modes of Operation</vt:lpstr>
      <vt:lpstr>Electronic Code Book (ECB)</vt:lpstr>
      <vt:lpstr>PowerPoint 演示文稿</vt:lpstr>
      <vt:lpstr>PowerPoint 演示文稿</vt:lpstr>
      <vt:lpstr>Cipher Block Chaining (CBC)</vt:lpstr>
      <vt:lpstr>PowerPoint 演示文稿</vt:lpstr>
      <vt:lpstr>PowerPoint 演示文稿</vt:lpstr>
      <vt:lpstr>Cipher Feedback Mode (CFB</vt:lpstr>
      <vt:lpstr>PowerPoint 演示文稿</vt:lpstr>
      <vt:lpstr>PowerPoint 演示文稿</vt:lpstr>
      <vt:lpstr>Output Feedback Mode </vt:lpstr>
      <vt:lpstr>PowerPoint 演示文稿</vt:lpstr>
      <vt:lpstr>Counter (CTR) mode</vt:lpstr>
      <vt:lpstr>PowerPoint 演示文稿</vt:lpstr>
      <vt:lpstr>Advanced Encryption Standard  (AES)</vt:lpstr>
      <vt:lpstr>AES</vt:lpstr>
      <vt:lpstr>AES</vt:lpstr>
      <vt:lpstr>Creation of Round keys</vt:lpstr>
      <vt:lpstr>PowerPoint 演示文稿</vt:lpstr>
      <vt:lpstr>PowerPoint 演示文稿</vt:lpstr>
      <vt:lpstr>PowerPoint 演示文稿</vt:lpstr>
      <vt:lpstr>Encryption</vt:lpstr>
      <vt:lpstr>SubBytes</vt:lpstr>
      <vt:lpstr>ShiftRows</vt:lpstr>
      <vt:lpstr>MixColumns</vt:lpstr>
      <vt:lpstr>Add Round Keys</vt:lpstr>
      <vt:lpstr>PowerPoint 演示文稿</vt:lpstr>
      <vt:lpstr>Decryption</vt:lpstr>
      <vt:lpstr>Applications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Administrator</dc:creator>
  <cp:lastModifiedBy>Syed Hassan</cp:lastModifiedBy>
  <cp:revision>34</cp:revision>
  <dcterms:created xsi:type="dcterms:W3CDTF">2023-08-30T03:23:00Z</dcterms:created>
  <dcterms:modified xsi:type="dcterms:W3CDTF">2023-09-27T15:11:25Z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16C3C4CCC48848A5870075DC93549C99_12</vt:lpwstr>
  </property>
  <property fmtid="{D5CDD505-2E9C-101B-9397-08002B2CF9AE}" pid="3" name="KSOProductBuildVer">
    <vt:lpwstr>1033-12.2.0.13215</vt:lpwstr>
  </property>
</Properties>
</file>