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 panose="020B0603020202020204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8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86134-3781-4E14-A458-3C23E06225C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66CE6-C562-4508-9A47-9DFB89CCA727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Information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04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731146"/>
            <a:ext cx="9905999" cy="4643021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Compression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For </a:t>
            </a:r>
            <a:r>
              <a:rPr lang="en-US" dirty="0"/>
              <a:t>any given code </a:t>
            </a:r>
            <a:r>
              <a:rPr lang="en-US" i="1" dirty="0"/>
              <a:t>h</a:t>
            </a:r>
            <a:r>
              <a:rPr lang="en-US" dirty="0"/>
              <a:t>, it is computationally infeasible to find </a:t>
            </a:r>
            <a:r>
              <a:rPr lang="en-US" i="1" dirty="0"/>
              <a:t>x </a:t>
            </a:r>
            <a:r>
              <a:rPr lang="en-US" dirty="0"/>
              <a:t>such that H(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i="1" dirty="0" smtClean="0"/>
              <a:t>h</a:t>
            </a:r>
            <a:r>
              <a:rPr lang="en-US" dirty="0" smtClean="0"/>
              <a:t>. A </a:t>
            </a:r>
            <a:r>
              <a:rPr lang="en-US" dirty="0"/>
              <a:t>hash function with this property is referred to as </a:t>
            </a:r>
            <a:r>
              <a:rPr lang="en-US" b="1" dirty="0">
                <a:solidFill>
                  <a:srgbClr val="FF0000"/>
                </a:solidFill>
              </a:rPr>
              <a:t>one-way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smtClean="0">
                <a:solidFill>
                  <a:srgbClr val="FF0000"/>
                </a:solidFill>
              </a:rPr>
              <a:t>preimage resistant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For any given block </a:t>
            </a:r>
            <a:r>
              <a:rPr lang="en-US" i="1" dirty="0"/>
              <a:t>x</a:t>
            </a:r>
            <a:r>
              <a:rPr lang="en-US" dirty="0"/>
              <a:t>, it is computationally infeasible to find </a:t>
            </a:r>
            <a:r>
              <a:rPr lang="en-US" i="1" dirty="0"/>
              <a:t>y </a:t>
            </a:r>
            <a:r>
              <a:rPr lang="en-US" dirty="0"/>
              <a:t> </a:t>
            </a:r>
            <a:r>
              <a:rPr lang="en-US" i="1" dirty="0"/>
              <a:t>x </a:t>
            </a:r>
            <a:r>
              <a:rPr lang="en-US" dirty="0" smtClean="0"/>
              <a:t>with        H(</a:t>
            </a:r>
            <a:r>
              <a:rPr lang="en-US" i="1" dirty="0" smtClean="0"/>
              <a:t>y</a:t>
            </a:r>
            <a:r>
              <a:rPr lang="en-US" dirty="0"/>
              <a:t>) = H(</a:t>
            </a:r>
            <a:r>
              <a:rPr lang="en-US" i="1" dirty="0"/>
              <a:t>x</a:t>
            </a:r>
            <a:r>
              <a:rPr lang="en-US" dirty="0"/>
              <a:t>). A hash function with this property is referred to as </a:t>
            </a:r>
            <a:r>
              <a:rPr lang="en-US" b="1" dirty="0">
                <a:solidFill>
                  <a:srgbClr val="FF0000"/>
                </a:solidFill>
              </a:rPr>
              <a:t>second </a:t>
            </a:r>
            <a:r>
              <a:rPr lang="en-US" b="1" dirty="0" smtClean="0">
                <a:solidFill>
                  <a:srgbClr val="FF0000"/>
                </a:solidFill>
              </a:rPr>
              <a:t>preimage resistant</a:t>
            </a:r>
            <a:r>
              <a:rPr lang="en-US" dirty="0"/>
              <a:t>. This is sometimes referred to as </a:t>
            </a:r>
            <a:r>
              <a:rPr lang="en-US" b="1" dirty="0">
                <a:solidFill>
                  <a:srgbClr val="FF0000"/>
                </a:solidFill>
              </a:rPr>
              <a:t>weak collision resistant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computationally infeasible to find any pair 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) such that H(</a:t>
            </a:r>
            <a:r>
              <a:rPr lang="en-US" i="1" dirty="0"/>
              <a:t>x</a:t>
            </a:r>
            <a:r>
              <a:rPr lang="en-US" dirty="0"/>
              <a:t>) = H(</a:t>
            </a:r>
            <a:r>
              <a:rPr lang="en-US" i="1" dirty="0"/>
              <a:t>y</a:t>
            </a:r>
            <a:r>
              <a:rPr lang="en-US" dirty="0" smtClean="0"/>
              <a:t>). A </a:t>
            </a:r>
            <a:r>
              <a:rPr lang="en-US" dirty="0"/>
              <a:t>hash function with this property is referred to as </a:t>
            </a:r>
            <a:r>
              <a:rPr lang="en-US" b="1" dirty="0">
                <a:solidFill>
                  <a:srgbClr val="FF0000"/>
                </a:solidFill>
              </a:rPr>
              <a:t>collision resistant</a:t>
            </a:r>
            <a:r>
              <a:rPr lang="en-US" dirty="0"/>
              <a:t>. This </a:t>
            </a:r>
            <a:r>
              <a:rPr lang="en-US" dirty="0" smtClean="0"/>
              <a:t>is sometimes </a:t>
            </a:r>
            <a:r>
              <a:rPr lang="en-US" dirty="0"/>
              <a:t>referred to as </a:t>
            </a:r>
            <a:r>
              <a:rPr lang="en-US" b="1" dirty="0">
                <a:solidFill>
                  <a:srgbClr val="FF0000"/>
                </a:solidFill>
              </a:rPr>
              <a:t>strong collision resistant</a:t>
            </a:r>
            <a:r>
              <a:rPr lang="en-US" dirty="0"/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42067" y="3765110"/>
            <a:ext cx="43815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RSA </a:t>
            </a:r>
            <a:r>
              <a:rPr lang="en-US" dirty="0" smtClean="0"/>
              <a:t>Ron </a:t>
            </a:r>
            <a:r>
              <a:rPr lang="en-US" dirty="0" err="1" smtClean="0"/>
              <a:t>Rivest</a:t>
            </a:r>
            <a:r>
              <a:rPr lang="en-US" dirty="0"/>
              <a:t>, </a:t>
            </a:r>
            <a:r>
              <a:rPr lang="en-US" dirty="0" err="1" smtClean="0"/>
              <a:t>Adi</a:t>
            </a:r>
            <a:r>
              <a:rPr lang="en-US" dirty="0" smtClean="0"/>
              <a:t> Shamir</a:t>
            </a:r>
            <a:r>
              <a:rPr lang="en-US" dirty="0"/>
              <a:t>, and Len </a:t>
            </a:r>
            <a:r>
              <a:rPr lang="en-US" dirty="0" err="1" smtClean="0"/>
              <a:t>Adleman</a:t>
            </a:r>
            <a:endParaRPr lang="en-US" dirty="0" smtClean="0"/>
          </a:p>
          <a:p>
            <a:r>
              <a:rPr lang="en-US" b="1" i="1" dirty="0" err="1" smtClean="0"/>
              <a:t>Diffie</a:t>
            </a:r>
            <a:r>
              <a:rPr lang="en-US" b="1" i="1" dirty="0" smtClean="0"/>
              <a:t>–Hellman</a:t>
            </a:r>
            <a:endParaRPr lang="en-US" b="1" i="1" dirty="0" smtClean="0"/>
          </a:p>
          <a:p>
            <a:r>
              <a:rPr lang="en-US" b="1" i="1" dirty="0"/>
              <a:t>Digital Signature </a:t>
            </a:r>
            <a:r>
              <a:rPr lang="en-US" b="1" i="1" dirty="0" smtClean="0"/>
              <a:t>Standard</a:t>
            </a:r>
            <a:endParaRPr lang="en-US" b="1" i="1" dirty="0" smtClean="0"/>
          </a:p>
          <a:p>
            <a:r>
              <a:rPr lang="en-US" b="1" i="1" dirty="0"/>
              <a:t>Elliptic Curve Cryptography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Public Key </a:t>
            </a:r>
            <a:r>
              <a:rPr lang="en-US" dirty="0" err="1" smtClean="0"/>
              <a:t>Encription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secure distribution of public keys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use of public-key encryption to distribute secret keys</a:t>
            </a:r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use of public-key encryption to create temporary keys for message encryption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Digital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Public-key encryption can be used for authentication with a technique known as </a:t>
            </a:r>
            <a:r>
              <a:rPr lang="en-US" dirty="0" smtClean="0"/>
              <a:t>the digital signature</a:t>
            </a:r>
            <a:endParaRPr lang="en-US" dirty="0" smtClean="0"/>
          </a:p>
          <a:p>
            <a:r>
              <a:rPr lang="en-US" dirty="0" smtClean="0"/>
              <a:t>It provides </a:t>
            </a:r>
            <a:r>
              <a:rPr lang="en-US" dirty="0"/>
              <a:t>a mechanism for verifying </a:t>
            </a:r>
            <a:r>
              <a:rPr lang="en-US" dirty="0" smtClean="0"/>
              <a:t>origin authentication</a:t>
            </a:r>
            <a:r>
              <a:rPr lang="en-US" dirty="0"/>
              <a:t>, data integrity and signatory </a:t>
            </a:r>
            <a:r>
              <a:rPr lang="en-US" dirty="0" smtClean="0"/>
              <a:t>non-repudiation</a:t>
            </a:r>
            <a:endParaRPr lang="en-US" dirty="0" smtClean="0"/>
          </a:p>
          <a:p>
            <a:r>
              <a:rPr lang="en-US" dirty="0"/>
              <a:t>D</a:t>
            </a:r>
            <a:r>
              <a:rPr lang="en-US" dirty="0" smtClean="0"/>
              <a:t>igital </a:t>
            </a:r>
            <a:r>
              <a:rPr lang="en-US" dirty="0"/>
              <a:t>signature is a data-dependent bit </a:t>
            </a:r>
            <a:r>
              <a:rPr lang="en-US" dirty="0" smtClean="0"/>
              <a:t>pattern</a:t>
            </a:r>
            <a:endParaRPr lang="en-US" dirty="0" smtClean="0"/>
          </a:p>
          <a:p>
            <a:r>
              <a:rPr lang="en-US" b="1" dirty="0"/>
              <a:t>Digital Signature Algorithm (DSA</a:t>
            </a:r>
            <a:r>
              <a:rPr lang="en-US" b="1" dirty="0" smtClean="0"/>
              <a:t>)</a:t>
            </a:r>
            <a:endParaRPr lang="en-US" b="1" dirty="0" smtClean="0"/>
          </a:p>
          <a:p>
            <a:r>
              <a:rPr lang="en-US" b="1" dirty="0"/>
              <a:t>RSA Digital Signature </a:t>
            </a:r>
            <a:r>
              <a:rPr lang="en-US" b="1" dirty="0" smtClean="0"/>
              <a:t>Algorithm</a:t>
            </a:r>
            <a:endParaRPr lang="en-US" b="1" dirty="0" smtClean="0"/>
          </a:p>
          <a:p>
            <a:r>
              <a:rPr lang="fr-FR" b="1" dirty="0" err="1"/>
              <a:t>Elliptic</a:t>
            </a:r>
            <a:r>
              <a:rPr lang="fr-FR" b="1" dirty="0"/>
              <a:t> </a:t>
            </a:r>
            <a:r>
              <a:rPr lang="fr-FR" b="1" dirty="0" err="1"/>
              <a:t>Curve</a:t>
            </a:r>
            <a:r>
              <a:rPr lang="fr-FR" b="1" dirty="0"/>
              <a:t> Digital Signature </a:t>
            </a:r>
            <a:r>
              <a:rPr lang="fr-FR" b="1" dirty="0" err="1" smtClean="0"/>
              <a:t>Algorithm</a:t>
            </a:r>
            <a:r>
              <a:rPr lang="fr-FR" b="1" dirty="0" smtClean="0"/>
              <a:t> </a:t>
            </a:r>
            <a:r>
              <a:rPr lang="fr-FR" b="1" dirty="0"/>
              <a:t>(</a:t>
            </a:r>
            <a:r>
              <a:rPr lang="fr-FR" b="1" dirty="0" smtClean="0"/>
              <a:t>ECDSA)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2300" y="642937"/>
            <a:ext cx="5867400" cy="5572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Digital Envelopes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Symmetric Key Exchange Using Public-Key Encryption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6983" y="2831977"/>
            <a:ext cx="4814856" cy="36935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MESSAGE </a:t>
            </a:r>
            <a:r>
              <a:rPr lang="en-US" b="1" dirty="0" smtClean="0"/>
              <a:t>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message, file, document, or other collection of data is said to be </a:t>
            </a:r>
            <a:r>
              <a:rPr lang="en-US" dirty="0" smtClean="0"/>
              <a:t>authentic :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when it is genuine and </a:t>
            </a:r>
            <a:endParaRPr lang="en-US" dirty="0" smtClean="0"/>
          </a:p>
          <a:p>
            <a:r>
              <a:rPr lang="en-US" dirty="0" smtClean="0"/>
              <a:t>came </a:t>
            </a:r>
            <a:r>
              <a:rPr lang="en-US" dirty="0"/>
              <a:t>from its alleged source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 Using Symmetric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Reordering &amp; Sequence numbers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message encryption </a:t>
            </a:r>
            <a:r>
              <a:rPr lang="en-US" dirty="0" smtClean="0"/>
              <a:t>by itself </a:t>
            </a:r>
            <a:r>
              <a:rPr lang="en-US" dirty="0"/>
              <a:t>does not provide a secure form of authentication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Message Authentication without Message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authentication </a:t>
            </a:r>
            <a:r>
              <a:rPr lang="en-US" dirty="0" smtClean="0"/>
              <a:t>tag is </a:t>
            </a:r>
            <a:r>
              <a:rPr lang="en-US" dirty="0"/>
              <a:t>generated and appended to each message for </a:t>
            </a:r>
            <a:r>
              <a:rPr lang="en-US" dirty="0" smtClean="0"/>
              <a:t>transmission</a:t>
            </a:r>
            <a:endParaRPr lang="en-US" dirty="0" smtClean="0"/>
          </a:p>
          <a:p>
            <a:r>
              <a:rPr lang="en-US" dirty="0" smtClean="0"/>
              <a:t>1- </a:t>
            </a:r>
            <a:r>
              <a:rPr lang="en-US" dirty="0"/>
              <a:t>There are a number of applications in which the same message is broadcast </a:t>
            </a:r>
            <a:r>
              <a:rPr lang="en-US" dirty="0" smtClean="0"/>
              <a:t>to a </a:t>
            </a:r>
            <a:r>
              <a:rPr lang="en-US" dirty="0"/>
              <a:t>number of </a:t>
            </a:r>
            <a:r>
              <a:rPr lang="en-US" dirty="0" smtClean="0"/>
              <a:t>destinations</a:t>
            </a:r>
            <a:endParaRPr lang="en-US" dirty="0" smtClean="0"/>
          </a:p>
          <a:p>
            <a:r>
              <a:rPr lang="en-US" dirty="0" smtClean="0"/>
              <a:t>2- </a:t>
            </a:r>
            <a:r>
              <a:rPr lang="en-US" dirty="0"/>
              <a:t>one side has a heavy load </a:t>
            </a:r>
            <a:r>
              <a:rPr lang="en-US" dirty="0" smtClean="0"/>
              <a:t>and cannot </a:t>
            </a:r>
            <a:r>
              <a:rPr lang="en-US" dirty="0"/>
              <a:t>afford the time to decrypt all incoming </a:t>
            </a:r>
            <a:r>
              <a:rPr lang="en-US" dirty="0" smtClean="0"/>
              <a:t>messages</a:t>
            </a:r>
            <a:endParaRPr lang="en-US" dirty="0" smtClean="0"/>
          </a:p>
          <a:p>
            <a:r>
              <a:rPr lang="en-US" dirty="0" smtClean="0"/>
              <a:t>3- </a:t>
            </a:r>
            <a:r>
              <a:rPr lang="en-US" dirty="0"/>
              <a:t>W</a:t>
            </a:r>
            <a:r>
              <a:rPr lang="en-US" dirty="0" smtClean="0"/>
              <a:t>asteful </a:t>
            </a:r>
            <a:r>
              <a:rPr lang="en-US" dirty="0"/>
              <a:t>of processor resources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1- </a:t>
            </a:r>
            <a:r>
              <a:rPr lang="en-US" b="1" i="1" dirty="0"/>
              <a:t>Message Authentication Code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8825" y="2249488"/>
            <a:ext cx="4791175" cy="35417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 </a:t>
            </a:r>
            <a:r>
              <a:rPr lang="en-US" b="1" i="1" dirty="0"/>
              <a:t>One-Way Hash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 </a:t>
            </a:r>
            <a:r>
              <a:rPr lang="en-US" dirty="0"/>
              <a:t>with the message authentication code, a hash </a:t>
            </a:r>
            <a:r>
              <a:rPr lang="en-US" dirty="0" smtClean="0"/>
              <a:t>function accepts </a:t>
            </a:r>
            <a:r>
              <a:rPr lang="en-US" dirty="0"/>
              <a:t>a variable-size message </a:t>
            </a:r>
            <a:r>
              <a:rPr lang="en-US" i="1" dirty="0"/>
              <a:t>M </a:t>
            </a:r>
            <a:r>
              <a:rPr lang="en-US" dirty="0"/>
              <a:t>as input and produces a fixed-size message </a:t>
            </a:r>
            <a:r>
              <a:rPr lang="en-US" dirty="0" smtClean="0"/>
              <a:t>digest H(</a:t>
            </a:r>
            <a:r>
              <a:rPr lang="en-US" i="1" dirty="0" smtClean="0"/>
              <a:t>M</a:t>
            </a:r>
            <a:r>
              <a:rPr lang="en-US" dirty="0"/>
              <a:t>) as </a:t>
            </a:r>
            <a:r>
              <a:rPr lang="en-US" dirty="0" smtClean="0"/>
              <a:t>output. 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5111" y="3390391"/>
            <a:ext cx="4038600" cy="3095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0" y="376237"/>
            <a:ext cx="4914900" cy="6105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 over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two approaches have an advantage over approaches that encrypt </a:t>
            </a:r>
            <a:r>
              <a:rPr lang="en-US" dirty="0" smtClean="0"/>
              <a:t>the entire </a:t>
            </a:r>
            <a:r>
              <a:rPr lang="en-US" dirty="0"/>
              <a:t>message, in that less computation is required.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Encryption </a:t>
            </a:r>
            <a:r>
              <a:rPr lang="en-US" dirty="0"/>
              <a:t>software is quite slow.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Encryption </a:t>
            </a:r>
            <a:r>
              <a:rPr lang="en-US" dirty="0"/>
              <a:t>hardware costs are </a:t>
            </a:r>
            <a:r>
              <a:rPr lang="en-US" dirty="0" smtClean="0"/>
              <a:t>non-negligible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Encryption </a:t>
            </a:r>
            <a:r>
              <a:rPr lang="en-US" dirty="0"/>
              <a:t>hardware is optimized toward large data sizes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An </a:t>
            </a:r>
            <a:r>
              <a:rPr lang="en-US" dirty="0"/>
              <a:t>encryption algorithm may be protected by a patent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Hash Function </a:t>
            </a:r>
            <a:r>
              <a:rPr lang="en-US" b="1" i="1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 can be applied to a block of data of any size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 produces a fixed-length </a:t>
            </a:r>
            <a:r>
              <a:rPr lang="en-US" dirty="0" smtClean="0"/>
              <a:t>output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H(</a:t>
            </a:r>
            <a:r>
              <a:rPr lang="en-US" i="1" dirty="0"/>
              <a:t>x</a:t>
            </a:r>
            <a:r>
              <a:rPr lang="en-US" dirty="0"/>
              <a:t>) is relatively easy to compute for any given </a:t>
            </a:r>
            <a:r>
              <a:rPr lang="en-US" i="1" dirty="0"/>
              <a:t>x</a:t>
            </a:r>
            <a:r>
              <a:rPr lang="en-US" dirty="0"/>
              <a:t>, making both hardware </a:t>
            </a:r>
            <a:r>
              <a:rPr lang="en-US" dirty="0" smtClean="0"/>
              <a:t>and software </a:t>
            </a:r>
            <a:r>
              <a:rPr lang="en-US" dirty="0"/>
              <a:t>implementations practical</a:t>
            </a:r>
            <a:r>
              <a:rPr lang="en-US" dirty="0" smtClean="0"/>
              <a:t>.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For any given code </a:t>
            </a:r>
            <a:r>
              <a:rPr lang="en-US" i="1" dirty="0"/>
              <a:t>h</a:t>
            </a:r>
            <a:r>
              <a:rPr lang="en-US" dirty="0"/>
              <a:t>, it is computationally infeasible to find </a:t>
            </a:r>
            <a:r>
              <a:rPr lang="en-US" i="1" dirty="0"/>
              <a:t>x </a:t>
            </a:r>
            <a:r>
              <a:rPr lang="en-US" dirty="0"/>
              <a:t>such that  </a:t>
            </a:r>
            <a:r>
              <a:rPr lang="en-US" dirty="0" smtClean="0"/>
              <a:t>    H(</a:t>
            </a:r>
            <a:r>
              <a:rPr lang="en-US" i="1" dirty="0" smtClean="0"/>
              <a:t>x</a:t>
            </a:r>
            <a:r>
              <a:rPr lang="en-US" dirty="0"/>
              <a:t>) = </a:t>
            </a:r>
            <a:r>
              <a:rPr lang="en-US" i="1" dirty="0"/>
              <a:t>h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2968</Words>
  <Application>WPS Presentation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Tw Cen MT</vt:lpstr>
      <vt:lpstr>Microsoft YaHei</vt:lpstr>
      <vt:lpstr>Arial Unicode MS</vt:lpstr>
      <vt:lpstr>Calibri</vt:lpstr>
      <vt:lpstr>Circuit</vt:lpstr>
      <vt:lpstr>Information Security</vt:lpstr>
      <vt:lpstr>MESSAGE AUTHENTICATION</vt:lpstr>
      <vt:lpstr>Authentication Using Symmetric Encryption</vt:lpstr>
      <vt:lpstr>Message Authentication without Message Encryption</vt:lpstr>
      <vt:lpstr>1- Message Authentication Code</vt:lpstr>
      <vt:lpstr>2- One-Way Hash Function</vt:lpstr>
      <vt:lpstr>PowerPoint 演示文稿</vt:lpstr>
      <vt:lpstr>Advantage over Encryption</vt:lpstr>
      <vt:lpstr>Hash Function Requirements</vt:lpstr>
      <vt:lpstr>Properties </vt:lpstr>
      <vt:lpstr>public-key encryption</vt:lpstr>
      <vt:lpstr>Need for Public Key Encription</vt:lpstr>
      <vt:lpstr>Digital Signature</vt:lpstr>
      <vt:lpstr>PowerPoint 演示文稿</vt:lpstr>
      <vt:lpstr>Digital Envelopes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</dc:title>
  <dc:creator>Administrator</dc:creator>
  <cp:lastModifiedBy>Syed Hassan</cp:lastModifiedBy>
  <cp:revision>42</cp:revision>
  <dcterms:created xsi:type="dcterms:W3CDTF">2023-08-30T03:23:00Z</dcterms:created>
  <dcterms:modified xsi:type="dcterms:W3CDTF">2023-09-27T16:31:05Z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E16CC7748DEB4F9ABF6826FEA2F3EDA0_12</vt:lpwstr>
  </property>
  <property fmtid="{D5CDD505-2E9C-101B-9397-08002B2CF9AE}" pid="3" name="KSOProductBuildVer">
    <vt:lpwstr>1033-12.2.0.13215</vt:lpwstr>
  </property>
</Properties>
</file>