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5" r:id="rId3"/>
    <p:sldId id="262" r:id="rId4"/>
    <p:sldId id="258" r:id="rId5"/>
    <p:sldId id="260" r:id="rId6"/>
    <p:sldId id="259"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6" d="100"/>
          <a:sy n="86" d="100"/>
        </p:scale>
        <p:origin x="34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6E68DB7-5F86-4490-B3B6-5E563A42A658}" type="datetimeFigureOut">
              <a:rPr lang="en-US" smtClean="0"/>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0F12B9F-C94F-482E-A3E6-EDC39358F27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6E68DB7-5F86-4490-B3B6-5E563A42A65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12B9F-C94F-482E-A3E6-EDC39358F27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6E68DB7-5F86-4490-B3B6-5E563A42A65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12B9F-C94F-482E-A3E6-EDC39358F27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6E68DB7-5F86-4490-B3B6-5E563A42A65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12B9F-C94F-482E-A3E6-EDC39358F27C}" type="slidenum">
              <a:rPr lang="en-US" smtClean="0"/>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6E68DB7-5F86-4490-B3B6-5E563A42A65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12B9F-C94F-482E-A3E6-EDC39358F27C}"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76E68DB7-5F86-4490-B3B6-5E563A42A65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F12B9F-C94F-482E-A3E6-EDC39358F27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76E68DB7-5F86-4490-B3B6-5E563A42A65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F12B9F-C94F-482E-A3E6-EDC39358F27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76E68DB7-5F86-4490-B3B6-5E563A42A6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12B9F-C94F-482E-A3E6-EDC39358F27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76E68DB7-5F86-4490-B3B6-5E563A42A6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12B9F-C94F-482E-A3E6-EDC39358F2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76E68DB7-5F86-4490-B3B6-5E563A42A6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12B9F-C94F-482E-A3E6-EDC39358F2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6E68DB7-5F86-4490-B3B6-5E563A42A65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F12B9F-C94F-482E-A3E6-EDC39358F27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76E68DB7-5F86-4490-B3B6-5E563A42A65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12B9F-C94F-482E-A3E6-EDC39358F27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76E68DB7-5F86-4490-B3B6-5E563A42A65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F12B9F-C94F-482E-A3E6-EDC39358F27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E68DB7-5F86-4490-B3B6-5E563A42A65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F12B9F-C94F-482E-A3E6-EDC39358F27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68DB7-5F86-4490-B3B6-5E563A42A65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F12B9F-C94F-482E-A3E6-EDC39358F27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6E68DB7-5F86-4490-B3B6-5E563A42A65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12B9F-C94F-482E-A3E6-EDC39358F27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6E68DB7-5F86-4490-B3B6-5E563A42A65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F12B9F-C94F-482E-A3E6-EDC39358F27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E68DB7-5F86-4490-B3B6-5E563A42A658}" type="datetimeFigureOut">
              <a:rPr lang="en-US" smtClean="0"/>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F12B9F-C94F-482E-A3E6-EDC39358F27C}"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Information Security</a:t>
            </a:r>
            <a:endParaRPr lang="en-US" dirty="0"/>
          </a:p>
        </p:txBody>
      </p:sp>
      <p:sp>
        <p:nvSpPr>
          <p:cNvPr id="3" name="Subtitle 2"/>
          <p:cNvSpPr>
            <a:spLocks noGrp="1"/>
          </p:cNvSpPr>
          <p:nvPr>
            <p:ph type="subTitle" idx="1"/>
          </p:nvPr>
        </p:nvSpPr>
        <p:spPr/>
        <p:txBody>
          <a:bodyPr/>
          <a:lstStyle/>
          <a:p>
            <a:r>
              <a:rPr lang="en-US" dirty="0" smtClean="0"/>
              <a:t>Week </a:t>
            </a:r>
            <a:r>
              <a:rPr lang="en-US" dirty="0" smtClean="0"/>
              <a:t>05, Class 01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1701374" y="832923"/>
            <a:ext cx="8781145" cy="54443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Envelopes</a:t>
            </a:r>
            <a:endParaRPr lang="en-US" dirty="0"/>
          </a:p>
        </p:txBody>
      </p:sp>
      <p:pic>
        <p:nvPicPr>
          <p:cNvPr id="4" name="Content Placeholder 3"/>
          <p:cNvPicPr>
            <a:picLocks noGrp="1" noChangeAspect="1"/>
          </p:cNvPicPr>
          <p:nvPr>
            <p:ph idx="1"/>
          </p:nvPr>
        </p:nvPicPr>
        <p:blipFill>
          <a:blip r:embed="rId1"/>
          <a:stretch>
            <a:fillRect/>
          </a:stretch>
        </p:blipFill>
        <p:spPr>
          <a:xfrm>
            <a:off x="2901496" y="1690195"/>
            <a:ext cx="6385832" cy="503825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USER AUTHENTICATION</a:t>
            </a:r>
            <a:endParaRPr lang="en-US" dirty="0"/>
          </a:p>
        </p:txBody>
      </p:sp>
      <p:sp>
        <p:nvSpPr>
          <p:cNvPr id="3" name="Content Placeholder 2"/>
          <p:cNvSpPr>
            <a:spLocks noGrp="1"/>
          </p:cNvSpPr>
          <p:nvPr>
            <p:ph idx="1"/>
          </p:nvPr>
        </p:nvSpPr>
        <p:spPr>
          <a:xfrm>
            <a:off x="1141412" y="1633491"/>
            <a:ext cx="9905999" cy="4157710"/>
          </a:xfrm>
        </p:spPr>
        <p:txBody>
          <a:bodyPr/>
          <a:lstStyle/>
          <a:p>
            <a:r>
              <a:rPr lang="en-US" dirty="0"/>
              <a:t>T</a:t>
            </a:r>
            <a:r>
              <a:rPr lang="en-US" dirty="0" smtClean="0"/>
              <a:t>he process of establishing confidence in user identities that are presented electronically to an information system.</a:t>
            </a:r>
            <a:endParaRPr lang="en-US" dirty="0"/>
          </a:p>
        </p:txBody>
      </p:sp>
      <p:pic>
        <p:nvPicPr>
          <p:cNvPr id="4" name="Picture 3"/>
          <p:cNvPicPr>
            <a:picLocks noChangeAspect="1"/>
          </p:cNvPicPr>
          <p:nvPr/>
        </p:nvPicPr>
        <p:blipFill>
          <a:blip r:embed="rId1"/>
          <a:stretch>
            <a:fillRect/>
          </a:stretch>
        </p:blipFill>
        <p:spPr>
          <a:xfrm>
            <a:off x="3503612" y="2510866"/>
            <a:ext cx="7543800" cy="3929063"/>
          </a:xfrm>
          <a:prstGeom prst="rect">
            <a:avLst/>
          </a:prstGeom>
        </p:spPr>
      </p:pic>
      <p:sp>
        <p:nvSpPr>
          <p:cNvPr id="5" name="Rectangle 4"/>
          <p:cNvSpPr/>
          <p:nvPr/>
        </p:nvSpPr>
        <p:spPr>
          <a:xfrm>
            <a:off x="446374" y="6116764"/>
            <a:ext cx="3755452" cy="646331"/>
          </a:xfrm>
          <a:prstGeom prst="rect">
            <a:avLst/>
          </a:prstGeom>
        </p:spPr>
        <p:txBody>
          <a:bodyPr wrap="none">
            <a:spAutoFit/>
          </a:bodyPr>
          <a:lstStyle/>
          <a:p>
            <a:r>
              <a:rPr lang="en-US" b="1" dirty="0" smtClean="0"/>
              <a:t>The NIST SP 800-63-3 </a:t>
            </a:r>
            <a:endParaRPr lang="en-US" b="1" dirty="0" smtClean="0"/>
          </a:p>
          <a:p>
            <a:r>
              <a:rPr lang="en-US" b="1" dirty="0" smtClean="0"/>
              <a:t>E-Authentication Architectural Model</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and Authentication Security Requirements (NIST SP 800-171)</a:t>
            </a:r>
            <a:endParaRPr lang="en-US" dirty="0"/>
          </a:p>
        </p:txBody>
      </p:sp>
      <p:pic>
        <p:nvPicPr>
          <p:cNvPr id="4" name="Content Placeholder 3"/>
          <p:cNvPicPr>
            <a:picLocks noGrp="1" noChangeAspect="1"/>
          </p:cNvPicPr>
          <p:nvPr>
            <p:ph idx="1"/>
          </p:nvPr>
        </p:nvPicPr>
        <p:blipFill>
          <a:blip r:embed="rId1"/>
          <a:stretch>
            <a:fillRect/>
          </a:stretch>
        </p:blipFill>
        <p:spPr>
          <a:xfrm>
            <a:off x="1575923" y="1895625"/>
            <a:ext cx="9036978" cy="478926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Means of Authentication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Something the individual knows: </a:t>
            </a:r>
            <a:r>
              <a:rPr lang="en-US" dirty="0" smtClean="0"/>
              <a:t>Examples include a password, a personal identification number (PIN), or answers to a pre-arranged set of questions. </a:t>
            </a:r>
            <a:endParaRPr lang="en-US" dirty="0" smtClean="0"/>
          </a:p>
          <a:p>
            <a:r>
              <a:rPr lang="en-US" dirty="0" smtClean="0">
                <a:solidFill>
                  <a:srgbClr val="FF0000"/>
                </a:solidFill>
              </a:rPr>
              <a:t>Something the individual possesses: </a:t>
            </a:r>
            <a:r>
              <a:rPr lang="en-US" dirty="0" smtClean="0"/>
              <a:t>Examples include electronic keycards, smart cards, and physical keys. This type of authenticator is referred to as a token.</a:t>
            </a:r>
            <a:endParaRPr lang="en-US" dirty="0" smtClean="0"/>
          </a:p>
          <a:p>
            <a:r>
              <a:rPr lang="en-US" dirty="0" smtClean="0">
                <a:solidFill>
                  <a:srgbClr val="FF0000"/>
                </a:solidFill>
              </a:rPr>
              <a:t>Something the individual is </a:t>
            </a:r>
            <a:r>
              <a:rPr lang="en-US" dirty="0" smtClean="0"/>
              <a:t>(static biometrics): Examples include recognition by fingerprint, retina, and face. </a:t>
            </a:r>
            <a:endParaRPr lang="en-US" dirty="0" smtClean="0"/>
          </a:p>
          <a:p>
            <a:r>
              <a:rPr lang="en-US" dirty="0" smtClean="0">
                <a:solidFill>
                  <a:srgbClr val="FF0000"/>
                </a:solidFill>
              </a:rPr>
              <a:t>Something the individual does </a:t>
            </a:r>
            <a:r>
              <a:rPr lang="en-US" dirty="0" smtClean="0"/>
              <a:t>(dynamic biometrics): Examples include recognition by voice pattern, handwriting characteristics, and typing rhythm.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Week 05, Class 02</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Assurance Level</a:t>
            </a:r>
            <a:endParaRPr lang="en-US" dirty="0"/>
          </a:p>
        </p:txBody>
      </p:sp>
      <p:sp>
        <p:nvSpPr>
          <p:cNvPr id="3" name="Content Placeholder 2"/>
          <p:cNvSpPr>
            <a:spLocks noGrp="1"/>
          </p:cNvSpPr>
          <p:nvPr>
            <p:ph idx="1"/>
          </p:nvPr>
        </p:nvSpPr>
        <p:spPr>
          <a:xfrm>
            <a:off x="1141412" y="1793289"/>
            <a:ext cx="9905999" cy="3997912"/>
          </a:xfrm>
        </p:spPr>
        <p:txBody>
          <a:bodyPr/>
          <a:lstStyle/>
          <a:p>
            <a:r>
              <a:rPr lang="en-US" dirty="0" smtClean="0"/>
              <a:t>Level 1: Little or no confidence in the asserted identity’s validity.</a:t>
            </a:r>
            <a:endParaRPr lang="en-US" dirty="0" smtClean="0"/>
          </a:p>
          <a:p>
            <a:r>
              <a:rPr lang="en-US" dirty="0" smtClean="0"/>
              <a:t>Level 2: Some confidence in the asserted identity’s validity.</a:t>
            </a:r>
            <a:endParaRPr lang="en-US" dirty="0" smtClean="0"/>
          </a:p>
          <a:p>
            <a:r>
              <a:rPr lang="en-US" dirty="0" smtClean="0"/>
              <a:t>Level 3: High confidence in the asserted identity’s validity.</a:t>
            </a:r>
            <a:endParaRPr lang="en-US" dirty="0" smtClean="0"/>
          </a:p>
          <a:p>
            <a:r>
              <a:rPr lang="en-US" dirty="0" smtClean="0"/>
              <a:t>Level 4: Very high confidence in the asserted identity’s validity.</a:t>
            </a:r>
            <a:endParaRPr lang="en-US" dirty="0"/>
          </a:p>
        </p:txBody>
      </p:sp>
      <p:pic>
        <p:nvPicPr>
          <p:cNvPr id="4" name="Picture 3"/>
          <p:cNvPicPr>
            <a:picLocks noChangeAspect="1"/>
          </p:cNvPicPr>
          <p:nvPr/>
        </p:nvPicPr>
        <p:blipFill>
          <a:blip r:embed="rId1"/>
          <a:stretch>
            <a:fillRect/>
          </a:stretch>
        </p:blipFill>
        <p:spPr>
          <a:xfrm>
            <a:off x="4580878" y="3984774"/>
            <a:ext cx="4807629" cy="2757063"/>
          </a:xfrm>
          <a:prstGeom prst="rect">
            <a:avLst/>
          </a:prstGeom>
        </p:spPr>
      </p:pic>
      <p:sp>
        <p:nvSpPr>
          <p:cNvPr id="5" name="Rectangle 4"/>
          <p:cNvSpPr/>
          <p:nvPr/>
        </p:nvSpPr>
        <p:spPr>
          <a:xfrm>
            <a:off x="838200" y="5992297"/>
            <a:ext cx="2747547" cy="369332"/>
          </a:xfrm>
          <a:prstGeom prst="rect">
            <a:avLst/>
          </a:prstGeom>
        </p:spPr>
        <p:txBody>
          <a:bodyPr wrap="none">
            <a:spAutoFit/>
          </a:bodyPr>
          <a:lstStyle/>
          <a:p>
            <a:r>
              <a:rPr lang="en-US" b="1" dirty="0" smtClean="0"/>
              <a:t>Multifactor Authentication</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Impact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2">
                    <a:lumMod val="75000"/>
                  </a:schemeClr>
                </a:solidFill>
              </a:rPr>
              <a:t>Low: </a:t>
            </a:r>
            <a:r>
              <a:rPr lang="en-US" dirty="0" smtClean="0"/>
              <a:t>At worst, an insignificant or inconsequential unrecoverable financial loss to any party, or at worst, an insignificant or inconsequential organization liability. </a:t>
            </a:r>
            <a:endParaRPr lang="en-US" dirty="0" smtClean="0"/>
          </a:p>
          <a:p>
            <a:endParaRPr lang="en-US" dirty="0" smtClean="0"/>
          </a:p>
          <a:p>
            <a:r>
              <a:rPr lang="en-US" dirty="0" smtClean="0">
                <a:solidFill>
                  <a:srgbClr val="00B050"/>
                </a:solidFill>
              </a:rPr>
              <a:t>Moderate: </a:t>
            </a:r>
            <a:r>
              <a:rPr lang="en-US" dirty="0" smtClean="0"/>
              <a:t>At worst, a serious unrecoverable financial loss to any party, or a serious organization liability.</a:t>
            </a:r>
            <a:endParaRPr lang="en-US" dirty="0" smtClean="0"/>
          </a:p>
          <a:p>
            <a:endParaRPr lang="en-US" dirty="0" smtClean="0"/>
          </a:p>
          <a:p>
            <a:r>
              <a:rPr lang="en-US" dirty="0" smtClean="0">
                <a:solidFill>
                  <a:srgbClr val="FF0000"/>
                </a:solidFill>
              </a:rPr>
              <a:t>High: </a:t>
            </a:r>
            <a:r>
              <a:rPr lang="en-US" dirty="0" smtClean="0"/>
              <a:t>Severe or catastrophic unrecoverable financial loss to any party; or severe or catastrophic organization liability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Potential Impacts for Each Assurance Level</a:t>
            </a:r>
            <a:endParaRPr lang="en-US" dirty="0"/>
          </a:p>
        </p:txBody>
      </p:sp>
      <p:pic>
        <p:nvPicPr>
          <p:cNvPr id="4" name="Content Placeholder 3"/>
          <p:cNvPicPr>
            <a:picLocks noGrp="1" noChangeAspect="1"/>
          </p:cNvPicPr>
          <p:nvPr>
            <p:ph idx="1"/>
          </p:nvPr>
        </p:nvPicPr>
        <p:blipFill>
          <a:blip r:embed="rId1"/>
          <a:stretch>
            <a:fillRect/>
          </a:stretch>
        </p:blipFill>
        <p:spPr>
          <a:xfrm>
            <a:off x="1865052" y="2234406"/>
            <a:ext cx="8461895" cy="2815389"/>
          </a:xfrm>
          <a:prstGeom prst="rect">
            <a:avLst/>
          </a:prstGeom>
        </p:spPr>
      </p:pic>
      <p:sp>
        <p:nvSpPr>
          <p:cNvPr id="5" name="Rectangle 4"/>
          <p:cNvSpPr/>
          <p:nvPr/>
        </p:nvSpPr>
        <p:spPr>
          <a:xfrm>
            <a:off x="127685" y="5354595"/>
            <a:ext cx="11936627" cy="1200329"/>
          </a:xfrm>
          <a:prstGeom prst="rect">
            <a:avLst/>
          </a:prstGeom>
        </p:spPr>
        <p:txBody>
          <a:bodyPr wrap="square">
            <a:spAutoFit/>
          </a:bodyPr>
          <a:lstStyle/>
          <a:p>
            <a:r>
              <a:rPr lang="en-US" dirty="0" smtClean="0">
                <a:latin typeface="TimesTenLTStd-Roman"/>
              </a:rPr>
              <a:t>This table suggests a technique for doing risk assessment. For a given information system or service asset of an organization, the organization needs to determine the level of impact if an authentication failure occurs, using the categories of impact, or risk areas, that are of concern.</a:t>
            </a:r>
            <a:r>
              <a:rPr lang="en-US" dirty="0" smtClean="0"/>
              <a:t> </a:t>
            </a:r>
            <a:br>
              <a:rPr lang="en-US" dirty="0" smtClean="0"/>
            </a:br>
            <a:endParaRPr lang="en-US" dirty="0"/>
          </a:p>
        </p:txBody>
      </p:sp>
      <p:sp>
        <p:nvSpPr>
          <p:cNvPr id="6" name="TextBox 5"/>
          <p:cNvSpPr txBox="1"/>
          <p:nvPr/>
        </p:nvSpPr>
        <p:spPr>
          <a:xfrm>
            <a:off x="3454477" y="6171684"/>
            <a:ext cx="5449441" cy="369332"/>
          </a:xfrm>
          <a:prstGeom prst="rect">
            <a:avLst/>
          </a:prstGeom>
          <a:noFill/>
        </p:spPr>
        <p:txBody>
          <a:bodyPr wrap="none" rtlCol="0">
            <a:spAutoFit/>
          </a:bodyPr>
          <a:lstStyle/>
          <a:p>
            <a:r>
              <a:rPr lang="en-US" dirty="0" smtClean="0">
                <a:solidFill>
                  <a:srgbClr val="FF0000"/>
                </a:solidFill>
              </a:rPr>
              <a:t>Read Assurance levels, Potential risk, Risk  from the book</a:t>
            </a:r>
            <a:endParaRPr 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PASSWORD-BASED AUTHENTICATION</a:t>
            </a:r>
            <a:endParaRPr lang="en-US" dirty="0"/>
          </a:p>
        </p:txBody>
      </p:sp>
      <p:sp>
        <p:nvSpPr>
          <p:cNvPr id="3" name="Content Placeholder 2"/>
          <p:cNvSpPr>
            <a:spLocks noGrp="1"/>
          </p:cNvSpPr>
          <p:nvPr>
            <p:ph idx="1"/>
          </p:nvPr>
        </p:nvSpPr>
        <p:spPr/>
        <p:txBody>
          <a:bodyPr/>
          <a:lstStyle/>
          <a:p>
            <a:r>
              <a:rPr lang="en-US" dirty="0" smtClean="0"/>
              <a:t>A widely used line of defense against intruders is the password system.</a:t>
            </a:r>
            <a:endParaRPr lang="en-US" dirty="0" smtClean="0"/>
          </a:p>
          <a:p>
            <a:pPr marL="514350" indent="-514350">
              <a:buFont typeface="+mj-lt"/>
              <a:buAutoNum type="arabicPeriod"/>
            </a:pPr>
            <a:r>
              <a:rPr lang="en-US" dirty="0" smtClean="0"/>
              <a:t>The ID determines whether the user is authorized to gain access to a system.</a:t>
            </a:r>
            <a:endParaRPr lang="en-US" dirty="0" smtClean="0"/>
          </a:p>
          <a:p>
            <a:pPr marL="514350" indent="-514350">
              <a:buFont typeface="+mj-lt"/>
              <a:buAutoNum type="arabicPeriod"/>
            </a:pPr>
            <a:r>
              <a:rPr lang="en-US" dirty="0" smtClean="0"/>
              <a:t>The ID determines the privileges accorded to the user.</a:t>
            </a:r>
            <a:endParaRPr lang="en-US" dirty="0" smtClean="0"/>
          </a:p>
          <a:p>
            <a:pPr marL="514350" indent="-514350">
              <a:buFont typeface="+mj-lt"/>
              <a:buAutoNum type="arabicPeriod"/>
            </a:pPr>
            <a:r>
              <a:rPr lang="en-US" dirty="0" smtClean="0"/>
              <a:t>The ID is used in what is referred to as discretionary access control.</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1"/>
          <a:stretch>
            <a:fillRect/>
          </a:stretch>
        </p:blipFill>
        <p:spPr>
          <a:xfrm>
            <a:off x="3146854" y="438149"/>
            <a:ext cx="5568521" cy="6358239"/>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Vulnerability of Passwords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Offline dictionary attack.</a:t>
            </a:r>
            <a:endParaRPr lang="en-US" dirty="0" smtClean="0"/>
          </a:p>
          <a:p>
            <a:r>
              <a:rPr lang="en-US" dirty="0" smtClean="0"/>
              <a:t>Specific account attack.</a:t>
            </a:r>
            <a:endParaRPr lang="en-US" dirty="0" smtClean="0"/>
          </a:p>
          <a:p>
            <a:r>
              <a:rPr lang="en-US" dirty="0" smtClean="0"/>
              <a:t>Popular password attack.</a:t>
            </a:r>
            <a:endParaRPr lang="en-US" dirty="0" smtClean="0"/>
          </a:p>
          <a:p>
            <a:r>
              <a:rPr lang="en-US" dirty="0" smtClean="0"/>
              <a:t>Password guessing against single user.</a:t>
            </a:r>
            <a:endParaRPr lang="en-US" dirty="0" smtClean="0"/>
          </a:p>
          <a:p>
            <a:r>
              <a:rPr lang="en-US" dirty="0" smtClean="0"/>
              <a:t>Workstation hijacking.</a:t>
            </a:r>
            <a:endParaRPr lang="en-US" dirty="0" smtClean="0"/>
          </a:p>
          <a:p>
            <a:r>
              <a:rPr lang="en-US" dirty="0" smtClean="0"/>
              <a:t>Exploiting user mistakes.</a:t>
            </a:r>
            <a:endParaRPr lang="en-US" dirty="0" smtClean="0"/>
          </a:p>
          <a:p>
            <a:r>
              <a:rPr lang="en-US" dirty="0" smtClean="0"/>
              <a:t>Exploiting multiple password use.</a:t>
            </a:r>
            <a:endParaRPr lang="en-US" dirty="0" smtClean="0"/>
          </a:p>
          <a:p>
            <a:r>
              <a:rPr lang="en-US" dirty="0" smtClean="0"/>
              <a:t>Electronic monitoring.</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
            </a:r>
            <a:r>
              <a:rPr lang="en-US" smtClean="0"/>
              <a:t>easons </a:t>
            </a:r>
            <a:r>
              <a:rPr lang="en-US" dirty="0" smtClean="0"/>
              <a:t>for the persistent popularity of passwords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Techniques that utilize client-side hardware, such as fingerprint scanners and smart card readers.</a:t>
            </a:r>
            <a:endParaRPr lang="en-US" dirty="0" smtClean="0"/>
          </a:p>
          <a:p>
            <a:r>
              <a:rPr lang="en-US" dirty="0" smtClean="0"/>
              <a:t>Physical tokens, such as smart cards, are expensive and/or inconvenient to carry around, especially if multiple tokens are needed.</a:t>
            </a:r>
            <a:endParaRPr lang="en-US" dirty="0" smtClean="0"/>
          </a:p>
          <a:p>
            <a:r>
              <a:rPr lang="en-US" dirty="0" smtClean="0"/>
              <a:t>Schemes that rely on a single sign-on to multiple services, using one of the non-password techniques described in this chapter, create a single point of security risk.</a:t>
            </a:r>
            <a:endParaRPr lang="en-US" dirty="0" smtClean="0"/>
          </a:p>
          <a:p>
            <a:r>
              <a:rPr lang="en-US" dirty="0" smtClean="0"/>
              <a:t>Automated password managers that relieve users of the burden of knowing and entering passwords have poor support for roaming and synchronization across multiple client platforms, and their usability had not be adequately researched.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 of Hashed Passwords</a:t>
            </a:r>
            <a:endParaRPr lang="en-US" dirty="0"/>
          </a:p>
        </p:txBody>
      </p:sp>
      <p:pic>
        <p:nvPicPr>
          <p:cNvPr id="4" name="Content Placeholder 3"/>
          <p:cNvPicPr>
            <a:picLocks noGrp="1" noChangeAspect="1"/>
          </p:cNvPicPr>
          <p:nvPr>
            <p:ph idx="1"/>
          </p:nvPr>
        </p:nvPicPr>
        <p:blipFill>
          <a:blip r:embed="rId1"/>
          <a:stretch>
            <a:fillRect/>
          </a:stretch>
        </p:blipFill>
        <p:spPr>
          <a:xfrm>
            <a:off x="3966053" y="1534763"/>
            <a:ext cx="4256717" cy="532323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Cracking of User-Chosen Passwords</a:t>
            </a:r>
            <a:endParaRPr lang="en-US" dirty="0"/>
          </a:p>
        </p:txBody>
      </p:sp>
      <p:sp>
        <p:nvSpPr>
          <p:cNvPr id="3" name="Content Placeholder 2"/>
          <p:cNvSpPr>
            <a:spLocks noGrp="1"/>
          </p:cNvSpPr>
          <p:nvPr>
            <p:ph idx="1"/>
          </p:nvPr>
        </p:nvSpPr>
        <p:spPr/>
        <p:txBody>
          <a:bodyPr/>
          <a:lstStyle/>
          <a:p>
            <a:r>
              <a:rPr lang="en-US" dirty="0" smtClean="0"/>
              <a:t>Password </a:t>
            </a:r>
            <a:r>
              <a:rPr lang="en-US" dirty="0"/>
              <a:t>guessing, or password cracking as it is called, is to develop a large dictionary of possible passwords and to try each of these against the password </a:t>
            </a:r>
            <a:r>
              <a:rPr lang="en-US" dirty="0" smtClean="0"/>
              <a:t>file.</a:t>
            </a:r>
            <a:endParaRPr lang="en-US" dirty="0" smtClean="0"/>
          </a:p>
          <a:p>
            <a:r>
              <a:rPr lang="en-US" dirty="0"/>
              <a:t>For example, [OECH03] showed that using 1.4 GB of data, he could crack 99.9% of all alphanumeric Windows password hashes in 13.8 seconds</a:t>
            </a: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TOKEN-BASED </a:t>
            </a:r>
            <a:r>
              <a:rPr lang="en-US" dirty="0" smtClean="0"/>
              <a:t>AUTHENTICATION</a:t>
            </a:r>
            <a:endParaRPr lang="en-US" dirty="0"/>
          </a:p>
        </p:txBody>
      </p:sp>
      <p:sp>
        <p:nvSpPr>
          <p:cNvPr id="3" name="Content Placeholder 2"/>
          <p:cNvSpPr>
            <a:spLocks noGrp="1"/>
          </p:cNvSpPr>
          <p:nvPr>
            <p:ph idx="1"/>
          </p:nvPr>
        </p:nvSpPr>
        <p:spPr>
          <a:xfrm>
            <a:off x="1141412" y="1784412"/>
            <a:ext cx="9905999" cy="4006789"/>
          </a:xfrm>
        </p:spPr>
        <p:txBody>
          <a:bodyPr/>
          <a:lstStyle/>
          <a:p>
            <a:r>
              <a:rPr lang="en-US" dirty="0"/>
              <a:t>Objects that a user possesses for the purpose of user authentication are called </a:t>
            </a:r>
            <a:r>
              <a:rPr lang="en-US" dirty="0" smtClean="0"/>
              <a:t>tokens.</a:t>
            </a:r>
            <a:endParaRPr lang="en-US" dirty="0" smtClean="0"/>
          </a:p>
          <a:p>
            <a:r>
              <a:rPr lang="en-US" dirty="0"/>
              <a:t>Memory Cards: Memory cards can store but not process </a:t>
            </a:r>
            <a:r>
              <a:rPr lang="en-US" dirty="0" smtClean="0"/>
              <a:t>data.</a:t>
            </a:r>
            <a:endParaRPr lang="en-US" dirty="0" smtClean="0"/>
          </a:p>
          <a:p>
            <a:r>
              <a:rPr lang="en-US" dirty="0"/>
              <a:t>The memory card, when combined with a PIN or password, provides significantly greater security than a password </a:t>
            </a:r>
            <a:r>
              <a:rPr lang="en-US" dirty="0" smtClean="0"/>
              <a:t>alone.</a:t>
            </a:r>
            <a:endParaRPr lang="en-US" dirty="0"/>
          </a:p>
        </p:txBody>
      </p:sp>
      <p:pic>
        <p:nvPicPr>
          <p:cNvPr id="4" name="Picture 3"/>
          <p:cNvPicPr>
            <a:picLocks noChangeAspect="1"/>
          </p:cNvPicPr>
          <p:nvPr/>
        </p:nvPicPr>
        <p:blipFill>
          <a:blip r:embed="rId1"/>
          <a:stretch>
            <a:fillRect/>
          </a:stretch>
        </p:blipFill>
        <p:spPr>
          <a:xfrm>
            <a:off x="0" y="4892675"/>
            <a:ext cx="6356350" cy="1612900"/>
          </a:xfrm>
          <a:prstGeom prst="rect">
            <a:avLst/>
          </a:prstGeom>
        </p:spPr>
      </p:pic>
      <p:sp>
        <p:nvSpPr>
          <p:cNvPr id="5" name="Rectangle 4"/>
          <p:cNvSpPr/>
          <p:nvPr/>
        </p:nvSpPr>
        <p:spPr>
          <a:xfrm>
            <a:off x="6096000" y="4497070"/>
            <a:ext cx="6096000" cy="2289175"/>
          </a:xfrm>
          <a:prstGeom prst="rect">
            <a:avLst/>
          </a:prstGeom>
        </p:spPr>
        <p:style>
          <a:lnRef idx="2">
            <a:schemeClr val="dk1"/>
          </a:lnRef>
          <a:fillRef idx="1">
            <a:schemeClr val="lt1"/>
          </a:fillRef>
          <a:effectRef idx="0">
            <a:schemeClr val="dk1"/>
          </a:effectRef>
          <a:fontRef idx="minor">
            <a:schemeClr val="dk1"/>
          </a:fontRef>
        </p:style>
        <p:txBody>
          <a:bodyPr>
            <a:noAutofit/>
          </a:bodyPr>
          <a:lstStyle/>
          <a:p>
            <a:r>
              <a:rPr lang="en-US" b="1" dirty="0">
                <a:solidFill>
                  <a:srgbClr val="FF0000"/>
                </a:solidFill>
              </a:rPr>
              <a:t>Token loss:</a:t>
            </a:r>
            <a:r>
              <a:rPr lang="en-US" b="1" dirty="0">
                <a:solidFill>
                  <a:schemeClr val="bg1"/>
                </a:solidFill>
              </a:rPr>
              <a:t> </a:t>
            </a:r>
            <a:r>
              <a:rPr lang="en-US" dirty="0">
                <a:ln w="0"/>
                <a:solidFill>
                  <a:schemeClr val="bg1"/>
                </a:solidFill>
                <a:effectLst>
                  <a:outerShdw blurRad="38100" dist="19050" dir="2700000" algn="tl" rotWithShape="0">
                    <a:schemeClr val="dk1">
                      <a:alpha val="40000"/>
                    </a:schemeClr>
                  </a:outerShdw>
                </a:effectLst>
              </a:rPr>
              <a:t>A lost token temporarily prevents its owner from gaining system access. Thus, there is an administrative cost in replacing the lost token. In addition, if the token is found, stolen, or forged, then an adversary need only determine the PIN to gain unauthorized access</a:t>
            </a:r>
            <a:r>
              <a:rPr lang="en-US" dirty="0" smtClean="0">
                <a:ln w="0"/>
                <a:solidFill>
                  <a:schemeClr val="bg1"/>
                </a:solidFill>
                <a:effectLst>
                  <a:outerShdw blurRad="38100" dist="19050" dir="2700000" algn="tl" rotWithShape="0">
                    <a:schemeClr val="dk1">
                      <a:alpha val="40000"/>
                    </a:schemeClr>
                  </a:outerShdw>
                </a:effectLst>
              </a:rPr>
              <a:t>.</a:t>
            </a:r>
            <a:endParaRPr lang="en-US" dirty="0" smtClean="0">
              <a:ln w="0"/>
              <a:solidFill>
                <a:schemeClr val="bg1"/>
              </a:solidFill>
              <a:effectLst>
                <a:outerShdw blurRad="38100" dist="19050" dir="2700000" algn="tl" rotWithShape="0">
                  <a:schemeClr val="dk1">
                    <a:alpha val="40000"/>
                  </a:schemeClr>
                </a:outerShdw>
              </a:effectLst>
            </a:endParaRPr>
          </a:p>
          <a:p>
            <a:r>
              <a:rPr lang="en-US" dirty="0" smtClean="0">
                <a:ln w="0"/>
                <a:solidFill>
                  <a:srgbClr val="FF0000"/>
                </a:solidFill>
                <a:effectLst>
                  <a:outerShdw blurRad="38100" dist="19050" dir="2700000" algn="tl" rotWithShape="0">
                    <a:schemeClr val="dk1">
                      <a:alpha val="40000"/>
                    </a:schemeClr>
                  </a:outerShdw>
                </a:effectLst>
              </a:rPr>
              <a:t>User </a:t>
            </a:r>
            <a:r>
              <a:rPr lang="en-US" dirty="0">
                <a:ln w="0"/>
                <a:solidFill>
                  <a:srgbClr val="FF0000"/>
                </a:solidFill>
                <a:effectLst>
                  <a:outerShdw blurRad="38100" dist="19050" dir="2700000" algn="tl" rotWithShape="0">
                    <a:schemeClr val="dk1">
                      <a:alpha val="40000"/>
                    </a:schemeClr>
                  </a:outerShdw>
                </a:effectLst>
              </a:rPr>
              <a:t>dissatisfaction: </a:t>
            </a:r>
            <a:r>
              <a:rPr lang="en-US" b="1" dirty="0">
                <a:solidFill>
                  <a:schemeClr val="bg1"/>
                </a:solidFill>
              </a:rPr>
              <a:t>Although users may have no difficulty in accepting the use of a memory card for ATM access, its use for computer access may be deemed inconvenient</a:t>
            </a:r>
            <a:endParaRPr 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BIOMETRIC </a:t>
            </a:r>
            <a:r>
              <a:rPr lang="en-US" dirty="0"/>
              <a:t>AUTHENTICATION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biometric authentication system attempts to authenticate an individual based on his or her unique physical characteristics</a:t>
            </a:r>
            <a:r>
              <a:rPr lang="en-US" dirty="0" smtClean="0"/>
              <a:t>.</a:t>
            </a:r>
            <a:endParaRPr lang="en-US" dirty="0" smtClean="0"/>
          </a:p>
          <a:p>
            <a:r>
              <a:rPr lang="en-US" dirty="0"/>
              <a:t>Facial </a:t>
            </a:r>
            <a:r>
              <a:rPr lang="en-US" dirty="0" smtClean="0"/>
              <a:t>characteristics</a:t>
            </a:r>
            <a:endParaRPr lang="en-US" dirty="0" smtClean="0"/>
          </a:p>
          <a:p>
            <a:r>
              <a:rPr lang="en-US" dirty="0" smtClean="0"/>
              <a:t>Fingerprints</a:t>
            </a:r>
            <a:endParaRPr lang="en-US" dirty="0" smtClean="0"/>
          </a:p>
          <a:p>
            <a:r>
              <a:rPr lang="en-US" dirty="0"/>
              <a:t>Hand </a:t>
            </a:r>
            <a:r>
              <a:rPr lang="en-US" dirty="0" smtClean="0"/>
              <a:t>geometry</a:t>
            </a:r>
            <a:endParaRPr lang="en-US" dirty="0" smtClean="0"/>
          </a:p>
          <a:p>
            <a:r>
              <a:rPr lang="en-US" dirty="0"/>
              <a:t>Retinal </a:t>
            </a:r>
            <a:r>
              <a:rPr lang="en-US" dirty="0" smtClean="0"/>
              <a:t>pattern</a:t>
            </a:r>
            <a:endParaRPr lang="en-US" dirty="0" smtClean="0"/>
          </a:p>
          <a:p>
            <a:r>
              <a:rPr lang="en-US" dirty="0" smtClean="0"/>
              <a:t>Iris</a:t>
            </a:r>
            <a:endParaRPr lang="en-US" dirty="0" smtClean="0"/>
          </a:p>
          <a:p>
            <a:r>
              <a:rPr lang="en-US" dirty="0" smtClean="0"/>
              <a:t>Signature/Hand writing pattern</a:t>
            </a:r>
            <a:endParaRPr lang="en-US" dirty="0" smtClean="0"/>
          </a:p>
          <a:p>
            <a:r>
              <a:rPr lang="en-US" dirty="0" smtClean="0"/>
              <a:t>Voice</a:t>
            </a:r>
            <a:endParaRPr lang="en-US" dirty="0"/>
          </a:p>
        </p:txBody>
      </p:sp>
      <p:pic>
        <p:nvPicPr>
          <p:cNvPr id="4" name="Picture 3"/>
          <p:cNvPicPr>
            <a:picLocks noChangeAspect="1"/>
          </p:cNvPicPr>
          <p:nvPr/>
        </p:nvPicPr>
        <p:blipFill>
          <a:blip r:embed="rId1"/>
          <a:stretch>
            <a:fillRect/>
          </a:stretch>
        </p:blipFill>
        <p:spPr>
          <a:xfrm>
            <a:off x="4940921" y="3188171"/>
            <a:ext cx="5178361" cy="32592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of a Biometric Authentication System</a:t>
            </a:r>
            <a:endParaRPr lang="en-US" dirty="0"/>
          </a:p>
        </p:txBody>
      </p:sp>
      <p:pic>
        <p:nvPicPr>
          <p:cNvPr id="4" name="Content Placeholder 3"/>
          <p:cNvPicPr>
            <a:picLocks noGrp="1" noChangeAspect="1"/>
          </p:cNvPicPr>
          <p:nvPr>
            <p:ph idx="1"/>
          </p:nvPr>
        </p:nvPicPr>
        <p:blipFill>
          <a:blip r:embed="rId1"/>
          <a:stretch>
            <a:fillRect/>
          </a:stretch>
        </p:blipFill>
        <p:spPr>
          <a:xfrm>
            <a:off x="3787501" y="1628051"/>
            <a:ext cx="4613822" cy="4975893"/>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Week 05, Class 03</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4637903" y="282745"/>
            <a:ext cx="6514199" cy="6460719"/>
          </a:xfrm>
          <a:prstGeom prst="rect">
            <a:avLst/>
          </a:prstGeom>
        </p:spPr>
      </p:pic>
      <p:sp>
        <p:nvSpPr>
          <p:cNvPr id="5" name="Rectangle 4"/>
          <p:cNvSpPr/>
          <p:nvPr/>
        </p:nvSpPr>
        <p:spPr>
          <a:xfrm>
            <a:off x="1136822" y="5253633"/>
            <a:ext cx="6096000" cy="923330"/>
          </a:xfrm>
          <a:prstGeom prst="rect">
            <a:avLst/>
          </a:prstGeom>
        </p:spPr>
        <p:txBody>
          <a:bodyPr>
            <a:spAutoFit/>
          </a:bodyPr>
          <a:lstStyle/>
          <a:p>
            <a:r>
              <a:rPr lang="en-US" b="1" dirty="0"/>
              <a:t>Some Potential Attacks, </a:t>
            </a:r>
            <a:endParaRPr lang="en-US" b="1" dirty="0" smtClean="0"/>
          </a:p>
          <a:p>
            <a:r>
              <a:rPr lang="en-US" b="1" dirty="0" smtClean="0"/>
              <a:t>Susceptible </a:t>
            </a:r>
            <a:r>
              <a:rPr lang="en-US" b="1" dirty="0"/>
              <a:t>Authenticators, and </a:t>
            </a:r>
            <a:endParaRPr lang="en-US" b="1" dirty="0" smtClean="0"/>
          </a:p>
          <a:p>
            <a:r>
              <a:rPr lang="en-US" b="1" dirty="0" smtClean="0"/>
              <a:t>Typical </a:t>
            </a:r>
            <a:r>
              <a:rPr lang="en-US" b="1" dirty="0"/>
              <a:t>Defenses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Applications for Public-Key Cryptosystems</a:t>
            </a:r>
            <a:endParaRPr lang="en-US" dirty="0"/>
          </a:p>
        </p:txBody>
      </p:sp>
      <p:pic>
        <p:nvPicPr>
          <p:cNvPr id="6" name="Content Placeholder 5"/>
          <p:cNvPicPr>
            <a:picLocks noGrp="1" noChangeAspect="1"/>
          </p:cNvPicPr>
          <p:nvPr>
            <p:ph idx="1"/>
          </p:nvPr>
        </p:nvPicPr>
        <p:blipFill>
          <a:blip r:embed="rId1"/>
          <a:stretch>
            <a:fillRect/>
          </a:stretch>
        </p:blipFill>
        <p:spPr>
          <a:xfrm>
            <a:off x="2349499" y="2390538"/>
            <a:ext cx="7493001" cy="204965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FIPS 186-4 specifies digital signature algorithms:</a:t>
            </a:r>
            <a:endParaRPr lang="en-US" dirty="0"/>
          </a:p>
        </p:txBody>
      </p:sp>
      <p:sp>
        <p:nvSpPr>
          <p:cNvPr id="3" name="Content Placeholder 2"/>
          <p:cNvSpPr>
            <a:spLocks noGrp="1"/>
          </p:cNvSpPr>
          <p:nvPr>
            <p:ph idx="1"/>
          </p:nvPr>
        </p:nvSpPr>
        <p:spPr/>
        <p:txBody>
          <a:bodyPr>
            <a:normAutofit lnSpcReduction="10000"/>
          </a:bodyPr>
          <a:lstStyle/>
          <a:p>
            <a:r>
              <a:rPr lang="en-US" dirty="0" smtClean="0"/>
              <a:t>Digital Signature Algorithm (DSA): The original NIST-approved algorithm, which is based on the difficulty of computing discrete logarithms. </a:t>
            </a:r>
            <a:endParaRPr lang="en-US" dirty="0" smtClean="0"/>
          </a:p>
          <a:p>
            <a:endParaRPr lang="en-US" dirty="0" smtClean="0"/>
          </a:p>
          <a:p>
            <a:r>
              <a:rPr lang="en-US" dirty="0" smtClean="0"/>
              <a:t>RSA Digital Signature Algorithm: Based on the RSA public-key algorithm. </a:t>
            </a:r>
            <a:endParaRPr lang="en-US" dirty="0" smtClean="0"/>
          </a:p>
          <a:p>
            <a:endParaRPr lang="en-US" dirty="0" smtClean="0"/>
          </a:p>
          <a:p>
            <a:r>
              <a:rPr lang="en-US" dirty="0" smtClean="0"/>
              <a:t>Elliptic Curve Digital Signature Algorithm (ECDSA): Based on elliptic-curve cryptography.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Digital Signature Standard (DSS)</a:t>
            </a:r>
            <a:endParaRPr lang="en-US" dirty="0" smtClean="0"/>
          </a:p>
          <a:p>
            <a:r>
              <a:rPr lang="en-US" dirty="0" smtClean="0"/>
              <a:t>The result of a cryptographic transformation of data that, when properly implemented, provides: </a:t>
            </a:r>
            <a:endParaRPr lang="en-US" dirty="0" smtClean="0"/>
          </a:p>
          <a:p>
            <a:r>
              <a:rPr lang="en-US" dirty="0" smtClean="0"/>
              <a:t>a mechanism for verifying origin authentication, </a:t>
            </a:r>
            <a:endParaRPr lang="en-US" dirty="0" smtClean="0"/>
          </a:p>
          <a:p>
            <a:r>
              <a:rPr lang="en-US" dirty="0" smtClean="0"/>
              <a:t>data integrity and,</a:t>
            </a:r>
            <a:endParaRPr lang="en-US" dirty="0" smtClean="0"/>
          </a:p>
          <a:p>
            <a:r>
              <a:rPr lang="en-US" dirty="0" smtClean="0"/>
              <a:t>signatory non-repudiation.</a:t>
            </a:r>
            <a:endParaRPr lang="en-US" dirty="0" smtClean="0"/>
          </a:p>
          <a:p>
            <a:pPr marL="0" indent="0">
              <a:buNone/>
            </a:pPr>
            <a:r>
              <a:rPr lang="en-US" dirty="0" smtClean="0">
                <a:solidFill>
                  <a:srgbClr val="FF0000"/>
                </a:solidFill>
              </a:rPr>
              <a:t>“data-dependent bit pattern”</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2991879" y="365125"/>
            <a:ext cx="6208241" cy="612319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Public-Key Certificates</a:t>
            </a:r>
            <a:endParaRPr lang="en-US" dirty="0"/>
          </a:p>
        </p:txBody>
      </p:sp>
      <p:sp>
        <p:nvSpPr>
          <p:cNvPr id="3" name="Content Placeholder 2"/>
          <p:cNvSpPr>
            <a:spLocks noGrp="1"/>
          </p:cNvSpPr>
          <p:nvPr>
            <p:ph idx="1"/>
          </p:nvPr>
        </p:nvSpPr>
        <p:spPr/>
        <p:txBody>
          <a:bodyPr/>
          <a:lstStyle/>
          <a:p>
            <a:r>
              <a:rPr lang="en-US" dirty="0" smtClean="0"/>
              <a:t>A certificate consists of a public key plus a user ID of the key owner,</a:t>
            </a:r>
            <a:endParaRPr lang="en-US" dirty="0" smtClean="0"/>
          </a:p>
          <a:p>
            <a:r>
              <a:rPr lang="en-US" dirty="0" smtClean="0"/>
              <a:t>With the whole block signed by a trusted third party. </a:t>
            </a:r>
            <a:endParaRPr lang="en-US" dirty="0" smtClean="0"/>
          </a:p>
          <a:p>
            <a:r>
              <a:rPr lang="en-US" dirty="0" smtClean="0"/>
              <a:t>The certificate also includes some information about the third party plus,</a:t>
            </a:r>
            <a:endParaRPr lang="en-US" dirty="0" smtClean="0"/>
          </a:p>
          <a:p>
            <a:r>
              <a:rPr lang="en-US" dirty="0" smtClean="0"/>
              <a:t>An indication of the period of validity of the certificate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steps </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User software (client) creates a pair of keys: one public and one private. </a:t>
            </a:r>
            <a:endParaRPr lang="en-US" dirty="0" smtClean="0"/>
          </a:p>
          <a:p>
            <a:pPr marL="514350" indent="-514350">
              <a:buFont typeface="+mj-lt"/>
              <a:buAutoNum type="arabicPeriod"/>
            </a:pPr>
            <a:r>
              <a:rPr lang="en-US" dirty="0" smtClean="0"/>
              <a:t>Client prepares an unsigned certificate that includes the user ID and user’s public key. </a:t>
            </a:r>
            <a:endParaRPr lang="en-US" dirty="0" smtClean="0"/>
          </a:p>
          <a:p>
            <a:pPr marL="514350" indent="-514350">
              <a:buFont typeface="+mj-lt"/>
              <a:buAutoNum type="arabicPeriod"/>
            </a:pPr>
            <a:r>
              <a:rPr lang="en-US" dirty="0" smtClean="0"/>
              <a:t>User provides the unsigned certificate to a CA in some secure manner. This might require a face-to-face meeting, the use of registered e-mail, or happen via a Web form with e-mail verification. </a:t>
            </a:r>
            <a:endParaRPr lang="en-US" dirty="0" smtClean="0"/>
          </a:p>
          <a:p>
            <a:pPr marL="514350" indent="-514350">
              <a:buFont typeface="+mj-lt"/>
              <a:buAutoNum type="arabicPeriod"/>
            </a:pPr>
            <a:r>
              <a:rPr lang="en-US" dirty="0" smtClean="0"/>
              <a:t>CA creates a signature as follows: </a:t>
            </a:r>
            <a:endParaRPr lang="en-US" dirty="0" smtClean="0"/>
          </a:p>
          <a:p>
            <a:pPr lvl="1"/>
            <a:r>
              <a:rPr lang="en-US" dirty="0" smtClean="0"/>
              <a:t>a. CA uses a hash function to calculate the hash code of the unsigned certificate. A hash function is one that maps a variable-length data block or message into a fixed-length value called a hash code.</a:t>
            </a:r>
            <a:endParaRPr lang="en-US" dirty="0" smtClean="0"/>
          </a:p>
          <a:p>
            <a:pPr lvl="1"/>
            <a:r>
              <a:rPr lang="en-US" dirty="0" smtClean="0"/>
              <a:t>b. CA generates digital signature using the CA’s private key and a signature generation algorithm. </a:t>
            </a:r>
            <a:endParaRPr lang="en-US" dirty="0" smtClean="0"/>
          </a:p>
          <a:p>
            <a:pPr marL="514350" indent="-514350">
              <a:buFont typeface="+mj-lt"/>
              <a:buAutoNum type="arabicPeriod"/>
            </a:pPr>
            <a:r>
              <a:rPr lang="en-US" dirty="0" smtClean="0"/>
              <a:t>CA attaches the signature to the unsigned certificate to create a signed certificate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mj-lt"/>
              <a:buAutoNum type="arabicPeriod" startAt="6"/>
            </a:pPr>
            <a:r>
              <a:rPr lang="en-US" dirty="0" smtClean="0"/>
              <a:t>CA returns the signed certificate to client. </a:t>
            </a:r>
            <a:endParaRPr lang="en-US" dirty="0" smtClean="0"/>
          </a:p>
          <a:p>
            <a:pPr marL="514350" indent="-514350">
              <a:buFont typeface="+mj-lt"/>
              <a:buAutoNum type="arabicPeriod" startAt="6"/>
            </a:pPr>
            <a:r>
              <a:rPr lang="en-US" dirty="0" smtClean="0"/>
              <a:t>Client may provide the signed certificate to any other user. </a:t>
            </a:r>
            <a:endParaRPr lang="en-US" dirty="0" smtClean="0"/>
          </a:p>
          <a:p>
            <a:pPr marL="514350" indent="-514350">
              <a:buFont typeface="+mj-lt"/>
              <a:buAutoNum type="arabicPeriod" startAt="6"/>
            </a:pPr>
            <a:r>
              <a:rPr lang="en-US" dirty="0" smtClean="0"/>
              <a:t>Any user may verify that the certificate is valid as follows: </a:t>
            </a:r>
            <a:endParaRPr lang="en-US" dirty="0" smtClean="0"/>
          </a:p>
          <a:p>
            <a:pPr lvl="1"/>
            <a:r>
              <a:rPr lang="en-US" dirty="0" smtClean="0"/>
              <a:t>a. User calculates the hash code of certificate (not including signature). </a:t>
            </a:r>
            <a:endParaRPr lang="en-US" dirty="0" smtClean="0"/>
          </a:p>
          <a:p>
            <a:pPr lvl="1"/>
            <a:r>
              <a:rPr lang="en-US" dirty="0" smtClean="0"/>
              <a:t>b. User verifies digital signature using CA’s public key and the signature verification algorithm. The algorithm returns a result of either signature valid or invalid</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6886</Words>
  <Application>WPS Presentation</Application>
  <PresentationFormat>Widescreen</PresentationFormat>
  <Paragraphs>149</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SimSun</vt:lpstr>
      <vt:lpstr>Wingdings</vt:lpstr>
      <vt:lpstr>Trebuchet MS</vt:lpstr>
      <vt:lpstr>Tw Cen MT</vt:lpstr>
      <vt:lpstr>Microsoft YaHei</vt:lpstr>
      <vt:lpstr>Arial Unicode MS</vt:lpstr>
      <vt:lpstr>Calibri</vt:lpstr>
      <vt:lpstr>TimesTenLTStd-Roman</vt:lpstr>
      <vt:lpstr>Sans Serif Collection</vt:lpstr>
      <vt:lpstr>Circuit</vt:lpstr>
      <vt:lpstr>Information Security</vt:lpstr>
      <vt:lpstr>PowerPoint 演示文稿</vt:lpstr>
      <vt:lpstr>Applications for Public-Key Cryptosystems</vt:lpstr>
      <vt:lpstr>FIPS 186-4 specifies digital signature algorithms:</vt:lpstr>
      <vt:lpstr>Digital Signature</vt:lpstr>
      <vt:lpstr>PowerPoint 演示文稿</vt:lpstr>
      <vt:lpstr>Public-Key Certificates</vt:lpstr>
      <vt:lpstr>key steps </vt:lpstr>
      <vt:lpstr>PowerPoint 演示文稿</vt:lpstr>
      <vt:lpstr>PowerPoint 演示文稿</vt:lpstr>
      <vt:lpstr>Digital Envelopes</vt:lpstr>
      <vt:lpstr>DIGITAL USER AUTHENTICATION</vt:lpstr>
      <vt:lpstr>Identification and Authentication Security Requirements (NIST SP 800-171)</vt:lpstr>
      <vt:lpstr>Means of Authentication</vt:lpstr>
      <vt:lpstr>Week 05, Class 02</vt:lpstr>
      <vt:lpstr>Assurance Level</vt:lpstr>
      <vt:lpstr>Potential Impact</vt:lpstr>
      <vt:lpstr>Maximum Potential Impacts for Each Assurance Level</vt:lpstr>
      <vt:lpstr>PASSWORD-BASED AUTHENTICATION</vt:lpstr>
      <vt:lpstr>The Vulnerability of Passwords</vt:lpstr>
      <vt:lpstr>Reasons for the persistent popularity of passwords</vt:lpstr>
      <vt:lpstr>The Use of Hashed Passwords</vt:lpstr>
      <vt:lpstr>Password Cracking of User-Chosen Passwords</vt:lpstr>
      <vt:lpstr>TOKEN-BASED AUTHENTICATION</vt:lpstr>
      <vt:lpstr>BIOMETRIC AUTHENTICATION</vt:lpstr>
      <vt:lpstr>Operation of a Biometric Authentication System</vt:lpstr>
      <vt:lpstr>Week 05, Class 03</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PC-HUB</dc:creator>
  <cp:lastModifiedBy>Syed Hassan</cp:lastModifiedBy>
  <cp:revision>15</cp:revision>
  <dcterms:created xsi:type="dcterms:W3CDTF">2023-09-20T14:14:00Z</dcterms:created>
  <dcterms:modified xsi:type="dcterms:W3CDTF">2023-09-27T17:03:14Z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BC5048D3FE294E3C86ABB8706448F3F8_12</vt:lpwstr>
  </property>
  <property fmtid="{D5CDD505-2E9C-101B-9397-08002B2CF9AE}" pid="3" name="KSOProductBuildVer">
    <vt:lpwstr>1033-12.2.0.13215</vt:lpwstr>
  </property>
</Properties>
</file>