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81" d="100"/>
          <a:sy n="81" d="100"/>
        </p:scale>
        <p:origin x="2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0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06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64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5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16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49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85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8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69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51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F2CD5-D831-454C-B1D7-25BEADEE87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7A01A95-A058-49BB-A690-C4A5ACC563D3}" type="slidenum">
              <a:rPr lang="en-US" smtClean="0">
                <a:solidFill>
                  <a:srgbClr val="90C226"/>
                </a:solidFill>
              </a:rPr>
              <a:pPr/>
              <a:t>‹#›</a:t>
            </a:fld>
            <a:endParaRPr lang="en-US">
              <a:solidFill>
                <a:srgbClr val="90C226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527" y="1524001"/>
            <a:ext cx="9785268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Course: Professional Practices in IT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517569" y="4237100"/>
            <a:ext cx="7386452" cy="109689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Shoaib Rauf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62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811481"/>
            <a:ext cx="8463617" cy="829056"/>
          </a:xfrm>
        </p:spPr>
        <p:txBody>
          <a:bodyPr/>
          <a:lstStyle/>
          <a:p>
            <a:r>
              <a:rPr lang="en-US" dirty="0"/>
              <a:t>Washington Accord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80174"/>
            <a:ext cx="10290629" cy="4045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 </a:t>
            </a:r>
            <a:r>
              <a:rPr lang="en-US" b="1" dirty="0"/>
              <a:t>Washington Accord</a:t>
            </a:r>
            <a:r>
              <a:rPr lang="en-US" dirty="0"/>
              <a:t> is an international accreditation agreement for </a:t>
            </a:r>
            <a:r>
              <a:rPr lang="en-US" b="1" dirty="0"/>
              <a:t>professional engineering academic degrees,</a:t>
            </a:r>
            <a:r>
              <a:rPr lang="en-US" dirty="0"/>
              <a:t> between the bodies responsible for accreditation in its signatory countries</a:t>
            </a:r>
          </a:p>
          <a:p>
            <a:pPr marL="0" indent="0">
              <a:buNone/>
            </a:pPr>
            <a:r>
              <a:rPr lang="en-US" dirty="0"/>
              <a:t>There are three agreements covering mutual recognition in respect of qualifications in engineering:</a:t>
            </a:r>
          </a:p>
          <a:p>
            <a:pPr lvl="1"/>
            <a:r>
              <a:rPr lang="en-US" i="1" u="sng" dirty="0"/>
              <a:t>The Washington Accord</a:t>
            </a:r>
            <a:r>
              <a:rPr lang="en-US" dirty="0"/>
              <a:t> signed in 1989 was the first - it recognizes substantial equivalence in the accreditation of qualifications in professional engineering, normally of four years duration.</a:t>
            </a:r>
          </a:p>
          <a:p>
            <a:pPr lvl="1"/>
            <a:r>
              <a:rPr lang="en-US" i="1" u="sng" dirty="0"/>
              <a:t>The Sydney Accord</a:t>
            </a:r>
            <a:r>
              <a:rPr lang="en-US" i="1" dirty="0"/>
              <a:t> </a:t>
            </a:r>
            <a:r>
              <a:rPr lang="en-US" dirty="0"/>
              <a:t>commenced in 2001 and recognizes substantial equivalence in the accreditation of qualifications in engineering technology, normally of three years duration.</a:t>
            </a:r>
          </a:p>
          <a:p>
            <a:pPr lvl="1"/>
            <a:r>
              <a:rPr lang="en-US" i="1" u="sng" dirty="0"/>
              <a:t>The Dublin Accord</a:t>
            </a:r>
            <a:r>
              <a:rPr lang="en-US" dirty="0"/>
              <a:t> is an agreement for substantial equivalence in the accreditation of tertiary qualifications in technician engineering, normally of two years duration. It commenced in 2002.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931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707136"/>
          </a:xfrm>
        </p:spPr>
        <p:txBody>
          <a:bodyPr/>
          <a:lstStyle/>
          <a:p>
            <a:r>
              <a:rPr lang="en-US" dirty="0"/>
              <a:t>Professional Bodies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8" y="1490980"/>
            <a:ext cx="9969997" cy="4280428"/>
          </a:xfrm>
        </p:spPr>
        <p:txBody>
          <a:bodyPr>
            <a:normAutofit/>
          </a:bodyPr>
          <a:lstStyle/>
          <a:p>
            <a:r>
              <a:rPr lang="en-US" dirty="0"/>
              <a:t>The development of Professional Bodies in Computing</a:t>
            </a:r>
          </a:p>
          <a:p>
            <a:pPr lvl="1"/>
            <a:r>
              <a:rPr lang="en-US" dirty="0"/>
              <a:t>1946: The Institute of Electrical and Electronic Engineers (IEEE):  A professional engineering society basically USA based but with members and activities spread worldwide. This was the IEEE Computer Society (IEEE-CS). It has over 100,000 members.</a:t>
            </a:r>
          </a:p>
          <a:p>
            <a:pPr lvl="1"/>
            <a:r>
              <a:rPr lang="en-US" dirty="0"/>
              <a:t>1947: Association for Computing Machinery (ACM): USA based but have members and activates in many countries. It has over 75,000 members</a:t>
            </a:r>
          </a:p>
          <a:p>
            <a:pPr lvl="1"/>
            <a:r>
              <a:rPr lang="en-US" dirty="0"/>
              <a:t>1957: British Computer Society (BCS): UK based society. In mid 1960’s it became a qualification awarding society. Then in 2009 it named itself as BCS- The Chartered Institute of IT. </a:t>
            </a:r>
          </a:p>
          <a:p>
            <a:pPr lvl="1"/>
            <a:r>
              <a:rPr lang="en-US" dirty="0"/>
              <a:t>1871: Institution of Electrical Engineers (IEE): It has over 130,000 members.</a:t>
            </a:r>
          </a:p>
          <a:p>
            <a:pPr lvl="1"/>
            <a:r>
              <a:rPr lang="en-US" dirty="0"/>
              <a:t>1961: Italian Association for Informatics and Automatic Computing</a:t>
            </a:r>
          </a:p>
          <a:p>
            <a:pPr lvl="1"/>
            <a:r>
              <a:rPr lang="en-US" dirty="0"/>
              <a:t>1965: The Computer Society of India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53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707136"/>
          </a:xfrm>
        </p:spPr>
        <p:txBody>
          <a:bodyPr/>
          <a:lstStyle/>
          <a:p>
            <a:r>
              <a:rPr lang="en-US" dirty="0"/>
              <a:t>Professional Bodies in Computing…….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798" y="2037245"/>
            <a:ext cx="8463619" cy="3342277"/>
          </a:xfrm>
        </p:spPr>
        <p:txBody>
          <a:bodyPr>
            <a:normAutofit/>
          </a:bodyPr>
          <a:lstStyle/>
          <a:p>
            <a:r>
              <a:rPr lang="en-US" dirty="0"/>
              <a:t>The development of Professional Bodies in Computing </a:t>
            </a:r>
            <a:r>
              <a:rPr lang="en-US" dirty="0" err="1"/>
              <a:t>cont</a:t>
            </a:r>
            <a:r>
              <a:rPr lang="en-US" dirty="0"/>
              <a:t>…..</a:t>
            </a:r>
          </a:p>
          <a:p>
            <a:pPr lvl="1"/>
            <a:r>
              <a:rPr lang="en-US" dirty="0"/>
              <a:t>1966: Australian Computer Society</a:t>
            </a:r>
          </a:p>
          <a:p>
            <a:pPr lvl="1"/>
            <a:r>
              <a:rPr lang="en-US" dirty="0"/>
              <a:t>1967: the Singapore Computer Society and the Irish Computer Society</a:t>
            </a:r>
          </a:p>
          <a:p>
            <a:pPr lvl="1"/>
            <a:r>
              <a:rPr lang="en-US" dirty="0"/>
              <a:t>1969: German Informatics Society</a:t>
            </a:r>
          </a:p>
          <a:p>
            <a:pPr lvl="1"/>
            <a:r>
              <a:rPr lang="en-US" dirty="0"/>
              <a:t>1976: The Computer Society of Sri Lanka</a:t>
            </a:r>
          </a:p>
          <a:p>
            <a:pPr lvl="1"/>
            <a:r>
              <a:rPr lang="en-US" dirty="0"/>
              <a:t>1998: The Computer Society of </a:t>
            </a:r>
            <a:r>
              <a:rPr lang="en-US" dirty="0" err="1"/>
              <a:t>Maritius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5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877824"/>
          </a:xfrm>
        </p:spPr>
        <p:txBody>
          <a:bodyPr/>
          <a:lstStyle/>
          <a:p>
            <a:r>
              <a:rPr lang="en-US" dirty="0"/>
              <a:t>Code of Conduct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82638"/>
            <a:ext cx="10409382" cy="3880773"/>
          </a:xfrm>
        </p:spPr>
        <p:txBody>
          <a:bodyPr/>
          <a:lstStyle/>
          <a:p>
            <a:r>
              <a:rPr lang="en-US" dirty="0"/>
              <a:t>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mentioned professional bodies have set a code of conduct that their members need to obey.</a:t>
            </a:r>
          </a:p>
          <a:p>
            <a:r>
              <a:rPr lang="en-US" dirty="0"/>
              <a:t>The BCS’s Code of Conduct:						</a:t>
            </a:r>
          </a:p>
          <a:p>
            <a:pPr lvl="1"/>
            <a:r>
              <a:rPr lang="en-US" dirty="0"/>
              <a:t>The Code is divided into the following sections:</a:t>
            </a:r>
          </a:p>
          <a:p>
            <a:pPr lvl="2"/>
            <a:r>
              <a:rPr lang="en-US" dirty="0"/>
              <a:t>The Public Interest</a:t>
            </a:r>
          </a:p>
          <a:p>
            <a:pPr lvl="2"/>
            <a:r>
              <a:rPr lang="en-US" dirty="0"/>
              <a:t>Duty to the Relevant Authority</a:t>
            </a:r>
          </a:p>
          <a:p>
            <a:pPr lvl="2"/>
            <a:r>
              <a:rPr lang="en-US" dirty="0"/>
              <a:t>Duty to the Profession</a:t>
            </a:r>
          </a:p>
          <a:p>
            <a:pPr lvl="2"/>
            <a:r>
              <a:rPr lang="en-US" dirty="0"/>
              <a:t>Professional Competence and Integrity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2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3356"/>
            <a:ext cx="8463617" cy="829056"/>
          </a:xfrm>
        </p:spPr>
        <p:txBody>
          <a:bodyPr/>
          <a:lstStyle/>
          <a:p>
            <a:r>
              <a:rPr lang="en-US" b="1" dirty="0"/>
              <a:t>The Public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941134"/>
            <a:ext cx="10100623" cy="3880773"/>
          </a:xfrm>
        </p:spPr>
        <p:txBody>
          <a:bodyPr/>
          <a:lstStyle/>
          <a:p>
            <a:r>
              <a:rPr lang="en-US" dirty="0"/>
              <a:t>Regard public health, privacy, security and wellbeing of public</a:t>
            </a:r>
          </a:p>
          <a:p>
            <a:r>
              <a:rPr lang="en-US" dirty="0"/>
              <a:t>Regard rights of third party </a:t>
            </a:r>
          </a:p>
          <a:p>
            <a:r>
              <a:rPr lang="en-US" dirty="0"/>
              <a:t>conduct your professional activities without personal biasness</a:t>
            </a:r>
          </a:p>
          <a:p>
            <a:r>
              <a:rPr lang="en-US" dirty="0"/>
              <a:t>promote equal access to the benefits of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6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32" y="867037"/>
            <a:ext cx="9603275" cy="1049235"/>
          </a:xfrm>
        </p:spPr>
        <p:txBody>
          <a:bodyPr/>
          <a:lstStyle/>
          <a:p>
            <a:r>
              <a:rPr lang="en-US" b="1" dirty="0"/>
              <a:t>Duty to the Relevant Authority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32" y="2075108"/>
            <a:ext cx="9603275" cy="3450613"/>
          </a:xfrm>
        </p:spPr>
        <p:txBody>
          <a:bodyPr/>
          <a:lstStyle/>
          <a:p>
            <a:r>
              <a:rPr lang="en-US" dirty="0"/>
              <a:t>Avoid conflicts of interest.</a:t>
            </a:r>
          </a:p>
          <a:p>
            <a:r>
              <a:rPr lang="en-US" dirty="0"/>
              <a:t>Avoid misrepresentation</a:t>
            </a:r>
          </a:p>
          <a:p>
            <a:r>
              <a:rPr lang="en-US" dirty="0"/>
              <a:t>Don’t pass on confidential information without permission.</a:t>
            </a:r>
          </a:p>
        </p:txBody>
      </p:sp>
    </p:spTree>
    <p:extLst>
      <p:ext uri="{BB962C8B-B14F-4D97-AF65-F5344CB8AC3E}">
        <p14:creationId xmlns:p14="http://schemas.microsoft.com/office/powerpoint/2010/main" val="35854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054" y="804520"/>
            <a:ext cx="9603275" cy="905528"/>
          </a:xfrm>
        </p:spPr>
        <p:txBody>
          <a:bodyPr/>
          <a:lstStyle/>
          <a:p>
            <a:r>
              <a:rPr lang="en-US" b="1" dirty="0"/>
              <a:t>Duty to the Profession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57" y="2150866"/>
            <a:ext cx="9603275" cy="2556268"/>
          </a:xfrm>
        </p:spPr>
        <p:txBody>
          <a:bodyPr/>
          <a:lstStyle/>
          <a:p>
            <a:r>
              <a:rPr lang="en-US" dirty="0"/>
              <a:t>Accepting personal duty and avoid actions which can harm the image of the profession</a:t>
            </a:r>
          </a:p>
          <a:p>
            <a:r>
              <a:rPr lang="en-US" dirty="0"/>
              <a:t>seek to improve professional standards through participation in their development, use and enforcement. </a:t>
            </a:r>
          </a:p>
          <a:p>
            <a:r>
              <a:rPr lang="en-US" dirty="0"/>
              <a:t>encourage and support fellow members in their professional development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5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678" y="638265"/>
            <a:ext cx="10413586" cy="1049235"/>
          </a:xfrm>
        </p:spPr>
        <p:txBody>
          <a:bodyPr/>
          <a:lstStyle/>
          <a:p>
            <a:r>
              <a:rPr lang="en-US" b="1" dirty="0"/>
              <a:t>Professional Competence and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269" y="2015732"/>
            <a:ext cx="10413586" cy="3450613"/>
          </a:xfrm>
        </p:spPr>
        <p:txBody>
          <a:bodyPr/>
          <a:lstStyle/>
          <a:p>
            <a:r>
              <a:rPr lang="en-US" dirty="0"/>
              <a:t>Only take a job or offer a service that is within your professional competence. </a:t>
            </a:r>
          </a:p>
          <a:p>
            <a:r>
              <a:rPr lang="en-US" dirty="0"/>
              <a:t>Do not claim for any level of competence that you do not possess.</a:t>
            </a:r>
          </a:p>
          <a:p>
            <a:r>
              <a:rPr lang="en-US" dirty="0"/>
              <a:t>Get up to date knowledge in your relevant field. </a:t>
            </a:r>
          </a:p>
          <a:p>
            <a:r>
              <a:rPr lang="en-US" dirty="0"/>
              <a:t>respect and value alternative viewpoints and, seek, accept and offer honest criticisms of work </a:t>
            </a:r>
          </a:p>
          <a:p>
            <a:r>
              <a:rPr lang="en-US" dirty="0"/>
              <a:t>Avoid harming others by false devilish or negligent actions</a:t>
            </a:r>
          </a:p>
          <a:p>
            <a:r>
              <a:rPr lang="en-US" dirty="0"/>
              <a:t>Reject bribery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939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3336</TotalTime>
  <Words>551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Course: Professional Practices in IT</vt:lpstr>
      <vt:lpstr>Washington Accord </vt:lpstr>
      <vt:lpstr>Professional Bodies in Computing</vt:lpstr>
      <vt:lpstr>Professional Bodies in Computing…….</vt:lpstr>
      <vt:lpstr>Code of Conduct</vt:lpstr>
      <vt:lpstr>The Public Interest</vt:lpstr>
      <vt:lpstr>Duty to the Relevant Authority</vt:lpstr>
      <vt:lpstr>Duty to the Profession</vt:lpstr>
      <vt:lpstr>Professional Competence and Integrity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  Professional Issues in IT</dc:title>
  <dc:creator>SHAHAR BANO</dc:creator>
  <cp:lastModifiedBy>Shoaib Rauf</cp:lastModifiedBy>
  <cp:revision>93</cp:revision>
  <dcterms:created xsi:type="dcterms:W3CDTF">2015-08-20T04:03:01Z</dcterms:created>
  <dcterms:modified xsi:type="dcterms:W3CDTF">2022-09-06T03:55:28Z</dcterms:modified>
</cp:coreProperties>
</file>