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Project Quality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Top 5 SQA Activities</a:t>
            </a:r>
            <a:endParaRPr/>
          </a:p>
        </p:txBody>
      </p:sp>
      <p:pic>
        <p:nvPicPr>
          <p:cNvPr id="144" name="Google Shape;144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533016"/>
            <a:ext cx="6495288" cy="4901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50" name="Google Shape;150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90687"/>
            <a:ext cx="6678168" cy="4814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56" name="Google Shape;156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90687"/>
            <a:ext cx="6385560" cy="4795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62" name="Google Shape;162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90688"/>
            <a:ext cx="6845476" cy="4874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68" name="Google Shape;168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825624"/>
            <a:ext cx="6550152" cy="4862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Activity Break Down</a:t>
            </a:r>
            <a:br>
              <a:rPr lang="en-US"/>
            </a:br>
            <a:r>
              <a:rPr lang="en-US"/>
              <a:t>ISO/IEC</a:t>
            </a:r>
            <a:endParaRPr/>
          </a:p>
        </p:txBody>
      </p:sp>
      <p:pic>
        <p:nvPicPr>
          <p:cNvPr id="174" name="Google Shape;174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5267" y="365124"/>
            <a:ext cx="6945242" cy="6487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Life Cycle ISO/IEC</a:t>
            </a:r>
            <a:endParaRPr/>
          </a:p>
        </p:txBody>
      </p:sp>
      <p:pic>
        <p:nvPicPr>
          <p:cNvPr id="180" name="Google Shape;180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372864"/>
            <a:ext cx="10081334" cy="5485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Proposed </a:t>
            </a:r>
            <a:br>
              <a:rPr lang="en-US"/>
            </a:br>
            <a:r>
              <a:rPr lang="en-US"/>
              <a:t>Update</a:t>
            </a:r>
            <a:endParaRPr/>
          </a:p>
        </p:txBody>
      </p:sp>
      <p:pic>
        <p:nvPicPr>
          <p:cNvPr id="186" name="Google Shape;186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3010" y="156623"/>
            <a:ext cx="8307463" cy="6694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310718" y="365125"/>
            <a:ext cx="1104308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Project Management</a:t>
            </a:r>
            <a:br>
              <a:rPr lang="en-US" sz="4000"/>
            </a:br>
            <a:r>
              <a:rPr lang="en-US" sz="4000"/>
              <a:t>Topology</a:t>
            </a:r>
            <a:endParaRPr sz="4000"/>
          </a:p>
        </p:txBody>
      </p:sp>
      <p:pic>
        <p:nvPicPr>
          <p:cNvPr id="192" name="Google Shape;192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3615" l="0" r="0" t="0"/>
          <a:stretch/>
        </p:blipFill>
        <p:spPr>
          <a:xfrm>
            <a:off x="5015884" y="0"/>
            <a:ext cx="6812338" cy="6827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Quality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Quality : Meeting Expectation &amp; Requirements. (Degree, confermance, Grade)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Software Quality </a:t>
            </a:r>
            <a:r>
              <a:rPr lang="en-US" sz="2100">
                <a:solidFill>
                  <a:srgbClr val="FF0000"/>
                </a:solidFill>
              </a:rPr>
              <a:t>[What it must be done (Requirements)]</a:t>
            </a:r>
            <a:endParaRPr>
              <a:solidFill>
                <a:srgbClr val="FF0000"/>
              </a:solidFill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User view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Developer view (Manufacture)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Transactional view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33333"/>
              <a:buChar char="•"/>
            </a:pPr>
            <a:r>
              <a:rPr lang="en-US"/>
              <a:t>Quality Software </a:t>
            </a:r>
            <a:r>
              <a:rPr lang="en-US" sz="2100">
                <a:solidFill>
                  <a:srgbClr val="FF0000"/>
                </a:solidFill>
              </a:rPr>
              <a:t>[How it must e done (Requirements + Standards)]</a:t>
            </a:r>
            <a:endParaRPr sz="2100">
              <a:solidFill>
                <a:srgbClr val="FF0000"/>
              </a:solidFill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User requirements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User satisfaction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Global Standards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Fitness for the purpose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Three Core Process</a:t>
            </a:r>
            <a:endParaRPr/>
          </a:p>
        </p:txBody>
      </p:sp>
      <p:pic>
        <p:nvPicPr>
          <p:cNvPr id="97" name="Google Shape;97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3161"/>
          <a:stretch/>
        </p:blipFill>
        <p:spPr>
          <a:xfrm>
            <a:off x="2643187" y="2889504"/>
            <a:ext cx="6905625" cy="2222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182" y="678531"/>
            <a:ext cx="9297635" cy="4631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7376" y="754731"/>
            <a:ext cx="9517247" cy="4587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5008" y="964280"/>
            <a:ext cx="9901984" cy="4667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ISO Quality Factors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Functionality (Core Capabilities)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Reliability (Fault Free)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Usability (Understandability, Learnability, Operatability)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Efficiency (Time Vs Resources)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Maintainability (Analyzability, Changeability, Stability, Testability)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Portability (Adaptability, Install-ability, Replicability)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Maccalls Quality Factors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Correctness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Reliability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Efficiency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Integrity (Un-wanted treats)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Usability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Maintainability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Flexibility (Scalability)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Portability (Transferring system from one to another environment)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Reusability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Interoperatability 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Other Standards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LEAN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Six Sigma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Kanban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23968" y="719091"/>
            <a:ext cx="4893401" cy="4367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3604332"/>
            <a:ext cx="5132815" cy="2707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