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3"/>
    <p:sldId id="264" r:id="rId4"/>
    <p:sldId id="295" r:id="rId5"/>
    <p:sldId id="267" r:id="rId6"/>
    <p:sldId id="321" r:id="rId7"/>
    <p:sldId id="323" r:id="rId8"/>
    <p:sldId id="306" r:id="rId9"/>
    <p:sldId id="339" r:id="rId10"/>
    <p:sldId id="307" r:id="rId11"/>
    <p:sldId id="324" r:id="rId12"/>
    <p:sldId id="329" r:id="rId13"/>
    <p:sldId id="325" r:id="rId14"/>
    <p:sldId id="308" r:id="rId15"/>
    <p:sldId id="327" r:id="rId16"/>
    <p:sldId id="330" r:id="rId17"/>
    <p:sldId id="331" r:id="rId18"/>
    <p:sldId id="333" r:id="rId19"/>
    <p:sldId id="335" r:id="rId20"/>
    <p:sldId id="336" r:id="rId21"/>
    <p:sldId id="294" r:id="rId22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6CC0F15-0675-4A42-BD91-DA112202ED77}">
          <p14:sldIdLst>
            <p14:sldId id="261"/>
            <p14:sldId id="264"/>
            <p14:sldId id="295"/>
            <p14:sldId id="267"/>
            <p14:sldId id="321"/>
            <p14:sldId id="323"/>
            <p14:sldId id="306"/>
            <p14:sldId id="339"/>
            <p14:sldId id="307"/>
            <p14:sldId id="324"/>
            <p14:sldId id="329"/>
            <p14:sldId id="325"/>
            <p14:sldId id="308"/>
            <p14:sldId id="327"/>
            <p14:sldId id="330"/>
            <p14:sldId id="331"/>
            <p14:sldId id="333"/>
            <p14:sldId id="335"/>
            <p14:sldId id="33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pos="591" userDrawn="1">
          <p15:clr>
            <a:srgbClr val="A4A3A4"/>
          </p15:clr>
        </p15:guide>
        <p15:guide id="2" orient="horz" pos="1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47"/>
    <a:srgbClr val="FF4D2F"/>
    <a:srgbClr val="D23920"/>
    <a:srgbClr val="B64D3C"/>
    <a:srgbClr val="01E1F9"/>
    <a:srgbClr val="53A2F8"/>
    <a:srgbClr val="4EA3FD"/>
    <a:srgbClr val="F7F7F7"/>
    <a:srgbClr val="0D2237"/>
    <a:srgbClr val="1A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41" autoAdjust="0"/>
    <p:restoredTop sz="86372"/>
  </p:normalViewPr>
  <p:slideViewPr>
    <p:cSldViewPr snapToGrid="0" snapToObjects="1" showGuides="1">
      <p:cViewPr>
        <p:scale>
          <a:sx n="66" d="100"/>
          <a:sy n="66" d="100"/>
        </p:scale>
        <p:origin x="332" y="600"/>
      </p:cViewPr>
      <p:guideLst>
        <p:guide pos="591"/>
        <p:guide orient="horz" pos="12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-7320"/>
    </p:cViewPr>
  </p:sorterViewPr>
  <p:notesViewPr>
    <p:cSldViewPr snapToGrid="0" snapToObjects="1">
      <p:cViewPr varScale="1">
        <p:scale>
          <a:sx n="69" d="100"/>
          <a:sy n="69" d="100"/>
        </p:scale>
        <p:origin x="34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2DF6A-CAEC-BC44-AA67-806316C294AD}" type="datetimeFigureOut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818F-93EC-4D44-B590-FCFD097ECD18}" type="slidenum">
              <a:rPr kumimoji="1"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kumimoji="1"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BFEF4A5-89D2-4C04-924D-03571E601A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5F0A5159-E94A-481E-A5B5-090A3656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31178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623570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93535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246505" algn="l" defTabSz="623570" rtl="0" eaLnBrk="1" latinLnBrk="0" hangingPunct="1">
      <a:defRPr sz="82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155829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007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1860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3645" algn="l" defTabSz="623570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Inter" panose="02000503000000020004" charset="0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Inter" panose="020005030000000200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604113" y="0"/>
            <a:ext cx="7587887" cy="6858000"/>
          </a:xfrm>
          <a:custGeom>
            <a:avLst/>
            <a:gdLst>
              <a:gd name="connsiteX0" fmla="*/ 208864 w 7587887"/>
              <a:gd name="connsiteY0" fmla="*/ 0 h 6858000"/>
              <a:gd name="connsiteX1" fmla="*/ 7587887 w 7587887"/>
              <a:gd name="connsiteY1" fmla="*/ 0 h 6858000"/>
              <a:gd name="connsiteX2" fmla="*/ 7587887 w 7587887"/>
              <a:gd name="connsiteY2" fmla="*/ 6858000 h 6858000"/>
              <a:gd name="connsiteX3" fmla="*/ 4098321 w 7587887"/>
              <a:gd name="connsiteY3" fmla="*/ 6858000 h 6858000"/>
              <a:gd name="connsiteX4" fmla="*/ 4527676 w 7587887"/>
              <a:gd name="connsiteY4" fmla="*/ 6204458 h 6858000"/>
              <a:gd name="connsiteX5" fmla="*/ 5020172 w 7587887"/>
              <a:gd name="connsiteY5" fmla="*/ 5655651 h 6858000"/>
              <a:gd name="connsiteX6" fmla="*/ 4885473 w 7587887"/>
              <a:gd name="connsiteY6" fmla="*/ 4759125 h 6858000"/>
              <a:gd name="connsiteX7" fmla="*/ 4081483 w 7587887"/>
              <a:gd name="connsiteY7" fmla="*/ 4277348 h 6858000"/>
              <a:gd name="connsiteX8" fmla="*/ 3412194 w 7587887"/>
              <a:gd name="connsiteY8" fmla="*/ 4105584 h 6858000"/>
              <a:gd name="connsiteX9" fmla="*/ 2595576 w 7587887"/>
              <a:gd name="connsiteY9" fmla="*/ 3171354 h 6858000"/>
              <a:gd name="connsiteX10" fmla="*/ 2241989 w 7587887"/>
              <a:gd name="connsiteY10" fmla="*/ 2446593 h 6858000"/>
              <a:gd name="connsiteX11" fmla="*/ 1113878 w 7587887"/>
              <a:gd name="connsiteY11" fmla="*/ 1834945 h 6858000"/>
              <a:gd name="connsiteX12" fmla="*/ 82583 w 7587887"/>
              <a:gd name="connsiteY12" fmla="*/ 1101805 h 6858000"/>
              <a:gd name="connsiteX13" fmla="*/ 166771 w 7587887"/>
              <a:gd name="connsiteY13" fmla="*/ 75409 h 6858000"/>
              <a:gd name="connsiteX14" fmla="*/ 208864 w 7587887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87887" h="6858000">
                <a:moveTo>
                  <a:pt x="208864" y="0"/>
                </a:moveTo>
                <a:cubicBezTo>
                  <a:pt x="208864" y="0"/>
                  <a:pt x="208864" y="0"/>
                  <a:pt x="7587887" y="0"/>
                </a:cubicBezTo>
                <a:lnTo>
                  <a:pt x="7587887" y="6858000"/>
                </a:lnTo>
                <a:cubicBezTo>
                  <a:pt x="7587887" y="6858000"/>
                  <a:pt x="7587887" y="6858000"/>
                  <a:pt x="4098321" y="6858000"/>
                </a:cubicBezTo>
                <a:cubicBezTo>
                  <a:pt x="4182508" y="6610827"/>
                  <a:pt x="4338255" y="6388791"/>
                  <a:pt x="4527676" y="6204458"/>
                </a:cubicBezTo>
                <a:cubicBezTo>
                  <a:pt x="4704469" y="6032694"/>
                  <a:pt x="4914938" y="5877687"/>
                  <a:pt x="5020172" y="5655651"/>
                </a:cubicBezTo>
                <a:cubicBezTo>
                  <a:pt x="5154872" y="5370774"/>
                  <a:pt x="5083313" y="5010488"/>
                  <a:pt x="4885473" y="4759125"/>
                </a:cubicBezTo>
                <a:cubicBezTo>
                  <a:pt x="4687632" y="4511953"/>
                  <a:pt x="4388767" y="4356946"/>
                  <a:pt x="4081483" y="4277348"/>
                </a:cubicBezTo>
                <a:cubicBezTo>
                  <a:pt x="3858387" y="4218697"/>
                  <a:pt x="3622662" y="4197750"/>
                  <a:pt x="3412194" y="4105584"/>
                </a:cubicBezTo>
                <a:cubicBezTo>
                  <a:pt x="3020722" y="3938009"/>
                  <a:pt x="2763951" y="3560965"/>
                  <a:pt x="2595576" y="3171354"/>
                </a:cubicBezTo>
                <a:cubicBezTo>
                  <a:pt x="2490342" y="2919992"/>
                  <a:pt x="2410364" y="2656061"/>
                  <a:pt x="2241989" y="2446593"/>
                </a:cubicBezTo>
                <a:cubicBezTo>
                  <a:pt x="1972590" y="2107254"/>
                  <a:pt x="1526396" y="1973194"/>
                  <a:pt x="1113878" y="1834945"/>
                </a:cubicBezTo>
                <a:cubicBezTo>
                  <a:pt x="705570" y="1692506"/>
                  <a:pt x="267795" y="1495606"/>
                  <a:pt x="82583" y="1101805"/>
                </a:cubicBezTo>
                <a:cubicBezTo>
                  <a:pt x="-64745" y="779223"/>
                  <a:pt x="-1604" y="389612"/>
                  <a:pt x="166771" y="75409"/>
                </a:cubicBezTo>
                <a:cubicBezTo>
                  <a:pt x="183608" y="50273"/>
                  <a:pt x="196236" y="25136"/>
                  <a:pt x="208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2192001" cy="2512952"/>
          </a:xfrm>
          <a:custGeom>
            <a:avLst/>
            <a:gdLst>
              <a:gd name="connsiteX0" fmla="*/ 0 w 12192001"/>
              <a:gd name="connsiteY0" fmla="*/ 0 h 2512952"/>
              <a:gd name="connsiteX1" fmla="*/ 12192001 w 12192001"/>
              <a:gd name="connsiteY1" fmla="*/ 0 h 2512952"/>
              <a:gd name="connsiteX2" fmla="*/ 12192001 w 12192001"/>
              <a:gd name="connsiteY2" fmla="*/ 1399768 h 2512952"/>
              <a:gd name="connsiteX3" fmla="*/ 11551101 w 12192001"/>
              <a:gd name="connsiteY3" fmla="*/ 1763961 h 2512952"/>
              <a:gd name="connsiteX4" fmla="*/ 10328920 w 12192001"/>
              <a:gd name="connsiteY4" fmla="*/ 2226328 h 2512952"/>
              <a:gd name="connsiteX5" fmla="*/ 5410387 w 12192001"/>
              <a:gd name="connsiteY5" fmla="*/ 2238996 h 2512952"/>
              <a:gd name="connsiteX6" fmla="*/ 812303 w 12192001"/>
              <a:gd name="connsiteY6" fmla="*/ 902565 h 2512952"/>
              <a:gd name="connsiteX7" fmla="*/ 156499 w 12192001"/>
              <a:gd name="connsiteY7" fmla="*/ 817059 h 2512952"/>
              <a:gd name="connsiteX8" fmla="*/ 0 w 12192001"/>
              <a:gd name="connsiteY8" fmla="*/ 779056 h 2512952"/>
              <a:gd name="connsiteX9" fmla="*/ 0 w 12192001"/>
              <a:gd name="connsiteY9" fmla="*/ 0 h 251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2512952">
                <a:moveTo>
                  <a:pt x="0" y="0"/>
                </a:moveTo>
                <a:cubicBezTo>
                  <a:pt x="0" y="0"/>
                  <a:pt x="0" y="0"/>
                  <a:pt x="12192001" y="0"/>
                </a:cubicBezTo>
                <a:cubicBezTo>
                  <a:pt x="12192001" y="0"/>
                  <a:pt x="12192001" y="0"/>
                  <a:pt x="12192001" y="1399768"/>
                </a:cubicBezTo>
                <a:cubicBezTo>
                  <a:pt x="12005692" y="1529611"/>
                  <a:pt x="11789575" y="1649953"/>
                  <a:pt x="11551101" y="1763961"/>
                </a:cubicBezTo>
                <a:cubicBezTo>
                  <a:pt x="11193389" y="1941308"/>
                  <a:pt x="10790964" y="2102819"/>
                  <a:pt x="10328920" y="2226328"/>
                </a:cubicBezTo>
                <a:cubicBezTo>
                  <a:pt x="8875717" y="2619024"/>
                  <a:pt x="6915756" y="2593688"/>
                  <a:pt x="5410387" y="2238996"/>
                </a:cubicBezTo>
                <a:cubicBezTo>
                  <a:pt x="3778328" y="1852634"/>
                  <a:pt x="2615765" y="1111580"/>
                  <a:pt x="812303" y="902565"/>
                </a:cubicBezTo>
                <a:cubicBezTo>
                  <a:pt x="588734" y="877230"/>
                  <a:pt x="357712" y="861396"/>
                  <a:pt x="156499" y="817059"/>
                </a:cubicBezTo>
                <a:cubicBezTo>
                  <a:pt x="96880" y="807558"/>
                  <a:pt x="44714" y="794891"/>
                  <a:pt x="0" y="779056"/>
                </a:cubicBezTo>
                <a:cubicBezTo>
                  <a:pt x="0" y="779056"/>
                  <a:pt x="0" y="779056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92395" y="1964770"/>
            <a:ext cx="5130032" cy="3698615"/>
          </a:xfrm>
          <a:custGeom>
            <a:avLst/>
            <a:gdLst>
              <a:gd name="connsiteX0" fmla="*/ 0 w 5130032"/>
              <a:gd name="connsiteY0" fmla="*/ 0 h 3698615"/>
              <a:gd name="connsiteX1" fmla="*/ 5130032 w 5130032"/>
              <a:gd name="connsiteY1" fmla="*/ 0 h 3698615"/>
              <a:gd name="connsiteX2" fmla="*/ 5130032 w 5130032"/>
              <a:gd name="connsiteY2" fmla="*/ 3698615 h 3698615"/>
              <a:gd name="connsiteX3" fmla="*/ 0 w 5130032"/>
              <a:gd name="connsiteY3" fmla="*/ 3698615 h 369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032" h="3698615">
                <a:moveTo>
                  <a:pt x="0" y="0"/>
                </a:moveTo>
                <a:lnTo>
                  <a:pt x="5130032" y="0"/>
                </a:lnTo>
                <a:lnTo>
                  <a:pt x="5130032" y="3698615"/>
                </a:lnTo>
                <a:lnTo>
                  <a:pt x="0" y="369861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BDE734B8-645F-1148-BD1A-6D32A141822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29545C54-9644-5C4F-8F3D-601E5C2C735B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6568068" y="2877015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8056" y="275435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45405" y="5252225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82217" y="4580777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93285" y="5252720"/>
            <a:ext cx="1749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Agile Methodologies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960859" y="2416021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Refactoring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5729" y="4549104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Hybrid Model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4200" y="1674495"/>
            <a:ext cx="6560185" cy="25533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sz="80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Agile Refactoring</a:t>
            </a:r>
            <a:endParaRPr kumimoji="1" lang="en-US" sz="80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000" y="4796790"/>
            <a:ext cx="408178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cs typeface="Inter" panose="02000503000000020004" charset="0"/>
              </a:rPr>
              <a:t>Respondent: </a:t>
            </a:r>
            <a:r>
              <a:rPr kumimoji="1" lang="en-US" altLang="zh-CN" dirty="0">
                <a:cs typeface="Inter" panose="02000503000000020004" charset="0"/>
              </a:rPr>
              <a:t>Hanzala, Yousaf, Hassan</a:t>
            </a:r>
            <a:endParaRPr kumimoji="1" lang="en-US" altLang="zh-CN" dirty="0">
              <a:cs typeface="Inter" panose="0200050300000002000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cs typeface="Inter" panose="02000503000000020004" charset="0"/>
              </a:rPr>
              <a:t>Instructor: </a:t>
            </a:r>
            <a:r>
              <a:rPr kumimoji="1" lang="en-US" altLang="zh-CN" dirty="0">
                <a:cs typeface="Inter" panose="02000503000000020004" charset="0"/>
              </a:rPr>
              <a:t>Sir. Abdul Rehman</a:t>
            </a:r>
            <a:endParaRPr kumimoji="1" lang="en-US" altLang="zh-CN" dirty="0">
              <a:cs typeface="Inter" panose="02000503000000020004" charset="0"/>
            </a:endParaRPr>
          </a:p>
        </p:txBody>
      </p:sp>
      <p:sp>
        <p:nvSpPr>
          <p:cNvPr id="2" name="文本框 21"/>
          <p:cNvSpPr txBox="1"/>
          <p:nvPr/>
        </p:nvSpPr>
        <p:spPr>
          <a:xfrm>
            <a:off x="635000" y="4059555"/>
            <a:ext cx="497268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kumimoji="1" lang="en-US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  <a:sym typeface="+mn-ea"/>
              </a:rPr>
              <a:t>Iterative Improvement for Software Resilience</a:t>
            </a:r>
            <a:endParaRPr kumimoji="1" lang="en-US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4062730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Answering 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Research Questions</a:t>
            </a:r>
            <a:endParaRPr lang="zh-CN" altLang="zh-CN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Agile Methodology Gap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Refactoring Techniques Integration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CI / CD Processes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Methodology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22820" y="2308860"/>
            <a:ext cx="3067685" cy="300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35750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4. Architecture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4032885" y="5294630"/>
            <a:ext cx="1338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Refactoring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338" y="2427408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Scrum 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08" y="4560491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CI / CD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969895" y="2113915"/>
            <a:ext cx="1071880" cy="58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962275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Standard Architecture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13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Scrum Sprint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XP Practices TDD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Consistent Feedback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CI / CD Procedures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Architecture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3" name="Picture 1"/>
          <p:cNvPicPr>
            <a:picLocks noChangeAspect="1" noChangeArrowheads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9445" y="1338580"/>
            <a:ext cx="6126480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26517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5. Solution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3916045" y="5294630"/>
            <a:ext cx="14554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Refactoring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338" y="2427408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Scrum Sprint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08" y="4560491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CI / CD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5076825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Hybrid Model(Scrum+XP+ Refactoring)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169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Scrum Sprint (Two Weeks)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XP Practices TDD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Refactoring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Sprint Review and Retrospective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CI / CD Procedures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Solution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10" name="Picture 10"/>
          <p:cNvPicPr>
            <a:picLocks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55" y="1964690"/>
            <a:ext cx="5847080" cy="3493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27374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Case Study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3621405" y="5264150"/>
            <a:ext cx="1760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Comparative Analysis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338" y="2427408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Background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15" y="4560570"/>
            <a:ext cx="19075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Approaches Applied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1696720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Background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Legacy Code Base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Improve Quality Of Code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Scrum Employed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Case Study 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7" name="TextBox 32"/>
          <p:cNvSpPr txBox="1"/>
          <p:nvPr/>
        </p:nvSpPr>
        <p:spPr>
          <a:xfrm>
            <a:off x="403613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02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4064184" y="2592619"/>
            <a:ext cx="2537460" cy="570865"/>
          </a:xfrm>
          <a:prstGeom prst="rect">
            <a:avLst/>
          </a:prstGeom>
        </p:spPr>
        <p:txBody>
          <a:bodyPr wrap="none">
            <a:spAutoFit/>
          </a:bodyPr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Previous Approach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9" name="矩形 4"/>
          <p:cNvSpPr/>
          <p:nvPr/>
        </p:nvSpPr>
        <p:spPr>
          <a:xfrm>
            <a:off x="4064184" y="3308461"/>
            <a:ext cx="4585749" cy="1370965"/>
          </a:xfrm>
          <a:prstGeom prst="rect">
            <a:avLst/>
          </a:prstGeom>
        </p:spPr>
        <p:txBody>
          <a:bodyPr wrap="square">
            <a:spAutoFit/>
          </a:bodyPr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Scrum Sprints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Increasing Complexity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Lack Of Focus On Code Quality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Difficulty in refactoring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547681" y="167248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03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7575734" y="2524039"/>
            <a:ext cx="2305050" cy="570865"/>
          </a:xfrm>
          <a:prstGeom prst="rect">
            <a:avLst/>
          </a:prstGeom>
        </p:spPr>
        <p:txBody>
          <a:bodyPr wrap="none">
            <a:spAutoFit/>
          </a:bodyPr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Hybrid Approach</a:t>
            </a:r>
            <a:endParaRPr lang="en-US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15" name="矩形 4"/>
          <p:cNvSpPr/>
          <p:nvPr/>
        </p:nvSpPr>
        <p:spPr>
          <a:xfrm>
            <a:off x="7575734" y="3239881"/>
            <a:ext cx="4585749" cy="1370965"/>
          </a:xfrm>
          <a:prstGeom prst="rect">
            <a:avLst/>
          </a:prstGeom>
        </p:spPr>
        <p:txBody>
          <a:bodyPr wrap="square">
            <a:spAutoFit/>
          </a:bodyPr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Scrum + XP + Refactoring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Decreasing Complexity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Lesser Bugs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Code Quality Improvement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06349" y="1096559"/>
            <a:ext cx="4999355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Tabular Analysis Of Both Approaches</a:t>
            </a:r>
            <a:endParaRPr lang="en-US" sz="2400" b="1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Case Study </a:t>
            </a:r>
            <a:endParaRPr lang="en-US" altLang="zh-CN" dirty="0">
              <a:cs typeface="Inter" panose="02000503000000020004" charset="0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625600" y="1943100"/>
          <a:ext cx="973836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90"/>
                <a:gridCol w="2434590"/>
                <a:gridCol w="2434590"/>
                <a:gridCol w="2434590"/>
              </a:tblGrid>
              <a:tr h="7061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Metric</a:t>
                      </a:r>
                      <a:endParaRPr lang="en-US" sz="1600" b="1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b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Previous Approach (Scrum)</a:t>
                      </a:r>
                      <a:endParaRPr lang="en-US" sz="1600" b="1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b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Hybrid Approach (Scrum + XP + Refactoring)</a:t>
                      </a:r>
                      <a:endParaRPr lang="en-US" sz="1600" b="1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b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Difference </a:t>
                      </a:r>
                      <a:endParaRPr lang="en-US" sz="1600" b="1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b" anchorCtr="0"/>
                </a:tc>
              </a:tr>
              <a:tr h="582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20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14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</a:tr>
              <a:tr h="581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User Story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12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12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</a:tr>
              <a:tr h="582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Total Bug Fix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8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6 sprints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</a:tr>
              <a:tr h="582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Average Bugs per Sprint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3 bugs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1 bug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 bugs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</a:tr>
              <a:tr h="582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Average Duration/Sprint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 weeks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2 weeks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D0D0D"/>
                          </a:solidFill>
                          <a:latin typeface="Calibri" panose="020F0502020204030204" charset="0"/>
                          <a:cs typeface="Calibri" panose="020F0502020204030204" charset="0"/>
                        </a:rPr>
                        <a:t>0 weeks</a:t>
                      </a:r>
                      <a:endParaRPr lang="en-US" sz="1400" b="0">
                        <a:solidFill>
                          <a:srgbClr val="0D0D0D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3500" marR="63500" marT="63500" marB="635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Box 5"/>
          <p:cNvSpPr txBox="1"/>
          <p:nvPr/>
        </p:nvSpPr>
        <p:spPr>
          <a:xfrm>
            <a:off x="3496387" y="25605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Case Study 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672389" y="839384"/>
            <a:ext cx="5266055" cy="570865"/>
          </a:xfrm>
          <a:prstGeom prst="rect">
            <a:avLst/>
          </a:prstGeom>
        </p:spPr>
        <p:txBody>
          <a:bodyPr wrap="none">
            <a:spAutoFit/>
          </a:bodyPr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Graphical Analysis Of Both Approaches</a:t>
            </a:r>
            <a:endParaRPr lang="en-US" sz="2400" b="1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pic>
        <p:nvPicPr>
          <p:cNvPr id="17" name="image3.png" descr="Chart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326515"/>
            <a:ext cx="4254500" cy="3289935"/>
          </a:xfrm>
          <a:prstGeom prst="rect">
            <a:avLst/>
          </a:prstGeom>
        </p:spPr>
      </p:pic>
      <p:pic>
        <p:nvPicPr>
          <p:cNvPr id="7" name="image2.png" descr="Chart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3862070" y="4090035"/>
            <a:ext cx="5076190" cy="2767965"/>
          </a:xfrm>
          <a:prstGeom prst="rect">
            <a:avLst/>
          </a:prstGeom>
        </p:spPr>
      </p:pic>
      <p:pic>
        <p:nvPicPr>
          <p:cNvPr id="19" name="image1.png" descr="Chart"/>
          <p:cNvPicPr preferRelativeResize="0"/>
          <p:nvPr/>
        </p:nvPicPr>
        <p:blipFill>
          <a:blip r:embed="rId3"/>
          <a:srcRect/>
          <a:stretch>
            <a:fillRect/>
          </a:stretch>
        </p:blipFill>
        <p:spPr>
          <a:xfrm>
            <a:off x="7992110" y="1410335"/>
            <a:ext cx="419989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8564" y="2053066"/>
            <a:ext cx="4585749" cy="329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Investigation of agile methodologies and polished refactoring techniques.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Strategic integration of agile practices with structured refactoring techniques.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Need of taking a systematic approach to incorporate refactoring tasks into agile iterative cycles.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The architecture of solution has CI / CD processes which shows to improve the reliability of software products.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Conclusion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3" name="Picture 13"/>
          <p:cNvPicPr>
            <a:picLocks noChangeAspect="1" noChangeArrowheads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9120" y="1964055"/>
            <a:ext cx="6286500" cy="36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"/>
          <p:cNvSpPr txBox="1"/>
          <p:nvPr/>
        </p:nvSpPr>
        <p:spPr>
          <a:xfrm>
            <a:off x="3486020" y="667078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j-ea"/>
                <a:ea typeface="+mj-ea"/>
                <a:cs typeface="Inter" panose="02000503000000020004" charset="0"/>
              </a:rPr>
              <a:t>CONTENTS</a:t>
            </a:r>
            <a:endParaRPr lang="zh-CN" altLang="en-US" sz="32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cxnSp>
        <p:nvCxnSpPr>
          <p:cNvPr id="37" name="Straight Connector 4"/>
          <p:cNvCxnSpPr/>
          <p:nvPr/>
        </p:nvCxnSpPr>
        <p:spPr>
          <a:xfrm>
            <a:off x="2561374" y="1479562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"/>
          <p:cNvCxnSpPr/>
          <p:nvPr/>
        </p:nvCxnSpPr>
        <p:spPr>
          <a:xfrm>
            <a:off x="2561374" y="2689432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16"/>
          <p:cNvCxnSpPr/>
          <p:nvPr/>
        </p:nvCxnSpPr>
        <p:spPr>
          <a:xfrm>
            <a:off x="7942362" y="1463318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457876" y="1498933"/>
            <a:ext cx="2129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1. Introduction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42562" y="1468156"/>
            <a:ext cx="2818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  <a:sym typeface="+mn-ea"/>
              </a:rPr>
              <a:t>2. Literature Review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cxnSp>
        <p:nvCxnSpPr>
          <p:cNvPr id="60" name="Straight Connector 4"/>
          <p:cNvCxnSpPr/>
          <p:nvPr/>
        </p:nvCxnSpPr>
        <p:spPr>
          <a:xfrm>
            <a:off x="7939363" y="2649736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7835865" y="2669107"/>
            <a:ext cx="21342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4. </a:t>
            </a:r>
            <a:r>
              <a:rPr lang="zh-CN" altLang="en-US" sz="2400" b="1" dirty="0">
                <a:latin typeface="+mj-ea"/>
                <a:ea typeface="+mj-ea"/>
                <a:cs typeface="Inter" panose="02000503000000020004" charset="0"/>
              </a:rPr>
              <a:t>Architecture</a:t>
            </a:r>
            <a:endParaRPr lang="zh-CN" altLang="en-US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64" name="Freeform 5"/>
          <p:cNvSpPr/>
          <p:nvPr/>
        </p:nvSpPr>
        <p:spPr bwMode="auto">
          <a:xfrm flipH="1">
            <a:off x="0" y="5348453"/>
            <a:ext cx="2344060" cy="1509546"/>
          </a:xfrm>
          <a:custGeom>
            <a:avLst/>
            <a:gdLst>
              <a:gd name="T0" fmla="*/ 981 w 999"/>
              <a:gd name="T1" fmla="*/ 56 h 886"/>
              <a:gd name="T2" fmla="*/ 736 w 999"/>
              <a:gd name="T3" fmla="*/ 36 h 886"/>
              <a:gd name="T4" fmla="*/ 561 w 999"/>
              <a:gd name="T5" fmla="*/ 281 h 886"/>
              <a:gd name="T6" fmla="*/ 415 w 999"/>
              <a:gd name="T7" fmla="*/ 549 h 886"/>
              <a:gd name="T8" fmla="*/ 243 w 999"/>
              <a:gd name="T9" fmla="*/ 633 h 886"/>
              <a:gd name="T10" fmla="*/ 19 w 999"/>
              <a:gd name="T11" fmla="*/ 827 h 886"/>
              <a:gd name="T12" fmla="*/ 0 w 999"/>
              <a:gd name="T13" fmla="*/ 886 h 886"/>
              <a:gd name="T14" fmla="*/ 999 w 999"/>
              <a:gd name="T15" fmla="*/ 886 h 886"/>
              <a:gd name="T16" fmla="*/ 999 w 999"/>
              <a:gd name="T17" fmla="*/ 66 h 886"/>
              <a:gd name="T18" fmla="*/ 981 w 999"/>
              <a:gd name="T19" fmla="*/ 5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886">
                <a:moveTo>
                  <a:pt x="981" y="56"/>
                </a:moveTo>
                <a:cubicBezTo>
                  <a:pt x="906" y="16"/>
                  <a:pt x="813" y="0"/>
                  <a:pt x="736" y="36"/>
                </a:cubicBezTo>
                <a:cubicBezTo>
                  <a:pt x="642" y="79"/>
                  <a:pt x="595" y="183"/>
                  <a:pt x="561" y="281"/>
                </a:cubicBezTo>
                <a:cubicBezTo>
                  <a:pt x="528" y="379"/>
                  <a:pt x="496" y="484"/>
                  <a:pt x="415" y="549"/>
                </a:cubicBezTo>
                <a:cubicBezTo>
                  <a:pt x="365" y="589"/>
                  <a:pt x="302" y="608"/>
                  <a:pt x="243" y="633"/>
                </a:cubicBezTo>
                <a:cubicBezTo>
                  <a:pt x="150" y="672"/>
                  <a:pt x="59" y="734"/>
                  <a:pt x="19" y="827"/>
                </a:cubicBezTo>
                <a:cubicBezTo>
                  <a:pt x="11" y="846"/>
                  <a:pt x="5" y="866"/>
                  <a:pt x="0" y="886"/>
                </a:cubicBezTo>
                <a:cubicBezTo>
                  <a:pt x="999" y="886"/>
                  <a:pt x="999" y="886"/>
                  <a:pt x="999" y="886"/>
                </a:cubicBezTo>
                <a:cubicBezTo>
                  <a:pt x="999" y="66"/>
                  <a:pt x="999" y="66"/>
                  <a:pt x="999" y="66"/>
                </a:cubicBezTo>
                <a:cubicBezTo>
                  <a:pt x="993" y="62"/>
                  <a:pt x="987" y="59"/>
                  <a:pt x="981" y="5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65" name="Freeform 5"/>
          <p:cNvSpPr/>
          <p:nvPr/>
        </p:nvSpPr>
        <p:spPr bwMode="auto">
          <a:xfrm>
            <a:off x="9847940" y="5348454"/>
            <a:ext cx="2344060" cy="1509546"/>
          </a:xfrm>
          <a:custGeom>
            <a:avLst/>
            <a:gdLst>
              <a:gd name="T0" fmla="*/ 981 w 999"/>
              <a:gd name="T1" fmla="*/ 56 h 886"/>
              <a:gd name="T2" fmla="*/ 736 w 999"/>
              <a:gd name="T3" fmla="*/ 36 h 886"/>
              <a:gd name="T4" fmla="*/ 561 w 999"/>
              <a:gd name="T5" fmla="*/ 281 h 886"/>
              <a:gd name="T6" fmla="*/ 415 w 999"/>
              <a:gd name="T7" fmla="*/ 549 h 886"/>
              <a:gd name="T8" fmla="*/ 243 w 999"/>
              <a:gd name="T9" fmla="*/ 633 h 886"/>
              <a:gd name="T10" fmla="*/ 19 w 999"/>
              <a:gd name="T11" fmla="*/ 827 h 886"/>
              <a:gd name="T12" fmla="*/ 0 w 999"/>
              <a:gd name="T13" fmla="*/ 886 h 886"/>
              <a:gd name="T14" fmla="*/ 999 w 999"/>
              <a:gd name="T15" fmla="*/ 886 h 886"/>
              <a:gd name="T16" fmla="*/ 999 w 999"/>
              <a:gd name="T17" fmla="*/ 66 h 886"/>
              <a:gd name="T18" fmla="*/ 981 w 999"/>
              <a:gd name="T19" fmla="*/ 5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9" h="886">
                <a:moveTo>
                  <a:pt x="981" y="56"/>
                </a:moveTo>
                <a:cubicBezTo>
                  <a:pt x="906" y="16"/>
                  <a:pt x="813" y="0"/>
                  <a:pt x="736" y="36"/>
                </a:cubicBezTo>
                <a:cubicBezTo>
                  <a:pt x="642" y="79"/>
                  <a:pt x="595" y="183"/>
                  <a:pt x="561" y="281"/>
                </a:cubicBezTo>
                <a:cubicBezTo>
                  <a:pt x="528" y="379"/>
                  <a:pt x="496" y="484"/>
                  <a:pt x="415" y="549"/>
                </a:cubicBezTo>
                <a:cubicBezTo>
                  <a:pt x="365" y="589"/>
                  <a:pt x="302" y="608"/>
                  <a:pt x="243" y="633"/>
                </a:cubicBezTo>
                <a:cubicBezTo>
                  <a:pt x="150" y="672"/>
                  <a:pt x="59" y="734"/>
                  <a:pt x="19" y="827"/>
                </a:cubicBezTo>
                <a:cubicBezTo>
                  <a:pt x="11" y="846"/>
                  <a:pt x="5" y="866"/>
                  <a:pt x="0" y="886"/>
                </a:cubicBezTo>
                <a:cubicBezTo>
                  <a:pt x="999" y="886"/>
                  <a:pt x="999" y="886"/>
                  <a:pt x="999" y="886"/>
                </a:cubicBezTo>
                <a:cubicBezTo>
                  <a:pt x="999" y="66"/>
                  <a:pt x="999" y="66"/>
                  <a:pt x="999" y="66"/>
                </a:cubicBezTo>
                <a:cubicBezTo>
                  <a:pt x="993" y="62"/>
                  <a:pt x="987" y="59"/>
                  <a:pt x="981" y="5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cxnSp>
        <p:nvCxnSpPr>
          <p:cNvPr id="3" name="Straight Connector 10"/>
          <p:cNvCxnSpPr/>
          <p:nvPr/>
        </p:nvCxnSpPr>
        <p:spPr>
          <a:xfrm>
            <a:off x="2562644" y="3970227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5"/>
          <p:cNvSpPr txBox="1"/>
          <p:nvPr/>
        </p:nvSpPr>
        <p:spPr>
          <a:xfrm>
            <a:off x="2459146" y="3975765"/>
            <a:ext cx="165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5. Solution 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40633" y="3930531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0"/>
          <p:cNvSpPr txBox="1"/>
          <p:nvPr/>
        </p:nvSpPr>
        <p:spPr>
          <a:xfrm>
            <a:off x="7837135" y="3949902"/>
            <a:ext cx="1950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6. Case Study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12" name="文本框 60"/>
          <p:cNvSpPr txBox="1"/>
          <p:nvPr/>
        </p:nvSpPr>
        <p:spPr>
          <a:xfrm>
            <a:off x="5142195" y="5348807"/>
            <a:ext cx="19075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7. Conclusion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18" name="文本框 47"/>
          <p:cNvSpPr txBox="1"/>
          <p:nvPr/>
        </p:nvSpPr>
        <p:spPr>
          <a:xfrm>
            <a:off x="2459146" y="2800683"/>
            <a:ext cx="22561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latin typeface="+mj-ea"/>
                <a:ea typeface="+mj-ea"/>
                <a:cs typeface="Inter" panose="02000503000000020004" charset="0"/>
              </a:rPr>
              <a:t>3. Methodology</a:t>
            </a:r>
            <a:endParaRPr lang="en-US" altLang="zh-CN" sz="2400" b="1" dirty="0">
              <a:latin typeface="+mj-ea"/>
              <a:ea typeface="+mj-ea"/>
              <a:cs typeface="Inter" panose="0200050300000002000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02208" y="5348486"/>
            <a:ext cx="3439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/>
          <a:srcRect/>
          <a:stretch>
            <a:fillRect/>
          </a:stretch>
        </p:blipFill>
        <p:spPr/>
      </p:pic>
      <p:sp>
        <p:nvSpPr>
          <p:cNvPr id="40" name="Rectangle 39"/>
          <p:cNvSpPr/>
          <p:nvPr/>
        </p:nvSpPr>
        <p:spPr>
          <a:xfrm>
            <a:off x="686552" y="5657626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4539368" y="0"/>
            <a:ext cx="7652632" cy="6858000"/>
          </a:xfrm>
          <a:custGeom>
            <a:avLst/>
            <a:gdLst>
              <a:gd name="T0" fmla="*/ 1818 w 1818"/>
              <a:gd name="T1" fmla="*/ 0 h 1637"/>
              <a:gd name="T2" fmla="*/ 65 w 1818"/>
              <a:gd name="T3" fmla="*/ 0 h 1637"/>
              <a:gd name="T4" fmla="*/ 55 w 1818"/>
              <a:gd name="T5" fmla="*/ 18 h 1637"/>
              <a:gd name="T6" fmla="*/ 35 w 1818"/>
              <a:gd name="T7" fmla="*/ 263 h 1637"/>
              <a:gd name="T8" fmla="*/ 280 w 1818"/>
              <a:gd name="T9" fmla="*/ 438 h 1637"/>
              <a:gd name="T10" fmla="*/ 548 w 1818"/>
              <a:gd name="T11" fmla="*/ 584 h 1637"/>
              <a:gd name="T12" fmla="*/ 632 w 1818"/>
              <a:gd name="T13" fmla="*/ 757 h 1637"/>
              <a:gd name="T14" fmla="*/ 826 w 1818"/>
              <a:gd name="T15" fmla="*/ 980 h 1637"/>
              <a:gd name="T16" fmla="*/ 985 w 1818"/>
              <a:gd name="T17" fmla="*/ 1021 h 1637"/>
              <a:gd name="T18" fmla="*/ 1176 w 1818"/>
              <a:gd name="T19" fmla="*/ 1136 h 1637"/>
              <a:gd name="T20" fmla="*/ 1208 w 1818"/>
              <a:gd name="T21" fmla="*/ 1350 h 1637"/>
              <a:gd name="T22" fmla="*/ 1091 w 1818"/>
              <a:gd name="T23" fmla="*/ 1481 h 1637"/>
              <a:gd name="T24" fmla="*/ 989 w 1818"/>
              <a:gd name="T25" fmla="*/ 1637 h 1637"/>
              <a:gd name="T26" fmla="*/ 1818 w 1818"/>
              <a:gd name="T27" fmla="*/ 1637 h 1637"/>
              <a:gd name="T28" fmla="*/ 1818 w 1818"/>
              <a:gd name="T29" fmla="*/ 0 h 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18" h="1637">
                <a:moveTo>
                  <a:pt x="1818" y="0"/>
                </a:moveTo>
                <a:cubicBezTo>
                  <a:pt x="65" y="0"/>
                  <a:pt x="65" y="0"/>
                  <a:pt x="65" y="0"/>
                </a:cubicBezTo>
                <a:cubicBezTo>
                  <a:pt x="62" y="6"/>
                  <a:pt x="59" y="12"/>
                  <a:pt x="55" y="18"/>
                </a:cubicBezTo>
                <a:cubicBezTo>
                  <a:pt x="15" y="93"/>
                  <a:pt x="0" y="186"/>
                  <a:pt x="35" y="263"/>
                </a:cubicBezTo>
                <a:cubicBezTo>
                  <a:pt x="79" y="357"/>
                  <a:pt x="183" y="404"/>
                  <a:pt x="280" y="438"/>
                </a:cubicBezTo>
                <a:cubicBezTo>
                  <a:pt x="378" y="471"/>
                  <a:pt x="484" y="503"/>
                  <a:pt x="548" y="584"/>
                </a:cubicBezTo>
                <a:cubicBezTo>
                  <a:pt x="588" y="634"/>
                  <a:pt x="607" y="697"/>
                  <a:pt x="632" y="757"/>
                </a:cubicBezTo>
                <a:cubicBezTo>
                  <a:pt x="672" y="850"/>
                  <a:pt x="733" y="940"/>
                  <a:pt x="826" y="980"/>
                </a:cubicBezTo>
                <a:cubicBezTo>
                  <a:pt x="876" y="1002"/>
                  <a:pt x="932" y="1007"/>
                  <a:pt x="985" y="1021"/>
                </a:cubicBezTo>
                <a:cubicBezTo>
                  <a:pt x="1058" y="1040"/>
                  <a:pt x="1129" y="1077"/>
                  <a:pt x="1176" y="1136"/>
                </a:cubicBezTo>
                <a:cubicBezTo>
                  <a:pt x="1223" y="1196"/>
                  <a:pt x="1240" y="1282"/>
                  <a:pt x="1208" y="1350"/>
                </a:cubicBezTo>
                <a:cubicBezTo>
                  <a:pt x="1183" y="1403"/>
                  <a:pt x="1133" y="1440"/>
                  <a:pt x="1091" y="1481"/>
                </a:cubicBezTo>
                <a:cubicBezTo>
                  <a:pt x="1046" y="1525"/>
                  <a:pt x="1009" y="1578"/>
                  <a:pt x="989" y="1637"/>
                </a:cubicBezTo>
                <a:cubicBezTo>
                  <a:pt x="1818" y="1637"/>
                  <a:pt x="1818" y="1637"/>
                  <a:pt x="1818" y="1637"/>
                </a:cubicBezTo>
                <a:lnTo>
                  <a:pt x="1818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D">
              <a:cs typeface="Inter" panose="0200050300000002000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6568068" y="2877015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398056" y="275435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45405" y="5252225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482217" y="4580777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1621" y="5722696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45334" y="5866279"/>
            <a:ext cx="1" cy="991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3914" y="1615023"/>
            <a:ext cx="5976282" cy="30460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96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THANK </a:t>
            </a:r>
            <a:endParaRPr kumimoji="1" lang="zh-CN" altLang="en-US" sz="96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9600" b="1" dirty="0">
                <a:solidFill>
                  <a:schemeClr val="accent1"/>
                </a:solidFill>
                <a:latin typeface="Inter Black" panose="02000503000000020004" charset="0"/>
                <a:ea typeface="+mj-ea"/>
                <a:cs typeface="Inter Black" panose="02000503000000020004" charset="0"/>
              </a:rPr>
              <a:t>YOU</a:t>
            </a:r>
            <a:endParaRPr kumimoji="1" lang="zh-CN" altLang="en-US" sz="9600" b="1" dirty="0">
              <a:solidFill>
                <a:schemeClr val="accent1"/>
              </a:solidFill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5000" y="4407535"/>
            <a:ext cx="449961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cs typeface="Inter" panose="02000503000000020004" charset="0"/>
              </a:rPr>
              <a:t>Respondent: </a:t>
            </a:r>
            <a:r>
              <a:rPr kumimoji="1" lang="en-US" altLang="zh-CN" dirty="0">
                <a:cs typeface="Inter" panose="02000503000000020004" charset="0"/>
              </a:rPr>
              <a:t>Hanzala, Yousaf , Hassan</a:t>
            </a:r>
            <a:endParaRPr kumimoji="1" lang="zh-CN" altLang="en-US" dirty="0">
              <a:cs typeface="Inter" panose="02000503000000020004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cs typeface="Inter" panose="02000503000000020004" charset="0"/>
              </a:rPr>
              <a:t>Instructor: </a:t>
            </a:r>
            <a:r>
              <a:rPr kumimoji="1" lang="en-US" altLang="zh-CN" dirty="0">
                <a:cs typeface="Inter" panose="02000503000000020004" charset="0"/>
              </a:rPr>
              <a:t>Sir Abdul Rehman</a:t>
            </a:r>
            <a:endParaRPr kumimoji="1" lang="en-US" altLang="zh-CN" dirty="0"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301055" y="2853791"/>
            <a:ext cx="3589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1. Introduction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3" name="TextBox 35"/>
          <p:cNvSpPr txBox="1"/>
          <p:nvPr/>
        </p:nvSpPr>
        <p:spPr>
          <a:xfrm>
            <a:off x="3781425" y="5264150"/>
            <a:ext cx="1600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Research Hypothesis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4" name="TextBox 36"/>
          <p:cNvSpPr txBox="1"/>
          <p:nvPr/>
        </p:nvSpPr>
        <p:spPr>
          <a:xfrm>
            <a:off x="6900545" y="2427605"/>
            <a:ext cx="1520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Research Questions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135" name="TextBox 37"/>
          <p:cNvSpPr txBox="1"/>
          <p:nvPr/>
        </p:nvSpPr>
        <p:spPr>
          <a:xfrm>
            <a:off x="8705215" y="4560570"/>
            <a:ext cx="1534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Research Objectives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01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660015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Research Questions</a:t>
            </a:r>
            <a:endParaRPr lang="zh-CN" altLang="zh-CN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2971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How do advanced refactoring techniques and particular agile methodologies help improve software resilience?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What are the gaps in Pair Programming, XP, and Scrum's integration of these refactoring techniques? 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How might the best possible software resilience be achieved by integrating these approaches with refactoring techniques?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Introduction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8" name="Picture 4"/>
          <p:cNvPicPr>
            <a:picLocks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85" y="1964690"/>
            <a:ext cx="2459355" cy="3698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02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716530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Research Objectives</a:t>
            </a:r>
            <a:endParaRPr lang="zh-CN" altLang="zh-CN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To evaluate the contribution of advanced refactoring techniques, Scrum, XP, and Pair Programming to software resilience.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To identify and examine these refactoring practices' integration holes inside XP and Scrum.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marL="285750" lvl="0" indent="-285750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To create a model that maximizes software resilience by skillfully fusing these agile approaches with refactoring techniques.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Introduction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3" name="Picture 5"/>
          <p:cNvPicPr>
            <a:picLocks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5" y="3167380"/>
            <a:ext cx="5888355" cy="1483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695325" y="1439913"/>
            <a:ext cx="0" cy="546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0695" y="1964770"/>
            <a:ext cx="109260" cy="10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2261" y="1741069"/>
            <a:ext cx="1102616" cy="1014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cs typeface="Inter" panose="02000503000000020004" charset="0"/>
              </a:rPr>
              <a:t>03</a:t>
            </a:r>
            <a:endParaRPr lang="en-US" sz="6000" b="1" dirty="0">
              <a:solidFill>
                <a:schemeClr val="tx2">
                  <a:lumMod val="20000"/>
                  <a:lumOff val="80000"/>
                </a:schemeClr>
              </a:solidFill>
              <a:latin typeface="+mj-lt"/>
              <a:cs typeface="Inter" panose="020005030000000200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0314" y="2592619"/>
            <a:ext cx="2801620" cy="57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0" algn="l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  <a:sym typeface="+mn-ea"/>
              </a:rPr>
              <a:t>Research Hypothesis</a:t>
            </a:r>
            <a:endParaRPr lang="zh-CN" altLang="zh-CN" sz="2400" dirty="0">
              <a:solidFill>
                <a:schemeClr val="accent1"/>
              </a:solidFill>
              <a:cs typeface="Inter" panose="020005030000000200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0314" y="3308461"/>
            <a:ext cx="4585749" cy="2651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H1: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Agile techniques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 do not provide a complete process for improving quality of code and maintainability by using structured refactoring techniques.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  <a:p>
            <a:pPr lvl="0" indent="0">
              <a:lnSpc>
                <a:spcPct val="130000"/>
              </a:lnSpc>
              <a:spcAft>
                <a:spcPts val="0"/>
              </a:spcAft>
              <a:buFont typeface="+mj-lt"/>
              <a:buNone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Inter" panose="02000503000000020004" charset="0"/>
              </a:rPr>
              <a:t>H2:  a methodological approach to employing advanced refactoring techniques into Scrum, XP, and Pair Programming greatly expands software resilience.</a:t>
            </a: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2395" y="5627385"/>
            <a:ext cx="5130032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Introduction</a:t>
            </a:r>
            <a:endParaRPr lang="en-US" altLang="zh-CN" dirty="0">
              <a:cs typeface="Inter" panose="020005030000000200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>
            <p:ph type="pic" sz="quarter" idx="10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050" y="1440180"/>
            <a:ext cx="2406650" cy="4081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47980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2. Literature Review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2432685" y="5264150"/>
            <a:ext cx="2948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Impact Of  Software Development Process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545" y="2427605"/>
            <a:ext cx="16186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Agile Techniques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15" y="4560570"/>
            <a:ext cx="1791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Refactoring Techniques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5"/>
          <p:cNvSpPr txBox="1"/>
          <p:nvPr/>
        </p:nvSpPr>
        <p:spPr>
          <a:xfrm>
            <a:off x="3495752" y="404646"/>
            <a:ext cx="5219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ea"/>
                <a:ea typeface="+mj-ea"/>
              </a:defRPr>
            </a:lvl1pPr>
          </a:lstStyle>
          <a:p>
            <a:r>
              <a:rPr lang="en-US" altLang="zh-CN" dirty="0">
                <a:cs typeface="Inter" panose="02000503000000020004" charset="0"/>
              </a:rPr>
              <a:t>Literature Review</a:t>
            </a:r>
            <a:endParaRPr lang="en-US" altLang="zh-CN" dirty="0">
              <a:cs typeface="Inter" panose="020005030000000200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4" name="Rounded Rectangle 28"/>
          <p:cNvSpPr/>
          <p:nvPr/>
        </p:nvSpPr>
        <p:spPr>
          <a:xfrm>
            <a:off x="9264675" y="1928945"/>
            <a:ext cx="2232000" cy="37066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schemeClr val="bg1"/>
              </a:solidFill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Oval 36"/>
          <p:cNvSpPr/>
          <p:nvPr/>
        </p:nvSpPr>
        <p:spPr>
          <a:xfrm>
            <a:off x="9893769" y="2224625"/>
            <a:ext cx="973813" cy="973813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21356" y="3824590"/>
            <a:ext cx="1918638" cy="14890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Inter" panose="02000503000000020004" charset="0"/>
              </a:rPr>
              <a:t>Explore practitioners' perspectives on refactoring techniques for improving software quality.</a:t>
            </a:r>
            <a:endParaRPr lang="zh-CN" altLang="en-US" dirty="0">
              <a:solidFill>
                <a:schemeClr val="bg1"/>
              </a:solidFill>
              <a:cs typeface="Inter" panose="020005030000000200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9397696" y="3356961"/>
            <a:ext cx="1965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Inter" panose="02000503000000020004" charset="0"/>
                <a:sym typeface="+mn-ea"/>
              </a:rPr>
              <a:t>Literature Paper 4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10" name="Rounded Rectangle 29"/>
          <p:cNvSpPr/>
          <p:nvPr/>
        </p:nvSpPr>
        <p:spPr>
          <a:xfrm>
            <a:off x="6409606" y="1928945"/>
            <a:ext cx="2232000" cy="37066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schemeClr val="bg1"/>
              </a:solidFill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1" name="Oval 30"/>
          <p:cNvSpPr/>
          <p:nvPr/>
        </p:nvSpPr>
        <p:spPr>
          <a:xfrm>
            <a:off x="7038700" y="2213477"/>
            <a:ext cx="973813" cy="973813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66287" y="3824590"/>
            <a:ext cx="1918638" cy="14890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Inter" panose="02000503000000020004" charset="0"/>
              </a:rPr>
              <a:t>Measure and improve agile processes within small software development companies.</a:t>
            </a:r>
            <a:endParaRPr lang="zh-CN" altLang="en-US" dirty="0">
              <a:solidFill>
                <a:schemeClr val="bg1"/>
              </a:solidFill>
              <a:cs typeface="Inter" panose="020005030000000200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6547072" y="3362555"/>
            <a:ext cx="1957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Inter" panose="02000503000000020004" charset="0"/>
                <a:sym typeface="+mn-ea"/>
              </a:rPr>
              <a:t>Literature Paper 3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15" name="Rounded Rectangle 6"/>
          <p:cNvSpPr/>
          <p:nvPr/>
        </p:nvSpPr>
        <p:spPr>
          <a:xfrm>
            <a:off x="3554536" y="1928945"/>
            <a:ext cx="2232000" cy="37066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schemeClr val="bg1"/>
              </a:solidFill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16" name="Oval 26"/>
          <p:cNvSpPr/>
          <p:nvPr/>
        </p:nvSpPr>
        <p:spPr>
          <a:xfrm>
            <a:off x="4183630" y="2202012"/>
            <a:ext cx="973813" cy="973813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Inter" panose="020005030000000200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11217" y="3824590"/>
            <a:ext cx="1918638" cy="12096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Inter" panose="02000503000000020004" charset="0"/>
              </a:rPr>
              <a:t>Analyze the impact of software development processes on software standard</a:t>
            </a:r>
            <a:endParaRPr lang="zh-CN" altLang="en-US" dirty="0">
              <a:solidFill>
                <a:schemeClr val="bg1"/>
              </a:solidFill>
              <a:cs typeface="Inter" panose="020005030000000200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3690733" y="3362555"/>
            <a:ext cx="1959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Inter" panose="02000503000000020004" charset="0"/>
                <a:sym typeface="+mn-ea"/>
              </a:rPr>
              <a:t>Literature Paper 2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sp>
        <p:nvSpPr>
          <p:cNvPr id="20" name="Rounded Rectangle 27"/>
          <p:cNvSpPr/>
          <p:nvPr/>
        </p:nvSpPr>
        <p:spPr>
          <a:xfrm>
            <a:off x="699466" y="1928945"/>
            <a:ext cx="2232000" cy="37066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US" sz="2400" dirty="0">
              <a:solidFill>
                <a:schemeClr val="bg1"/>
              </a:solidFill>
              <a:latin typeface="Inter" panose="02000503000000020004" charset="0"/>
              <a:cs typeface="Inter" panose="02000503000000020004" charset="0"/>
            </a:endParaRPr>
          </a:p>
        </p:txBody>
      </p:sp>
      <p:sp>
        <p:nvSpPr>
          <p:cNvPr id="21" name="Oval 2"/>
          <p:cNvSpPr/>
          <p:nvPr/>
        </p:nvSpPr>
        <p:spPr>
          <a:xfrm>
            <a:off x="1328560" y="2193403"/>
            <a:ext cx="973813" cy="973813"/>
          </a:xfrm>
          <a:prstGeom prst="ellipse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Inter" panose="020005030000000200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6147" y="3824590"/>
            <a:ext cx="1918638" cy="1209675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r">
              <a:lnSpc>
                <a:spcPct val="140000"/>
              </a:lnSpc>
              <a:defRPr kumimoji="1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cs typeface="Inter" panose="02000503000000020004" charset="0"/>
              </a:rPr>
              <a:t>Explore the integration of agile practices in software engineering education</a:t>
            </a:r>
            <a:endParaRPr lang="zh-CN" altLang="en-US" dirty="0">
              <a:solidFill>
                <a:schemeClr val="bg1"/>
              </a:solidFill>
              <a:cs typeface="Inter" panose="020005030000000200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836300" y="3362555"/>
            <a:ext cx="1958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 kumimoji="1" b="1">
                <a:solidFill>
                  <a:schemeClr val="accent1"/>
                </a:solidFill>
                <a:latin typeface="+mn-ea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Inter" panose="02000503000000020004" charset="0"/>
              </a:rPr>
              <a:t>Literature Paper 1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  <a:cs typeface="Inter" panose="0200050300000002000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455420" y="2403475"/>
            <a:ext cx="666750" cy="52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310380" y="2403475"/>
            <a:ext cx="666750" cy="52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192645" y="2403475"/>
            <a:ext cx="666750" cy="52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0036175" y="2403475"/>
            <a:ext cx="666750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 127"/>
          <p:cNvPicPr>
            <a:picLocks noChangeAspect="1"/>
          </p:cNvPicPr>
          <p:nvPr/>
        </p:nvPicPr>
        <p:blipFill>
          <a:blip r:embed="rId1"/>
          <a:srcRect l="2237" t="2672" r="2237" b="6267"/>
          <a:stretch>
            <a:fillRect/>
          </a:stretch>
        </p:blipFill>
        <p:spPr>
          <a:xfrm>
            <a:off x="5744687" y="1251815"/>
            <a:ext cx="7250019" cy="6250014"/>
          </a:xfrm>
          <a:custGeom>
            <a:avLst/>
            <a:gdLst>
              <a:gd name="connsiteX0" fmla="*/ 1562504 w 7250019"/>
              <a:gd name="connsiteY0" fmla="*/ 0 h 6250014"/>
              <a:gd name="connsiteX1" fmla="*/ 5687515 w 7250019"/>
              <a:gd name="connsiteY1" fmla="*/ 0 h 6250014"/>
              <a:gd name="connsiteX2" fmla="*/ 7250019 w 7250019"/>
              <a:gd name="connsiteY2" fmla="*/ 3125007 h 6250014"/>
              <a:gd name="connsiteX3" fmla="*/ 5687515 w 7250019"/>
              <a:gd name="connsiteY3" fmla="*/ 6250014 h 6250014"/>
              <a:gd name="connsiteX4" fmla="*/ 1562504 w 7250019"/>
              <a:gd name="connsiteY4" fmla="*/ 6250014 h 6250014"/>
              <a:gd name="connsiteX5" fmla="*/ 0 w 7250019"/>
              <a:gd name="connsiteY5" fmla="*/ 3125007 h 6250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0019" h="6250014">
                <a:moveTo>
                  <a:pt x="1562504" y="0"/>
                </a:moveTo>
                <a:lnTo>
                  <a:pt x="5687515" y="0"/>
                </a:lnTo>
                <a:lnTo>
                  <a:pt x="7250019" y="3125007"/>
                </a:lnTo>
                <a:lnTo>
                  <a:pt x="5687515" y="6250014"/>
                </a:lnTo>
                <a:lnTo>
                  <a:pt x="1562504" y="6250014"/>
                </a:lnTo>
                <a:lnTo>
                  <a:pt x="0" y="3125007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Inter" panose="02000503000000020004" charset="0"/>
            </a:endParaRPr>
          </a:p>
        </p:txBody>
      </p:sp>
      <p:sp>
        <p:nvSpPr>
          <p:cNvPr id="105" name="Rectangle 39"/>
          <p:cNvSpPr/>
          <p:nvPr/>
        </p:nvSpPr>
        <p:spPr>
          <a:xfrm>
            <a:off x="1423022" y="3960332"/>
            <a:ext cx="317565" cy="317565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10" name="Rectangle 38"/>
          <p:cNvSpPr/>
          <p:nvPr/>
        </p:nvSpPr>
        <p:spPr>
          <a:xfrm>
            <a:off x="1488091" y="4025402"/>
            <a:ext cx="187426" cy="187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cxnSp>
        <p:nvCxnSpPr>
          <p:cNvPr id="113" name="Straight Connector 41"/>
          <p:cNvCxnSpPr/>
          <p:nvPr/>
        </p:nvCxnSpPr>
        <p:spPr>
          <a:xfrm>
            <a:off x="1584986" y="4277898"/>
            <a:ext cx="0" cy="2645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六边形 126"/>
          <p:cNvSpPr/>
          <p:nvPr/>
        </p:nvSpPr>
        <p:spPr>
          <a:xfrm>
            <a:off x="5744687" y="1251814"/>
            <a:ext cx="7250019" cy="6250016"/>
          </a:xfrm>
          <a:prstGeom prst="hexagon">
            <a:avLst/>
          </a:pr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lumMod val="75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Inter" panose="02000503000000020004" charset="0"/>
            </a:endParaRPr>
          </a:p>
        </p:txBody>
      </p:sp>
      <p:sp>
        <p:nvSpPr>
          <p:cNvPr id="129" name="Freeform: Shape 31"/>
          <p:cNvSpPr/>
          <p:nvPr/>
        </p:nvSpPr>
        <p:spPr>
          <a:xfrm>
            <a:off x="5507547" y="2888402"/>
            <a:ext cx="3010830" cy="2497873"/>
          </a:xfrm>
          <a:custGeom>
            <a:avLst/>
            <a:gdLst>
              <a:gd name="connsiteX0" fmla="*/ 1973766 w 3010830"/>
              <a:gd name="connsiteY0" fmla="*/ 0 h 2497873"/>
              <a:gd name="connsiteX1" fmla="*/ 0 w 3010830"/>
              <a:gd name="connsiteY1" fmla="*/ 2497873 h 2497873"/>
              <a:gd name="connsiteX2" fmla="*/ 3010830 w 3010830"/>
              <a:gd name="connsiteY2" fmla="*/ 1761892 h 2497873"/>
              <a:gd name="connsiteX3" fmla="*/ 1973766 w 3010830"/>
              <a:gd name="connsiteY3" fmla="*/ 0 h 249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0830" h="2497873">
                <a:moveTo>
                  <a:pt x="1973766" y="0"/>
                </a:moveTo>
                <a:lnTo>
                  <a:pt x="0" y="2497873"/>
                </a:lnTo>
                <a:lnTo>
                  <a:pt x="3010830" y="1761892"/>
                </a:lnTo>
                <a:lnTo>
                  <a:pt x="1973766" y="0"/>
                </a:lnTo>
                <a:close/>
              </a:path>
            </a:pathLst>
          </a:cu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0" name="Oval 32"/>
          <p:cNvSpPr/>
          <p:nvPr/>
        </p:nvSpPr>
        <p:spPr>
          <a:xfrm>
            <a:off x="7337535" y="2765739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1" name="Oval 33"/>
          <p:cNvSpPr/>
          <p:nvPr/>
        </p:nvSpPr>
        <p:spPr>
          <a:xfrm>
            <a:off x="5384884" y="5263612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132" name="Oval 34"/>
          <p:cNvSpPr/>
          <p:nvPr/>
        </p:nvSpPr>
        <p:spPr>
          <a:xfrm>
            <a:off x="8421696" y="4592164"/>
            <a:ext cx="245326" cy="245326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01600" dist="50800" dir="5400000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cs typeface="Inter" panose="020005030000000200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301055" y="2853791"/>
            <a:ext cx="380936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200" b="1" dirty="0">
                <a:latin typeface="Inter Black" panose="02000503000000020004" charset="0"/>
                <a:ea typeface="+mj-ea"/>
                <a:cs typeface="Inter Black" panose="02000503000000020004" charset="0"/>
              </a:rPr>
              <a:t>3. Methodology</a:t>
            </a:r>
            <a:endParaRPr lang="en-US" altLang="zh-CN" sz="4200" b="1" dirty="0">
              <a:latin typeface="Inter Black" panose="02000503000000020004" charset="0"/>
              <a:ea typeface="+mj-ea"/>
              <a:cs typeface="Inter Black" panose="02000503000000020004" charset="0"/>
            </a:endParaRPr>
          </a:p>
        </p:txBody>
      </p:sp>
      <p:sp>
        <p:nvSpPr>
          <p:cNvPr id="3" name="TextBox 35"/>
          <p:cNvSpPr txBox="1"/>
          <p:nvPr>
            <p:custDataLst>
              <p:tags r:id="rId3"/>
            </p:custDataLst>
          </p:nvPr>
        </p:nvSpPr>
        <p:spPr>
          <a:xfrm>
            <a:off x="3738880" y="5264150"/>
            <a:ext cx="1642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tx2">
                    <a:lumMod val="40000"/>
                    <a:lumOff val="60000"/>
                  </a:schemeClr>
                </a:solidFill>
                <a:cs typeface="Inter" panose="02000503000000020004" charset="0"/>
              </a:rPr>
              <a:t>Refactoring</a:t>
            </a:r>
            <a:endParaRPr lang="en-US" altLang="zh-CN" sz="1200" dirty="0">
              <a:solidFill>
                <a:schemeClr val="tx2">
                  <a:lumMod val="40000"/>
                  <a:lumOff val="60000"/>
                </a:schemeClr>
              </a:solidFill>
              <a:cs typeface="Inter" panose="02000503000000020004" charset="0"/>
            </a:endParaRPr>
          </a:p>
        </p:txBody>
      </p:sp>
      <p:sp>
        <p:nvSpPr>
          <p:cNvPr id="4" name="TextBox 36"/>
          <p:cNvSpPr txBox="1"/>
          <p:nvPr>
            <p:custDataLst>
              <p:tags r:id="rId4"/>
            </p:custDataLst>
          </p:nvPr>
        </p:nvSpPr>
        <p:spPr>
          <a:xfrm>
            <a:off x="6900338" y="2427408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/>
                </a:solidFill>
                <a:latin typeface="+mn-ea"/>
                <a:cs typeface="Inter" panose="02000503000000020004" charset="0"/>
              </a:rPr>
              <a:t>Scrum</a:t>
            </a:r>
            <a:endParaRPr lang="en-US" altLang="zh-CN" sz="1200" dirty="0">
              <a:solidFill>
                <a:schemeClr val="bg2"/>
              </a:solidFill>
              <a:latin typeface="+mn-ea"/>
              <a:cs typeface="Inter" panose="02000503000000020004" charset="0"/>
            </a:endParaRPr>
          </a:p>
        </p:txBody>
      </p:sp>
      <p:sp>
        <p:nvSpPr>
          <p:cNvPr id="5" name="TextBox 37"/>
          <p:cNvSpPr txBox="1"/>
          <p:nvPr>
            <p:custDataLst>
              <p:tags r:id="rId5"/>
            </p:custDataLst>
          </p:nvPr>
        </p:nvSpPr>
        <p:spPr>
          <a:xfrm>
            <a:off x="8705208" y="4560491"/>
            <a:ext cx="1119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cs typeface="Inter" panose="02000503000000020004" charset="0"/>
              </a:rPr>
              <a:t>CI / CD</a:t>
            </a:r>
            <a:endParaRPr lang="en-US" altLang="zh-CN" sz="1200" dirty="0">
              <a:solidFill>
                <a:schemeClr val="bg2"/>
              </a:solidFill>
              <a:cs typeface="Inter" panose="020005030000000200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b5574968-1ab4-4b18-88ad-6170a953f078"/>
  <p:tag name="COMMONDATA" val="eyJoZGlkIjoiMmNmYmEwOWQ4Y2Q0M2IxMGZkNjI4ZjhkZDQyNzg1OT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宏格沃兹学院（浅）">
      <a:dk1>
        <a:srgbClr val="000000"/>
      </a:dk1>
      <a:lt1>
        <a:srgbClr val="FFFFFF"/>
      </a:lt1>
      <a:dk2>
        <a:srgbClr val="001326"/>
      </a:dk2>
      <a:lt2>
        <a:srgbClr val="E7E6E6"/>
      </a:lt2>
      <a:accent1>
        <a:srgbClr val="007FFE"/>
      </a:accent1>
      <a:accent2>
        <a:srgbClr val="19C065"/>
      </a:accent2>
      <a:accent3>
        <a:srgbClr val="F0BD00"/>
      </a:accent3>
      <a:accent4>
        <a:srgbClr val="F12200"/>
      </a:accent4>
      <a:accent5>
        <a:srgbClr val="E002BB"/>
      </a:accent5>
      <a:accent6>
        <a:srgbClr val="A5A5A5"/>
      </a:accent6>
      <a:hlink>
        <a:srgbClr val="007FFE"/>
      </a:hlink>
      <a:folHlink>
        <a:srgbClr val="F20000"/>
      </a:folHlink>
    </a:clrScheme>
    <a:fontScheme name="自定义 2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alpha val="85000"/>
              </a:schemeClr>
            </a:gs>
            <a:gs pos="100000">
              <a:schemeClr val="accent1">
                <a:lumMod val="75000"/>
              </a:schemeClr>
            </a:gs>
          </a:gsLst>
          <a:lin ang="42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游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Inter"/>
        <a:font script="Hebr" typeface="Inter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3586</Words>
  <Application>WPS Presentation</Application>
  <PresentationFormat>宽屏</PresentationFormat>
  <Paragraphs>254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1" baseType="lpstr">
      <vt:lpstr>Arial</vt:lpstr>
      <vt:lpstr>SimSun</vt:lpstr>
      <vt:lpstr>Wingdings</vt:lpstr>
      <vt:lpstr>Inter</vt:lpstr>
      <vt:lpstr>Corbel</vt:lpstr>
      <vt:lpstr>Inter Black</vt:lpstr>
      <vt:lpstr>Bebas Neue</vt:lpstr>
      <vt:lpstr>思源黑体 CN Medium</vt:lpstr>
      <vt:lpstr>Helvetica Neue Medium</vt:lpstr>
      <vt:lpstr>Segoe Print</vt:lpstr>
      <vt:lpstr>Microsoft YaHei</vt:lpstr>
      <vt:lpstr>Arial Unicode MS</vt:lpstr>
      <vt:lpstr>Arial Black</vt:lpstr>
      <vt:lpstr>思源黑体 CN Bold</vt:lpstr>
      <vt:lpstr>思源黑体 CN Light</vt:lpstr>
      <vt:lpstr>Calibri</vt:lpstr>
      <vt:lpstr>Gill Sans</vt:lpstr>
      <vt:lpstr>Gill Sans MT</vt:lpstr>
      <vt:lpstr>Times New Roman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thuma39467</dc:creator>
  <cp:lastModifiedBy>k200277 Hanzala</cp:lastModifiedBy>
  <cp:revision>288</cp:revision>
  <cp:lastPrinted>2016-11-16T14:45:00Z</cp:lastPrinted>
  <dcterms:created xsi:type="dcterms:W3CDTF">2016-07-23T12:48:00Z</dcterms:created>
  <dcterms:modified xsi:type="dcterms:W3CDTF">2024-05-05T23:32:08Z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1033-12.2.0.16731</vt:lpwstr>
  </property>
  <property fmtid="{D5CDD505-2E9C-101B-9397-08002B2CF9AE}" pid="3" name="ICV">
    <vt:lpwstr>68AF2B37D86B459F8F29308D5B1823FB_11</vt:lpwstr>
  </property>
</Properties>
</file>