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7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6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xmlns="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7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xmlns="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52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xmlns="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92681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6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92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1232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3629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xmlns="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9783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9704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072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32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603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xmlns="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xmlns="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xmlns="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xmlns="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xmlns="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xmlns="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3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xmlns="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xmlns="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white"/>
                </a:solidFill>
              </a:rPr>
              <a:pPr algn="ctr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4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xmlns="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2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>
                <a:solidFill>
                  <a:prstClr val="black"/>
                </a:solidFill>
              </a:rPr>
              <a:pPr algn="ct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65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svg"/><Relationship Id="rId5" Type="http://schemas.openxmlformats.org/officeDocument/2006/relationships/image" Target="../media/image14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hree people sitting at picnic table">
            <a:extLst>
              <a:ext uri="{FF2B5EF4-FFF2-40B4-BE49-F238E27FC236}">
                <a16:creationId xmlns:a16="http://schemas.microsoft.com/office/drawing/2014/main" xmlns="" id="{0B90EB26-97FD-4B8B-86E0-B00589E094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76568" cy="6858000"/>
          </a:xfr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xmlns="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357" y="1291772"/>
            <a:ext cx="4889763" cy="3611880"/>
          </a:xfrm>
        </p:spPr>
        <p:txBody>
          <a:bodyPr/>
          <a:lstStyle/>
          <a:p>
            <a:r>
              <a:rPr lang="en-US" b="1" dirty="0" smtClean="0"/>
              <a:t>ENGLISH COMPOSITION AND COMPREHENSION LAB</a:t>
            </a:r>
            <a:endParaRPr lang="en-US" b="1" dirty="0"/>
          </a:p>
        </p:txBody>
      </p:sp>
      <p:sp>
        <p:nvSpPr>
          <p:cNvPr id="12" name="Subtitle 11" descr="subtitle">
            <a:extLst>
              <a:ext uri="{FF2B5EF4-FFF2-40B4-BE49-F238E27FC236}">
                <a16:creationId xmlns:a16="http://schemas.microsoft.com/office/drawing/2014/main" xmlns="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/>
              <a:t>ORIENTATION </a:t>
            </a:r>
            <a:r>
              <a:rPr lang="en-US" sz="3200" b="1" dirty="0" smtClean="0"/>
              <a:t>CLASS</a:t>
            </a:r>
          </a:p>
          <a:p>
            <a:r>
              <a:rPr lang="en-US" sz="3200" dirty="0" smtClean="0"/>
              <a:t>Week 1 Lecture 1</a:t>
            </a: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664AAE-5AE9-41D7-8346-002B9F445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5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YOUR TURN!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yourself!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B664AAE-5AE9-41D7-8346-002B9F445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6" name="Freeform: Shape 10">
              <a:extLst>
                <a:ext uri="{FF2B5EF4-FFF2-40B4-BE49-F238E27FC236}">
                  <a16:creationId xmlns:a16="http://schemas.microsoft.com/office/drawing/2014/main" xmlns="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Placeholder 13" descr="Three people sitting at picnic table">
            <a:extLst>
              <a:ext uri="{FF2B5EF4-FFF2-40B4-BE49-F238E27FC236}">
                <a16:creationId xmlns:a16="http://schemas.microsoft.com/office/drawing/2014/main" xmlns="" id="{0B90EB26-97FD-4B8B-86E0-B00589E0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76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 up of pages in a book">
            <a:extLst>
              <a:ext uri="{FF2B5EF4-FFF2-40B4-BE49-F238E27FC236}">
                <a16:creationId xmlns:a16="http://schemas.microsoft.com/office/drawing/2014/main" xmlns="" id="{18718FBA-CF32-41C2-9D07-1F0F7F19F7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11017"/>
            <a:ext cx="12192001" cy="6858000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8C94A8D-A234-408C-8281-33CCC01BE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D4A6826-2C0D-4C79-A871-DF31737EE4F7}"/>
                </a:ext>
              </a:extLst>
            </p:cNvPr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itle 33" descr="title">
            <a:extLst>
              <a:ext uri="{FF2B5EF4-FFF2-40B4-BE49-F238E27FC236}">
                <a16:creationId xmlns:a16="http://schemas.microsoft.com/office/drawing/2014/main" xmlns="" id="{3749FE94-FC7C-4359-A56E-6C7A87BD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4" y="1"/>
            <a:ext cx="6592824" cy="1751682"/>
          </a:xfrm>
        </p:spPr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5" name="Text Placeholder 34" descr="subtitle">
            <a:extLst>
              <a:ext uri="{FF2B5EF4-FFF2-40B4-BE49-F238E27FC236}">
                <a16:creationId xmlns:a16="http://schemas.microsoft.com/office/drawing/2014/main" xmlns="" id="{3F200E92-5A1F-40B7-AE02-46929BC4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3" y="1762698"/>
            <a:ext cx="6592824" cy="4153359"/>
          </a:xfrm>
        </p:spPr>
        <p:txBody>
          <a:bodyPr/>
          <a:lstStyle/>
          <a:p>
            <a:r>
              <a:rPr lang="en-US" sz="3600" b="1" dirty="0" smtClean="0"/>
              <a:t>Course Description</a:t>
            </a:r>
          </a:p>
          <a:p>
            <a:r>
              <a:rPr lang="en-US" sz="3600" b="1" dirty="0" smtClean="0"/>
              <a:t>Course Objectives</a:t>
            </a:r>
          </a:p>
          <a:p>
            <a:r>
              <a:rPr lang="en-US" sz="3600" b="1" dirty="0" smtClean="0"/>
              <a:t>Marks Distribution</a:t>
            </a:r>
          </a:p>
          <a:p>
            <a:r>
              <a:rPr lang="en-US" sz="3600" b="1" dirty="0" smtClean="0"/>
              <a:t>Course Content</a:t>
            </a:r>
          </a:p>
          <a:p>
            <a:r>
              <a:rPr lang="en-US" sz="3600" b="1" dirty="0" smtClean="0"/>
              <a:t>LMS for ECC</a:t>
            </a:r>
          </a:p>
          <a:p>
            <a:r>
              <a:rPr lang="en-US" sz="3600" b="1"/>
              <a:t>Reference Books and Resources</a:t>
            </a:r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 smtClean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23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rial view of boy sitting at his laptop">
            <a:extLst>
              <a:ext uri="{FF2B5EF4-FFF2-40B4-BE49-F238E27FC236}">
                <a16:creationId xmlns:a16="http://schemas.microsoft.com/office/drawing/2014/main" xmlns="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B025618-C830-4992-9CD3-D9E49BC79E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xmlns="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xmlns="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xmlns="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:a16="http://schemas.microsoft.com/office/drawing/2014/main" xmlns="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COURSE DISCRIPTION</a:t>
            </a:r>
            <a:endParaRPr lang="en-US" sz="3600" b="1" dirty="0"/>
          </a:p>
        </p:txBody>
      </p:sp>
      <p:pic>
        <p:nvPicPr>
          <p:cNvPr id="35" name="Content Placeholder 34" descr="Open Book">
            <a:extLst>
              <a:ext uri="{FF2B5EF4-FFF2-40B4-BE49-F238E27FC236}">
                <a16:creationId xmlns:a16="http://schemas.microsoft.com/office/drawing/2014/main" xmlns="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22378" y="521795"/>
            <a:ext cx="548640" cy="548640"/>
          </a:xfrm>
        </p:spPr>
      </p:pic>
      <p:sp>
        <p:nvSpPr>
          <p:cNvPr id="23" name="Text Placeholder 22" descr="content block 1">
            <a:extLst>
              <a:ext uri="{FF2B5EF4-FFF2-40B4-BE49-F238E27FC236}">
                <a16:creationId xmlns:a16="http://schemas.microsoft.com/office/drawing/2014/main" xmlns="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914" y="1236858"/>
            <a:ext cx="7693473" cy="5450595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course is designed to develop skills in speaking, listening, reading and writing, and studying communicative functions of the target language.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Emphasis </a:t>
            </a:r>
            <a:r>
              <a:rPr lang="en-US" sz="2800" dirty="0"/>
              <a:t>is on skill acquisition through the use of </a:t>
            </a:r>
            <a:r>
              <a:rPr lang="en-US" sz="2800" dirty="0" smtClean="0"/>
              <a:t>selected </a:t>
            </a:r>
            <a:r>
              <a:rPr lang="en-US" sz="2800" dirty="0"/>
              <a:t>reading material from different banks of authentic and non-authentic texts.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Through </a:t>
            </a:r>
            <a:r>
              <a:rPr lang="en-US" sz="2800" dirty="0"/>
              <a:t>understanding the global, inter-relational nature of skills, students are enabled to retain and apply what they have learnt. 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will also orient students to the semantic and socio/psycho-linguistic dynamics of language 	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862BC4D-BD7A-417E-A34A-59CE4D4A6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52937FB-CDE3-46B3-8481-AB5DB8C4B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Slide Number Placeholder 5" descr="Slide number">
            <a:extLst>
              <a:ext uri="{FF2B5EF4-FFF2-40B4-BE49-F238E27FC236}">
                <a16:creationId xmlns:a16="http://schemas.microsoft.com/office/drawing/2014/main" xmlns="" id="{11457662-C1A5-4B93-8E30-88025E27C46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3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0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room of red chairs in front of a window">
            <a:extLst>
              <a:ext uri="{FF2B5EF4-FFF2-40B4-BE49-F238E27FC236}">
                <a16:creationId xmlns:a16="http://schemas.microsoft.com/office/drawing/2014/main" xmlns="" id="{E983D85E-34D8-430D-875F-7EBB69A6B7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640637" cy="6858000"/>
          </a:xfr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xmlns="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825" y="157034"/>
            <a:ext cx="5738062" cy="823467"/>
          </a:xfrm>
        </p:spPr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664AAE-5AE9-41D7-8346-002B9F445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 Placeholder 22" descr="content block 1">
            <a:extLst>
              <a:ext uri="{FF2B5EF4-FFF2-40B4-BE49-F238E27FC236}">
                <a16:creationId xmlns:a16="http://schemas.microsoft.com/office/drawing/2014/main" xmlns="" id="{B88939B0-5B9A-4423-AFD1-CF6B22268795}"/>
              </a:ext>
            </a:extLst>
          </p:cNvPr>
          <p:cNvSpPr txBox="1">
            <a:spLocks/>
          </p:cNvSpPr>
          <p:nvPr/>
        </p:nvSpPr>
        <p:spPr>
          <a:xfrm>
            <a:off x="6071841" y="1068638"/>
            <a:ext cx="5756600" cy="43927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8398" y="536594"/>
            <a:ext cx="6096000" cy="63094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course will acquaint students with more concise, lucid, and correct expression of English; to provide model forms of communication skills with special stress on phonetics and phonology.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aims are to: achieve proficiency in language use,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develop skills in listening comprehension,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 reading efficiency,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use the conventions of standard written English with skill and assurance,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build-up vocabulary,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summarize clearly and accurately the ideas of others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will illustrate the force and effectiveness of simple and direct English. 	</a:t>
            </a:r>
          </a:p>
        </p:txBody>
      </p:sp>
    </p:spTree>
    <p:extLst>
      <p:ext uri="{BB962C8B-B14F-4D97-AF65-F5344CB8AC3E}">
        <p14:creationId xmlns:p14="http://schemas.microsoft.com/office/powerpoint/2010/main" val="184136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ooks on a shelf">
            <a:extLst>
              <a:ext uri="{FF2B5EF4-FFF2-40B4-BE49-F238E27FC236}">
                <a16:creationId xmlns:a16="http://schemas.microsoft.com/office/drawing/2014/main" xmlns="" id="{0BCD2159-BE65-43D5-9E0A-9EB4B1B2F8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8C94A8D-A234-408C-8281-33CCC01BE2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4750604" cy="6858000"/>
            <a:chOff x="0" y="0"/>
            <a:chExt cx="4750604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7D4A6826-2C0D-4C79-A871-DF31737EE4F7}"/>
                </a:ext>
              </a:extLst>
            </p:cNvPr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itle 1" descr="title">
            <a:extLst>
              <a:ext uri="{FF2B5EF4-FFF2-40B4-BE49-F238E27FC236}">
                <a16:creationId xmlns:a16="http://schemas.microsoft.com/office/drawing/2014/main" xmlns="" id="{28BAA8DA-C40B-4AB9-9407-30FB70335152}"/>
              </a:ext>
            </a:extLst>
          </p:cNvPr>
          <p:cNvSpPr txBox="1">
            <a:spLocks/>
          </p:cNvSpPr>
          <p:nvPr/>
        </p:nvSpPr>
        <p:spPr>
          <a:xfrm>
            <a:off x="2104222" y="917204"/>
            <a:ext cx="7987229" cy="823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MARKS DISTRIBUTION</a:t>
            </a:r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22" y="1657884"/>
            <a:ext cx="7510627" cy="47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2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group of students at a table studying in the library">
            <a:extLst>
              <a:ext uri="{FF2B5EF4-FFF2-40B4-BE49-F238E27FC236}">
                <a16:creationId xmlns:a16="http://schemas.microsoft.com/office/drawing/2014/main" xmlns="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96D2D9B-E0B9-499F-9404-108DB59E45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close up of clock">
            <a:extLst>
              <a:ext uri="{FF2B5EF4-FFF2-40B4-BE49-F238E27FC236}">
                <a16:creationId xmlns:a16="http://schemas.microsoft.com/office/drawing/2014/main" xmlns="" id="{83B20FBB-8217-4FB0-BC35-E49BA92525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300" y="0"/>
            <a:ext cx="5727700" cy="6858000"/>
          </a:xfrm>
        </p:spPr>
      </p:pic>
      <p:pic>
        <p:nvPicPr>
          <p:cNvPr id="5" name="Picture Placeholder 4" descr="girl with headphones, backpack, and stack of binders/books">
            <a:extLst>
              <a:ext uri="{FF2B5EF4-FFF2-40B4-BE49-F238E27FC236}">
                <a16:creationId xmlns:a16="http://schemas.microsoft.com/office/drawing/2014/main" xmlns="" id="{68B6FFC1-6A21-4DAC-82BC-F2966925C1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087304" cy="685800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7969C14-1078-4610-9BC5-74119C9B8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3808320"/>
            <a:ext cx="7833208" cy="2547440"/>
            <a:chOff x="0" y="3808320"/>
            <a:chExt cx="7833208" cy="25474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531D018-EFA3-4346-AB80-7CE436393D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A9D7AC8-80D5-49DC-A585-FCFFA6CA4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Title 32" descr="title">
            <a:extLst>
              <a:ext uri="{FF2B5EF4-FFF2-40B4-BE49-F238E27FC236}">
                <a16:creationId xmlns:a16="http://schemas.microsoft.com/office/drawing/2014/main" xmlns="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7" y="4081468"/>
            <a:ext cx="7094863" cy="82296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GOOGLE CLASS ROOM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FFFFFF"/>
                </a:solidFill>
                <a:latin typeface="Google Sans"/>
              </a:rPr>
              <a:t>ECC </a:t>
            </a:r>
            <a:r>
              <a:rPr lang="en-US" dirty="0" smtClean="0">
                <a:solidFill>
                  <a:srgbClr val="FFFFFF"/>
                </a:solidFill>
                <a:latin typeface="Google Sans"/>
              </a:rPr>
              <a:t>LAB </a:t>
            </a:r>
            <a:r>
              <a:rPr lang="en-US" smtClean="0">
                <a:solidFill>
                  <a:srgbClr val="FFFFFF"/>
                </a:solidFill>
                <a:latin typeface="Google Sans"/>
              </a:rPr>
              <a:t>(1C) </a:t>
            </a:r>
            <a:r>
              <a:rPr lang="en-US" dirty="0" smtClean="0">
                <a:solidFill>
                  <a:srgbClr val="FFFFFF"/>
                </a:solidFill>
                <a:latin typeface="Google Sans"/>
              </a:rPr>
              <a:t>FALL </a:t>
            </a:r>
            <a:r>
              <a:rPr lang="en-US" dirty="0">
                <a:solidFill>
                  <a:srgbClr val="FFFFFF"/>
                </a:solidFill>
                <a:latin typeface="Google Sans"/>
              </a:rPr>
              <a:t>2020</a:t>
            </a:r>
            <a:br>
              <a:rPr lang="en-US" dirty="0">
                <a:solidFill>
                  <a:srgbClr val="FFFFFF"/>
                </a:solidFill>
                <a:latin typeface="Google Sans"/>
              </a:rPr>
            </a:br>
            <a:r>
              <a:rPr lang="en-US" smtClean="0">
                <a:solidFill>
                  <a:srgbClr val="FFFFFF"/>
                </a:solidFill>
                <a:latin typeface="Google Sans"/>
              </a:rPr>
              <a:t>BSE 1C </a:t>
            </a:r>
            <a:r>
              <a:rPr lang="en-US" dirty="0" smtClean="0">
                <a:solidFill>
                  <a:srgbClr val="FFFFFF"/>
                </a:solidFill>
                <a:latin typeface="Google Sans"/>
              </a:rPr>
              <a:t>LAB</a:t>
            </a:r>
            <a:r>
              <a:rPr lang="en-US" dirty="0">
                <a:solidFill>
                  <a:srgbClr val="FFFFFF"/>
                </a:solidFill>
                <a:latin typeface="Google Sans"/>
              </a:rPr>
              <a:t/>
            </a:r>
            <a:br>
              <a:rPr lang="en-US" dirty="0">
                <a:solidFill>
                  <a:srgbClr val="FFFFFF"/>
                </a:solidFill>
                <a:latin typeface="Google Sans"/>
              </a:rPr>
            </a:br>
            <a:r>
              <a:rPr lang="en-US" dirty="0">
                <a:solidFill>
                  <a:schemeClr val="bg1"/>
                </a:solidFill>
              </a:rPr>
              <a:t>https://classroom.google.com/c/MTY0MTYyNzUwMjQ4?cjc=uwzuuih</a:t>
            </a:r>
          </a:p>
        </p:txBody>
      </p:sp>
      <p:sp>
        <p:nvSpPr>
          <p:cNvPr id="34" name="Text Placeholder 33" descr="slide content">
            <a:extLst>
              <a:ext uri="{FF2B5EF4-FFF2-40B4-BE49-F238E27FC236}">
                <a16:creationId xmlns:a16="http://schemas.microsoft.com/office/drawing/2014/main" xmlns="" id="{859D862E-AE8E-482F-9E23-3C096FF0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1835" y="5681613"/>
            <a:ext cx="5005614" cy="1005840"/>
          </a:xfrm>
        </p:spPr>
        <p:txBody>
          <a:bodyPr/>
          <a:lstStyle/>
          <a:p>
            <a:r>
              <a:rPr lang="en-US" sz="4000" b="1" dirty="0" smtClean="0"/>
              <a:t>Class code: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uwzuuih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862BC4D-BD7A-417E-A34A-59CE4D4A6A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652937FB-CDE3-46B3-8481-AB5DB8C4BA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 descr="slide number">
            <a:extLst>
              <a:ext uri="{FF2B5EF4-FFF2-40B4-BE49-F238E27FC236}">
                <a16:creationId xmlns:a16="http://schemas.microsoft.com/office/drawing/2014/main" xmlns="" id="{C2827A65-383D-4D68-9F51-F76C2370BF65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prstClr val="white"/>
                </a:solidFill>
              </a:rPr>
              <a:pPr algn="ctr"/>
              <a:t>7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9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7969C14-1078-4610-9BC5-74119C9B8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0" y="3808320"/>
            <a:ext cx="7833208" cy="2547440"/>
            <a:chOff x="0" y="3808320"/>
            <a:chExt cx="7833208" cy="2547440"/>
          </a:xfrm>
        </p:grpSpPr>
        <p:sp>
          <p:nvSpPr>
            <p:cNvPr id="17" name="Freeform: Shape 9">
              <a:extLst>
                <a:ext uri="{FF2B5EF4-FFF2-40B4-BE49-F238E27FC236}">
                  <a16:creationId xmlns:a16="http://schemas.microsoft.com/office/drawing/2014/main" xmlns="" id="{E531D018-EFA3-4346-AB80-7CE436393D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xmlns="" id="{FA9D7AC8-80D5-49DC-A585-FCFFA6CA4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Title 32" descr="title">
            <a:extLst>
              <a:ext uri="{FF2B5EF4-FFF2-40B4-BE49-F238E27FC236}">
                <a16:creationId xmlns:a16="http://schemas.microsoft.com/office/drawing/2014/main" xmlns="" id="{18CDD97B-6E25-4FB4-B239-493E54AA0830}"/>
              </a:ext>
            </a:extLst>
          </p:cNvPr>
          <p:cNvSpPr txBox="1">
            <a:spLocks/>
          </p:cNvSpPr>
          <p:nvPr/>
        </p:nvSpPr>
        <p:spPr>
          <a:xfrm>
            <a:off x="220337" y="4081468"/>
            <a:ext cx="7094863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chemeClr val="bg1"/>
                </a:solidFill>
              </a:rPr>
              <a:t>Handout Available at </a:t>
            </a:r>
            <a:r>
              <a:rPr lang="en-US" sz="6000" b="1" dirty="0" err="1" smtClean="0">
                <a:solidFill>
                  <a:schemeClr val="bg1"/>
                </a:solidFill>
              </a:rPr>
              <a:t>Imtiaz</a:t>
            </a:r>
            <a:r>
              <a:rPr lang="en-US" sz="6000" b="1" dirty="0" smtClean="0">
                <a:solidFill>
                  <a:schemeClr val="bg1"/>
                </a:solidFill>
              </a:rPr>
              <a:t> Photostat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0" name="Title 32" descr="title">
            <a:extLst>
              <a:ext uri="{FF2B5EF4-FFF2-40B4-BE49-F238E27FC236}">
                <a16:creationId xmlns:a16="http://schemas.microsoft.com/office/drawing/2014/main" xmlns="" id="{18CDD97B-6E25-4FB4-B239-493E54AA0830}"/>
              </a:ext>
            </a:extLst>
          </p:cNvPr>
          <p:cNvSpPr txBox="1">
            <a:spLocks/>
          </p:cNvSpPr>
          <p:nvPr/>
        </p:nvSpPr>
        <p:spPr>
          <a:xfrm>
            <a:off x="372737" y="1033465"/>
            <a:ext cx="10579281" cy="8161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Reference Books and Resources</a:t>
            </a:r>
            <a:endParaRPr lang="en-US" b="1" dirty="0"/>
          </a:p>
        </p:txBody>
      </p:sp>
      <p:sp>
        <p:nvSpPr>
          <p:cNvPr id="21" name="Title 32" descr="title">
            <a:extLst>
              <a:ext uri="{FF2B5EF4-FFF2-40B4-BE49-F238E27FC236}">
                <a16:creationId xmlns:a16="http://schemas.microsoft.com/office/drawing/2014/main" xmlns="" id="{18CDD97B-6E25-4FB4-B239-493E54AA0830}"/>
              </a:ext>
            </a:extLst>
          </p:cNvPr>
          <p:cNvSpPr txBox="1">
            <a:spLocks/>
          </p:cNvSpPr>
          <p:nvPr/>
        </p:nvSpPr>
        <p:spPr>
          <a:xfrm>
            <a:off x="358881" y="1746970"/>
            <a:ext cx="10579281" cy="1949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800" dirty="0" smtClean="0"/>
              <a:t>College </a:t>
            </a:r>
            <a:r>
              <a:rPr lang="en-US" sz="2800" dirty="0"/>
              <a:t>Writing Skills by John </a:t>
            </a:r>
            <a:r>
              <a:rPr lang="en-US" sz="2800" dirty="0" err="1"/>
              <a:t>Langan</a:t>
            </a:r>
            <a:r>
              <a:rPr lang="en-US" sz="2800" dirty="0"/>
              <a:t>, McGraw Hill.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English </a:t>
            </a:r>
            <a:r>
              <a:rPr lang="en-US" sz="2800" dirty="0"/>
              <a:t>Vocabulary in use by Michael McCarthy, Cambridge University Press.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Oxford </a:t>
            </a:r>
            <a:r>
              <a:rPr lang="en-US" sz="2800" dirty="0"/>
              <a:t>Practice Grammar by John Eastwood, Oxford University Press.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740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people sitting around a wooden table&#10;">
            <a:extLst>
              <a:ext uri="{FF2B5EF4-FFF2-40B4-BE49-F238E27FC236}">
                <a16:creationId xmlns:a16="http://schemas.microsoft.com/office/drawing/2014/main" xmlns="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1664CF3-C0D1-4769-8E59-8694AF079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11017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5325EDA-7343-463C-83EC-5D799E8B8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Title 41" descr="title">
            <a:extLst>
              <a:ext uri="{FF2B5EF4-FFF2-40B4-BE49-F238E27FC236}">
                <a16:creationId xmlns:a16="http://schemas.microsoft.com/office/drawing/2014/main" xmlns="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80" y="2142271"/>
            <a:ext cx="5578995" cy="879928"/>
          </a:xfrm>
        </p:spPr>
        <p:txBody>
          <a:bodyPr/>
          <a:lstStyle/>
          <a:p>
            <a:r>
              <a:rPr lang="en-US" b="0" dirty="0"/>
              <a:t>THANK YOU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FF17C705-3351-4B11-BD28-D0CACC12D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2755" y="2930325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xmlns="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xmlns="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xmlns="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4" name="Content Placeholder 93" descr="User">
            <a:extLst>
              <a:ext uri="{FF2B5EF4-FFF2-40B4-BE49-F238E27FC236}">
                <a16:creationId xmlns:a16="http://schemas.microsoft.com/office/drawing/2014/main" xmlns="" id="{5AC6F288-703B-45A1-9B56-079BD755B2CB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/>
      </p:pic>
      <p:sp>
        <p:nvSpPr>
          <p:cNvPr id="80" name="Text Placeholder 79" descr="name of user">
            <a:extLst>
              <a:ext uri="{FF2B5EF4-FFF2-40B4-BE49-F238E27FC236}">
                <a16:creationId xmlns:a16="http://schemas.microsoft.com/office/drawing/2014/main" xmlns="" id="{40F0AA8D-0756-4350-8005-9BCD0DDB3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200" b="1" dirty="0" smtClean="0"/>
              <a:t>FAIZA MUMTAZ</a:t>
            </a:r>
            <a:endParaRPr lang="en-US" sz="3200" b="1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xmlns="" id="{8695A66A-1D9E-4D4E-9067-DC97380D3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56601" y="41430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Content Placeholder 95" descr="Receiver">
            <a:extLst>
              <a:ext uri="{FF2B5EF4-FFF2-40B4-BE49-F238E27FC236}">
                <a16:creationId xmlns:a16="http://schemas.microsoft.com/office/drawing/2014/main" xmlns="" id="{106CDB5A-A67F-441C-894F-3EDD7AD64C9A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/>
      </p:pic>
      <p:sp>
        <p:nvSpPr>
          <p:cNvPr id="86" name="Text Placeholder 85" descr="user phone">
            <a:extLst>
              <a:ext uri="{FF2B5EF4-FFF2-40B4-BE49-F238E27FC236}">
                <a16:creationId xmlns:a16="http://schemas.microsoft.com/office/drawing/2014/main" xmlns="" id="{60CCF183-9FEB-4677-9379-BC01A7251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dirty="0"/>
              <a:t>111-128-128 ( Ext 299)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xmlns="" id="{529648F7-20E3-4312-823A-D8265A94AF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56601" y="48669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Content Placeholder 97" descr="Envelope">
            <a:extLst>
              <a:ext uri="{FF2B5EF4-FFF2-40B4-BE49-F238E27FC236}">
                <a16:creationId xmlns:a16="http://schemas.microsoft.com/office/drawing/2014/main" xmlns="" id="{0B9C03E0-6367-44D9-A740-AA6436F075E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/>
      </p:pic>
      <p:sp>
        <p:nvSpPr>
          <p:cNvPr id="87" name="Text Placeholder 86" descr="user email">
            <a:extLst>
              <a:ext uri="{FF2B5EF4-FFF2-40B4-BE49-F238E27FC236}">
                <a16:creationId xmlns:a16="http://schemas.microsoft.com/office/drawing/2014/main" xmlns="" id="{DF3FE72B-F9BD-472F-A413-71BEEF95F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59074" y="5131205"/>
            <a:ext cx="3918005" cy="287244"/>
          </a:xfrm>
        </p:spPr>
        <p:txBody>
          <a:bodyPr/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faiza.mumtaz@nu.edu.pk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xmlns="" id="{8F841485-6093-48AB-9892-0FB58675C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56601" y="56162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Content Placeholder 99" descr="Link">
            <a:extLst>
              <a:ext uri="{FF2B5EF4-FFF2-40B4-BE49-F238E27FC236}">
                <a16:creationId xmlns:a16="http://schemas.microsoft.com/office/drawing/2014/main" xmlns="" id="{420E824D-10A7-42CB-A7E8-5298E3E84F02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/>
      </p:pic>
      <p:sp>
        <p:nvSpPr>
          <p:cNvPr id="88" name="Text Placeholder 87" descr="user website">
            <a:extLst>
              <a:ext uri="{FF2B5EF4-FFF2-40B4-BE49-F238E27FC236}">
                <a16:creationId xmlns:a16="http://schemas.microsoft.com/office/drawing/2014/main" xmlns="" id="{3717E33B-5954-4CDC-B30A-BD21BED6DD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59075" y="5870258"/>
            <a:ext cx="6044260" cy="495300"/>
          </a:xfrm>
        </p:spPr>
        <p:txBody>
          <a:bodyPr/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Office: EE Building-Top floor-Right corner faculty area, Room no. 5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05723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475556_Education presentation_AAS_v5" id="{AAC57104-7B60-491F-A321-6BCAF93AC541}" vid="{5A43072C-36E0-4A5A-A3FF-E88D65C597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 Light</vt:lpstr>
      <vt:lpstr>Corbel</vt:lpstr>
      <vt:lpstr>Google Sans</vt:lpstr>
      <vt:lpstr>Times New Roman</vt:lpstr>
      <vt:lpstr>1_Office Theme</vt:lpstr>
      <vt:lpstr>ENGLISH COMPOSITION AND COMPREHENSION LAB</vt:lpstr>
      <vt:lpstr>CONTENT</vt:lpstr>
      <vt:lpstr>COURSE DISCRIPTION</vt:lpstr>
      <vt:lpstr>COURSE OBJECTIVES</vt:lpstr>
      <vt:lpstr>PowerPoint Presentation</vt:lpstr>
      <vt:lpstr>PowerPoint Presentation</vt:lpstr>
      <vt:lpstr>GOOGLE CLASS ROOM ECC LAB (1C) FALL 2020 BSE 1C LAB https://classroom.google.com/c/MTY0MTYyNzUwMjQ4?cjc=uwzuuih</vt:lpstr>
      <vt:lpstr>PowerPoint Presentation</vt:lpstr>
      <vt:lpstr>THANK YOU</vt:lpstr>
      <vt:lpstr>NOW YOUR TURN!  Introduce yourself!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COMPOSITION AND COMPREHENSION LAB</dc:title>
  <dc:creator>Faiza Mumtaz</dc:creator>
  <cp:lastModifiedBy>Faiza Mumtaz</cp:lastModifiedBy>
  <cp:revision>4</cp:revision>
  <dcterms:created xsi:type="dcterms:W3CDTF">2020-09-13T08:30:33Z</dcterms:created>
  <dcterms:modified xsi:type="dcterms:W3CDTF">2020-09-17T04:27:30Z</dcterms:modified>
</cp:coreProperties>
</file>