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3173296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92677-E170-4361-9538-007D20D7B9A3}"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387370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3540639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C4E76-1419-47EF-826A-8607C3EE75F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53529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1190428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E92677-E170-4361-9538-007D20D7B9A3}" type="datetimeFigureOut">
              <a:rPr lang="en-US" smtClean="0"/>
              <a:t>12/2/2020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1747954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E92677-E170-4361-9538-007D20D7B9A3}" type="datetimeFigureOut">
              <a:rPr lang="en-US" smtClean="0"/>
              <a:t>12/2/2020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1187251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913368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213405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2973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392190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E92677-E170-4361-9538-007D20D7B9A3}"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209532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E92677-E170-4361-9538-007D20D7B9A3}"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46574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363149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4131383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0E92677-E170-4361-9538-007D20D7B9A3}" type="datetimeFigureOut">
              <a:rPr lang="en-US" smtClean="0"/>
              <a:t>12/2/2020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4229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92677-E170-4361-9538-007D20D7B9A3}"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8C4E76-1419-47EF-826A-8607C3EE75FF}" type="slidenum">
              <a:rPr lang="en-US" smtClean="0"/>
              <a:t>‹#›</a:t>
            </a:fld>
            <a:endParaRPr lang="en-US"/>
          </a:p>
        </p:txBody>
      </p:sp>
    </p:spTree>
    <p:extLst>
      <p:ext uri="{BB962C8B-B14F-4D97-AF65-F5344CB8AC3E}">
        <p14:creationId xmlns:p14="http://schemas.microsoft.com/office/powerpoint/2010/main" val="315003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E92677-E170-4361-9538-007D20D7B9A3}" type="datetimeFigureOut">
              <a:rPr lang="en-US" smtClean="0"/>
              <a:t>12/2/2020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8C4E76-1419-47EF-826A-8607C3EE75FF}" type="slidenum">
              <a:rPr lang="en-US" smtClean="0"/>
              <a:t>‹#›</a:t>
            </a:fld>
            <a:endParaRPr lang="en-US"/>
          </a:p>
        </p:txBody>
      </p:sp>
    </p:spTree>
    <p:extLst>
      <p:ext uri="{BB962C8B-B14F-4D97-AF65-F5344CB8AC3E}">
        <p14:creationId xmlns:p14="http://schemas.microsoft.com/office/powerpoint/2010/main" val="149696398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10783760" cy="3329581"/>
          </a:xfrm>
        </p:spPr>
        <p:txBody>
          <a:bodyPr/>
          <a:lstStyle/>
          <a:p>
            <a:r>
              <a:rPr lang="en-US" dirty="0" smtClean="0"/>
              <a:t>Consistent Point of View</a:t>
            </a:r>
            <a:endParaRPr lang="en-US" dirty="0"/>
          </a:p>
        </p:txBody>
      </p:sp>
      <p:sp>
        <p:nvSpPr>
          <p:cNvPr id="3" name="Subtitle 2"/>
          <p:cNvSpPr>
            <a:spLocks noGrp="1"/>
          </p:cNvSpPr>
          <p:nvPr>
            <p:ph type="subTitle" idx="1"/>
          </p:nvPr>
        </p:nvSpPr>
        <p:spPr/>
        <p:txBody>
          <a:bodyPr/>
          <a:lstStyle/>
          <a:p>
            <a:r>
              <a:rPr lang="en-US" dirty="0" smtClean="0"/>
              <a:t>Consistency with verbs</a:t>
            </a:r>
          </a:p>
          <a:p>
            <a:r>
              <a:rPr lang="en-US" dirty="0" smtClean="0"/>
              <a:t>Consistency with pronouns</a:t>
            </a:r>
            <a:endParaRPr lang="en-US" dirty="0"/>
          </a:p>
        </p:txBody>
      </p:sp>
    </p:spTree>
    <p:extLst>
      <p:ext uri="{BB962C8B-B14F-4D97-AF65-F5344CB8AC3E}">
        <p14:creationId xmlns:p14="http://schemas.microsoft.com/office/powerpoint/2010/main" val="114721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tx1"/>
                </a:solidFill>
                <a:latin typeface="Times New Roman" panose="02020603050405020304" pitchFamily="18" charset="0"/>
                <a:cs typeface="Times New Roman" panose="02020603050405020304" pitchFamily="18" charset="0"/>
              </a:rPr>
              <a:t>Consider this Paragraph</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We (1) went downtown, and then we (2) watch a movie. Later we (3) met some friends from school, and we all (4) go to the mall. For most of the evening, we (5) play video games in arcades. It (6) was a typical but rather uneventful summer day.</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995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tx1"/>
                </a:solidFill>
                <a:latin typeface="Times New Roman" panose="02020603050405020304" pitchFamily="18" charset="0"/>
                <a:cs typeface="Times New Roman" panose="02020603050405020304" pitchFamily="18" charset="0"/>
              </a:rPr>
              <a:t>Consistency of Verb/Tense</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Do not shift tense unnecessarily</a:t>
            </a:r>
          </a:p>
          <a:p>
            <a:r>
              <a:rPr lang="en-US" sz="3200" dirty="0" smtClean="0">
                <a:latin typeface="Times New Roman" panose="02020603050405020304" pitchFamily="18" charset="0"/>
                <a:cs typeface="Times New Roman" panose="02020603050405020304" pitchFamily="18" charset="0"/>
              </a:rPr>
              <a:t>If you begin writing a paper in the present tense, do not shift suddenly to the past</a:t>
            </a:r>
          </a:p>
          <a:p>
            <a:r>
              <a:rPr lang="en-US" sz="3200" dirty="0" smtClean="0">
                <a:latin typeface="Times New Roman" panose="02020603050405020304" pitchFamily="18" charset="0"/>
                <a:cs typeface="Times New Roman" panose="02020603050405020304" pitchFamily="18" charset="0"/>
              </a:rPr>
              <a:t> If you begin in the past, do not shift without reason to the present</a:t>
            </a:r>
          </a:p>
          <a:p>
            <a:pPr marL="0" indent="0">
              <a:buNone/>
            </a:pPr>
            <a:endParaRPr lang="en-US" sz="3200" dirty="0" smtClean="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429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chemeClr val="tx1"/>
                </a:solidFill>
                <a:latin typeface="Times New Roman" panose="02020603050405020304" pitchFamily="18" charset="0"/>
                <a:cs typeface="Times New Roman" panose="02020603050405020304" pitchFamily="18" charset="0"/>
              </a:rPr>
              <a:t>Example</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2275" y="1357459"/>
            <a:ext cx="8946541" cy="4195481"/>
          </a:xfrm>
        </p:spPr>
        <p:txBody>
          <a:bodyPr>
            <a:noAutofit/>
          </a:bodyPr>
          <a:lstStyle/>
          <a:p>
            <a:pPr marL="0" indent="0">
              <a:buNone/>
            </a:pPr>
            <a:r>
              <a:rPr lang="en-US" sz="2800" dirty="0" smtClean="0">
                <a:solidFill>
                  <a:srgbClr val="FF0000"/>
                </a:solidFill>
                <a:latin typeface="Times New Roman" panose="02020603050405020304" pitchFamily="18" charset="0"/>
                <a:cs typeface="Times New Roman" panose="02020603050405020304" pitchFamily="18" charset="0"/>
              </a:rPr>
              <a:t>Incorrect</a:t>
            </a:r>
            <a:r>
              <a:rPr lang="en-US" sz="2800" dirty="0" smtClean="0">
                <a:latin typeface="Times New Roman" panose="02020603050405020304" pitchFamily="18" charset="0"/>
                <a:cs typeface="Times New Roman" panose="02020603050405020304" pitchFamily="18" charset="0"/>
              </a:rPr>
              <a:t>: smoke </a:t>
            </a:r>
            <a:r>
              <a:rPr lang="en-US" sz="2800" u="sng" dirty="0" smtClean="0">
                <a:latin typeface="Times New Roman" panose="02020603050405020304" pitchFamily="18" charset="0"/>
                <a:cs typeface="Times New Roman" panose="02020603050405020304" pitchFamily="18" charset="0"/>
              </a:rPr>
              <a:t>spilled</a:t>
            </a:r>
            <a:r>
              <a:rPr lang="en-US" sz="2800" dirty="0" smtClean="0">
                <a:latin typeface="Times New Roman" panose="02020603050405020304" pitchFamily="18" charset="0"/>
                <a:cs typeface="Times New Roman" panose="02020603050405020304" pitchFamily="18" charset="0"/>
              </a:rPr>
              <a:t> from the front of the overheated car. The driver </a:t>
            </a:r>
            <a:r>
              <a:rPr lang="en-US" sz="2800" u="sng" dirty="0" smtClean="0">
                <a:latin typeface="Times New Roman" panose="02020603050405020304" pitchFamily="18" charset="0"/>
                <a:cs typeface="Times New Roman" panose="02020603050405020304" pitchFamily="18" charset="0"/>
              </a:rPr>
              <a:t>opens</a:t>
            </a:r>
            <a:r>
              <a:rPr lang="en-US" sz="2800" dirty="0" smtClean="0">
                <a:latin typeface="Times New Roman" panose="02020603050405020304" pitchFamily="18" charset="0"/>
                <a:cs typeface="Times New Roman" panose="02020603050405020304" pitchFamily="18" charset="0"/>
              </a:rPr>
              <a:t> up the hood, then </a:t>
            </a:r>
            <a:r>
              <a:rPr lang="en-US" sz="2800" u="sng" dirty="0" smtClean="0">
                <a:latin typeface="Times New Roman" panose="02020603050405020304" pitchFamily="18" charset="0"/>
                <a:cs typeface="Times New Roman" panose="02020603050405020304" pitchFamily="18" charset="0"/>
              </a:rPr>
              <a:t>jumped</a:t>
            </a:r>
            <a:r>
              <a:rPr lang="en-US" sz="2800" dirty="0" smtClean="0">
                <a:latin typeface="Times New Roman" panose="02020603050405020304" pitchFamily="18" charset="0"/>
                <a:cs typeface="Times New Roman" panose="02020603050405020304" pitchFamily="18" charset="0"/>
              </a:rPr>
              <a:t> back as steam </a:t>
            </a:r>
            <a:r>
              <a:rPr lang="en-US" sz="2800" u="sng" dirty="0" smtClean="0">
                <a:latin typeface="Times New Roman" panose="02020603050405020304" pitchFamily="18" charset="0"/>
                <a:cs typeface="Times New Roman" panose="02020603050405020304" pitchFamily="18" charset="0"/>
              </a:rPr>
              <a:t>billows</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out. </a:t>
            </a:r>
          </a:p>
          <a:p>
            <a:pPr marL="0" indent="0">
              <a:buNone/>
            </a:pPr>
            <a:r>
              <a:rPr lang="en-US" sz="2800" dirty="0" smtClean="0">
                <a:latin typeface="Times New Roman" panose="02020603050405020304" pitchFamily="18" charset="0"/>
                <a:cs typeface="Times New Roman" panose="02020603050405020304" pitchFamily="18" charset="0"/>
              </a:rPr>
              <a:t>The verbs must be consistently in the present tense:  </a:t>
            </a:r>
          </a:p>
          <a:p>
            <a:pPr marL="0" indent="0">
              <a:buNone/>
            </a:pPr>
            <a:r>
              <a:rPr lang="en-US" sz="2800" dirty="0" smtClean="0">
                <a:solidFill>
                  <a:srgbClr val="FF0000"/>
                </a:solidFill>
                <a:latin typeface="Times New Roman" panose="02020603050405020304" pitchFamily="18" charset="0"/>
                <a:cs typeface="Times New Roman" panose="02020603050405020304" pitchFamily="18" charset="0"/>
              </a:rPr>
              <a:t>Correct</a:t>
            </a:r>
            <a:r>
              <a:rPr lang="en-US" sz="2800" dirty="0" smtClean="0">
                <a:latin typeface="Times New Roman" panose="02020603050405020304" pitchFamily="18" charset="0"/>
                <a:cs typeface="Times New Roman" panose="02020603050405020304" pitchFamily="18" charset="0"/>
              </a:rPr>
              <a:t>: Smoke </a:t>
            </a:r>
            <a:r>
              <a:rPr lang="en-US" sz="2800" u="sng" dirty="0" smtClean="0">
                <a:latin typeface="Times New Roman" panose="02020603050405020304" pitchFamily="18" charset="0"/>
                <a:cs typeface="Times New Roman" panose="02020603050405020304" pitchFamily="18" charset="0"/>
              </a:rPr>
              <a:t>spills</a:t>
            </a:r>
            <a:r>
              <a:rPr lang="en-US" sz="2800" dirty="0" smtClean="0">
                <a:latin typeface="Times New Roman" panose="02020603050405020304" pitchFamily="18" charset="0"/>
                <a:cs typeface="Times New Roman" panose="02020603050405020304" pitchFamily="18" charset="0"/>
              </a:rPr>
              <a:t> from the front of the overheated car. The driver   </a:t>
            </a:r>
            <a:r>
              <a:rPr lang="en-US" sz="2800" u="sng" dirty="0" smtClean="0">
                <a:latin typeface="Times New Roman" panose="02020603050405020304" pitchFamily="18" charset="0"/>
                <a:cs typeface="Times New Roman" panose="02020603050405020304" pitchFamily="18" charset="0"/>
              </a:rPr>
              <a:t>opens</a:t>
            </a:r>
            <a:r>
              <a:rPr lang="en-US" sz="2800" dirty="0" smtClean="0">
                <a:latin typeface="Times New Roman" panose="02020603050405020304" pitchFamily="18" charset="0"/>
                <a:cs typeface="Times New Roman" panose="02020603050405020304" pitchFamily="18" charset="0"/>
              </a:rPr>
              <a:t> up the hood, then </a:t>
            </a:r>
            <a:r>
              <a:rPr lang="en-US" sz="2800" u="sng" dirty="0" smtClean="0">
                <a:latin typeface="Times New Roman" panose="02020603050405020304" pitchFamily="18" charset="0"/>
                <a:cs typeface="Times New Roman" panose="02020603050405020304" pitchFamily="18" charset="0"/>
              </a:rPr>
              <a:t>jumps</a:t>
            </a:r>
            <a:r>
              <a:rPr lang="en-US" sz="2800" dirty="0" smtClean="0">
                <a:latin typeface="Times New Roman" panose="02020603050405020304" pitchFamily="18" charset="0"/>
                <a:cs typeface="Times New Roman" panose="02020603050405020304" pitchFamily="18" charset="0"/>
              </a:rPr>
              <a:t> back as steam billows out. </a:t>
            </a:r>
          </a:p>
          <a:p>
            <a:pPr marL="0" indent="0">
              <a:buNone/>
            </a:pPr>
            <a:r>
              <a:rPr lang="en-US" sz="2800" dirty="0" smtClean="0">
                <a:latin typeface="Times New Roman" panose="02020603050405020304" pitchFamily="18" charset="0"/>
                <a:cs typeface="Times New Roman" panose="02020603050405020304" pitchFamily="18" charset="0"/>
              </a:rPr>
              <a:t>Or the verbs must be consistently in the past tense: </a:t>
            </a:r>
          </a:p>
          <a:p>
            <a:pPr marL="0" indent="0">
              <a:buNone/>
            </a:pPr>
            <a:r>
              <a:rPr lang="en-US" sz="2800" dirty="0" smtClean="0">
                <a:solidFill>
                  <a:srgbClr val="FF0000"/>
                </a:solidFill>
                <a:latin typeface="Times New Roman" panose="02020603050405020304" pitchFamily="18" charset="0"/>
                <a:cs typeface="Times New Roman" panose="02020603050405020304" pitchFamily="18" charset="0"/>
              </a:rPr>
              <a:t>Correct</a:t>
            </a:r>
            <a:r>
              <a:rPr lang="en-US" sz="2800" dirty="0" smtClean="0">
                <a:latin typeface="Times New Roman" panose="02020603050405020304" pitchFamily="18" charset="0"/>
                <a:cs typeface="Times New Roman" panose="02020603050405020304" pitchFamily="18" charset="0"/>
              </a:rPr>
              <a:t>: Smoke </a:t>
            </a:r>
            <a:r>
              <a:rPr lang="en-US" sz="2800" u="sng" dirty="0" smtClean="0">
                <a:latin typeface="Times New Roman" panose="02020603050405020304" pitchFamily="18" charset="0"/>
                <a:cs typeface="Times New Roman" panose="02020603050405020304" pitchFamily="18" charset="0"/>
              </a:rPr>
              <a:t>spilled</a:t>
            </a:r>
            <a:r>
              <a:rPr lang="en-US" sz="2800" dirty="0" smtClean="0">
                <a:latin typeface="Times New Roman" panose="02020603050405020304" pitchFamily="18" charset="0"/>
                <a:cs typeface="Times New Roman" panose="02020603050405020304" pitchFamily="18" charset="0"/>
              </a:rPr>
              <a:t> from the front of the overheated car. The driver </a:t>
            </a:r>
            <a:r>
              <a:rPr lang="en-US" sz="2800" u="sng" dirty="0" smtClean="0">
                <a:latin typeface="Times New Roman" panose="02020603050405020304" pitchFamily="18" charset="0"/>
                <a:cs typeface="Times New Roman" panose="02020603050405020304" pitchFamily="18" charset="0"/>
              </a:rPr>
              <a:t>opened</a:t>
            </a:r>
            <a:r>
              <a:rPr lang="en-US" sz="2800" dirty="0" smtClean="0">
                <a:latin typeface="Times New Roman" panose="02020603050405020304" pitchFamily="18" charset="0"/>
                <a:cs typeface="Times New Roman" panose="02020603050405020304" pitchFamily="18" charset="0"/>
              </a:rPr>
              <a:t> up the hood, then </a:t>
            </a:r>
            <a:r>
              <a:rPr lang="en-US" sz="2800" u="sng" dirty="0" smtClean="0">
                <a:latin typeface="Times New Roman" panose="02020603050405020304" pitchFamily="18" charset="0"/>
                <a:cs typeface="Times New Roman" panose="02020603050405020304" pitchFamily="18" charset="0"/>
              </a:rPr>
              <a:t>jumped</a:t>
            </a:r>
            <a:r>
              <a:rPr lang="en-US" sz="2800" dirty="0" smtClean="0">
                <a:latin typeface="Times New Roman" panose="02020603050405020304" pitchFamily="18" charset="0"/>
                <a:cs typeface="Times New Roman" panose="02020603050405020304" pitchFamily="18" charset="0"/>
              </a:rPr>
              <a:t> back as steam billowed out. </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ACTIVITY ON 249</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909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85292"/>
            <a:ext cx="9404723" cy="1400530"/>
          </a:xfrm>
        </p:spPr>
        <p:txBody>
          <a:bodyPr/>
          <a:lstStyle/>
          <a:p>
            <a:r>
              <a:rPr lang="en-US" b="1" i="1" dirty="0" smtClean="0">
                <a:solidFill>
                  <a:schemeClr val="tx1"/>
                </a:solidFill>
                <a:latin typeface="Times New Roman" panose="02020603050405020304" pitchFamily="18" charset="0"/>
                <a:cs typeface="Times New Roman" panose="02020603050405020304" pitchFamily="18" charset="0"/>
              </a:rPr>
              <a:t>Pronoun Consistency</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4220" y="1280186"/>
            <a:ext cx="8946541" cy="4195481"/>
          </a:xfrm>
        </p:spPr>
        <p:txBody>
          <a:bodyPr>
            <a:noAutofit/>
          </a:bodyPr>
          <a:lstStyle/>
          <a:p>
            <a:r>
              <a:rPr lang="en-US" sz="2400" dirty="0" smtClean="0">
                <a:latin typeface="Times New Roman" panose="02020603050405020304" pitchFamily="18" charset="0"/>
                <a:cs typeface="Times New Roman" panose="02020603050405020304" pitchFamily="18" charset="0"/>
              </a:rPr>
              <a:t>Pronouns should not shift their point of view unnecessarily</a:t>
            </a:r>
          </a:p>
          <a:p>
            <a:r>
              <a:rPr lang="en-US" sz="2400" dirty="0" smtClean="0">
                <a:latin typeface="Times New Roman" panose="02020603050405020304" pitchFamily="18" charset="0"/>
                <a:cs typeface="Times New Roman" panose="02020603050405020304" pitchFamily="18" charset="0"/>
              </a:rPr>
              <a:t>For instance, if you start writing in the first-person </a:t>
            </a:r>
            <a:r>
              <a:rPr lang="en-US" sz="2400" i="1"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don’t jump suddenly to the second-person </a:t>
            </a:r>
            <a:r>
              <a:rPr lang="en-US" sz="2400" i="1" dirty="0" smtClean="0">
                <a:latin typeface="Times New Roman" panose="02020603050405020304" pitchFamily="18" charset="0"/>
                <a:cs typeface="Times New Roman" panose="02020603050405020304" pitchFamily="18" charset="0"/>
              </a:rPr>
              <a:t>you</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Or if you are writing in the third-person </a:t>
            </a:r>
            <a:r>
              <a:rPr lang="en-US" sz="2400" i="1" dirty="0" smtClean="0">
                <a:latin typeface="Times New Roman" panose="02020603050405020304" pitchFamily="18" charset="0"/>
                <a:cs typeface="Times New Roman" panose="02020603050405020304" pitchFamily="18" charset="0"/>
              </a:rPr>
              <a:t>they</a:t>
            </a:r>
            <a:r>
              <a:rPr lang="en-US" sz="2400" dirty="0" smtClean="0">
                <a:latin typeface="Times New Roman" panose="02020603050405020304" pitchFamily="18" charset="0"/>
                <a:cs typeface="Times New Roman" panose="02020603050405020304" pitchFamily="18" charset="0"/>
              </a:rPr>
              <a:t>, don’t shift unexpectedly to </a:t>
            </a:r>
            <a:r>
              <a:rPr lang="en-US" sz="2400" i="1" dirty="0" smtClean="0">
                <a:latin typeface="Times New Roman" panose="02020603050405020304" pitchFamily="18" charset="0"/>
                <a:cs typeface="Times New Roman" panose="02020603050405020304" pitchFamily="18" charset="0"/>
              </a:rPr>
              <a:t>you</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Example:</a:t>
            </a: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Error</a:t>
            </a:r>
            <a:r>
              <a:rPr lang="en-US" sz="2400" dirty="0" smtClean="0">
                <a:latin typeface="Times New Roman" panose="02020603050405020304" pitchFamily="18" charset="0"/>
                <a:cs typeface="Times New Roman" panose="02020603050405020304" pitchFamily="18" charset="0"/>
              </a:rPr>
              <a:t>: Someone who is dieting should have the support of friends; you should also have plenty of willpower.</a:t>
            </a: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Correct</a:t>
            </a:r>
            <a:r>
              <a:rPr lang="en-US" sz="2400" dirty="0" smtClean="0">
                <a:latin typeface="Times New Roman" panose="02020603050405020304" pitchFamily="18" charset="0"/>
                <a:cs typeface="Times New Roman" panose="02020603050405020304" pitchFamily="18" charset="0"/>
              </a:rPr>
              <a:t>: Someone who is dieting should have the support of friends; he or she should also have plenty of willpower.</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ACTIVITY on 251</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2749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TotalTime>
  <Words>327</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Ion</vt:lpstr>
      <vt:lpstr>Consistent Point of View</vt:lpstr>
      <vt:lpstr>Consider this Paragraph</vt:lpstr>
      <vt:lpstr>Consistency of Verb/Tense</vt:lpstr>
      <vt:lpstr>Example</vt:lpstr>
      <vt:lpstr>Pronoun Consistency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Consistent Point of View</dc:title>
  <dc:creator>Faiza Mumtaz</dc:creator>
  <cp:lastModifiedBy>Faiza Mumtaz</cp:lastModifiedBy>
  <cp:revision>2</cp:revision>
  <dcterms:created xsi:type="dcterms:W3CDTF">2020-12-02T09:22:58Z</dcterms:created>
  <dcterms:modified xsi:type="dcterms:W3CDTF">2020-12-02T09:32:42Z</dcterms:modified>
</cp:coreProperties>
</file>