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43"/>
  </p:notesMasterIdLst>
  <p:handoutMasterIdLst>
    <p:handoutMasterId r:id="rId44"/>
  </p:handoutMasterIdLst>
  <p:sldIdLst>
    <p:sldId id="256"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79" r:id="rId22"/>
    <p:sldId id="285" r:id="rId23"/>
    <p:sldId id="286" r:id="rId24"/>
    <p:sldId id="287" r:id="rId25"/>
    <p:sldId id="288" r:id="rId26"/>
    <p:sldId id="289" r:id="rId27"/>
    <p:sldId id="294" r:id="rId28"/>
    <p:sldId id="293" r:id="rId29"/>
    <p:sldId id="290" r:id="rId30"/>
    <p:sldId id="291" r:id="rId31"/>
    <p:sldId id="292" r:id="rId32"/>
    <p:sldId id="311" r:id="rId33"/>
    <p:sldId id="312" r:id="rId34"/>
    <p:sldId id="313" r:id="rId35"/>
    <p:sldId id="314" r:id="rId36"/>
    <p:sldId id="315" r:id="rId37"/>
    <p:sldId id="316" r:id="rId38"/>
    <p:sldId id="317" r:id="rId39"/>
    <p:sldId id="318" r:id="rId40"/>
    <p:sldId id="282" r:id="rId41"/>
    <p:sldId id="283" r:id="rId4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432" y="53"/>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12/13/2020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12/13/2020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42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5801655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99542E4-2CCF-42F6-9D92-ED568035133D}" type="slidenum">
              <a:rPr lang="en-US" smtClean="0"/>
              <a:pPr/>
              <a:t>‹#›</a:t>
            </a:fld>
            <a:endParaRPr lang="en-US"/>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4584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7633518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27089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212817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25859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35050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73849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35320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4808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19898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52072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4757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60431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04867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32"/>
            <a:ext cx="2356060"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1DC1F7-A9E9-4D8B-8C97-C74523B2CF2A}" type="datetimeFigureOut">
              <a:rPr lang="en-US" smtClean="0"/>
              <a:pPr/>
              <a:t>12/13/2020</a:t>
            </a:fld>
            <a:endParaRPr lang="en-US"/>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9629064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9296400" cy="3200400"/>
          </a:xfrm>
        </p:spPr>
        <p:txBody>
          <a:bodyPr/>
          <a:lstStyle/>
          <a:p>
            <a:r>
              <a:rPr lang="en-US" b="1" dirty="0">
                <a:latin typeface="Times New Roman" panose="02020603050405020304" pitchFamily="18" charset="0"/>
                <a:cs typeface="Times New Roman" panose="02020603050405020304" pitchFamily="18" charset="0"/>
              </a:rPr>
              <a:t>Technical Descriptive Writing</a:t>
            </a:r>
            <a:endParaRPr lang="en-US" b="1" i="1" dirty="0"/>
          </a:p>
        </p:txBody>
      </p:sp>
      <p:sp>
        <p:nvSpPr>
          <p:cNvPr id="3" name="Subtitle 2"/>
          <p:cNvSpPr>
            <a:spLocks noGrp="1"/>
          </p:cNvSpPr>
          <p:nvPr>
            <p:ph type="subTitle" idx="1"/>
          </p:nvPr>
        </p:nvSpPr>
        <p:spPr/>
        <p:txBody>
          <a:bodyPr>
            <a:normAutofit/>
          </a:bodyPr>
          <a:lstStyle/>
          <a:p>
            <a:endParaRPr lang="en-US" dirty="0">
              <a:solidFill>
                <a:srgbClr val="96B86B"/>
              </a:solidFill>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Overview Paragraph</a:t>
            </a:r>
          </a:p>
        </p:txBody>
      </p:sp>
      <p:sp>
        <p:nvSpPr>
          <p:cNvPr id="3" name="Content Placeholder 2"/>
          <p:cNvSpPr>
            <a:spLocks noGrp="1"/>
          </p:cNvSpPr>
          <p:nvPr>
            <p:ph idx="1"/>
          </p:nvPr>
        </p:nvSpPr>
        <p:spPr/>
        <p:txBody>
          <a:bodyPr>
            <a:normAutofit/>
          </a:bodyPr>
          <a:lstStyle/>
          <a:p>
            <a:r>
              <a:rPr lang="en-US" sz="2400" dirty="0"/>
              <a:t>An Overview simply means a </a:t>
            </a:r>
            <a:r>
              <a:rPr lang="en-US" sz="2400" b="1" dirty="0"/>
              <a:t>summary of the main features </a:t>
            </a:r>
            <a:r>
              <a:rPr lang="en-US" sz="2400" dirty="0"/>
              <a:t>that you are going to discuss in the body paragraphs. </a:t>
            </a:r>
            <a:r>
              <a:rPr lang="en-US" sz="2400" b="1" dirty="0"/>
              <a:t>Don't use any data </a:t>
            </a:r>
            <a:r>
              <a:rPr lang="en-US" sz="2400" dirty="0"/>
              <a:t>in this paragraph, just state the </a:t>
            </a:r>
            <a:r>
              <a:rPr lang="en-US" sz="2400" b="1" dirty="0"/>
              <a:t>obvious feature </a:t>
            </a:r>
            <a:r>
              <a:rPr lang="en-US" sz="2400" dirty="0"/>
              <a:t>that you see in the diagrams. You are writing this paragraph just to convey a general idea about your essay to the readers</a:t>
            </a:r>
            <a:r>
              <a:rPr lang="en-US" sz="2400" dirty="0" smtClean="0"/>
              <a:t>.</a:t>
            </a:r>
          </a:p>
          <a:p>
            <a:endParaRPr lang="en-US" sz="2400" dirty="0"/>
          </a:p>
        </p:txBody>
      </p:sp>
    </p:spTree>
    <p:extLst>
      <p:ext uri="{BB962C8B-B14F-4D97-AF65-F5344CB8AC3E}">
        <p14:creationId xmlns:p14="http://schemas.microsoft.com/office/powerpoint/2010/main" val="406972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09600"/>
            <a:ext cx="8909366" cy="1280890"/>
          </a:xfrm>
        </p:spPr>
        <p:txBody>
          <a:bodyPr/>
          <a:lstStyle/>
          <a:p>
            <a:r>
              <a:rPr lang="en-US" b="1" dirty="0"/>
              <a:t>For the Example Provided:</a:t>
            </a:r>
            <a:endParaRPr lang="en-US" dirty="0"/>
          </a:p>
        </p:txBody>
      </p:sp>
      <p:sp>
        <p:nvSpPr>
          <p:cNvPr id="3" name="Content Placeholder 2"/>
          <p:cNvSpPr>
            <a:spLocks noGrp="1"/>
          </p:cNvSpPr>
          <p:nvPr>
            <p:ph idx="1"/>
          </p:nvPr>
        </p:nvSpPr>
        <p:spPr/>
        <p:txBody>
          <a:bodyPr>
            <a:noAutofit/>
          </a:bodyPr>
          <a:lstStyle/>
          <a:p>
            <a:pPr fontAlgn="base"/>
            <a:r>
              <a:rPr lang="en-US" sz="2400" b="1" dirty="0"/>
              <a:t>Sentence 1(Summary Statement 1)</a:t>
            </a:r>
          </a:p>
          <a:p>
            <a:pPr marL="0" indent="0" fontAlgn="base">
              <a:buNone/>
            </a:pPr>
            <a:r>
              <a:rPr lang="en-US" sz="2400" dirty="0"/>
              <a:t>"Overall, instead of obvious fluctuation of production level, petroleum remained the highest level of fuel production in the whole period</a:t>
            </a:r>
            <a:r>
              <a:rPr lang="en-US" sz="2400" dirty="0" smtClean="0"/>
              <a:t>."</a:t>
            </a:r>
            <a:endParaRPr lang="en-US" sz="2400" dirty="0"/>
          </a:p>
          <a:p>
            <a:pPr fontAlgn="base"/>
            <a:r>
              <a:rPr lang="en-US" sz="2400" b="1" dirty="0"/>
              <a:t>Sentence 2(Summary Statement 2)</a:t>
            </a:r>
          </a:p>
          <a:p>
            <a:pPr marL="0" indent="0" fontAlgn="base">
              <a:buNone/>
            </a:pPr>
            <a:r>
              <a:rPr lang="en-US" sz="2400" dirty="0"/>
              <a:t>"However, Coal went through a steady decline over the time. Whereas, Natural Gas started rising sharp after quite a long period of stagnant level of production</a:t>
            </a:r>
            <a:r>
              <a:rPr lang="en-US" sz="2400" dirty="0" smtClean="0"/>
              <a:t>."</a:t>
            </a:r>
            <a:endParaRPr lang="en-US" sz="2400" dirty="0"/>
          </a:p>
          <a:p>
            <a:pPr fontAlgn="base"/>
            <a:r>
              <a:rPr lang="en-US" sz="2400" b="1" dirty="0"/>
              <a:t>Sentence 3(Outline Sentence)</a:t>
            </a:r>
          </a:p>
          <a:p>
            <a:pPr marL="0" indent="0" fontAlgn="base">
              <a:buNone/>
            </a:pPr>
            <a:r>
              <a:rPr lang="en-US" sz="2400" dirty="0"/>
              <a:t>"Significant features are discussed in the following paragraphs."</a:t>
            </a:r>
            <a:endParaRPr lang="en-US" sz="2400" b="0" i="0" dirty="0">
              <a:effectLst/>
            </a:endParaRPr>
          </a:p>
        </p:txBody>
      </p:sp>
    </p:spTree>
    <p:extLst>
      <p:ext uri="{BB962C8B-B14F-4D97-AF65-F5344CB8AC3E}">
        <p14:creationId xmlns:p14="http://schemas.microsoft.com/office/powerpoint/2010/main" val="94003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609600"/>
            <a:ext cx="8909366" cy="1280890"/>
          </a:xfrm>
        </p:spPr>
        <p:txBody>
          <a:bodyPr/>
          <a:lstStyle/>
          <a:p>
            <a:r>
              <a:rPr lang="en-US" b="1" dirty="0"/>
              <a:t>Complete Overview Paragraph</a:t>
            </a:r>
          </a:p>
        </p:txBody>
      </p:sp>
      <p:sp>
        <p:nvSpPr>
          <p:cNvPr id="3" name="Content Placeholder 2"/>
          <p:cNvSpPr>
            <a:spLocks noGrp="1"/>
          </p:cNvSpPr>
          <p:nvPr>
            <p:ph idx="1"/>
          </p:nvPr>
        </p:nvSpPr>
        <p:spPr/>
        <p:txBody>
          <a:bodyPr>
            <a:noAutofit/>
          </a:bodyPr>
          <a:lstStyle/>
          <a:p>
            <a:r>
              <a:rPr lang="en-US" sz="3200" dirty="0"/>
              <a:t>"Overall, instead of obvious fluctuation of production level, Petroleum remained the highest level of fuel production in the whole period. However, Coal went through a steady decline over the time. Whereas, Natural Gas started rising sharp after quite a long period of stagnant level of production. Significant features are discussed in the following paragraphs."</a:t>
            </a:r>
          </a:p>
        </p:txBody>
      </p:sp>
    </p:spTree>
    <p:extLst>
      <p:ext uri="{BB962C8B-B14F-4D97-AF65-F5344CB8AC3E}">
        <p14:creationId xmlns:p14="http://schemas.microsoft.com/office/powerpoint/2010/main" val="246543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8909366" cy="1280890"/>
          </a:xfrm>
        </p:spPr>
        <p:txBody>
          <a:bodyPr/>
          <a:lstStyle/>
          <a:p>
            <a:r>
              <a:rPr lang="en-US" b="1" dirty="0"/>
              <a:t>6. Body Paragraph 1</a:t>
            </a:r>
          </a:p>
        </p:txBody>
      </p:sp>
      <p:sp>
        <p:nvSpPr>
          <p:cNvPr id="3" name="Content Placeholder 2"/>
          <p:cNvSpPr>
            <a:spLocks noGrp="1"/>
          </p:cNvSpPr>
          <p:nvPr>
            <p:ph idx="1"/>
          </p:nvPr>
        </p:nvSpPr>
        <p:spPr>
          <a:xfrm>
            <a:off x="2055812" y="1600200"/>
            <a:ext cx="8913078" cy="3777622"/>
          </a:xfrm>
        </p:spPr>
        <p:txBody>
          <a:bodyPr>
            <a:noAutofit/>
          </a:bodyPr>
          <a:lstStyle/>
          <a:p>
            <a:pPr fontAlgn="base"/>
            <a:r>
              <a:rPr lang="en-US" sz="2000" b="1" dirty="0"/>
              <a:t>Sentence 1(First Major Point)</a:t>
            </a:r>
          </a:p>
          <a:p>
            <a:pPr marL="0" indent="0" fontAlgn="base">
              <a:buNone/>
            </a:pPr>
            <a:r>
              <a:rPr lang="en-US" sz="2000" dirty="0"/>
              <a:t>"Though its production went through ups and downs, Petroleum was always the largest level of fuel production comparing the other two</a:t>
            </a:r>
            <a:r>
              <a:rPr lang="en-US" sz="2000" dirty="0" smtClean="0"/>
              <a:t>."</a:t>
            </a:r>
            <a:endParaRPr lang="en-US" sz="2000" dirty="0"/>
          </a:p>
          <a:p>
            <a:pPr fontAlgn="base"/>
            <a:r>
              <a:rPr lang="en-US" sz="2000" b="1" dirty="0"/>
              <a:t>Sentence 2(Second Major Point)</a:t>
            </a:r>
          </a:p>
          <a:p>
            <a:pPr marL="0" indent="0" fontAlgn="base">
              <a:buNone/>
            </a:pPr>
            <a:r>
              <a:rPr lang="en-US" sz="2000" dirty="0"/>
              <a:t>"Producing 80 million </a:t>
            </a:r>
            <a:r>
              <a:rPr lang="en-US" sz="2000" dirty="0" err="1"/>
              <a:t>tonnes</a:t>
            </a:r>
            <a:r>
              <a:rPr lang="en-US" sz="2000" dirty="0"/>
              <a:t> a year, Coal was the second major fuel production in 1981</a:t>
            </a:r>
            <a:r>
              <a:rPr lang="en-US" sz="2000" dirty="0" smtClean="0"/>
              <a:t>."</a:t>
            </a:r>
            <a:endParaRPr lang="en-US" sz="2000" dirty="0"/>
          </a:p>
          <a:p>
            <a:pPr fontAlgn="base"/>
            <a:r>
              <a:rPr lang="en-US" sz="2000" b="1" dirty="0"/>
              <a:t>Sentence 3(Extension Sentence 1)</a:t>
            </a:r>
          </a:p>
          <a:p>
            <a:pPr marL="0" indent="0" fontAlgn="base">
              <a:buNone/>
            </a:pPr>
            <a:r>
              <a:rPr lang="en-US" sz="2000" dirty="0"/>
              <a:t>"Though the production level of Petroleum always kept fluctuating between 100 and 120 million </a:t>
            </a:r>
            <a:r>
              <a:rPr lang="en-US" sz="2000" dirty="0" err="1"/>
              <a:t>tonnes</a:t>
            </a:r>
            <a:r>
              <a:rPr lang="en-US" sz="2000" dirty="0"/>
              <a:t>, Coal experienced a steady decline over the period</a:t>
            </a:r>
            <a:r>
              <a:rPr lang="en-US" sz="2000" dirty="0" smtClean="0"/>
              <a:t>."</a:t>
            </a:r>
            <a:endParaRPr lang="en-US" sz="2000" dirty="0"/>
          </a:p>
          <a:p>
            <a:pPr fontAlgn="base"/>
            <a:r>
              <a:rPr lang="en-US" sz="2000" b="1" dirty="0"/>
              <a:t>Sentence 4(Extension Sentence 2)</a:t>
            </a:r>
          </a:p>
          <a:p>
            <a:pPr marL="0" indent="0" fontAlgn="base">
              <a:buNone/>
            </a:pPr>
            <a:r>
              <a:rPr lang="en-US" sz="2000" dirty="0"/>
              <a:t>"Eventually in 2000, it ended up with producing the lowest level among the three major fuels."</a:t>
            </a:r>
            <a:endParaRPr lang="en-US" sz="2000" b="0" i="0" dirty="0">
              <a:effectLst/>
            </a:endParaRPr>
          </a:p>
        </p:txBody>
      </p:sp>
    </p:spTree>
    <p:extLst>
      <p:ext uri="{BB962C8B-B14F-4D97-AF65-F5344CB8AC3E}">
        <p14:creationId xmlns:p14="http://schemas.microsoft.com/office/powerpoint/2010/main" val="345154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609600"/>
            <a:ext cx="8909366" cy="1280890"/>
          </a:xfrm>
        </p:spPr>
        <p:txBody>
          <a:bodyPr>
            <a:normAutofit/>
          </a:bodyPr>
          <a:lstStyle/>
          <a:p>
            <a:pPr fontAlgn="base"/>
            <a:r>
              <a:rPr lang="en-US" b="1" dirty="0"/>
              <a:t>Complete Body Paragraph </a:t>
            </a:r>
            <a:r>
              <a:rPr lang="en-US" b="1" dirty="0" smtClean="0"/>
              <a:t>1</a:t>
            </a:r>
            <a:endParaRPr lang="en-US" b="1" dirty="0"/>
          </a:p>
        </p:txBody>
      </p:sp>
      <p:sp>
        <p:nvSpPr>
          <p:cNvPr id="3" name="Content Placeholder 2"/>
          <p:cNvSpPr>
            <a:spLocks noGrp="1"/>
          </p:cNvSpPr>
          <p:nvPr>
            <p:ph idx="1"/>
          </p:nvPr>
        </p:nvSpPr>
        <p:spPr/>
        <p:txBody>
          <a:bodyPr>
            <a:noAutofit/>
          </a:bodyPr>
          <a:lstStyle/>
          <a:p>
            <a:r>
              <a:rPr lang="en-US" sz="2800" dirty="0"/>
              <a:t>"Though its production went through ups and downs, Petroleum was always the largest level of fuel production comparing the other two. Producing 80 million </a:t>
            </a:r>
            <a:r>
              <a:rPr lang="en-US" sz="2800" dirty="0" err="1"/>
              <a:t>tonnes</a:t>
            </a:r>
            <a:r>
              <a:rPr lang="en-US" sz="2800" dirty="0"/>
              <a:t> a year, Coal was the second major fuel production in 1981. Though the  production level of Petroleum always kept fluctuating between 100 and 120 million </a:t>
            </a:r>
            <a:r>
              <a:rPr lang="en-US" sz="2800" dirty="0" err="1"/>
              <a:t>tonnes</a:t>
            </a:r>
            <a:r>
              <a:rPr lang="en-US" sz="2800" dirty="0"/>
              <a:t>, Coal experienced a steady decline over the period. Eventually in 2000, it ended up with producing the lowest level among the three major fuels."</a:t>
            </a:r>
          </a:p>
        </p:txBody>
      </p:sp>
    </p:spTree>
    <p:extLst>
      <p:ext uri="{BB962C8B-B14F-4D97-AF65-F5344CB8AC3E}">
        <p14:creationId xmlns:p14="http://schemas.microsoft.com/office/powerpoint/2010/main" val="187389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457200"/>
            <a:ext cx="8909366" cy="1280890"/>
          </a:xfrm>
        </p:spPr>
        <p:txBody>
          <a:bodyPr>
            <a:normAutofit/>
          </a:bodyPr>
          <a:lstStyle/>
          <a:p>
            <a:pPr fontAlgn="base"/>
            <a:r>
              <a:rPr lang="en-US" b="1" dirty="0"/>
              <a:t>7. Body Paragraph </a:t>
            </a:r>
            <a:r>
              <a:rPr lang="en-US" b="1" dirty="0" smtClean="0"/>
              <a:t>2</a:t>
            </a:r>
            <a:endParaRPr lang="en-US" b="1" dirty="0"/>
          </a:p>
        </p:txBody>
      </p:sp>
      <p:sp>
        <p:nvSpPr>
          <p:cNvPr id="3" name="Content Placeholder 2"/>
          <p:cNvSpPr>
            <a:spLocks noGrp="1"/>
          </p:cNvSpPr>
          <p:nvPr>
            <p:ph idx="1"/>
          </p:nvPr>
        </p:nvSpPr>
        <p:spPr>
          <a:xfrm>
            <a:off x="2360612" y="1295400"/>
            <a:ext cx="8913078" cy="3777622"/>
          </a:xfrm>
        </p:spPr>
        <p:txBody>
          <a:bodyPr>
            <a:noAutofit/>
          </a:bodyPr>
          <a:lstStyle/>
          <a:p>
            <a:pPr fontAlgn="base"/>
            <a:r>
              <a:rPr lang="en-US" sz="2400" b="1" dirty="0"/>
              <a:t>Sentence 1(Exceptional Feature)</a:t>
            </a:r>
          </a:p>
          <a:p>
            <a:pPr marL="0" indent="0" fontAlgn="base">
              <a:buNone/>
            </a:pPr>
            <a:r>
              <a:rPr lang="en-US" sz="2400" dirty="0"/>
              <a:t>"On the other hand, Natural Gas never experienced decline in this whole period, though it started 3rd in 1981 and passed a long stagnant production level</a:t>
            </a:r>
            <a:r>
              <a:rPr lang="en-US" sz="2400" dirty="0" smtClean="0"/>
              <a:t>."</a:t>
            </a:r>
            <a:endParaRPr lang="en-US" sz="2400" dirty="0"/>
          </a:p>
          <a:p>
            <a:pPr fontAlgn="base"/>
            <a:r>
              <a:rPr lang="en-US" sz="2400" b="1" dirty="0"/>
              <a:t>Sentence 2(Extension of the Exceptional Feature) </a:t>
            </a:r>
          </a:p>
          <a:p>
            <a:pPr marL="0" indent="0" fontAlgn="base">
              <a:buNone/>
            </a:pPr>
            <a:r>
              <a:rPr lang="en-US" sz="2400" dirty="0"/>
              <a:t>"Bisecting Coal at 50 million </a:t>
            </a:r>
            <a:r>
              <a:rPr lang="en-US" sz="2400" dirty="0" err="1"/>
              <a:t>tonnes</a:t>
            </a:r>
            <a:r>
              <a:rPr lang="en-US" sz="2400" dirty="0"/>
              <a:t>, Natural Gas started increasing sharp and remained the only rising fuel at the end of the period</a:t>
            </a:r>
            <a:r>
              <a:rPr lang="en-US" sz="2400" dirty="0" smtClean="0"/>
              <a:t>."</a:t>
            </a:r>
            <a:endParaRPr lang="en-US" sz="2400" dirty="0"/>
          </a:p>
          <a:p>
            <a:pPr fontAlgn="base"/>
            <a:r>
              <a:rPr lang="en-US" sz="2400" b="1" dirty="0"/>
              <a:t>Sentence 3(Final Sentence)</a:t>
            </a:r>
          </a:p>
          <a:p>
            <a:pPr marL="0" indent="0" fontAlgn="base">
              <a:buNone/>
            </a:pPr>
            <a:r>
              <a:rPr lang="en-US" sz="2400" dirty="0"/>
              <a:t>"Finally, instead of major fluctuations, Petroleum remained at the highest level of production, Coal experienced a steady decline and only Natural Gas was rising at the end of the period."</a:t>
            </a:r>
            <a:endParaRPr lang="en-US" sz="2400" b="0" i="0" dirty="0">
              <a:effectLst/>
            </a:endParaRPr>
          </a:p>
        </p:txBody>
      </p:sp>
    </p:spTree>
    <p:extLst>
      <p:ext uri="{BB962C8B-B14F-4D97-AF65-F5344CB8AC3E}">
        <p14:creationId xmlns:p14="http://schemas.microsoft.com/office/powerpoint/2010/main" val="56430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533400"/>
            <a:ext cx="8909366" cy="1280890"/>
          </a:xfrm>
        </p:spPr>
        <p:txBody>
          <a:bodyPr>
            <a:normAutofit/>
          </a:bodyPr>
          <a:lstStyle/>
          <a:p>
            <a:pPr fontAlgn="base"/>
            <a:r>
              <a:rPr lang="en-US" b="1" dirty="0"/>
              <a:t>Complete Body Paragraph </a:t>
            </a:r>
            <a:r>
              <a:rPr lang="en-US" b="1" dirty="0" smtClean="0"/>
              <a:t>2</a:t>
            </a:r>
            <a:endParaRPr lang="en-US" b="1" dirty="0"/>
          </a:p>
        </p:txBody>
      </p:sp>
      <p:sp>
        <p:nvSpPr>
          <p:cNvPr id="3" name="Content Placeholder 2"/>
          <p:cNvSpPr>
            <a:spLocks noGrp="1"/>
          </p:cNvSpPr>
          <p:nvPr>
            <p:ph idx="1"/>
          </p:nvPr>
        </p:nvSpPr>
        <p:spPr>
          <a:xfrm>
            <a:off x="2208212" y="1524000"/>
            <a:ext cx="8913078" cy="3777622"/>
          </a:xfrm>
        </p:spPr>
        <p:txBody>
          <a:bodyPr>
            <a:noAutofit/>
          </a:bodyPr>
          <a:lstStyle/>
          <a:p>
            <a:r>
              <a:rPr lang="en-US" sz="2800" dirty="0"/>
              <a:t>"On the other hand, Natural Gas never experienced decline in this whole period, though it started 3rd in 1981 and passed a long stagnant production level. Bisecting Coal at 50 million </a:t>
            </a:r>
            <a:r>
              <a:rPr lang="en-US" sz="2800" dirty="0" err="1"/>
              <a:t>tonnes</a:t>
            </a:r>
            <a:r>
              <a:rPr lang="en-US" sz="2800" dirty="0"/>
              <a:t>, Natural Gas started increasing sharp and remained the only rising fuel at the end of the period. Finally, instead of major fluctuations, Petroleum remained at the highest level of production, Coal experienced a steady decline and only Natural Gas was rising at the end of the period."</a:t>
            </a:r>
          </a:p>
        </p:txBody>
      </p:sp>
    </p:spTree>
    <p:extLst>
      <p:ext uri="{BB962C8B-B14F-4D97-AF65-F5344CB8AC3E}">
        <p14:creationId xmlns:p14="http://schemas.microsoft.com/office/powerpoint/2010/main" val="289193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304800"/>
            <a:ext cx="8909366" cy="595090"/>
          </a:xfrm>
        </p:spPr>
        <p:txBody>
          <a:bodyPr>
            <a:normAutofit fontScale="90000"/>
          </a:bodyPr>
          <a:lstStyle/>
          <a:p>
            <a:r>
              <a:rPr lang="en-US" b="1" dirty="0" smtClean="0"/>
              <a:t>Complete Version</a:t>
            </a:r>
            <a:endParaRPr lang="en-US" b="1" dirty="0"/>
          </a:p>
        </p:txBody>
      </p:sp>
      <p:sp>
        <p:nvSpPr>
          <p:cNvPr id="3" name="Content Placeholder 2"/>
          <p:cNvSpPr>
            <a:spLocks noGrp="1"/>
          </p:cNvSpPr>
          <p:nvPr>
            <p:ph idx="1"/>
          </p:nvPr>
        </p:nvSpPr>
        <p:spPr>
          <a:xfrm>
            <a:off x="682625" y="899890"/>
            <a:ext cx="11506200" cy="5881910"/>
          </a:xfrm>
        </p:spPr>
        <p:txBody>
          <a:bodyPr>
            <a:noAutofit/>
          </a:bodyPr>
          <a:lstStyle/>
          <a:p>
            <a:pPr marL="0" indent="0" fontAlgn="base">
              <a:buNone/>
            </a:pPr>
            <a:r>
              <a:rPr lang="en-US" sz="2000" dirty="0" smtClean="0"/>
              <a:t>	The </a:t>
            </a:r>
            <a:r>
              <a:rPr lang="en-US" sz="2000" dirty="0"/>
              <a:t>diagram illustrates the production levels of Petroleum, Coal and Natural Gas for a country over the period of 20 years, from 1981 to 2000. Units are measured in </a:t>
            </a:r>
            <a:r>
              <a:rPr lang="en-US" sz="2000" dirty="0" err="1" smtClean="0"/>
              <a:t>tonnes</a:t>
            </a:r>
            <a:r>
              <a:rPr lang="en-US" sz="2000" dirty="0" smtClean="0"/>
              <a:t>.</a:t>
            </a:r>
          </a:p>
          <a:p>
            <a:pPr marL="0" indent="0" fontAlgn="base">
              <a:buNone/>
            </a:pPr>
            <a:r>
              <a:rPr lang="en-US" sz="2000" dirty="0" smtClean="0"/>
              <a:t>	Overall</a:t>
            </a:r>
            <a:r>
              <a:rPr lang="en-US" sz="2000" dirty="0"/>
              <a:t>, instead of obvious fluctuation of production level, Petroleum remained the highest level of fuel production in the whole period. However, Coal went through a steady decline over the time. Whereas, Natural Gas started rising sharp after quite a long period of stagnant level of production. Significant features are discussed in the following paragraphs</a:t>
            </a:r>
            <a:r>
              <a:rPr lang="en-US" sz="2000" dirty="0" smtClean="0"/>
              <a:t>.</a:t>
            </a:r>
            <a:endParaRPr lang="en-US" sz="2000" dirty="0"/>
          </a:p>
          <a:p>
            <a:pPr marL="0" indent="0" fontAlgn="base">
              <a:buNone/>
            </a:pPr>
            <a:r>
              <a:rPr lang="en-US" sz="2000" dirty="0" smtClean="0"/>
              <a:t>	Though</a:t>
            </a:r>
            <a:r>
              <a:rPr lang="en-US" sz="2000" dirty="0"/>
              <a:t> its production went through ups and downs, Petroleum was always the largest level of fuel production comparing the other two. Producing 80 million </a:t>
            </a:r>
            <a:r>
              <a:rPr lang="en-US" sz="2000" dirty="0" err="1"/>
              <a:t>tonnes</a:t>
            </a:r>
            <a:r>
              <a:rPr lang="en-US" sz="2000" dirty="0"/>
              <a:t> a year, Coal was the second major fuel production in 1981. Though the  production level of Petroleum always kept fluctuating between 100 and 120 million </a:t>
            </a:r>
            <a:r>
              <a:rPr lang="en-US" sz="2000" dirty="0" err="1"/>
              <a:t>tonnes</a:t>
            </a:r>
            <a:r>
              <a:rPr lang="en-US" sz="2000" dirty="0"/>
              <a:t>, Coal experienced a steady decline over the period. Eventually in 2000, it ended up with producing the lowest level among the three major fuels</a:t>
            </a:r>
            <a:r>
              <a:rPr lang="en-US" sz="2000" dirty="0" smtClean="0"/>
              <a:t>.</a:t>
            </a:r>
            <a:endParaRPr lang="en-US" sz="2000" dirty="0"/>
          </a:p>
          <a:p>
            <a:pPr marL="0" indent="0" fontAlgn="base">
              <a:buNone/>
            </a:pPr>
            <a:r>
              <a:rPr lang="en-US" sz="2000" dirty="0" smtClean="0"/>
              <a:t>	On </a:t>
            </a:r>
            <a:r>
              <a:rPr lang="en-US" sz="2000" dirty="0"/>
              <a:t>the other hand, Natural Gas never experienced decline in this whole period, though it started 3rd in 1981 and passed a long stagnant production level. Bisecting Coal at 50 million </a:t>
            </a:r>
            <a:r>
              <a:rPr lang="en-US" sz="2000" dirty="0" err="1"/>
              <a:t>tonnes</a:t>
            </a:r>
            <a:r>
              <a:rPr lang="en-US" sz="2000" dirty="0"/>
              <a:t>, Natural Gas started increasing sharp and remained the only rising fuel at the end of the period. Finally, instead of major fluctuations, Petroleum remained at the highest level of production, Coal experienced a steady decline and only Natural Gas was rising at the end of the period</a:t>
            </a:r>
            <a:r>
              <a:rPr lang="en-US" sz="2000" dirty="0" smtClean="0"/>
              <a:t>.</a:t>
            </a:r>
            <a:endParaRPr lang="en-US" sz="2000" dirty="0"/>
          </a:p>
          <a:p>
            <a:pPr marL="0" indent="0">
              <a:buNone/>
            </a:pPr>
            <a:endParaRPr lang="en-US" sz="2000" dirty="0"/>
          </a:p>
        </p:txBody>
      </p:sp>
    </p:spTree>
    <p:extLst>
      <p:ext uri="{BB962C8B-B14F-4D97-AF65-F5344CB8AC3E}">
        <p14:creationId xmlns:p14="http://schemas.microsoft.com/office/powerpoint/2010/main" val="359351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04800"/>
            <a:ext cx="9601200" cy="838200"/>
          </a:xfrm>
        </p:spPr>
        <p:txBody>
          <a:bodyPr/>
          <a:lstStyle/>
          <a:p>
            <a:r>
              <a:rPr lang="en-US" b="1" i="1" dirty="0" smtClean="0"/>
              <a:t>Don’ts </a:t>
            </a:r>
            <a:endParaRPr lang="en-US" b="1" i="1" dirty="0"/>
          </a:p>
        </p:txBody>
      </p:sp>
      <p:sp>
        <p:nvSpPr>
          <p:cNvPr id="3" name="Content Placeholder 2"/>
          <p:cNvSpPr>
            <a:spLocks noGrp="1"/>
          </p:cNvSpPr>
          <p:nvPr>
            <p:ph idx="1"/>
          </p:nvPr>
        </p:nvSpPr>
        <p:spPr>
          <a:xfrm>
            <a:off x="1293814" y="1371600"/>
            <a:ext cx="9601200" cy="4800600"/>
          </a:xfrm>
        </p:spPr>
        <p:txBody>
          <a:bodyPr>
            <a:normAutofit/>
          </a:bodyPr>
          <a:lstStyle/>
          <a:p>
            <a:r>
              <a:rPr lang="en-US" dirty="0" smtClean="0"/>
              <a:t>Don’t </a:t>
            </a:r>
            <a:r>
              <a:rPr lang="en-US" dirty="0"/>
              <a:t>write about everything on the graph. </a:t>
            </a:r>
            <a:endParaRPr lang="en-US" dirty="0" smtClean="0"/>
          </a:p>
          <a:p>
            <a:r>
              <a:rPr lang="en-US" dirty="0" smtClean="0"/>
              <a:t>Pick </a:t>
            </a:r>
            <a:r>
              <a:rPr lang="en-US" dirty="0"/>
              <a:t>the biggest, the smallest, the main points, the main trends. </a:t>
            </a:r>
            <a:endParaRPr lang="en-US" dirty="0" smtClean="0"/>
          </a:p>
          <a:p>
            <a:r>
              <a:rPr lang="en-US" dirty="0" smtClean="0"/>
              <a:t>Group </a:t>
            </a:r>
            <a:r>
              <a:rPr lang="en-US" dirty="0"/>
              <a:t>similar things together </a:t>
            </a:r>
            <a:r>
              <a:rPr lang="en-US" dirty="0" smtClean="0"/>
              <a:t> </a:t>
            </a:r>
          </a:p>
          <a:p>
            <a:r>
              <a:rPr lang="en-US" dirty="0" smtClean="0"/>
              <a:t>Don’t </a:t>
            </a:r>
            <a:r>
              <a:rPr lang="en-US" dirty="0"/>
              <a:t>write about the line or the bar: “The line went up,” “The bar went down.” Instead, write about the idea. “The number of people going to work by train increased gradually.” “Oil production shot up in 1965” </a:t>
            </a:r>
            <a:endParaRPr lang="en-US" dirty="0" smtClean="0"/>
          </a:p>
          <a:p>
            <a:r>
              <a:rPr lang="en-US" dirty="0" smtClean="0"/>
              <a:t>Don’t </a:t>
            </a:r>
            <a:r>
              <a:rPr lang="en-US" dirty="0"/>
              <a:t>use “I feel”, “as I have written,” “as you can see,” etc. Keep it academic. </a:t>
            </a:r>
          </a:p>
          <a:p>
            <a:r>
              <a:rPr lang="en-US" dirty="0" smtClean="0"/>
              <a:t>Don’t </a:t>
            </a:r>
            <a:r>
              <a:rPr lang="en-US" dirty="0"/>
              <a:t>start sentences with But, So, Also, And, For, Since, Because, Although </a:t>
            </a:r>
          </a:p>
        </p:txBody>
      </p:sp>
    </p:spTree>
    <p:extLst>
      <p:ext uri="{BB962C8B-B14F-4D97-AF65-F5344CB8AC3E}">
        <p14:creationId xmlns:p14="http://schemas.microsoft.com/office/powerpoint/2010/main" val="399922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Trends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3812" y="1524000"/>
            <a:ext cx="9753600" cy="5267296"/>
          </a:xfrm>
          <a:prstGeom prst="rect">
            <a:avLst/>
          </a:prstGeom>
        </p:spPr>
      </p:pic>
    </p:spTree>
    <p:extLst>
      <p:ext uri="{BB962C8B-B14F-4D97-AF65-F5344CB8AC3E}">
        <p14:creationId xmlns:p14="http://schemas.microsoft.com/office/powerpoint/2010/main" val="38423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Length &amp; Timing</a:t>
            </a:r>
            <a:endParaRPr lang="en-US" dirty="0"/>
          </a:p>
        </p:txBody>
      </p:sp>
      <p:sp>
        <p:nvSpPr>
          <p:cNvPr id="3" name="Content Placeholder 2"/>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You have to write at least 150 words. </a:t>
            </a:r>
            <a:r>
              <a:rPr lang="en-US" sz="3200" dirty="0" smtClean="0">
                <a:latin typeface="Times New Roman" panose="02020603050405020304" pitchFamily="18" charset="0"/>
                <a:cs typeface="Times New Roman" panose="02020603050405020304" pitchFamily="18" charset="0"/>
              </a:rPr>
              <a:t>(maximum </a:t>
            </a:r>
            <a:r>
              <a:rPr lang="en-US" sz="3200" smtClean="0">
                <a:latin typeface="Times New Roman" panose="02020603050405020304" pitchFamily="18" charset="0"/>
                <a:cs typeface="Times New Roman" panose="02020603050405020304" pitchFamily="18" charset="0"/>
              </a:rPr>
              <a:t>200 words)</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You are advised to spend 20 minutes on this task.</a:t>
            </a:r>
          </a:p>
        </p:txBody>
      </p:sp>
    </p:spTree>
    <p:extLst>
      <p:ext uri="{BB962C8B-B14F-4D97-AF65-F5344CB8AC3E}">
        <p14:creationId xmlns:p14="http://schemas.microsoft.com/office/powerpoint/2010/main" val="36382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Order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3812" y="1821287"/>
            <a:ext cx="9601200" cy="4824891"/>
          </a:xfrm>
          <a:prstGeom prst="rect">
            <a:avLst/>
          </a:prstGeom>
        </p:spPr>
      </p:pic>
    </p:spTree>
    <p:extLst>
      <p:ext uri="{BB962C8B-B14F-4D97-AF65-F5344CB8AC3E}">
        <p14:creationId xmlns:p14="http://schemas.microsoft.com/office/powerpoint/2010/main" val="89128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Trends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2956" y="1828800"/>
            <a:ext cx="9592056" cy="4382310"/>
          </a:xfrm>
          <a:prstGeom prst="rect">
            <a:avLst/>
          </a:prstGeom>
        </p:spPr>
      </p:pic>
    </p:spTree>
    <p:extLst>
      <p:ext uri="{BB962C8B-B14F-4D97-AF65-F5344CB8AC3E}">
        <p14:creationId xmlns:p14="http://schemas.microsoft.com/office/powerpoint/2010/main" val="66339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to show downward trend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4481887"/>
              </p:ext>
            </p:extLst>
          </p:nvPr>
        </p:nvGraphicFramePr>
        <p:xfrm>
          <a:off x="379412" y="1524000"/>
          <a:ext cx="11506200" cy="5064760"/>
        </p:xfrm>
        <a:graphic>
          <a:graphicData uri="http://schemas.openxmlformats.org/drawingml/2006/table">
            <a:tbl>
              <a:tblPr firstRow="1" bandRow="1">
                <a:tableStyleId>{5C22544A-7EE6-4342-B048-85BDC9FD1C3A}</a:tableStyleId>
              </a:tblPr>
              <a:tblGrid>
                <a:gridCol w="1461103"/>
                <a:gridCol w="4291995"/>
                <a:gridCol w="5753102"/>
              </a:tblGrid>
              <a:tr h="394586">
                <a:tc>
                  <a:txBody>
                    <a:bodyPr/>
                    <a:lstStyle/>
                    <a:p>
                      <a:endParaRPr lang="en-US" dirty="0"/>
                    </a:p>
                  </a:txBody>
                  <a:tcPr/>
                </a:tc>
                <a:tc>
                  <a:txBody>
                    <a:bodyPr/>
                    <a:lstStyle/>
                    <a:p>
                      <a:endParaRPr lang="en-US"/>
                    </a:p>
                  </a:txBody>
                  <a:tcPr/>
                </a:tc>
                <a:tc>
                  <a:txBody>
                    <a:bodyPr/>
                    <a:lstStyle/>
                    <a:p>
                      <a:endParaRPr lang="en-US"/>
                    </a:p>
                  </a:txBody>
                  <a:tcPr/>
                </a:tc>
              </a:tr>
              <a:tr h="681067">
                <a:tc>
                  <a:txBody>
                    <a:bodyPr/>
                    <a:lstStyle/>
                    <a:p>
                      <a:r>
                        <a:rPr lang="en-US" sz="1800" b="1" i="0" kern="1200" dirty="0" smtClean="0">
                          <a:solidFill>
                            <a:schemeClr val="dk1"/>
                          </a:solidFill>
                          <a:effectLst/>
                          <a:latin typeface="+mn-lt"/>
                          <a:ea typeface="+mn-ea"/>
                          <a:cs typeface="+mn-cs"/>
                        </a:rPr>
                        <a:t>decline</a:t>
                      </a:r>
                      <a:endParaRPr lang="en-US" dirty="0"/>
                    </a:p>
                  </a:txBody>
                  <a:tcPr/>
                </a:tc>
                <a:tc>
                  <a:txBody>
                    <a:bodyPr/>
                    <a:lstStyle/>
                    <a:p>
                      <a:r>
                        <a:rPr lang="en-US" sz="1800" b="0" i="0" kern="1200" dirty="0" smtClean="0">
                          <a:solidFill>
                            <a:schemeClr val="dk1"/>
                          </a:solidFill>
                          <a:effectLst/>
                          <a:latin typeface="+mn-lt"/>
                          <a:ea typeface="+mn-ea"/>
                          <a:cs typeface="+mn-cs"/>
                        </a:rPr>
                        <a:t>to become less, worse, or lower in value</a:t>
                      </a:r>
                      <a:endParaRPr lang="en-US" dirty="0"/>
                    </a:p>
                  </a:txBody>
                  <a:tcPr/>
                </a:tc>
                <a:tc>
                  <a:txBody>
                    <a:bodyPr/>
                    <a:lstStyle/>
                    <a:p>
                      <a:r>
                        <a:rPr lang="en-US" sz="1800" b="0" i="1" kern="1200" dirty="0" smtClean="0">
                          <a:solidFill>
                            <a:schemeClr val="dk1"/>
                          </a:solidFill>
                          <a:effectLst/>
                          <a:latin typeface="+mn-lt"/>
                          <a:ea typeface="+mn-ea"/>
                          <a:cs typeface="+mn-cs"/>
                        </a:rPr>
                        <a:t>Milk production could </a:t>
                      </a:r>
                      <a:r>
                        <a:rPr lang="en-US" sz="1800" b="1" i="1" kern="1200" dirty="0" smtClean="0">
                          <a:solidFill>
                            <a:schemeClr val="dk1"/>
                          </a:solidFill>
                          <a:effectLst/>
                          <a:latin typeface="+mn-lt"/>
                          <a:ea typeface="+mn-ea"/>
                          <a:cs typeface="+mn-cs"/>
                        </a:rPr>
                        <a:t>decline </a:t>
                      </a:r>
                      <a:r>
                        <a:rPr lang="en-US" sz="1800" b="0" i="1" kern="1200" dirty="0" smtClean="0">
                          <a:solidFill>
                            <a:schemeClr val="dk1"/>
                          </a:solidFill>
                          <a:effectLst/>
                          <a:latin typeface="+mn-lt"/>
                          <a:ea typeface="+mn-ea"/>
                          <a:cs typeface="+mn-cs"/>
                        </a:rPr>
                        <a:t>by 15% or more in the late summer months.</a:t>
                      </a:r>
                      <a:endParaRPr lang="en-US" dirty="0"/>
                    </a:p>
                  </a:txBody>
                  <a:tcPr/>
                </a:tc>
              </a:tr>
              <a:tr h="681067">
                <a:tc>
                  <a:txBody>
                    <a:bodyPr/>
                    <a:lstStyle/>
                    <a:p>
                      <a:r>
                        <a:rPr lang="en-US" sz="1800" b="1" i="0" kern="1200" dirty="0" smtClean="0">
                          <a:solidFill>
                            <a:schemeClr val="dk1"/>
                          </a:solidFill>
                          <a:effectLst/>
                          <a:latin typeface="+mn-lt"/>
                          <a:ea typeface="+mn-ea"/>
                          <a:cs typeface="+mn-cs"/>
                        </a:rPr>
                        <a:t>decrease</a:t>
                      </a:r>
                      <a:endParaRPr lang="en-US" dirty="0"/>
                    </a:p>
                  </a:txBody>
                  <a:tcPr/>
                </a:tc>
                <a:tc>
                  <a:txBody>
                    <a:bodyPr/>
                    <a:lstStyle/>
                    <a:p>
                      <a:r>
                        <a:rPr lang="en-US" sz="1800" b="0" i="0" kern="1200" dirty="0" smtClean="0">
                          <a:solidFill>
                            <a:schemeClr val="dk1"/>
                          </a:solidFill>
                          <a:effectLst/>
                          <a:latin typeface="+mn-lt"/>
                          <a:ea typeface="+mn-ea"/>
                          <a:cs typeface="+mn-cs"/>
                        </a:rPr>
                        <a:t>to become less, or to make something become less</a:t>
                      </a:r>
                      <a:endParaRPr lang="en-US" dirty="0"/>
                    </a:p>
                  </a:txBody>
                  <a:tcPr/>
                </a:tc>
                <a:tc>
                  <a:txBody>
                    <a:bodyPr/>
                    <a:lstStyle/>
                    <a:p>
                      <a:r>
                        <a:rPr lang="en-US" sz="1800" b="0" i="1" kern="1200" dirty="0" smtClean="0">
                          <a:solidFill>
                            <a:schemeClr val="dk1"/>
                          </a:solidFill>
                          <a:effectLst/>
                          <a:latin typeface="+mn-lt"/>
                          <a:ea typeface="+mn-ea"/>
                          <a:cs typeface="+mn-cs"/>
                        </a:rPr>
                        <a:t>The country’s total exports </a:t>
                      </a:r>
                      <a:r>
                        <a:rPr lang="en-US" sz="1800" b="1" i="1" kern="1200" dirty="0" smtClean="0">
                          <a:solidFill>
                            <a:schemeClr val="dk1"/>
                          </a:solidFill>
                          <a:effectLst/>
                          <a:latin typeface="+mn-lt"/>
                          <a:ea typeface="+mn-ea"/>
                          <a:cs typeface="+mn-cs"/>
                        </a:rPr>
                        <a:t>decreased</a:t>
                      </a:r>
                      <a:r>
                        <a:rPr lang="en-US" sz="1800" b="0" i="1" kern="1200" dirty="0" smtClean="0">
                          <a:solidFill>
                            <a:schemeClr val="dk1"/>
                          </a:solidFill>
                          <a:effectLst/>
                          <a:latin typeface="+mn-lt"/>
                          <a:ea typeface="+mn-ea"/>
                          <a:cs typeface="+mn-cs"/>
                        </a:rPr>
                        <a:t> by 6% in 2009.</a:t>
                      </a:r>
                      <a:endParaRPr lang="en-US" dirty="0"/>
                    </a:p>
                  </a:txBody>
                  <a:tcPr/>
                </a:tc>
              </a:tr>
              <a:tr h="681067">
                <a:tc>
                  <a:txBody>
                    <a:bodyPr/>
                    <a:lstStyle/>
                    <a:p>
                      <a:r>
                        <a:rPr lang="en-US" sz="1800" b="1" i="0" kern="1200" dirty="0" smtClean="0">
                          <a:solidFill>
                            <a:schemeClr val="dk1"/>
                          </a:solidFill>
                          <a:effectLst/>
                          <a:latin typeface="+mn-lt"/>
                          <a:ea typeface="+mn-ea"/>
                          <a:cs typeface="+mn-cs"/>
                        </a:rPr>
                        <a:t>collapse</a:t>
                      </a:r>
                      <a:endParaRPr lang="en-US" dirty="0"/>
                    </a:p>
                  </a:txBody>
                  <a:tcPr/>
                </a:tc>
                <a:tc>
                  <a:txBody>
                    <a:bodyPr/>
                    <a:lstStyle/>
                    <a:p>
                      <a:r>
                        <a:rPr lang="en-US" sz="1800" b="0" i="0" kern="1200" dirty="0" smtClean="0">
                          <a:solidFill>
                            <a:schemeClr val="dk1"/>
                          </a:solidFill>
                          <a:effectLst/>
                          <a:latin typeface="+mn-lt"/>
                          <a:ea typeface="+mn-ea"/>
                          <a:cs typeface="+mn-cs"/>
                        </a:rPr>
                        <a:t>to suddenly fall to a much lower level</a:t>
                      </a:r>
                      <a:endParaRPr lang="en-US" dirty="0"/>
                    </a:p>
                  </a:txBody>
                  <a:tcPr/>
                </a:tc>
                <a:tc>
                  <a:txBody>
                    <a:bodyPr/>
                    <a:lstStyle/>
                    <a:p>
                      <a:r>
                        <a:rPr lang="en-US" sz="1800" b="1" i="1" kern="1200" dirty="0" smtClean="0">
                          <a:solidFill>
                            <a:schemeClr val="dk1"/>
                          </a:solidFill>
                          <a:effectLst/>
                          <a:latin typeface="+mn-lt"/>
                          <a:ea typeface="+mn-ea"/>
                          <a:cs typeface="+mn-cs"/>
                        </a:rPr>
                        <a:t>prices/shares </a:t>
                      </a:r>
                      <a:r>
                        <a:rPr lang="en-US" sz="1800" b="1" i="1" kern="1200" dirty="0" err="1" smtClean="0">
                          <a:solidFill>
                            <a:schemeClr val="dk1"/>
                          </a:solidFill>
                          <a:effectLst/>
                          <a:latin typeface="+mn-lt"/>
                          <a:ea typeface="+mn-ea"/>
                          <a:cs typeface="+mn-cs"/>
                        </a:rPr>
                        <a:t>collapse</a:t>
                      </a:r>
                      <a:r>
                        <a:rPr lang="en-US" sz="1800" b="0" i="1" kern="1200" dirty="0" err="1" smtClean="0">
                          <a:solidFill>
                            <a:schemeClr val="dk1"/>
                          </a:solidFill>
                          <a:effectLst/>
                          <a:latin typeface="+mn-lt"/>
                          <a:ea typeface="+mn-ea"/>
                          <a:cs typeface="+mn-cs"/>
                        </a:rPr>
                        <a:t>Share</a:t>
                      </a:r>
                      <a:r>
                        <a:rPr lang="en-US" sz="1800" b="0" i="1" kern="1200" dirty="0" smtClean="0">
                          <a:solidFill>
                            <a:schemeClr val="dk1"/>
                          </a:solidFill>
                          <a:effectLst/>
                          <a:latin typeface="+mn-lt"/>
                          <a:ea typeface="+mn-ea"/>
                          <a:cs typeface="+mn-cs"/>
                        </a:rPr>
                        <a:t> prices </a:t>
                      </a:r>
                      <a:r>
                        <a:rPr lang="en-US" sz="1800" b="1" i="1" kern="1200" dirty="0" smtClean="0">
                          <a:solidFill>
                            <a:schemeClr val="dk1"/>
                          </a:solidFill>
                          <a:effectLst/>
                          <a:latin typeface="+mn-lt"/>
                          <a:ea typeface="+mn-ea"/>
                          <a:cs typeface="+mn-cs"/>
                        </a:rPr>
                        <a:t>collapsed</a:t>
                      </a:r>
                      <a:r>
                        <a:rPr lang="en-US" sz="1800" b="0" i="1" kern="1200" dirty="0" smtClean="0">
                          <a:solidFill>
                            <a:schemeClr val="dk1"/>
                          </a:solidFill>
                          <a:effectLst/>
                          <a:latin typeface="+mn-lt"/>
                          <a:ea typeface="+mn-ea"/>
                          <a:cs typeface="+mn-cs"/>
                        </a:rPr>
                        <a:t> after news of poor trading</a:t>
                      </a:r>
                      <a:endParaRPr lang="en-US" sz="1800" b="0" i="0" kern="1200" dirty="0">
                        <a:solidFill>
                          <a:schemeClr val="dk1"/>
                        </a:solidFill>
                        <a:effectLst/>
                        <a:latin typeface="+mn-lt"/>
                        <a:ea typeface="+mn-ea"/>
                        <a:cs typeface="+mn-cs"/>
                      </a:endParaRPr>
                    </a:p>
                  </a:txBody>
                  <a:tcPr/>
                </a:tc>
              </a:tr>
              <a:tr h="681067">
                <a:tc>
                  <a:txBody>
                    <a:bodyPr/>
                    <a:lstStyle/>
                    <a:p>
                      <a:r>
                        <a:rPr lang="en-US" sz="1800" b="1" i="0" kern="1200" dirty="0" smtClean="0">
                          <a:solidFill>
                            <a:schemeClr val="dk1"/>
                          </a:solidFill>
                          <a:effectLst/>
                          <a:latin typeface="+mn-lt"/>
                          <a:ea typeface="+mn-ea"/>
                          <a:cs typeface="+mn-cs"/>
                        </a:rPr>
                        <a:t>fall</a:t>
                      </a:r>
                      <a:endParaRPr lang="en-US" dirty="0"/>
                    </a:p>
                  </a:txBody>
                  <a:tcPr/>
                </a:tc>
                <a:tc>
                  <a:txBody>
                    <a:bodyPr/>
                    <a:lstStyle/>
                    <a:p>
                      <a:r>
                        <a:rPr lang="en-US" sz="1800" b="0" i="0" kern="1200" dirty="0" smtClean="0">
                          <a:solidFill>
                            <a:schemeClr val="dk1"/>
                          </a:solidFill>
                          <a:effectLst/>
                          <a:latin typeface="+mn-lt"/>
                          <a:ea typeface="+mn-ea"/>
                          <a:cs typeface="+mn-cs"/>
                        </a:rPr>
                        <a:t>to become lower in size, amount, or strength</a:t>
                      </a:r>
                      <a:endParaRPr lang="en-US" dirty="0"/>
                    </a:p>
                  </a:txBody>
                  <a:tcPr/>
                </a:tc>
                <a:tc>
                  <a:txBody>
                    <a:bodyPr/>
                    <a:lstStyle/>
                    <a:p>
                      <a:r>
                        <a:rPr lang="en-US" sz="1800" b="0" i="1" kern="1200" dirty="0" smtClean="0">
                          <a:solidFill>
                            <a:schemeClr val="dk1"/>
                          </a:solidFill>
                          <a:effectLst/>
                          <a:latin typeface="+mn-lt"/>
                          <a:ea typeface="+mn-ea"/>
                          <a:cs typeface="+mn-cs"/>
                        </a:rPr>
                        <a:t>Salaries in the public sector are expected to </a:t>
                      </a:r>
                      <a:r>
                        <a:rPr lang="en-US" sz="1800" b="1" i="1" kern="1200" dirty="0" smtClean="0">
                          <a:solidFill>
                            <a:schemeClr val="dk1"/>
                          </a:solidFill>
                          <a:effectLst/>
                          <a:latin typeface="+mn-lt"/>
                          <a:ea typeface="+mn-ea"/>
                          <a:cs typeface="+mn-cs"/>
                        </a:rPr>
                        <a:t>fall </a:t>
                      </a:r>
                      <a:r>
                        <a:rPr lang="en-US" sz="1800" b="0" i="1" kern="1200" dirty="0" smtClean="0">
                          <a:solidFill>
                            <a:schemeClr val="dk1"/>
                          </a:solidFill>
                          <a:effectLst/>
                          <a:latin typeface="+mn-lt"/>
                          <a:ea typeface="+mn-ea"/>
                          <a:cs typeface="+mn-cs"/>
                        </a:rPr>
                        <a:t>by 15 percent this year.</a:t>
                      </a:r>
                      <a:endParaRPr lang="en-US" dirty="0"/>
                    </a:p>
                  </a:txBody>
                  <a:tcPr/>
                </a:tc>
              </a:tr>
              <a:tr h="1264839">
                <a:tc>
                  <a:txBody>
                    <a:bodyPr/>
                    <a:lstStyle/>
                    <a:p>
                      <a:r>
                        <a:rPr lang="en-US" sz="1800" b="1" i="0" kern="1200" dirty="0" smtClean="0">
                          <a:solidFill>
                            <a:schemeClr val="dk1"/>
                          </a:solidFill>
                          <a:effectLst/>
                          <a:latin typeface="+mn-lt"/>
                          <a:ea typeface="+mn-ea"/>
                          <a:cs typeface="+mn-cs"/>
                        </a:rPr>
                        <a:t>plummet</a:t>
                      </a:r>
                      <a:endParaRPr lang="en-US" dirty="0"/>
                    </a:p>
                  </a:txBody>
                  <a:tcPr/>
                </a:tc>
                <a:tc>
                  <a:txBody>
                    <a:bodyPr/>
                    <a:lstStyle/>
                    <a:p>
                      <a:r>
                        <a:rPr lang="en-US" sz="1800" b="0" i="0" kern="1200" dirty="0" smtClean="0">
                          <a:solidFill>
                            <a:schemeClr val="dk1"/>
                          </a:solidFill>
                          <a:effectLst/>
                          <a:latin typeface="+mn-lt"/>
                          <a:ea typeface="+mn-ea"/>
                          <a:cs typeface="+mn-cs"/>
                        </a:rPr>
                        <a:t>to go down in amount or value very quickly and suddenly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plummet (by) </a:t>
                      </a:r>
                      <a:r>
                        <a:rPr lang="en-US" sz="1800" b="0" i="1" kern="1200" dirty="0" err="1" smtClean="0">
                          <a:solidFill>
                            <a:schemeClr val="dk1"/>
                          </a:solidFill>
                          <a:effectLst/>
                          <a:latin typeface="+mn-lt"/>
                          <a:ea typeface="+mn-ea"/>
                          <a:cs typeface="+mn-cs"/>
                        </a:rPr>
                        <a:t>sthFirst</a:t>
                      </a:r>
                      <a:r>
                        <a:rPr lang="en-US" sz="1800" b="0" i="1" kern="1200" dirty="0" smtClean="0">
                          <a:solidFill>
                            <a:schemeClr val="dk1"/>
                          </a:solidFill>
                          <a:effectLst/>
                          <a:latin typeface="+mn-lt"/>
                          <a:ea typeface="+mn-ea"/>
                          <a:cs typeface="+mn-cs"/>
                        </a:rPr>
                        <a:t>-half advertising revenues </a:t>
                      </a:r>
                      <a:r>
                        <a:rPr lang="en-US" sz="1800" b="1" i="1" kern="1200" dirty="0" smtClean="0">
                          <a:solidFill>
                            <a:schemeClr val="dk1"/>
                          </a:solidFill>
                          <a:effectLst/>
                          <a:latin typeface="+mn-lt"/>
                          <a:ea typeface="+mn-ea"/>
                          <a:cs typeface="+mn-cs"/>
                        </a:rPr>
                        <a:t>plummeted </a:t>
                      </a:r>
                      <a:r>
                        <a:rPr lang="en-US" sz="1800" b="0" i="1" kern="1200" dirty="0" smtClean="0">
                          <a:solidFill>
                            <a:schemeClr val="dk1"/>
                          </a:solidFill>
                          <a:effectLst/>
                          <a:latin typeface="+mn-lt"/>
                          <a:ea typeface="+mn-ea"/>
                          <a:cs typeface="+mn-cs"/>
                        </a:rPr>
                        <a:t>13%, compared with the same period a year ago.</a:t>
                      </a:r>
                      <a:endParaRPr lang="en-US" sz="1800" b="0" i="0" kern="1200" dirty="0" smtClean="0">
                        <a:solidFill>
                          <a:schemeClr val="dk1"/>
                        </a:solidFill>
                        <a:effectLst/>
                        <a:latin typeface="+mn-lt"/>
                        <a:ea typeface="+mn-ea"/>
                        <a:cs typeface="+mn-cs"/>
                      </a:endParaRPr>
                    </a:p>
                    <a:p>
                      <a:endParaRPr lang="en-US" dirty="0"/>
                    </a:p>
                  </a:txBody>
                  <a:tcPr/>
                </a:tc>
              </a:tr>
              <a:tr h="681067">
                <a:tc>
                  <a:txBody>
                    <a:bodyPr/>
                    <a:lstStyle/>
                    <a:p>
                      <a:r>
                        <a:rPr lang="en-US" sz="1800" b="1" i="0" kern="1200" dirty="0" smtClean="0">
                          <a:solidFill>
                            <a:schemeClr val="dk1"/>
                          </a:solidFill>
                          <a:effectLst/>
                          <a:latin typeface="+mn-lt"/>
                          <a:ea typeface="+mn-ea"/>
                          <a:cs typeface="+mn-cs"/>
                        </a:rPr>
                        <a:t>plunge</a:t>
                      </a:r>
                      <a:endParaRPr lang="en-US" dirty="0"/>
                    </a:p>
                  </a:txBody>
                  <a:tcPr/>
                </a:tc>
                <a:tc>
                  <a:txBody>
                    <a:bodyPr/>
                    <a:lstStyle/>
                    <a:p>
                      <a:r>
                        <a:rPr lang="en-US" sz="1800" b="0" i="0" kern="1200" dirty="0" smtClean="0">
                          <a:solidFill>
                            <a:schemeClr val="dk1"/>
                          </a:solidFill>
                          <a:effectLst/>
                          <a:latin typeface="+mn-lt"/>
                          <a:ea typeface="+mn-ea"/>
                          <a:cs typeface="+mn-cs"/>
                        </a:rPr>
                        <a:t>to go down in amount or value very quickly and suddenly</a:t>
                      </a:r>
                      <a:endParaRPr lang="en-US" dirty="0"/>
                    </a:p>
                  </a:txBody>
                  <a:tcPr/>
                </a:tc>
                <a:tc>
                  <a:txBody>
                    <a:bodyPr/>
                    <a:lstStyle/>
                    <a:p>
                      <a:r>
                        <a:rPr lang="en-US" sz="1800" b="0" i="1" kern="1200" dirty="0" smtClean="0">
                          <a:solidFill>
                            <a:schemeClr val="dk1"/>
                          </a:solidFill>
                          <a:effectLst/>
                          <a:latin typeface="+mn-lt"/>
                          <a:ea typeface="+mn-ea"/>
                          <a:cs typeface="+mn-cs"/>
                        </a:rPr>
                        <a:t>prices </a:t>
                      </a:r>
                      <a:r>
                        <a:rPr lang="en-US" sz="1800" b="1" i="1" kern="1200" dirty="0" smtClean="0">
                          <a:solidFill>
                            <a:schemeClr val="dk1"/>
                          </a:solidFill>
                          <a:effectLst/>
                          <a:latin typeface="+mn-lt"/>
                          <a:ea typeface="+mn-ea"/>
                          <a:cs typeface="+mn-cs"/>
                        </a:rPr>
                        <a:t>plunged</a:t>
                      </a:r>
                      <a:r>
                        <a:rPr lang="en-US" sz="1800" b="0" i="1" kern="1200" dirty="0" smtClean="0">
                          <a:solidFill>
                            <a:schemeClr val="dk1"/>
                          </a:solidFill>
                          <a:effectLst/>
                          <a:latin typeface="+mn-lt"/>
                          <a:ea typeface="+mn-ea"/>
                          <a:cs typeface="+mn-cs"/>
                        </a:rPr>
                        <a:t> $16.74, or 44%, to $20.51 a share.</a:t>
                      </a:r>
                      <a:endParaRPr lang="en-US" dirty="0"/>
                    </a:p>
                  </a:txBody>
                  <a:tcPr/>
                </a:tc>
              </a:tr>
            </a:tbl>
          </a:graphicData>
        </a:graphic>
      </p:graphicFrame>
    </p:spTree>
    <p:extLst>
      <p:ext uri="{BB962C8B-B14F-4D97-AF65-F5344CB8AC3E}">
        <p14:creationId xmlns:p14="http://schemas.microsoft.com/office/powerpoint/2010/main" val="37924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Verb to show downward trend</a:t>
            </a:r>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944747748"/>
              </p:ext>
            </p:extLst>
          </p:nvPr>
        </p:nvGraphicFramePr>
        <p:xfrm>
          <a:off x="455612" y="1524000"/>
          <a:ext cx="11506200" cy="5105401"/>
        </p:xfrm>
        <a:graphic>
          <a:graphicData uri="http://schemas.openxmlformats.org/drawingml/2006/table">
            <a:tbl>
              <a:tblPr firstRow="1" bandRow="1">
                <a:tableStyleId>{5C22544A-7EE6-4342-B048-85BDC9FD1C3A}</a:tableStyleId>
              </a:tblPr>
              <a:tblGrid>
                <a:gridCol w="1461104"/>
                <a:gridCol w="4291995"/>
                <a:gridCol w="5753101"/>
              </a:tblGrid>
              <a:tr h="421600">
                <a:tc>
                  <a:txBody>
                    <a:bodyPr/>
                    <a:lstStyle/>
                    <a:p>
                      <a:endParaRPr lang="en-US" dirty="0"/>
                    </a:p>
                  </a:txBody>
                  <a:tcPr/>
                </a:tc>
                <a:tc>
                  <a:txBody>
                    <a:bodyPr/>
                    <a:lstStyle/>
                    <a:p>
                      <a:endParaRPr lang="en-US" dirty="0"/>
                    </a:p>
                  </a:txBody>
                  <a:tcPr/>
                </a:tc>
                <a:tc>
                  <a:txBody>
                    <a:bodyPr/>
                    <a:lstStyle/>
                    <a:p>
                      <a:endParaRPr lang="en-US" dirty="0"/>
                    </a:p>
                  </a:txBody>
                  <a:tcPr/>
                </a:tc>
              </a:tr>
              <a:tr h="727693">
                <a:tc>
                  <a:txBody>
                    <a:bodyPr/>
                    <a:lstStyle/>
                    <a:p>
                      <a:r>
                        <a:rPr lang="en-US" sz="1800" b="1" i="0" kern="1200" dirty="0" smtClean="0">
                          <a:solidFill>
                            <a:schemeClr val="dk1"/>
                          </a:solidFill>
                          <a:effectLst/>
                          <a:latin typeface="+mn-lt"/>
                          <a:ea typeface="+mn-ea"/>
                          <a:cs typeface="+mn-cs"/>
                        </a:rPr>
                        <a:t>slip</a:t>
                      </a:r>
                      <a:endParaRPr lang="en-US" dirty="0"/>
                    </a:p>
                  </a:txBody>
                  <a:tcPr/>
                </a:tc>
                <a:tc>
                  <a:txBody>
                    <a:bodyPr/>
                    <a:lstStyle/>
                    <a:p>
                      <a:r>
                        <a:rPr lang="en-US" sz="1800" b="0" i="0" kern="1200" dirty="0" smtClean="0">
                          <a:solidFill>
                            <a:schemeClr val="dk1"/>
                          </a:solidFill>
                          <a:effectLst/>
                          <a:latin typeface="+mn-lt"/>
                          <a:ea typeface="+mn-ea"/>
                          <a:cs typeface="+mn-cs"/>
                        </a:rPr>
                        <a:t>to become worse, lower, or less in value</a:t>
                      </a:r>
                      <a:endParaRPr lang="en-US" dirty="0"/>
                    </a:p>
                  </a:txBody>
                  <a:tcPr/>
                </a:tc>
                <a:tc>
                  <a:txBody>
                    <a:bodyPr/>
                    <a:lstStyle/>
                    <a:p>
                      <a:r>
                        <a:rPr lang="en-US" sz="1800" b="0" i="1" kern="1200" dirty="0" smtClean="0">
                          <a:solidFill>
                            <a:schemeClr val="dk1"/>
                          </a:solidFill>
                          <a:effectLst/>
                          <a:latin typeface="+mn-lt"/>
                          <a:ea typeface="+mn-ea"/>
                          <a:cs typeface="+mn-cs"/>
                        </a:rPr>
                        <a:t>February crude oil </a:t>
                      </a:r>
                      <a:r>
                        <a:rPr lang="en-US" sz="1800" b="1" i="1" kern="1200" dirty="0" smtClean="0">
                          <a:solidFill>
                            <a:schemeClr val="dk1"/>
                          </a:solidFill>
                          <a:effectLst/>
                          <a:latin typeface="+mn-lt"/>
                          <a:ea typeface="+mn-ea"/>
                          <a:cs typeface="+mn-cs"/>
                        </a:rPr>
                        <a:t>slipped</a:t>
                      </a:r>
                      <a:r>
                        <a:rPr lang="en-US" sz="1800" b="0" i="1" kern="1200" dirty="0" smtClean="0">
                          <a:solidFill>
                            <a:schemeClr val="dk1"/>
                          </a:solidFill>
                          <a:effectLst/>
                          <a:latin typeface="+mn-lt"/>
                          <a:ea typeface="+mn-ea"/>
                          <a:cs typeface="+mn-cs"/>
                        </a:rPr>
                        <a:t> 1¢ to $18.96 a barrel.</a:t>
                      </a:r>
                      <a:endParaRPr lang="en-US" dirty="0"/>
                    </a:p>
                  </a:txBody>
                  <a:tcPr/>
                </a:tc>
              </a:tr>
              <a:tr h="727693">
                <a:tc>
                  <a:txBody>
                    <a:bodyPr/>
                    <a:lstStyle/>
                    <a:p>
                      <a:r>
                        <a:rPr lang="en-US" sz="1800" b="1" i="0" kern="1200" dirty="0" smtClean="0">
                          <a:solidFill>
                            <a:schemeClr val="dk1"/>
                          </a:solidFill>
                          <a:effectLst/>
                          <a:latin typeface="+mn-lt"/>
                          <a:ea typeface="+mn-ea"/>
                          <a:cs typeface="+mn-cs"/>
                        </a:rPr>
                        <a:t>dip</a:t>
                      </a:r>
                      <a:endParaRPr lang="en-US" dirty="0"/>
                    </a:p>
                  </a:txBody>
                  <a:tcPr/>
                </a:tc>
                <a:tc>
                  <a:txBody>
                    <a:bodyPr/>
                    <a:lstStyle/>
                    <a:p>
                      <a:r>
                        <a:rPr lang="en-US" sz="1800" b="0" i="0" kern="1200" dirty="0" smtClean="0">
                          <a:solidFill>
                            <a:schemeClr val="dk1"/>
                          </a:solidFill>
                          <a:effectLst/>
                          <a:latin typeface="+mn-lt"/>
                          <a:ea typeface="+mn-ea"/>
                          <a:cs typeface="+mn-cs"/>
                        </a:rPr>
                        <a:t>to go down to a lower level, often by a small amount or for a short time</a:t>
                      </a:r>
                      <a:endParaRPr lang="en-US" dirty="0"/>
                    </a:p>
                  </a:txBody>
                  <a:tcPr/>
                </a:tc>
                <a:tc>
                  <a:txBody>
                    <a:bodyPr/>
                    <a:lstStyle/>
                    <a:p>
                      <a:r>
                        <a:rPr lang="en-US" sz="1800" b="0" i="1" kern="1200" dirty="0" smtClean="0">
                          <a:solidFill>
                            <a:schemeClr val="dk1"/>
                          </a:solidFill>
                          <a:effectLst/>
                          <a:latin typeface="+mn-lt"/>
                          <a:ea typeface="+mn-ea"/>
                          <a:cs typeface="+mn-cs"/>
                        </a:rPr>
                        <a:t>House prices are likely to </a:t>
                      </a:r>
                      <a:r>
                        <a:rPr lang="en-US" sz="1800" b="1" i="1" kern="1200" dirty="0" err="1" smtClean="0">
                          <a:solidFill>
                            <a:schemeClr val="dk1"/>
                          </a:solidFill>
                          <a:effectLst/>
                          <a:latin typeface="+mn-lt"/>
                          <a:ea typeface="+mn-ea"/>
                          <a:cs typeface="+mn-cs"/>
                        </a:rPr>
                        <a:t>dip</a:t>
                      </a:r>
                      <a:r>
                        <a:rPr lang="en-US" sz="1800" b="0" i="1" kern="1200" dirty="0" err="1" smtClean="0">
                          <a:solidFill>
                            <a:schemeClr val="dk1"/>
                          </a:solidFill>
                          <a:effectLst/>
                          <a:latin typeface="+mn-lt"/>
                          <a:ea typeface="+mn-ea"/>
                          <a:cs typeface="+mn-cs"/>
                        </a:rPr>
                        <a:t>in</a:t>
                      </a:r>
                      <a:r>
                        <a:rPr lang="en-US" sz="1800" b="0" i="1" kern="1200" dirty="0" smtClean="0">
                          <a:solidFill>
                            <a:schemeClr val="dk1"/>
                          </a:solidFill>
                          <a:effectLst/>
                          <a:latin typeface="+mn-lt"/>
                          <a:ea typeface="+mn-ea"/>
                          <a:cs typeface="+mn-cs"/>
                        </a:rPr>
                        <a:t> the first three months of the year.</a:t>
                      </a:r>
                      <a:endParaRPr lang="en-US" dirty="0"/>
                    </a:p>
                  </a:txBody>
                  <a:tcPr/>
                </a:tc>
              </a:tr>
              <a:tr h="727693">
                <a:tc>
                  <a:txBody>
                    <a:bodyPr/>
                    <a:lstStyle/>
                    <a:p>
                      <a:r>
                        <a:rPr lang="en-US" sz="1800" b="1" i="0" kern="1200" dirty="0" smtClean="0">
                          <a:solidFill>
                            <a:schemeClr val="dk1"/>
                          </a:solidFill>
                          <a:effectLst/>
                          <a:latin typeface="+mn-lt"/>
                          <a:ea typeface="+mn-ea"/>
                          <a:cs typeface="+mn-cs"/>
                        </a:rPr>
                        <a:t>slump</a:t>
                      </a:r>
                      <a:endParaRPr lang="en-US" dirty="0"/>
                    </a:p>
                  </a:txBody>
                  <a:tcPr/>
                </a:tc>
                <a:tc>
                  <a:txBody>
                    <a:bodyPr/>
                    <a:lstStyle/>
                    <a:p>
                      <a:r>
                        <a:rPr lang="en-US" sz="1800" b="0" i="0" kern="1200" dirty="0" smtClean="0">
                          <a:solidFill>
                            <a:schemeClr val="dk1"/>
                          </a:solidFill>
                          <a:effectLst/>
                          <a:latin typeface="+mn-lt"/>
                          <a:ea typeface="+mn-ea"/>
                          <a:cs typeface="+mn-cs"/>
                        </a:rPr>
                        <a:t>to fall suddenly in price, amount, or value</a:t>
                      </a:r>
                      <a:endParaRPr lang="en-US" dirty="0"/>
                    </a:p>
                  </a:txBody>
                  <a:tcPr/>
                </a:tc>
                <a:tc>
                  <a:txBody>
                    <a:bodyPr/>
                    <a:lstStyle/>
                    <a:p>
                      <a:r>
                        <a:rPr lang="en-US" sz="1800" b="0" i="1" kern="1200" dirty="0" smtClean="0">
                          <a:solidFill>
                            <a:schemeClr val="dk1"/>
                          </a:solidFill>
                          <a:effectLst/>
                          <a:latin typeface="+mn-lt"/>
                          <a:ea typeface="+mn-ea"/>
                          <a:cs typeface="+mn-cs"/>
                        </a:rPr>
                        <a:t>Home computer sales </a:t>
                      </a:r>
                      <a:r>
                        <a:rPr lang="en-US" sz="1800" b="1" i="1" kern="1200" dirty="0" smtClean="0">
                          <a:solidFill>
                            <a:schemeClr val="dk1"/>
                          </a:solidFill>
                          <a:effectLst/>
                          <a:latin typeface="+mn-lt"/>
                          <a:ea typeface="+mn-ea"/>
                          <a:cs typeface="+mn-cs"/>
                        </a:rPr>
                        <a:t>slumped </a:t>
                      </a:r>
                      <a:r>
                        <a:rPr lang="en-US" sz="1800" b="0" i="1" kern="1200" dirty="0" smtClean="0">
                          <a:solidFill>
                            <a:schemeClr val="dk1"/>
                          </a:solidFill>
                          <a:effectLst/>
                          <a:latin typeface="+mn-lt"/>
                          <a:ea typeface="+mn-ea"/>
                          <a:cs typeface="+mn-cs"/>
                        </a:rPr>
                        <a:t>dramatically last year.</a:t>
                      </a:r>
                      <a:endParaRPr lang="en-US" dirty="0"/>
                    </a:p>
                  </a:txBody>
                  <a:tcPr/>
                </a:tc>
              </a:tr>
              <a:tr h="421600">
                <a:tc>
                  <a:txBody>
                    <a:bodyPr/>
                    <a:lstStyle/>
                    <a:p>
                      <a:r>
                        <a:rPr lang="en-US" sz="1800" b="1" i="0" kern="1200" dirty="0" smtClean="0">
                          <a:solidFill>
                            <a:schemeClr val="dk1"/>
                          </a:solidFill>
                          <a:effectLst/>
                          <a:latin typeface="+mn-lt"/>
                          <a:ea typeface="+mn-ea"/>
                          <a:cs typeface="+mn-cs"/>
                        </a:rPr>
                        <a:t>tumble</a:t>
                      </a:r>
                      <a:endParaRPr lang="en-US" dirty="0"/>
                    </a:p>
                  </a:txBody>
                  <a:tcPr/>
                </a:tc>
                <a:tc>
                  <a:txBody>
                    <a:bodyPr/>
                    <a:lstStyle/>
                    <a:p>
                      <a:r>
                        <a:rPr lang="en-US" sz="1800" b="0" i="0" kern="1200" dirty="0" smtClean="0">
                          <a:solidFill>
                            <a:schemeClr val="dk1"/>
                          </a:solidFill>
                          <a:effectLst/>
                          <a:latin typeface="+mn-lt"/>
                          <a:ea typeface="+mn-ea"/>
                          <a:cs typeface="+mn-cs"/>
                        </a:rPr>
                        <a:t>to fall a lot in value in a short time</a:t>
                      </a:r>
                      <a:endParaRPr lang="en-US" dirty="0"/>
                    </a:p>
                  </a:txBody>
                  <a:tcPr/>
                </a:tc>
                <a:tc>
                  <a:txBody>
                    <a:bodyPr/>
                    <a:lstStyle/>
                    <a:p>
                      <a:r>
                        <a:rPr lang="en-US" sz="1800" b="0" i="1" kern="1200" dirty="0" smtClean="0">
                          <a:solidFill>
                            <a:schemeClr val="dk1"/>
                          </a:solidFill>
                          <a:effectLst/>
                          <a:latin typeface="+mn-lt"/>
                          <a:ea typeface="+mn-ea"/>
                          <a:cs typeface="+mn-cs"/>
                        </a:rPr>
                        <a:t>Share prices </a:t>
                      </a:r>
                      <a:r>
                        <a:rPr lang="en-US" sz="1800" b="1" i="1" kern="1200" dirty="0" smtClean="0">
                          <a:solidFill>
                            <a:schemeClr val="dk1"/>
                          </a:solidFill>
                          <a:effectLst/>
                          <a:latin typeface="+mn-lt"/>
                          <a:ea typeface="+mn-ea"/>
                          <a:cs typeface="+mn-cs"/>
                        </a:rPr>
                        <a:t>tumbled </a:t>
                      </a:r>
                      <a:r>
                        <a:rPr lang="en-US" sz="1800" b="0" i="1" kern="1200" dirty="0" smtClean="0">
                          <a:solidFill>
                            <a:schemeClr val="dk1"/>
                          </a:solidFill>
                          <a:effectLst/>
                          <a:latin typeface="+mn-lt"/>
                          <a:ea typeface="+mn-ea"/>
                          <a:cs typeface="+mn-cs"/>
                        </a:rPr>
                        <a:t>yesterday.</a:t>
                      </a:r>
                      <a:endParaRPr lang="en-US" dirty="0"/>
                    </a:p>
                  </a:txBody>
                  <a:tcPr/>
                </a:tc>
              </a:tr>
              <a:tr h="1039561">
                <a:tc>
                  <a:txBody>
                    <a:bodyPr/>
                    <a:lstStyle/>
                    <a:p>
                      <a:r>
                        <a:rPr lang="en-US" sz="1800" b="1" i="0" kern="1200" dirty="0" smtClean="0">
                          <a:solidFill>
                            <a:schemeClr val="dk1"/>
                          </a:solidFill>
                          <a:effectLst/>
                          <a:latin typeface="+mn-lt"/>
                          <a:ea typeface="+mn-ea"/>
                          <a:cs typeface="+mn-cs"/>
                        </a:rPr>
                        <a:t>deplete</a:t>
                      </a:r>
                      <a:endParaRPr lang="en-US" dirty="0"/>
                    </a:p>
                  </a:txBody>
                  <a:tcPr/>
                </a:tc>
                <a:tc>
                  <a:txBody>
                    <a:bodyPr/>
                    <a:lstStyle/>
                    <a:p>
                      <a:r>
                        <a:rPr lang="en-US" sz="1800" b="0" i="0" kern="1200" dirty="0" smtClean="0">
                          <a:solidFill>
                            <a:schemeClr val="dk1"/>
                          </a:solidFill>
                          <a:effectLst/>
                          <a:latin typeface="+mn-lt"/>
                          <a:ea typeface="+mn-ea"/>
                          <a:cs typeface="+mn-cs"/>
                        </a:rPr>
                        <a:t>o reduce something in size or amount, especially supplies of energy, money, etc.</a:t>
                      </a:r>
                      <a:endParaRPr lang="en-US" dirty="0"/>
                    </a:p>
                  </a:txBody>
                  <a:tcPr/>
                </a:tc>
                <a:tc>
                  <a:txBody>
                    <a:bodyPr/>
                    <a:lstStyle/>
                    <a:p>
                      <a:r>
                        <a:rPr lang="en-US" sz="1800" b="0" i="1" kern="1200" dirty="0" smtClean="0">
                          <a:solidFill>
                            <a:schemeClr val="dk1"/>
                          </a:solidFill>
                          <a:effectLst/>
                          <a:latin typeface="+mn-lt"/>
                          <a:ea typeface="+mn-ea"/>
                          <a:cs typeface="+mn-cs"/>
                        </a:rPr>
                        <a:t>If we continue to </a:t>
                      </a:r>
                      <a:r>
                        <a:rPr lang="en-US" sz="1800" b="1" i="1" kern="1200" dirty="0" smtClean="0">
                          <a:solidFill>
                            <a:schemeClr val="dk1"/>
                          </a:solidFill>
                          <a:effectLst/>
                          <a:latin typeface="+mn-lt"/>
                          <a:ea typeface="+mn-ea"/>
                          <a:cs typeface="+mn-cs"/>
                        </a:rPr>
                        <a:t>deplete</a:t>
                      </a:r>
                      <a:r>
                        <a:rPr lang="en-US" sz="1800" b="0" i="1" kern="1200" dirty="0" smtClean="0">
                          <a:solidFill>
                            <a:schemeClr val="dk1"/>
                          </a:solidFill>
                          <a:effectLst/>
                          <a:latin typeface="+mn-lt"/>
                          <a:ea typeface="+mn-ea"/>
                          <a:cs typeface="+mn-cs"/>
                        </a:rPr>
                        <a:t> the earth’s natural resources, we will cause serious damage to the environment.</a:t>
                      </a:r>
                      <a:endParaRPr lang="en-US" dirty="0"/>
                    </a:p>
                  </a:txBody>
                  <a:tcPr/>
                </a:tc>
              </a:tr>
              <a:tr h="1039561">
                <a:tc>
                  <a:txBody>
                    <a:bodyPr/>
                    <a:lstStyle/>
                    <a:p>
                      <a:r>
                        <a:rPr lang="en-US" sz="1800" b="1" i="0" kern="1200" dirty="0" smtClean="0">
                          <a:solidFill>
                            <a:schemeClr val="dk1"/>
                          </a:solidFill>
                          <a:effectLst/>
                          <a:latin typeface="+mn-lt"/>
                          <a:ea typeface="+mn-ea"/>
                          <a:cs typeface="+mn-cs"/>
                        </a:rPr>
                        <a:t>diminish</a:t>
                      </a:r>
                      <a:endParaRPr lang="en-US" dirty="0"/>
                    </a:p>
                  </a:txBody>
                  <a:tcPr/>
                </a:tc>
                <a:tc>
                  <a:txBody>
                    <a:bodyPr/>
                    <a:lstStyle/>
                    <a:p>
                      <a:r>
                        <a:rPr lang="en-US" sz="1800" b="0" i="0" kern="1200" dirty="0" smtClean="0">
                          <a:solidFill>
                            <a:schemeClr val="dk1"/>
                          </a:solidFill>
                          <a:effectLst/>
                          <a:latin typeface="+mn-lt"/>
                          <a:ea typeface="+mn-ea"/>
                          <a:cs typeface="+mn-cs"/>
                        </a:rPr>
                        <a:t>to reduce or be reduced in size, importance, or value</a:t>
                      </a:r>
                      <a:endParaRPr lang="en-US" dirty="0"/>
                    </a:p>
                  </a:txBody>
                  <a:tcPr/>
                </a:tc>
                <a:tc>
                  <a:txBody>
                    <a:bodyPr/>
                    <a:lstStyle/>
                    <a:p>
                      <a:r>
                        <a:rPr lang="en-US" sz="1800" b="0" i="1" kern="1200" dirty="0" smtClean="0">
                          <a:solidFill>
                            <a:schemeClr val="dk1"/>
                          </a:solidFill>
                          <a:effectLst/>
                          <a:latin typeface="+mn-lt"/>
                          <a:ea typeface="+mn-ea"/>
                          <a:cs typeface="+mn-cs"/>
                        </a:rPr>
                        <a:t>Over a period of several years, these securities </a:t>
                      </a:r>
                      <a:r>
                        <a:rPr lang="en-US" sz="1800" b="1" i="1" kern="1200" dirty="0" smtClean="0">
                          <a:solidFill>
                            <a:schemeClr val="dk1"/>
                          </a:solidFill>
                          <a:effectLst/>
                          <a:latin typeface="+mn-lt"/>
                          <a:ea typeface="+mn-ea"/>
                          <a:cs typeface="+mn-cs"/>
                        </a:rPr>
                        <a:t>diminished</a:t>
                      </a:r>
                      <a:r>
                        <a:rPr lang="en-US" sz="1800" b="0" i="1" kern="1200" dirty="0" smtClean="0">
                          <a:solidFill>
                            <a:schemeClr val="dk1"/>
                          </a:solidFill>
                          <a:effectLst/>
                          <a:latin typeface="+mn-lt"/>
                          <a:ea typeface="+mn-ea"/>
                          <a:cs typeface="+mn-cs"/>
                        </a:rPr>
                        <a:t> in value and the corporation went bankrupt.</a:t>
                      </a:r>
                      <a:endParaRPr lang="en-US" dirty="0"/>
                    </a:p>
                  </a:txBody>
                  <a:tcPr/>
                </a:tc>
              </a:tr>
            </a:tbl>
          </a:graphicData>
        </a:graphic>
      </p:graphicFrame>
    </p:spTree>
    <p:extLst>
      <p:ext uri="{BB962C8B-B14F-4D97-AF65-F5344CB8AC3E}">
        <p14:creationId xmlns:p14="http://schemas.microsoft.com/office/powerpoint/2010/main" val="310396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9601200" cy="533400"/>
          </a:xfrm>
        </p:spPr>
        <p:txBody>
          <a:bodyPr>
            <a:normAutofit fontScale="90000"/>
          </a:bodyPr>
          <a:lstStyle/>
          <a:p>
            <a:r>
              <a:rPr lang="en-US" dirty="0"/>
              <a:t>Common Upward Trend </a:t>
            </a:r>
            <a:r>
              <a:rPr lang="en-US" dirty="0" smtClean="0"/>
              <a:t>Verbs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227299335"/>
              </p:ext>
            </p:extLst>
          </p:nvPr>
        </p:nvGraphicFramePr>
        <p:xfrm>
          <a:off x="303213" y="842493"/>
          <a:ext cx="11506199" cy="6281166"/>
        </p:xfrm>
        <a:graphic>
          <a:graphicData uri="http://schemas.openxmlformats.org/drawingml/2006/table">
            <a:tbl>
              <a:tblPr firstRow="1" bandRow="1">
                <a:tableStyleId>{5C22544A-7EE6-4342-B048-85BDC9FD1C3A}</a:tableStyleId>
              </a:tblPr>
              <a:tblGrid>
                <a:gridCol w="1461103"/>
                <a:gridCol w="4291994"/>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rocket</a:t>
                      </a:r>
                      <a:endParaRPr lang="en-US" dirty="0"/>
                    </a:p>
                  </a:txBody>
                  <a:tcPr/>
                </a:tc>
                <a:tc>
                  <a:txBody>
                    <a:bodyPr/>
                    <a:lstStyle/>
                    <a:p>
                      <a:r>
                        <a:rPr lang="en-US" sz="1800" b="0" i="0" kern="1200" dirty="0" smtClean="0">
                          <a:solidFill>
                            <a:schemeClr val="dk1"/>
                          </a:solidFill>
                          <a:effectLst/>
                          <a:latin typeface="+mn-lt"/>
                          <a:ea typeface="+mn-ea"/>
                          <a:cs typeface="+mn-cs"/>
                        </a:rPr>
                        <a:t>to rise extremely quickly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Stock prices </a:t>
                      </a:r>
                      <a:r>
                        <a:rPr lang="en-US" sz="1800" b="1" i="0" kern="1200" dirty="0" smtClean="0">
                          <a:solidFill>
                            <a:schemeClr val="dk1"/>
                          </a:solidFill>
                          <a:effectLst/>
                          <a:latin typeface="+mn-lt"/>
                          <a:ea typeface="+mn-ea"/>
                          <a:cs typeface="+mn-cs"/>
                        </a:rPr>
                        <a:t>rocketed </a:t>
                      </a:r>
                      <a:r>
                        <a:rPr lang="en-US" sz="1800" b="0" i="0" kern="1200" dirty="0" smtClean="0">
                          <a:solidFill>
                            <a:schemeClr val="dk1"/>
                          </a:solidFill>
                          <a:effectLst/>
                          <a:latin typeface="+mn-lt"/>
                          <a:ea typeface="+mn-ea"/>
                          <a:cs typeface="+mn-cs"/>
                        </a:rPr>
                        <a:t>to their highest level yesterday.</a:t>
                      </a:r>
                    </a:p>
                  </a:txBody>
                  <a:tcPr/>
                </a:tc>
              </a:tr>
              <a:tr h="370840">
                <a:tc>
                  <a:txBody>
                    <a:bodyPr/>
                    <a:lstStyle/>
                    <a:p>
                      <a:r>
                        <a:rPr lang="en-US" sz="1800" b="1" i="0" kern="1200" dirty="0" smtClean="0">
                          <a:solidFill>
                            <a:schemeClr val="dk1"/>
                          </a:solidFill>
                          <a:effectLst/>
                          <a:latin typeface="+mn-lt"/>
                          <a:ea typeface="+mn-ea"/>
                          <a:cs typeface="+mn-cs"/>
                        </a:rPr>
                        <a:t>Surge</a:t>
                      </a:r>
                      <a:endParaRPr lang="en-US" dirty="0"/>
                    </a:p>
                  </a:txBody>
                  <a:tcPr/>
                </a:tc>
                <a:tc>
                  <a:txBody>
                    <a:bodyPr/>
                    <a:lstStyle/>
                    <a:p>
                      <a:r>
                        <a:rPr lang="en-US" sz="1800" b="0" i="0" kern="1200" dirty="0" smtClean="0">
                          <a:solidFill>
                            <a:schemeClr val="dk1"/>
                          </a:solidFill>
                          <a:effectLst/>
                          <a:latin typeface="+mn-lt"/>
                          <a:ea typeface="+mn-ea"/>
                          <a:cs typeface="+mn-cs"/>
                        </a:rPr>
                        <a:t>to increase suddenly and strongly</a:t>
                      </a:r>
                      <a:endParaRPr lang="en-US" dirty="0"/>
                    </a:p>
                  </a:txBody>
                  <a:tcPr/>
                </a:tc>
                <a:tc>
                  <a:txBody>
                    <a:bodyPr/>
                    <a:lstStyle/>
                    <a:p>
                      <a:r>
                        <a:rPr lang="en-US" sz="1800" b="0" i="0" kern="1200" dirty="0" smtClean="0">
                          <a:solidFill>
                            <a:schemeClr val="dk1"/>
                          </a:solidFill>
                          <a:effectLst/>
                          <a:latin typeface="+mn-lt"/>
                          <a:ea typeface="+mn-ea"/>
                          <a:cs typeface="+mn-cs"/>
                        </a:rPr>
                        <a:t>Shares </a:t>
                      </a:r>
                      <a:r>
                        <a:rPr lang="en-US" sz="1800" b="1" i="0" kern="1200" dirty="0" smtClean="0">
                          <a:solidFill>
                            <a:schemeClr val="dk1"/>
                          </a:solidFill>
                          <a:effectLst/>
                          <a:latin typeface="+mn-lt"/>
                          <a:ea typeface="+mn-ea"/>
                          <a:cs typeface="+mn-cs"/>
                        </a:rPr>
                        <a:t>surged </a:t>
                      </a:r>
                      <a:r>
                        <a:rPr lang="en-US" sz="1800" b="0" i="0" kern="1200" dirty="0" smtClean="0">
                          <a:solidFill>
                            <a:schemeClr val="dk1"/>
                          </a:solidFill>
                          <a:effectLst/>
                          <a:latin typeface="+mn-lt"/>
                          <a:ea typeface="+mn-ea"/>
                          <a:cs typeface="+mn-cs"/>
                        </a:rPr>
                        <a:t>to a record high.</a:t>
                      </a:r>
                      <a:endParaRPr lang="en-US" sz="1800" b="0" i="0" kern="1200" dirty="0">
                        <a:solidFill>
                          <a:schemeClr val="dk1"/>
                        </a:solidFill>
                        <a:effectLst/>
                        <a:latin typeface="+mn-lt"/>
                        <a:ea typeface="+mn-ea"/>
                        <a:cs typeface="+mn-cs"/>
                      </a:endParaRPr>
                    </a:p>
                  </a:txBody>
                  <a:tcPr/>
                </a:tc>
              </a:tr>
              <a:tr h="370840">
                <a:tc>
                  <a:txBody>
                    <a:bodyPr/>
                    <a:lstStyle/>
                    <a:p>
                      <a:r>
                        <a:rPr lang="en-US" sz="1800" b="1" i="0" kern="1200" dirty="0" smtClean="0">
                          <a:solidFill>
                            <a:schemeClr val="dk1"/>
                          </a:solidFill>
                          <a:effectLst/>
                          <a:latin typeface="+mn-lt"/>
                          <a:ea typeface="+mn-ea"/>
                          <a:cs typeface="+mn-cs"/>
                        </a:rPr>
                        <a:t>Soar</a:t>
                      </a:r>
                      <a:endParaRPr lang="en-US" dirty="0"/>
                    </a:p>
                  </a:txBody>
                  <a:tcPr/>
                </a:tc>
                <a:tc>
                  <a:txBody>
                    <a:bodyPr/>
                    <a:lstStyle/>
                    <a:p>
                      <a:r>
                        <a:rPr lang="en-US" sz="1800" b="0" i="0" kern="1200" dirty="0" smtClean="0">
                          <a:solidFill>
                            <a:schemeClr val="dk1"/>
                          </a:solidFill>
                          <a:effectLst/>
                          <a:latin typeface="+mn-lt"/>
                          <a:ea typeface="+mn-ea"/>
                          <a:cs typeface="+mn-cs"/>
                        </a:rPr>
                        <a:t>to increase quickly in amount, number, value, or level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House prices </a:t>
                      </a:r>
                      <a:r>
                        <a:rPr lang="en-US" sz="1800" b="1" i="0" kern="1200" dirty="0" smtClean="0">
                          <a:solidFill>
                            <a:schemeClr val="dk1"/>
                          </a:solidFill>
                          <a:effectLst/>
                          <a:latin typeface="+mn-lt"/>
                          <a:ea typeface="+mn-ea"/>
                          <a:cs typeface="+mn-cs"/>
                        </a:rPr>
                        <a:t>soared </a:t>
                      </a:r>
                      <a:r>
                        <a:rPr lang="en-US" sz="1800" b="0" i="0" kern="1200" dirty="0" smtClean="0">
                          <a:solidFill>
                            <a:schemeClr val="dk1"/>
                          </a:solidFill>
                          <a:effectLst/>
                          <a:latin typeface="+mn-lt"/>
                          <a:ea typeface="+mn-ea"/>
                          <a:cs typeface="+mn-cs"/>
                        </a:rPr>
                        <a:t>a further 20 per cent.</a:t>
                      </a:r>
                    </a:p>
                  </a:txBody>
                  <a:tcPr/>
                </a:tc>
              </a:tr>
              <a:tr h="370840">
                <a:tc>
                  <a:txBody>
                    <a:bodyPr/>
                    <a:lstStyle/>
                    <a:p>
                      <a:r>
                        <a:rPr lang="en-US" sz="1800" b="1" i="0" kern="1200" dirty="0" smtClean="0">
                          <a:solidFill>
                            <a:schemeClr val="dk1"/>
                          </a:solidFill>
                          <a:effectLst/>
                          <a:latin typeface="+mn-lt"/>
                          <a:ea typeface="+mn-ea"/>
                          <a:cs typeface="+mn-cs"/>
                        </a:rPr>
                        <a:t>leap</a:t>
                      </a:r>
                      <a:endParaRPr lang="en-US" dirty="0"/>
                    </a:p>
                  </a:txBody>
                  <a:tcPr/>
                </a:tc>
                <a:tc>
                  <a:txBody>
                    <a:bodyPr/>
                    <a:lstStyle/>
                    <a:p>
                      <a:r>
                        <a:rPr lang="en-US" sz="1800" b="0" i="0" kern="1200" dirty="0" smtClean="0">
                          <a:solidFill>
                            <a:schemeClr val="dk1"/>
                          </a:solidFill>
                          <a:effectLst/>
                          <a:latin typeface="+mn-lt"/>
                          <a:ea typeface="+mn-ea"/>
                          <a:cs typeface="+mn-cs"/>
                        </a:rPr>
                        <a:t>to increase, improve, or grow very quickly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Shares in the company </a:t>
                      </a:r>
                      <a:r>
                        <a:rPr lang="en-US" sz="1800" b="1" i="0" kern="1200" dirty="0" smtClean="0">
                          <a:solidFill>
                            <a:schemeClr val="dk1"/>
                          </a:solidFill>
                          <a:effectLst/>
                          <a:latin typeface="+mn-lt"/>
                          <a:ea typeface="+mn-ea"/>
                          <a:cs typeface="+mn-cs"/>
                        </a:rPr>
                        <a:t>leapt </a:t>
                      </a:r>
                      <a:r>
                        <a:rPr lang="en-US" sz="1800" b="0" i="0" kern="1200" dirty="0" smtClean="0">
                          <a:solidFill>
                            <a:schemeClr val="dk1"/>
                          </a:solidFill>
                          <a:effectLst/>
                          <a:latin typeface="+mn-lt"/>
                          <a:ea typeface="+mn-ea"/>
                          <a:cs typeface="+mn-cs"/>
                        </a:rPr>
                        <a:t>250 per cent.</a:t>
                      </a:r>
                    </a:p>
                    <a:p>
                      <a:endParaRPr lang="en-US" dirty="0"/>
                    </a:p>
                  </a:txBody>
                  <a:tcPr/>
                </a:tc>
              </a:tr>
              <a:tr h="370840">
                <a:tc>
                  <a:txBody>
                    <a:bodyPr/>
                    <a:lstStyle/>
                    <a:p>
                      <a:r>
                        <a:rPr lang="en-US" sz="1800" b="1" i="0" kern="1200" dirty="0" smtClean="0">
                          <a:solidFill>
                            <a:schemeClr val="dk1"/>
                          </a:solidFill>
                          <a:effectLst/>
                          <a:latin typeface="+mn-lt"/>
                          <a:ea typeface="+mn-ea"/>
                          <a:cs typeface="+mn-cs"/>
                        </a:rPr>
                        <a:t>Boom</a:t>
                      </a:r>
                      <a:endParaRPr lang="en-US" dirty="0"/>
                    </a:p>
                  </a:txBody>
                  <a:tcPr/>
                </a:tc>
                <a:tc>
                  <a:txBody>
                    <a:bodyPr/>
                    <a:lstStyle/>
                    <a:p>
                      <a:r>
                        <a:rPr lang="en-US" sz="1800" b="0" i="0" kern="1200" dirty="0" smtClean="0">
                          <a:solidFill>
                            <a:schemeClr val="dk1"/>
                          </a:solidFill>
                          <a:effectLst/>
                          <a:latin typeface="+mn-lt"/>
                          <a:ea typeface="+mn-ea"/>
                          <a:cs typeface="+mn-cs"/>
                        </a:rPr>
                        <a:t>to increase or become successful and produce a lot of money very quickly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housing market is </a:t>
                      </a:r>
                      <a:r>
                        <a:rPr lang="en-US" sz="1800" b="1" i="0" kern="1200" dirty="0" smtClean="0">
                          <a:solidFill>
                            <a:schemeClr val="dk1"/>
                          </a:solidFill>
                          <a:effectLst/>
                          <a:latin typeface="+mn-lt"/>
                          <a:ea typeface="+mn-ea"/>
                          <a:cs typeface="+mn-cs"/>
                        </a:rPr>
                        <a:t>booming</a:t>
                      </a:r>
                      <a:r>
                        <a:rPr lang="en-US" sz="1800" b="0" i="0" kern="1200" dirty="0" smtClean="0">
                          <a:solidFill>
                            <a:schemeClr val="dk1"/>
                          </a:solidFill>
                          <a:effectLst/>
                          <a:latin typeface="+mn-lt"/>
                          <a:ea typeface="+mn-ea"/>
                          <a:cs typeface="+mn-cs"/>
                        </a:rPr>
                        <a:t>.</a:t>
                      </a:r>
                    </a:p>
                    <a:p>
                      <a:endParaRPr lang="en-US" dirty="0"/>
                    </a:p>
                  </a:txBody>
                  <a:tcPr/>
                </a:tc>
              </a:tr>
              <a:tr h="370840">
                <a:tc>
                  <a:txBody>
                    <a:bodyPr/>
                    <a:lstStyle/>
                    <a:p>
                      <a:r>
                        <a:rPr lang="en-US" sz="1800" b="1" i="0" kern="1200" dirty="0" smtClean="0">
                          <a:solidFill>
                            <a:schemeClr val="dk1"/>
                          </a:solidFill>
                          <a:effectLst/>
                          <a:latin typeface="+mn-lt"/>
                          <a:ea typeface="+mn-ea"/>
                          <a:cs typeface="+mn-cs"/>
                        </a:rPr>
                        <a:t>Bounce</a:t>
                      </a:r>
                      <a:endParaRPr lang="en-US" dirty="0"/>
                    </a:p>
                  </a:txBody>
                  <a:tcPr/>
                </a:tc>
                <a:tc>
                  <a:txBody>
                    <a:bodyPr/>
                    <a:lstStyle/>
                    <a:p>
                      <a:r>
                        <a:rPr lang="en-US" b="0" dirty="0">
                          <a:effectLst/>
                        </a:rPr>
                        <a:t>to suddenly increase, often after falling to its lowest level</a:t>
                      </a:r>
                      <a:endParaRPr lang="en-US" dirty="0">
                        <a:effectLst/>
                      </a:endParaRPr>
                    </a:p>
                  </a:txBody>
                  <a:tcPr marL="76200" marR="76200" marT="19050" marB="19050" anchor="ctr"/>
                </a:tc>
                <a:tc>
                  <a:txBody>
                    <a:bodyPr/>
                    <a:lstStyle/>
                    <a:p>
                      <a:r>
                        <a:rPr lang="en-US" sz="1800" b="0" i="0" kern="1200" dirty="0" smtClean="0">
                          <a:solidFill>
                            <a:schemeClr val="dk1"/>
                          </a:solidFill>
                          <a:effectLst/>
                          <a:latin typeface="+mn-lt"/>
                          <a:ea typeface="+mn-ea"/>
                          <a:cs typeface="+mn-cs"/>
                        </a:rPr>
                        <a:t>The Group’s shares </a:t>
                      </a:r>
                      <a:r>
                        <a:rPr lang="en-US" sz="1800" b="1" i="0" kern="1200" dirty="0" smtClean="0">
                          <a:solidFill>
                            <a:schemeClr val="dk1"/>
                          </a:solidFill>
                          <a:effectLst/>
                          <a:latin typeface="+mn-lt"/>
                          <a:ea typeface="+mn-ea"/>
                          <a:cs typeface="+mn-cs"/>
                        </a:rPr>
                        <a:t>bounced </a:t>
                      </a:r>
                      <a:r>
                        <a:rPr lang="en-US" sz="1800" b="0" i="0" kern="1200" dirty="0" smtClean="0">
                          <a:solidFill>
                            <a:schemeClr val="dk1"/>
                          </a:solidFill>
                          <a:effectLst/>
                          <a:latin typeface="+mn-lt"/>
                          <a:ea typeface="+mn-ea"/>
                          <a:cs typeface="+mn-cs"/>
                        </a:rPr>
                        <a:t>20%</a:t>
                      </a:r>
                      <a:endParaRPr lang="en-US" dirty="0"/>
                    </a:p>
                  </a:txBody>
                  <a:tcPr/>
                </a:tc>
              </a:tr>
              <a:tr h="370840">
                <a:tc>
                  <a:txBody>
                    <a:bodyPr/>
                    <a:lstStyle/>
                    <a:p>
                      <a:r>
                        <a:rPr lang="en-US" sz="1800" b="1" i="0" kern="1200" dirty="0" smtClean="0">
                          <a:solidFill>
                            <a:schemeClr val="dk1"/>
                          </a:solidFill>
                          <a:effectLst/>
                          <a:latin typeface="+mn-lt"/>
                          <a:ea typeface="+mn-ea"/>
                          <a:cs typeface="+mn-cs"/>
                        </a:rPr>
                        <a:t>Expand</a:t>
                      </a:r>
                      <a:endParaRPr lang="en-US" dirty="0"/>
                    </a:p>
                  </a:txBody>
                  <a:tcPr/>
                </a:tc>
                <a:tc>
                  <a:txBody>
                    <a:bodyPr/>
                    <a:lstStyle/>
                    <a:p>
                      <a:r>
                        <a:rPr lang="en-US" sz="1800" b="0" i="0" kern="1200" dirty="0" smtClean="0">
                          <a:solidFill>
                            <a:schemeClr val="dk1"/>
                          </a:solidFill>
                          <a:effectLst/>
                          <a:latin typeface="+mn-lt"/>
                          <a:ea typeface="+mn-ea"/>
                          <a:cs typeface="+mn-cs"/>
                        </a:rPr>
                        <a:t>to increase in size, number, or importance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Most noteworthy, we live in an </a:t>
                      </a:r>
                      <a:r>
                        <a:rPr lang="en-US" sz="1800" b="1" i="0" kern="1200" dirty="0" smtClean="0">
                          <a:solidFill>
                            <a:schemeClr val="dk1"/>
                          </a:solidFill>
                          <a:effectLst/>
                          <a:latin typeface="+mn-lt"/>
                          <a:ea typeface="+mn-ea"/>
                          <a:cs typeface="+mn-cs"/>
                        </a:rPr>
                        <a:t>expanding </a:t>
                      </a:r>
                      <a:r>
                        <a:rPr lang="en-US" sz="1800" b="0" i="0" kern="1200" dirty="0" smtClean="0">
                          <a:solidFill>
                            <a:schemeClr val="dk1"/>
                          </a:solidFill>
                          <a:effectLst/>
                          <a:latin typeface="+mn-lt"/>
                          <a:ea typeface="+mn-ea"/>
                          <a:cs typeface="+mn-cs"/>
                        </a:rPr>
                        <a:t>universe.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sz="1800" b="1" i="0" kern="1200" dirty="0" smtClean="0">
                          <a:solidFill>
                            <a:schemeClr val="dk1"/>
                          </a:solidFill>
                          <a:effectLst/>
                          <a:latin typeface="+mn-lt"/>
                          <a:ea typeface="+mn-ea"/>
                          <a:cs typeface="+mn-cs"/>
                        </a:rPr>
                        <a:t>Escalate</a:t>
                      </a:r>
                      <a:endParaRPr lang="en-US" dirty="0"/>
                    </a:p>
                  </a:txBody>
                  <a:tcPr/>
                </a:tc>
                <a:tc>
                  <a:txBody>
                    <a:bodyPr/>
                    <a:lstStyle/>
                    <a:p>
                      <a:r>
                        <a:rPr lang="en-US" sz="1800" b="0" i="0" kern="1200" dirty="0" smtClean="0">
                          <a:solidFill>
                            <a:schemeClr val="dk1"/>
                          </a:solidFill>
                          <a:effectLst/>
                          <a:latin typeface="+mn-lt"/>
                          <a:ea typeface="+mn-ea"/>
                          <a:cs typeface="+mn-cs"/>
                        </a:rPr>
                        <a:t>to rise or to make something 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As prices </a:t>
                      </a:r>
                      <a:r>
                        <a:rPr lang="en-US" sz="1800" b="1" i="0" kern="1200" dirty="0" smtClean="0">
                          <a:solidFill>
                            <a:schemeClr val="dk1"/>
                          </a:solidFill>
                          <a:effectLst/>
                          <a:latin typeface="+mn-lt"/>
                          <a:ea typeface="+mn-ea"/>
                          <a:cs typeface="+mn-cs"/>
                        </a:rPr>
                        <a:t>escalated</a:t>
                      </a:r>
                      <a:r>
                        <a:rPr lang="en-US" sz="1800" b="0" i="0" kern="1200" dirty="0" smtClean="0">
                          <a:solidFill>
                            <a:schemeClr val="dk1"/>
                          </a:solidFill>
                          <a:effectLst/>
                          <a:latin typeface="+mn-lt"/>
                          <a:ea typeface="+mn-ea"/>
                          <a:cs typeface="+mn-cs"/>
                        </a:rPr>
                        <a:t>, fewer people could afford a mortgage on a house.</a:t>
                      </a:r>
                    </a:p>
                  </a:txBody>
                  <a:tcPr/>
                </a:tc>
              </a:tr>
              <a:tr h="370840">
                <a:tc>
                  <a:txBody>
                    <a:bodyPr/>
                    <a:lstStyle/>
                    <a:p>
                      <a:r>
                        <a:rPr lang="en-US" sz="1800" b="1" i="0" kern="1200" dirty="0" smtClean="0">
                          <a:solidFill>
                            <a:schemeClr val="dk1"/>
                          </a:solidFill>
                          <a:effectLst/>
                          <a:latin typeface="+mn-lt"/>
                          <a:ea typeface="+mn-ea"/>
                          <a:cs typeface="+mn-cs"/>
                        </a:rPr>
                        <a:t>Ascend</a:t>
                      </a:r>
                      <a:endParaRPr lang="en-US" dirty="0"/>
                    </a:p>
                  </a:txBody>
                  <a:tcPr/>
                </a:tc>
                <a:tc>
                  <a:txBody>
                    <a:bodyPr/>
                    <a:lstStyle/>
                    <a:p>
                      <a:r>
                        <a:rPr lang="en-US" sz="1800" b="0" i="0" kern="1200" dirty="0" smtClean="0">
                          <a:solidFill>
                            <a:schemeClr val="dk1"/>
                          </a:solidFill>
                          <a:effectLst/>
                          <a:latin typeface="+mn-lt"/>
                          <a:ea typeface="+mn-ea"/>
                          <a:cs typeface="+mn-cs"/>
                        </a:rPr>
                        <a:t>to move up or climb something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Finally, they slowly </a:t>
                      </a:r>
                      <a:r>
                        <a:rPr lang="en-US" sz="1800" b="1" i="0" kern="1200" dirty="0" smtClean="0">
                          <a:solidFill>
                            <a:schemeClr val="dk1"/>
                          </a:solidFill>
                          <a:effectLst/>
                          <a:latin typeface="+mn-lt"/>
                          <a:ea typeface="+mn-ea"/>
                          <a:cs typeface="+mn-cs"/>
                        </a:rPr>
                        <a:t>ascended </a:t>
                      </a:r>
                      <a:r>
                        <a:rPr lang="en-US" sz="1800" b="0" i="0" kern="1200" dirty="0" smtClean="0">
                          <a:solidFill>
                            <a:schemeClr val="dk1"/>
                          </a:solidFill>
                          <a:effectLst/>
                          <a:latin typeface="+mn-lt"/>
                          <a:ea typeface="+mn-ea"/>
                          <a:cs typeface="+mn-cs"/>
                        </a:rPr>
                        <a:t>the steep path up the mountain.</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effectLst/>
                      </a:endParaRPr>
                    </a:p>
                  </a:txBody>
                  <a:tcPr marL="76200" marR="76200" marT="19050" marB="19050" anchor="ctr"/>
                </a:tc>
              </a:tr>
            </a:tbl>
          </a:graphicData>
        </a:graphic>
      </p:graphicFrame>
    </p:spTree>
    <p:extLst>
      <p:ext uri="{BB962C8B-B14F-4D97-AF65-F5344CB8AC3E}">
        <p14:creationId xmlns:p14="http://schemas.microsoft.com/office/powerpoint/2010/main" val="1473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4" y="228600"/>
            <a:ext cx="9601200" cy="609600"/>
          </a:xfrm>
        </p:spPr>
        <p:txBody>
          <a:bodyPr>
            <a:normAutofit fontScale="90000"/>
          </a:bodyPr>
          <a:lstStyle/>
          <a:p>
            <a:r>
              <a:rPr lang="en-US" dirty="0"/>
              <a:t>Common Upward Trend </a:t>
            </a:r>
            <a:r>
              <a:rPr lang="en-US" dirty="0" smtClean="0"/>
              <a:t>Nouns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340260501"/>
              </p:ext>
            </p:extLst>
          </p:nvPr>
        </p:nvGraphicFramePr>
        <p:xfrm>
          <a:off x="303213" y="842493"/>
          <a:ext cx="11506199" cy="6136640"/>
        </p:xfrm>
        <a:graphic>
          <a:graphicData uri="http://schemas.openxmlformats.org/drawingml/2006/table">
            <a:tbl>
              <a:tblPr firstRow="1" bandRow="1">
                <a:tableStyleId>{5C22544A-7EE6-4342-B048-85BDC9FD1C3A}</a:tableStyleId>
              </a:tblPr>
              <a:tblGrid>
                <a:gridCol w="1600199"/>
                <a:gridCol w="4152898"/>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Growth</a:t>
                      </a:r>
                      <a:endParaRPr lang="en-US" dirty="0"/>
                    </a:p>
                  </a:txBody>
                  <a:tcPr/>
                </a:tc>
                <a:tc>
                  <a:txBody>
                    <a:bodyPr/>
                    <a:lstStyle/>
                    <a:p>
                      <a:r>
                        <a:rPr lang="en-US" sz="1800" b="0" i="0" kern="1200" dirty="0" smtClean="0">
                          <a:solidFill>
                            <a:schemeClr val="dk1"/>
                          </a:solidFill>
                          <a:effectLst/>
                          <a:latin typeface="+mn-lt"/>
                          <a:ea typeface="+mn-ea"/>
                          <a:cs typeface="+mn-cs"/>
                        </a:rPr>
                        <a:t>an increase in size, amount, degree, level, etc.</a:t>
                      </a:r>
                      <a:endParaRPr lang="en-US" dirty="0"/>
                    </a:p>
                  </a:txBody>
                  <a:tcPr/>
                </a:tc>
                <a:tc>
                  <a:txBody>
                    <a:bodyPr/>
                    <a:lstStyle/>
                    <a:p>
                      <a:r>
                        <a:rPr lang="en-US" sz="1800" b="0" i="1" kern="1200" dirty="0" smtClean="0">
                          <a:solidFill>
                            <a:schemeClr val="dk1"/>
                          </a:solidFill>
                          <a:effectLst/>
                          <a:latin typeface="+mn-lt"/>
                          <a:ea typeface="+mn-ea"/>
                          <a:cs typeface="+mn-cs"/>
                        </a:rPr>
                        <a:t>The </a:t>
                      </a:r>
                      <a:r>
                        <a:rPr lang="en-US" sz="1800" b="1" i="1" kern="1200" dirty="0" smtClean="0">
                          <a:solidFill>
                            <a:schemeClr val="dk1"/>
                          </a:solidFill>
                          <a:effectLst/>
                          <a:latin typeface="+mn-lt"/>
                          <a:ea typeface="+mn-ea"/>
                          <a:cs typeface="+mn-cs"/>
                        </a:rPr>
                        <a:t>growth</a:t>
                      </a:r>
                      <a:r>
                        <a:rPr lang="en-US" sz="1800" b="0" i="1" kern="1200" dirty="0" smtClean="0">
                          <a:solidFill>
                            <a:schemeClr val="dk1"/>
                          </a:solidFill>
                          <a:effectLst/>
                          <a:latin typeface="+mn-lt"/>
                          <a:ea typeface="+mn-ea"/>
                          <a:cs typeface="+mn-cs"/>
                        </a:rPr>
                        <a:t> in the money supply was faster than expected.</a:t>
                      </a:r>
                      <a:endParaRPr lang="en-US" dirty="0"/>
                    </a:p>
                  </a:txBody>
                  <a:tcPr/>
                </a:tc>
              </a:tr>
              <a:tr h="370840">
                <a:tc>
                  <a:txBody>
                    <a:bodyPr/>
                    <a:lstStyle/>
                    <a:p>
                      <a:r>
                        <a:rPr lang="en-US" sz="1800" b="1" i="0" kern="1200" dirty="0" smtClean="0">
                          <a:solidFill>
                            <a:schemeClr val="dk1"/>
                          </a:solidFill>
                          <a:effectLst/>
                          <a:latin typeface="+mn-lt"/>
                          <a:ea typeface="+mn-ea"/>
                          <a:cs typeface="+mn-cs"/>
                        </a:rPr>
                        <a:t>Increase</a:t>
                      </a:r>
                      <a:endParaRPr lang="en-US" dirty="0"/>
                    </a:p>
                  </a:txBody>
                  <a:tcPr/>
                </a:tc>
                <a:tc>
                  <a:txBody>
                    <a:bodyPr/>
                    <a:lstStyle/>
                    <a:p>
                      <a:r>
                        <a:rPr lang="en-US" sz="1800" b="0" i="0" kern="1200" dirty="0" smtClean="0">
                          <a:solidFill>
                            <a:schemeClr val="dk1"/>
                          </a:solidFill>
                          <a:effectLst/>
                          <a:latin typeface="+mn-lt"/>
                          <a:ea typeface="+mn-ea"/>
                          <a:cs typeface="+mn-cs"/>
                        </a:rPr>
                        <a:t>a rise in the amount or size of something</a:t>
                      </a:r>
                      <a:endParaRPr lang="en-US" dirty="0"/>
                    </a:p>
                  </a:txBody>
                  <a:tcPr/>
                </a:tc>
                <a:tc>
                  <a:txBody>
                    <a:bodyPr/>
                    <a:lstStyle/>
                    <a:p>
                      <a:r>
                        <a:rPr lang="en-US" sz="1800" b="0" i="1" kern="1200" dirty="0" smtClean="0">
                          <a:solidFill>
                            <a:schemeClr val="dk1"/>
                          </a:solidFill>
                          <a:effectLst/>
                          <a:latin typeface="+mn-lt"/>
                          <a:ea typeface="+mn-ea"/>
                          <a:cs typeface="+mn-cs"/>
                        </a:rPr>
                        <a:t>There were 39,000 new cases last year – an </a:t>
                      </a:r>
                      <a:r>
                        <a:rPr lang="en-US" sz="1800" b="1" i="1" kern="1200" dirty="0" smtClean="0">
                          <a:solidFill>
                            <a:schemeClr val="dk1"/>
                          </a:solidFill>
                          <a:effectLst/>
                          <a:latin typeface="+mn-lt"/>
                          <a:ea typeface="+mn-ea"/>
                          <a:cs typeface="+mn-cs"/>
                        </a:rPr>
                        <a:t>increase</a:t>
                      </a:r>
                      <a:r>
                        <a:rPr lang="en-US" sz="1800" b="0" i="1" kern="1200" dirty="0" smtClean="0">
                          <a:solidFill>
                            <a:schemeClr val="dk1"/>
                          </a:solidFill>
                          <a:effectLst/>
                          <a:latin typeface="+mn-lt"/>
                          <a:ea typeface="+mn-ea"/>
                          <a:cs typeface="+mn-cs"/>
                        </a:rPr>
                        <a:t> of six percent.</a:t>
                      </a:r>
                      <a:endParaRPr lang="en-US" dirty="0"/>
                    </a:p>
                  </a:txBody>
                  <a:tcPr/>
                </a:tc>
              </a:tr>
              <a:tr h="370840">
                <a:tc>
                  <a:txBody>
                    <a:bodyPr/>
                    <a:lstStyle/>
                    <a:p>
                      <a:r>
                        <a:rPr lang="en-US" sz="1800" b="1" i="0" kern="1200" dirty="0" smtClean="0">
                          <a:solidFill>
                            <a:schemeClr val="dk1"/>
                          </a:solidFill>
                          <a:effectLst/>
                          <a:latin typeface="+mn-lt"/>
                          <a:ea typeface="+mn-ea"/>
                          <a:cs typeface="+mn-cs"/>
                        </a:rPr>
                        <a:t>rise</a:t>
                      </a:r>
                      <a:endParaRPr lang="en-US" dirty="0"/>
                    </a:p>
                  </a:txBody>
                  <a:tcPr/>
                </a:tc>
                <a:tc>
                  <a:txBody>
                    <a:bodyPr/>
                    <a:lstStyle/>
                    <a:p>
                      <a:r>
                        <a:rPr lang="en-US" sz="1800" b="0" i="0" kern="1200" dirty="0" smtClean="0">
                          <a:solidFill>
                            <a:schemeClr val="dk1"/>
                          </a:solidFill>
                          <a:effectLst/>
                          <a:latin typeface="+mn-lt"/>
                          <a:ea typeface="+mn-ea"/>
                          <a:cs typeface="+mn-cs"/>
                        </a:rPr>
                        <a:t>an increase</a:t>
                      </a:r>
                      <a:endParaRPr lang="en-US" dirty="0"/>
                    </a:p>
                  </a:txBody>
                  <a:tcPr/>
                </a:tc>
                <a:tc>
                  <a:txBody>
                    <a:bodyPr/>
                    <a:lstStyle/>
                    <a:p>
                      <a:r>
                        <a:rPr lang="en-US" sz="1800" b="0" i="1" kern="1200" dirty="0" smtClean="0">
                          <a:solidFill>
                            <a:schemeClr val="dk1"/>
                          </a:solidFill>
                          <a:effectLst/>
                          <a:latin typeface="+mn-lt"/>
                          <a:ea typeface="+mn-ea"/>
                          <a:cs typeface="+mn-cs"/>
                        </a:rPr>
                        <a:t>a 5 percent </a:t>
                      </a:r>
                      <a:r>
                        <a:rPr lang="en-US" sz="1800" b="1" i="1" kern="1200" dirty="0" smtClean="0">
                          <a:solidFill>
                            <a:schemeClr val="dk1"/>
                          </a:solidFill>
                          <a:effectLst/>
                          <a:latin typeface="+mn-lt"/>
                          <a:ea typeface="+mn-ea"/>
                          <a:cs typeface="+mn-cs"/>
                        </a:rPr>
                        <a:t>rise</a:t>
                      </a:r>
                      <a:r>
                        <a:rPr lang="en-US" sz="1800" b="0" i="1" kern="1200" dirty="0" smtClean="0">
                          <a:solidFill>
                            <a:schemeClr val="dk1"/>
                          </a:solidFill>
                          <a:effectLst/>
                          <a:latin typeface="+mn-lt"/>
                          <a:ea typeface="+mn-ea"/>
                          <a:cs typeface="+mn-cs"/>
                        </a:rPr>
                        <a:t> in inflation</a:t>
                      </a:r>
                      <a:endParaRPr lang="en-US" dirty="0"/>
                    </a:p>
                  </a:txBody>
                  <a:tcPr/>
                </a:tc>
              </a:tr>
              <a:tr h="370840">
                <a:tc>
                  <a:txBody>
                    <a:bodyPr/>
                    <a:lstStyle/>
                    <a:p>
                      <a:r>
                        <a:rPr lang="en-US" sz="1800" b="1" i="0" kern="1200" dirty="0" smtClean="0">
                          <a:solidFill>
                            <a:schemeClr val="dk1"/>
                          </a:solidFill>
                          <a:effectLst/>
                          <a:latin typeface="+mn-lt"/>
                          <a:ea typeface="+mn-ea"/>
                          <a:cs typeface="+mn-cs"/>
                        </a:rPr>
                        <a:t>Acceleration</a:t>
                      </a:r>
                      <a:endParaRPr lang="en-US" dirty="0"/>
                    </a:p>
                  </a:txBody>
                  <a:tcPr/>
                </a:tc>
                <a:tc>
                  <a:txBody>
                    <a:bodyPr/>
                    <a:lstStyle/>
                    <a:p>
                      <a:r>
                        <a:rPr lang="en-US" sz="1800" b="0" i="0" kern="1200" dirty="0" smtClean="0">
                          <a:solidFill>
                            <a:schemeClr val="dk1"/>
                          </a:solidFill>
                          <a:effectLst/>
                          <a:latin typeface="+mn-lt"/>
                          <a:ea typeface="+mn-ea"/>
                          <a:cs typeface="+mn-cs"/>
                        </a:rPr>
                        <a:t>an increase in the speed or rate of something</a:t>
                      </a:r>
                      <a:endParaRPr lang="en-US" dirty="0"/>
                    </a:p>
                  </a:txBody>
                  <a:tcPr/>
                </a:tc>
                <a:tc>
                  <a:txBody>
                    <a:bodyPr/>
                    <a:lstStyle/>
                    <a:p>
                      <a:r>
                        <a:rPr lang="en-US" sz="1800" b="0" i="1" kern="1200" dirty="0" smtClean="0">
                          <a:solidFill>
                            <a:schemeClr val="dk1"/>
                          </a:solidFill>
                          <a:effectLst/>
                          <a:latin typeface="+mn-lt"/>
                          <a:ea typeface="+mn-ea"/>
                          <a:cs typeface="+mn-cs"/>
                        </a:rPr>
                        <a:t>There has been a rapid </a:t>
                      </a:r>
                      <a:r>
                        <a:rPr lang="en-US" sz="1800" b="1" i="1" kern="1200" dirty="0" smtClean="0">
                          <a:solidFill>
                            <a:schemeClr val="dk1"/>
                          </a:solidFill>
                          <a:effectLst/>
                          <a:latin typeface="+mn-lt"/>
                          <a:ea typeface="+mn-ea"/>
                          <a:cs typeface="+mn-cs"/>
                        </a:rPr>
                        <a:t>acceleration</a:t>
                      </a:r>
                      <a:r>
                        <a:rPr lang="en-US" sz="1800" b="0" i="1" kern="1200" dirty="0" smtClean="0">
                          <a:solidFill>
                            <a:schemeClr val="dk1"/>
                          </a:solidFill>
                          <a:effectLst/>
                          <a:latin typeface="+mn-lt"/>
                          <a:ea typeface="+mn-ea"/>
                          <a:cs typeface="+mn-cs"/>
                        </a:rPr>
                        <a:t> in the rate of growth of new orders.</a:t>
                      </a:r>
                      <a:endParaRPr lang="en-US" dirty="0"/>
                    </a:p>
                  </a:txBody>
                  <a:tcPr/>
                </a:tc>
              </a:tr>
              <a:tr h="370840">
                <a:tc>
                  <a:txBody>
                    <a:bodyPr/>
                    <a:lstStyle/>
                    <a:p>
                      <a:r>
                        <a:rPr lang="en-US" sz="1800" b="1" i="0" kern="1200" dirty="0" smtClean="0">
                          <a:solidFill>
                            <a:schemeClr val="dk1"/>
                          </a:solidFill>
                          <a:effectLst/>
                          <a:latin typeface="+mn-lt"/>
                          <a:ea typeface="+mn-ea"/>
                          <a:cs typeface="+mn-cs"/>
                        </a:rPr>
                        <a:t>Development</a:t>
                      </a:r>
                      <a:endParaRPr lang="en-US" dirty="0"/>
                    </a:p>
                  </a:txBody>
                  <a:tcPr/>
                </a:tc>
                <a:tc>
                  <a:txBody>
                    <a:bodyPr/>
                    <a:lstStyle/>
                    <a:p>
                      <a:r>
                        <a:rPr lang="en-US" sz="1800" b="0" i="0" kern="1200" dirty="0" smtClean="0">
                          <a:solidFill>
                            <a:schemeClr val="dk1"/>
                          </a:solidFill>
                          <a:effectLst/>
                          <a:latin typeface="+mn-lt"/>
                          <a:ea typeface="+mn-ea"/>
                          <a:cs typeface="+mn-cs"/>
                        </a:rPr>
                        <a:t>the process in which someone or something grows or changes and becomes more advanced</a:t>
                      </a:r>
                      <a:endParaRPr lang="en-US" dirty="0"/>
                    </a:p>
                  </a:txBody>
                  <a:tcPr/>
                </a:tc>
                <a:tc>
                  <a:txBody>
                    <a:bodyPr/>
                    <a:lstStyle/>
                    <a:p>
                      <a:r>
                        <a:rPr lang="en-US" sz="1800" b="0" i="1" kern="1200" dirty="0" smtClean="0">
                          <a:solidFill>
                            <a:schemeClr val="dk1"/>
                          </a:solidFill>
                          <a:effectLst/>
                          <a:latin typeface="+mn-lt"/>
                          <a:ea typeface="+mn-ea"/>
                          <a:cs typeface="+mn-cs"/>
                        </a:rPr>
                        <a:t>Ever since was formed in 1968, the company has been at the forefront of computer </a:t>
                      </a:r>
                      <a:r>
                        <a:rPr lang="en-US" sz="1800" b="1" i="1" kern="1200" dirty="0" smtClean="0">
                          <a:solidFill>
                            <a:schemeClr val="dk1"/>
                          </a:solidFill>
                          <a:effectLst/>
                          <a:latin typeface="+mn-lt"/>
                          <a:ea typeface="+mn-ea"/>
                          <a:cs typeface="+mn-cs"/>
                        </a:rPr>
                        <a:t>development</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Expansion</a:t>
                      </a:r>
                      <a:endParaRPr lang="en-US" dirty="0"/>
                    </a:p>
                  </a:txBody>
                  <a:tcPr/>
                </a:tc>
                <a:tc>
                  <a:txBody>
                    <a:bodyPr/>
                    <a:lstStyle/>
                    <a:p>
                      <a:r>
                        <a:rPr lang="en-US" sz="1800" b="0" i="0" kern="1200" dirty="0" smtClean="0">
                          <a:solidFill>
                            <a:schemeClr val="dk1"/>
                          </a:solidFill>
                          <a:effectLst/>
                          <a:latin typeface="+mn-lt"/>
                          <a:ea typeface="+mn-ea"/>
                          <a:cs typeface="+mn-cs"/>
                        </a:rPr>
                        <a:t>the increase of something in size, number, or importance</a:t>
                      </a:r>
                      <a:endParaRPr lang="en-US" dirty="0"/>
                    </a:p>
                  </a:txBody>
                  <a:tcPr/>
                </a:tc>
                <a:tc>
                  <a:txBody>
                    <a:bodyPr/>
                    <a:lstStyle/>
                    <a:p>
                      <a:r>
                        <a:rPr lang="en-US" sz="1800" b="0" i="1" kern="1200" dirty="0" smtClean="0">
                          <a:solidFill>
                            <a:schemeClr val="dk1"/>
                          </a:solidFill>
                          <a:effectLst/>
                          <a:latin typeface="+mn-lt"/>
                          <a:ea typeface="+mn-ea"/>
                          <a:cs typeface="+mn-cs"/>
                        </a:rPr>
                        <a:t>the rapid </a:t>
                      </a:r>
                      <a:r>
                        <a:rPr lang="en-US" sz="1800" b="1" i="1" kern="1200" dirty="0" smtClean="0">
                          <a:solidFill>
                            <a:schemeClr val="dk1"/>
                          </a:solidFill>
                          <a:effectLst/>
                          <a:latin typeface="+mn-lt"/>
                          <a:ea typeface="+mn-ea"/>
                          <a:cs typeface="+mn-cs"/>
                        </a:rPr>
                        <a:t>expansion</a:t>
                      </a:r>
                      <a:r>
                        <a:rPr lang="en-US" sz="1800" b="0" i="1" kern="1200" dirty="0" smtClean="0">
                          <a:solidFill>
                            <a:schemeClr val="dk1"/>
                          </a:solidFill>
                          <a:effectLst/>
                          <a:latin typeface="+mn-lt"/>
                          <a:ea typeface="+mn-ea"/>
                          <a:cs typeface="+mn-cs"/>
                        </a:rPr>
                        <a:t> of the software industry</a:t>
                      </a:r>
                      <a:endParaRPr lang="en-US" dirty="0"/>
                    </a:p>
                  </a:txBody>
                  <a:tcPr/>
                </a:tc>
              </a:tr>
              <a:tr h="370840">
                <a:tc>
                  <a:txBody>
                    <a:bodyPr/>
                    <a:lstStyle/>
                    <a:p>
                      <a:r>
                        <a:rPr lang="en-US" sz="1800" b="1" i="0" kern="1200" dirty="0" smtClean="0">
                          <a:solidFill>
                            <a:schemeClr val="dk1"/>
                          </a:solidFill>
                          <a:effectLst/>
                          <a:latin typeface="+mn-lt"/>
                          <a:ea typeface="+mn-ea"/>
                          <a:cs typeface="+mn-cs"/>
                        </a:rPr>
                        <a:t>gain</a:t>
                      </a:r>
                      <a:endParaRPr lang="en-US" dirty="0"/>
                    </a:p>
                  </a:txBody>
                  <a:tcPr/>
                </a:tc>
                <a:tc>
                  <a:txBody>
                    <a:bodyPr/>
                    <a:lstStyle/>
                    <a:p>
                      <a:r>
                        <a:rPr lang="en-US" sz="1800" b="0" i="0" kern="1200" dirty="0" smtClean="0">
                          <a:solidFill>
                            <a:schemeClr val="dk1"/>
                          </a:solidFill>
                          <a:effectLst/>
                          <a:latin typeface="+mn-lt"/>
                          <a:ea typeface="+mn-ea"/>
                          <a:cs typeface="+mn-cs"/>
                        </a:rPr>
                        <a:t>an increase in something such as size, weight, or amount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After deducting costs, we still made a net </a:t>
                      </a:r>
                      <a:r>
                        <a:rPr lang="en-US" sz="1800" b="1" i="1" kern="1200" dirty="0" smtClean="0">
                          <a:solidFill>
                            <a:schemeClr val="dk1"/>
                          </a:solidFill>
                          <a:effectLst/>
                          <a:latin typeface="+mn-lt"/>
                          <a:ea typeface="+mn-ea"/>
                          <a:cs typeface="+mn-cs"/>
                        </a:rPr>
                        <a:t>gain</a:t>
                      </a:r>
                      <a:r>
                        <a:rPr lang="en-US" sz="1800" b="0" i="1" kern="1200" dirty="0" smtClean="0">
                          <a:solidFill>
                            <a:schemeClr val="dk1"/>
                          </a:solidFill>
                          <a:effectLst/>
                          <a:latin typeface="+mn-lt"/>
                          <a:ea typeface="+mn-ea"/>
                          <a:cs typeface="+mn-cs"/>
                        </a:rPr>
                        <a:t> of £5,000.</a:t>
                      </a:r>
                      <a:endParaRPr lang="en-US" dirty="0" smtClean="0"/>
                    </a:p>
                  </a:txBody>
                  <a:tcPr/>
                </a:tc>
              </a:tr>
              <a:tr h="370840">
                <a:tc>
                  <a:txBody>
                    <a:bodyPr/>
                    <a:lstStyle/>
                    <a:p>
                      <a:r>
                        <a:rPr lang="en-US" sz="1800" b="1" i="0" kern="1200" dirty="0" smtClean="0">
                          <a:solidFill>
                            <a:schemeClr val="dk1"/>
                          </a:solidFill>
                          <a:effectLst/>
                          <a:latin typeface="+mn-lt"/>
                          <a:ea typeface="+mn-ea"/>
                          <a:cs typeface="+mn-cs"/>
                        </a:rPr>
                        <a:t>Ascent</a:t>
                      </a:r>
                      <a:endParaRPr lang="en-US" dirty="0"/>
                    </a:p>
                  </a:txBody>
                  <a:tcPr/>
                </a:tc>
                <a:tc>
                  <a:txBody>
                    <a:bodyPr/>
                    <a:lstStyle/>
                    <a:p>
                      <a:r>
                        <a:rPr lang="en-US" sz="1800" b="0" i="0" kern="1200" dirty="0" smtClean="0">
                          <a:solidFill>
                            <a:schemeClr val="dk1"/>
                          </a:solidFill>
                          <a:effectLst/>
                          <a:latin typeface="+mn-lt"/>
                          <a:ea typeface="+mn-ea"/>
                          <a:cs typeface="+mn-cs"/>
                        </a:rPr>
                        <a:t>the act of climbing or moving upwards</a:t>
                      </a:r>
                      <a:endParaRPr lang="en-US" dirty="0"/>
                    </a:p>
                  </a:txBody>
                  <a:tcPr/>
                </a:tc>
                <a:tc>
                  <a:txBody>
                    <a:bodyPr/>
                    <a:lstStyle/>
                    <a:p>
                      <a:r>
                        <a:rPr lang="en-US" sz="1800" b="0" i="1" kern="1200" dirty="0" smtClean="0">
                          <a:solidFill>
                            <a:schemeClr val="dk1"/>
                          </a:solidFill>
                          <a:effectLst/>
                          <a:latin typeface="+mn-lt"/>
                          <a:ea typeface="+mn-ea"/>
                          <a:cs typeface="+mn-cs"/>
                        </a:rPr>
                        <a:t>She made her first successful </a:t>
                      </a:r>
                      <a:r>
                        <a:rPr lang="en-US" sz="1800" b="1" i="1" kern="1200" dirty="0" smtClean="0">
                          <a:solidFill>
                            <a:schemeClr val="dk1"/>
                          </a:solidFill>
                          <a:effectLst/>
                          <a:latin typeface="+mn-lt"/>
                          <a:ea typeface="+mn-ea"/>
                          <a:cs typeface="+mn-cs"/>
                        </a:rPr>
                        <a:t>ascent</a:t>
                      </a:r>
                      <a:r>
                        <a:rPr lang="en-US" sz="1800" b="0" i="1" kern="1200" dirty="0" smtClean="0">
                          <a:solidFill>
                            <a:schemeClr val="dk1"/>
                          </a:solidFill>
                          <a:effectLst/>
                          <a:latin typeface="+mn-lt"/>
                          <a:ea typeface="+mn-ea"/>
                          <a:cs typeface="+mn-cs"/>
                        </a:rPr>
                        <a:t> of Everest last year.</a:t>
                      </a:r>
                      <a:endParaRPr lang="en-US" dirty="0"/>
                    </a:p>
                  </a:txBody>
                  <a:tcPr/>
                </a:tc>
              </a:tr>
              <a:tr h="370840">
                <a:tc>
                  <a:txBody>
                    <a:bodyPr/>
                    <a:lstStyle/>
                    <a:p>
                      <a:r>
                        <a:rPr lang="en-US" sz="1800" b="1" i="0" kern="1200" dirty="0" smtClean="0">
                          <a:solidFill>
                            <a:schemeClr val="dk1"/>
                          </a:solidFill>
                          <a:effectLst/>
                          <a:latin typeface="+mn-lt"/>
                          <a:ea typeface="+mn-ea"/>
                          <a:cs typeface="+mn-cs"/>
                        </a:rPr>
                        <a:t>Jump</a:t>
                      </a:r>
                      <a:endParaRPr lang="en-US" dirty="0"/>
                    </a:p>
                  </a:txBody>
                  <a:tcPr/>
                </a:tc>
                <a:tc>
                  <a:txBody>
                    <a:bodyPr/>
                    <a:lstStyle/>
                    <a:p>
                      <a:r>
                        <a:rPr lang="en-US" sz="1800" b="0" i="0" kern="1200" dirty="0" smtClean="0">
                          <a:solidFill>
                            <a:schemeClr val="dk1"/>
                          </a:solidFill>
                          <a:effectLst/>
                          <a:latin typeface="+mn-lt"/>
                          <a:ea typeface="+mn-ea"/>
                          <a:cs typeface="+mn-cs"/>
                        </a:rPr>
                        <a:t>a sudden increase</a:t>
                      </a:r>
                      <a:endParaRPr lang="en-US" dirty="0"/>
                    </a:p>
                  </a:txBody>
                  <a:tcPr/>
                </a:tc>
                <a:tc>
                  <a:txBody>
                    <a:bodyPr/>
                    <a:lstStyle/>
                    <a:p>
                      <a:r>
                        <a:rPr lang="en-US" sz="1800" b="0" i="1" kern="1200" dirty="0" smtClean="0">
                          <a:solidFill>
                            <a:schemeClr val="dk1"/>
                          </a:solidFill>
                          <a:effectLst/>
                          <a:latin typeface="+mn-lt"/>
                          <a:ea typeface="+mn-ea"/>
                          <a:cs typeface="+mn-cs"/>
                        </a:rPr>
                        <a:t>Interest rates are now at 6.75 – that’s a </a:t>
                      </a:r>
                      <a:r>
                        <a:rPr lang="en-US" sz="1800" b="1" i="1" kern="1200" dirty="0" smtClean="0">
                          <a:solidFill>
                            <a:schemeClr val="dk1"/>
                          </a:solidFill>
                          <a:effectLst/>
                          <a:latin typeface="+mn-lt"/>
                          <a:ea typeface="+mn-ea"/>
                          <a:cs typeface="+mn-cs"/>
                        </a:rPr>
                        <a:t>jump</a:t>
                      </a:r>
                      <a:r>
                        <a:rPr lang="en-US" sz="1800" b="0" i="1" kern="1200" dirty="0" smtClean="0">
                          <a:solidFill>
                            <a:schemeClr val="dk1"/>
                          </a:solidFill>
                          <a:effectLst/>
                          <a:latin typeface="+mn-lt"/>
                          <a:ea typeface="+mn-ea"/>
                          <a:cs typeface="+mn-cs"/>
                        </a:rPr>
                        <a:t> of almost 2 percent.</a:t>
                      </a:r>
                      <a:endParaRPr lang="en-US" dirty="0"/>
                    </a:p>
                  </a:txBody>
                  <a:tcPr/>
                </a:tc>
              </a:tr>
            </a:tbl>
          </a:graphicData>
        </a:graphic>
      </p:graphicFrame>
    </p:spTree>
    <p:extLst>
      <p:ext uri="{BB962C8B-B14F-4D97-AF65-F5344CB8AC3E}">
        <p14:creationId xmlns:p14="http://schemas.microsoft.com/office/powerpoint/2010/main" val="173539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4" y="152400"/>
            <a:ext cx="9601200" cy="685800"/>
          </a:xfrm>
        </p:spPr>
        <p:txBody>
          <a:bodyPr/>
          <a:lstStyle/>
          <a:p>
            <a:r>
              <a:rPr lang="en-US" dirty="0" smtClean="0"/>
              <a:t>Adverbs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116951617"/>
              </p:ext>
            </p:extLst>
          </p:nvPr>
        </p:nvGraphicFramePr>
        <p:xfrm>
          <a:off x="303213" y="842493"/>
          <a:ext cx="11506199" cy="6065520"/>
        </p:xfrm>
        <a:graphic>
          <a:graphicData uri="http://schemas.openxmlformats.org/drawingml/2006/table">
            <a:tbl>
              <a:tblPr firstRow="1" bandRow="1">
                <a:tableStyleId>{5C22544A-7EE6-4342-B048-85BDC9FD1C3A}</a:tableStyleId>
              </a:tblPr>
              <a:tblGrid>
                <a:gridCol w="1461103"/>
                <a:gridCol w="4291994"/>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rapidly</a:t>
                      </a:r>
                      <a:endParaRPr lang="en-US" dirty="0"/>
                    </a:p>
                  </a:txBody>
                  <a:tcPr/>
                </a:tc>
                <a:tc>
                  <a:txBody>
                    <a:bodyPr/>
                    <a:lstStyle/>
                    <a:p>
                      <a:r>
                        <a:rPr lang="en-US" sz="1800" b="0" i="0" kern="1200" dirty="0" smtClean="0">
                          <a:solidFill>
                            <a:schemeClr val="dk1"/>
                          </a:solidFill>
                          <a:effectLst/>
                          <a:latin typeface="+mn-lt"/>
                          <a:ea typeface="+mn-ea"/>
                          <a:cs typeface="+mn-cs"/>
                        </a:rPr>
                        <a:t>very quickly; at a great rate</a:t>
                      </a:r>
                      <a:endParaRPr lang="en-US" dirty="0"/>
                    </a:p>
                  </a:txBody>
                  <a:tcPr/>
                </a:tc>
                <a:tc>
                  <a:txBody>
                    <a:bodyPr/>
                    <a:lstStyle/>
                    <a:p>
                      <a:r>
                        <a:rPr lang="en-US" sz="1800" b="0" i="1" kern="1200" dirty="0" smtClean="0">
                          <a:solidFill>
                            <a:schemeClr val="dk1"/>
                          </a:solidFill>
                          <a:effectLst/>
                          <a:latin typeface="+mn-lt"/>
                          <a:ea typeface="+mn-ea"/>
                          <a:cs typeface="+mn-cs"/>
                        </a:rPr>
                        <a:t>a </a:t>
                      </a:r>
                      <a:r>
                        <a:rPr lang="en-US" sz="1800" b="1" i="1" kern="1200" dirty="0" smtClean="0">
                          <a:solidFill>
                            <a:schemeClr val="dk1"/>
                          </a:solidFill>
                          <a:effectLst/>
                          <a:latin typeface="+mn-lt"/>
                          <a:ea typeface="+mn-ea"/>
                          <a:cs typeface="+mn-cs"/>
                        </a:rPr>
                        <a:t>rapidly</a:t>
                      </a:r>
                      <a:r>
                        <a:rPr lang="en-US" sz="1800" b="0" i="1" kern="1200" dirty="0" smtClean="0">
                          <a:solidFill>
                            <a:schemeClr val="dk1"/>
                          </a:solidFill>
                          <a:effectLst/>
                          <a:latin typeface="+mn-lt"/>
                          <a:ea typeface="+mn-ea"/>
                          <a:cs typeface="+mn-cs"/>
                        </a:rPr>
                        <a:t> growing economy</a:t>
                      </a:r>
                      <a:endParaRPr lang="en-US" dirty="0"/>
                    </a:p>
                  </a:txBody>
                  <a:tcPr/>
                </a:tc>
              </a:tr>
              <a:tr h="370840">
                <a:tc>
                  <a:txBody>
                    <a:bodyPr/>
                    <a:lstStyle/>
                    <a:p>
                      <a:r>
                        <a:rPr lang="en-US" sz="1800" b="1" i="0" kern="1200" dirty="0" smtClean="0">
                          <a:solidFill>
                            <a:schemeClr val="dk1"/>
                          </a:solidFill>
                          <a:effectLst/>
                          <a:latin typeface="+mn-lt"/>
                          <a:ea typeface="+mn-ea"/>
                          <a:cs typeface="+mn-cs"/>
                        </a:rPr>
                        <a:t>quickly</a:t>
                      </a:r>
                      <a:endParaRPr lang="en-US" dirty="0"/>
                    </a:p>
                  </a:txBody>
                  <a:tcPr/>
                </a:tc>
                <a:tc>
                  <a:txBody>
                    <a:bodyPr/>
                    <a:lstStyle/>
                    <a:p>
                      <a:r>
                        <a:rPr lang="en-US" sz="1800" b="0" i="0" kern="1200" dirty="0" smtClean="0">
                          <a:solidFill>
                            <a:schemeClr val="dk1"/>
                          </a:solidFill>
                          <a:effectLst/>
                          <a:latin typeface="+mn-lt"/>
                          <a:ea typeface="+mn-ea"/>
                          <a:cs typeface="+mn-cs"/>
                        </a:rPr>
                        <a:t>at a fast speed</a:t>
                      </a:r>
                      <a:endParaRPr lang="en-US" dirty="0"/>
                    </a:p>
                  </a:txBody>
                  <a:tcPr/>
                </a:tc>
                <a:tc>
                  <a:txBody>
                    <a:bodyPr/>
                    <a:lstStyle/>
                    <a:p>
                      <a:r>
                        <a:rPr lang="en-US" sz="1800" b="0" i="1" kern="1200" dirty="0" smtClean="0">
                          <a:solidFill>
                            <a:schemeClr val="dk1"/>
                          </a:solidFill>
                          <a:effectLst/>
                          <a:latin typeface="+mn-lt"/>
                          <a:ea typeface="+mn-ea"/>
                          <a:cs typeface="+mn-cs"/>
                        </a:rPr>
                        <a:t>The plane climbed </a:t>
                      </a:r>
                      <a:r>
                        <a:rPr lang="en-US" sz="1800" b="1" i="1" kern="1200" dirty="0" smtClean="0">
                          <a:solidFill>
                            <a:schemeClr val="dk1"/>
                          </a:solidFill>
                          <a:effectLst/>
                          <a:latin typeface="+mn-lt"/>
                          <a:ea typeface="+mn-ea"/>
                          <a:cs typeface="+mn-cs"/>
                        </a:rPr>
                        <a:t>quickly </a:t>
                      </a:r>
                      <a:r>
                        <a:rPr lang="en-US" sz="1800" b="0" i="1" kern="1200" dirty="0" smtClean="0">
                          <a:solidFill>
                            <a:schemeClr val="dk1"/>
                          </a:solidFill>
                          <a:effectLst/>
                          <a:latin typeface="+mn-lt"/>
                          <a:ea typeface="+mn-ea"/>
                          <a:cs typeface="+mn-cs"/>
                        </a:rPr>
                        <a:t>to a height of 30,000 feet.</a:t>
                      </a:r>
                      <a:endParaRPr lang="en-US" dirty="0"/>
                    </a:p>
                  </a:txBody>
                  <a:tcPr/>
                </a:tc>
              </a:tr>
              <a:tr h="370840">
                <a:tc>
                  <a:txBody>
                    <a:bodyPr/>
                    <a:lstStyle/>
                    <a:p>
                      <a:r>
                        <a:rPr lang="en-US" sz="1800" b="1" i="0" kern="1200" dirty="0" smtClean="0">
                          <a:solidFill>
                            <a:schemeClr val="dk1"/>
                          </a:solidFill>
                          <a:effectLst/>
                          <a:latin typeface="+mn-lt"/>
                          <a:ea typeface="+mn-ea"/>
                          <a:cs typeface="+mn-cs"/>
                        </a:rPr>
                        <a:t>swiftly</a:t>
                      </a:r>
                      <a:endParaRPr lang="en-US" dirty="0"/>
                    </a:p>
                  </a:txBody>
                  <a:tcPr/>
                </a:tc>
                <a:tc>
                  <a:txBody>
                    <a:bodyPr/>
                    <a:lstStyle/>
                    <a:p>
                      <a:r>
                        <a:rPr lang="en-US" sz="1800" b="0" i="0" kern="1200" dirty="0" smtClean="0">
                          <a:solidFill>
                            <a:schemeClr val="dk1"/>
                          </a:solidFill>
                          <a:effectLst/>
                          <a:latin typeface="+mn-lt"/>
                          <a:ea typeface="+mn-ea"/>
                          <a:cs typeface="+mn-cs"/>
                        </a:rPr>
                        <a:t>quickly; after a very short time</a:t>
                      </a:r>
                      <a:endParaRPr lang="en-US" dirty="0"/>
                    </a:p>
                  </a:txBody>
                  <a:tcPr/>
                </a:tc>
                <a:tc>
                  <a:txBody>
                    <a:bodyPr/>
                    <a:lstStyle/>
                    <a:p>
                      <a:r>
                        <a:rPr lang="en-US" sz="1800" b="0" i="1" kern="1200" dirty="0" smtClean="0">
                          <a:solidFill>
                            <a:schemeClr val="dk1"/>
                          </a:solidFill>
                          <a:effectLst/>
                          <a:latin typeface="+mn-lt"/>
                          <a:ea typeface="+mn-ea"/>
                          <a:cs typeface="+mn-cs"/>
                        </a:rPr>
                        <a:t>The</a:t>
                      </a:r>
                      <a:r>
                        <a:rPr lang="en-US" sz="1800" b="0" i="1" kern="1200" baseline="0" dirty="0" smtClean="0">
                          <a:solidFill>
                            <a:schemeClr val="dk1"/>
                          </a:solidFill>
                          <a:effectLst/>
                          <a:latin typeface="+mn-lt"/>
                          <a:ea typeface="+mn-ea"/>
                          <a:cs typeface="+mn-cs"/>
                        </a:rPr>
                        <a:t> sales increased</a:t>
                      </a:r>
                      <a:r>
                        <a:rPr lang="en-US" sz="1800" b="0" i="1" kern="120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swiftly</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suddenly</a:t>
                      </a:r>
                      <a:endParaRPr lang="en-US" dirty="0"/>
                    </a:p>
                  </a:txBody>
                  <a:tcPr/>
                </a:tc>
                <a:tc>
                  <a:txBody>
                    <a:bodyPr/>
                    <a:lstStyle/>
                    <a:p>
                      <a:r>
                        <a:rPr lang="en-US" sz="1800" b="0" i="0" kern="1200" dirty="0" smtClean="0">
                          <a:solidFill>
                            <a:schemeClr val="dk1"/>
                          </a:solidFill>
                          <a:effectLst/>
                          <a:latin typeface="+mn-lt"/>
                          <a:ea typeface="+mn-ea"/>
                          <a:cs typeface="+mn-cs"/>
                        </a:rPr>
                        <a:t>quickly and unexpectedly</a:t>
                      </a:r>
                      <a:endParaRPr lang="en-US" dirty="0"/>
                    </a:p>
                  </a:txBody>
                  <a:tcPr/>
                </a:tc>
                <a:tc>
                  <a:txBody>
                    <a:bodyPr/>
                    <a:lstStyle/>
                    <a:p>
                      <a:r>
                        <a:rPr lang="en-US" sz="1800" b="0" i="1" kern="1200" dirty="0" smtClean="0">
                          <a:solidFill>
                            <a:schemeClr val="dk1"/>
                          </a:solidFill>
                          <a:effectLst/>
                          <a:latin typeface="+mn-lt"/>
                          <a:ea typeface="+mn-ea"/>
                          <a:cs typeface="+mn-cs"/>
                        </a:rPr>
                        <a:t>The</a:t>
                      </a:r>
                      <a:r>
                        <a:rPr lang="en-US" sz="1800" b="0" i="1" kern="1200" baseline="0" dirty="0" smtClean="0">
                          <a:solidFill>
                            <a:schemeClr val="dk1"/>
                          </a:solidFill>
                          <a:effectLst/>
                          <a:latin typeface="+mn-lt"/>
                          <a:ea typeface="+mn-ea"/>
                          <a:cs typeface="+mn-cs"/>
                        </a:rPr>
                        <a:t> prices fell </a:t>
                      </a:r>
                      <a:r>
                        <a:rPr lang="en-US" sz="1800" b="1" i="1" kern="1200" dirty="0" smtClean="0">
                          <a:solidFill>
                            <a:schemeClr val="dk1"/>
                          </a:solidFill>
                          <a:effectLst/>
                          <a:latin typeface="+mn-lt"/>
                          <a:ea typeface="+mn-ea"/>
                          <a:cs typeface="+mn-cs"/>
                        </a:rPr>
                        <a:t>suddenly</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steadily</a:t>
                      </a:r>
                      <a:endParaRPr lang="en-US" dirty="0"/>
                    </a:p>
                  </a:txBody>
                  <a:tcPr/>
                </a:tc>
                <a:tc>
                  <a:txBody>
                    <a:bodyPr/>
                    <a:lstStyle/>
                    <a:p>
                      <a:r>
                        <a:rPr lang="en-US" sz="1800" b="0" i="0" kern="1200" dirty="0" smtClean="0">
                          <a:solidFill>
                            <a:schemeClr val="dk1"/>
                          </a:solidFill>
                          <a:effectLst/>
                          <a:latin typeface="+mn-lt"/>
                          <a:ea typeface="+mn-ea"/>
                          <a:cs typeface="+mn-cs"/>
                        </a:rPr>
                        <a:t>gradually and in an even and regular way</a:t>
                      </a:r>
                      <a:endParaRPr lang="en-US" dirty="0"/>
                    </a:p>
                  </a:txBody>
                  <a:tcPr/>
                </a:tc>
                <a:tc>
                  <a:txBody>
                    <a:bodyPr/>
                    <a:lstStyle/>
                    <a:p>
                      <a:r>
                        <a:rPr lang="en-US" sz="1800" b="0" i="1" kern="1200" dirty="0" smtClean="0">
                          <a:solidFill>
                            <a:schemeClr val="dk1"/>
                          </a:solidFill>
                          <a:effectLst/>
                          <a:latin typeface="+mn-lt"/>
                          <a:ea typeface="+mn-ea"/>
                          <a:cs typeface="+mn-cs"/>
                        </a:rPr>
                        <a:t>The company’s exports have been increasing </a:t>
                      </a:r>
                      <a:r>
                        <a:rPr lang="en-US" sz="1800" b="1" i="1" kern="1200" dirty="0" smtClean="0">
                          <a:solidFill>
                            <a:schemeClr val="dk1"/>
                          </a:solidFill>
                          <a:effectLst/>
                          <a:latin typeface="+mn-lt"/>
                          <a:ea typeface="+mn-ea"/>
                          <a:cs typeface="+mn-cs"/>
                        </a:rPr>
                        <a:t>steadily</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gradually</a:t>
                      </a:r>
                      <a:endParaRPr lang="en-US" dirty="0"/>
                    </a:p>
                  </a:txBody>
                  <a:tcPr/>
                </a:tc>
                <a:tc>
                  <a:txBody>
                    <a:bodyPr/>
                    <a:lstStyle/>
                    <a:p>
                      <a:r>
                        <a:rPr lang="en-US" sz="1800" b="0" i="0" kern="1200" dirty="0" smtClean="0">
                          <a:solidFill>
                            <a:schemeClr val="dk1"/>
                          </a:solidFill>
                          <a:effectLst/>
                          <a:latin typeface="+mn-lt"/>
                          <a:ea typeface="+mn-ea"/>
                          <a:cs typeface="+mn-cs"/>
                        </a:rPr>
                        <a:t>slowly over a period of time or a distance</a:t>
                      </a:r>
                      <a:endParaRPr lang="en-US" dirty="0"/>
                    </a:p>
                  </a:txBody>
                  <a:tcPr/>
                </a:tc>
                <a:tc>
                  <a:txBody>
                    <a:bodyPr/>
                    <a:lstStyle/>
                    <a:p>
                      <a:r>
                        <a:rPr lang="en-US" sz="1800" b="0" i="1" kern="1200" dirty="0" smtClean="0">
                          <a:solidFill>
                            <a:schemeClr val="dk1"/>
                          </a:solidFill>
                          <a:effectLst/>
                          <a:latin typeface="+mn-lt"/>
                          <a:ea typeface="+mn-ea"/>
                          <a:cs typeface="+mn-cs"/>
                        </a:rPr>
                        <a:t>The sales were declining gradually.</a:t>
                      </a:r>
                      <a:r>
                        <a:rPr lang="en-US" sz="1800" b="0" i="1" kern="1200" baseline="0" dirty="0" smtClean="0">
                          <a:solidFill>
                            <a:schemeClr val="dk1"/>
                          </a:solidFill>
                          <a:effectLst/>
                          <a:latin typeface="+mn-lt"/>
                          <a:ea typeface="+mn-ea"/>
                          <a:cs typeface="+mn-cs"/>
                        </a:rPr>
                        <a:t> </a:t>
                      </a:r>
                      <a:endParaRPr lang="en-US" dirty="0"/>
                    </a:p>
                  </a:txBody>
                  <a:tcPr/>
                </a:tc>
              </a:tr>
              <a:tr h="370840">
                <a:tc>
                  <a:txBody>
                    <a:bodyPr/>
                    <a:lstStyle/>
                    <a:p>
                      <a:r>
                        <a:rPr lang="en-US" sz="1800" b="1" i="0" kern="1200" dirty="0" smtClean="0">
                          <a:solidFill>
                            <a:schemeClr val="dk1"/>
                          </a:solidFill>
                          <a:effectLst/>
                          <a:latin typeface="+mn-lt"/>
                          <a:ea typeface="+mn-ea"/>
                          <a:cs typeface="+mn-cs"/>
                        </a:rPr>
                        <a:t>slowly</a:t>
                      </a:r>
                      <a:endParaRPr lang="en-US" dirty="0"/>
                    </a:p>
                  </a:txBody>
                  <a:tcPr/>
                </a:tc>
                <a:tc>
                  <a:txBody>
                    <a:bodyPr/>
                    <a:lstStyle/>
                    <a:p>
                      <a:r>
                        <a:rPr lang="en-US" sz="1800" b="0" i="0" kern="1200" dirty="0" smtClean="0">
                          <a:solidFill>
                            <a:schemeClr val="dk1"/>
                          </a:solidFill>
                          <a:effectLst/>
                          <a:latin typeface="+mn-lt"/>
                          <a:ea typeface="+mn-ea"/>
                          <a:cs typeface="+mn-cs"/>
                        </a:rPr>
                        <a:t>at a slow speed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The</a:t>
                      </a:r>
                      <a:r>
                        <a:rPr lang="en-US" sz="1800" b="0" i="1" kern="1200" baseline="0" dirty="0" smtClean="0">
                          <a:solidFill>
                            <a:schemeClr val="dk1"/>
                          </a:solidFill>
                          <a:effectLst/>
                          <a:latin typeface="+mn-lt"/>
                          <a:ea typeface="+mn-ea"/>
                          <a:cs typeface="+mn-cs"/>
                        </a:rPr>
                        <a:t> sales increased</a:t>
                      </a:r>
                      <a:r>
                        <a:rPr lang="en-US" sz="1800" b="0" i="1" kern="120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slowly</a:t>
                      </a:r>
                      <a:r>
                        <a:rPr lang="en-US" sz="1800" b="0" i="1" kern="1200" dirty="0" smtClean="0">
                          <a:solidFill>
                            <a:schemeClr val="dk1"/>
                          </a:solidFill>
                          <a:effectLst/>
                          <a:latin typeface="+mn-lt"/>
                          <a:ea typeface="+mn-ea"/>
                          <a:cs typeface="+mn-cs"/>
                        </a:rPr>
                        <a:t>.</a:t>
                      </a:r>
                      <a:endParaRPr lang="en-US" dirty="0" smtClean="0"/>
                    </a:p>
                  </a:txBody>
                  <a:tcPr/>
                </a:tc>
              </a:tr>
              <a:tr h="370840">
                <a:tc>
                  <a:txBody>
                    <a:bodyPr/>
                    <a:lstStyle/>
                    <a:p>
                      <a:r>
                        <a:rPr lang="en-US" sz="1800" b="1" i="0" kern="1200" dirty="0" smtClean="0">
                          <a:solidFill>
                            <a:schemeClr val="dk1"/>
                          </a:solidFill>
                          <a:effectLst/>
                          <a:latin typeface="+mn-lt"/>
                          <a:ea typeface="+mn-ea"/>
                          <a:cs typeface="+mn-cs"/>
                        </a:rPr>
                        <a:t>sharply</a:t>
                      </a:r>
                      <a:endParaRPr lang="en-US" dirty="0"/>
                    </a:p>
                  </a:txBody>
                  <a:tcPr/>
                </a:tc>
                <a:tc>
                  <a:txBody>
                    <a:bodyPr/>
                    <a:lstStyle/>
                    <a:p>
                      <a:r>
                        <a:rPr lang="en-US" sz="1800" b="0" i="0" kern="1200" dirty="0" smtClean="0">
                          <a:solidFill>
                            <a:schemeClr val="dk1"/>
                          </a:solidFill>
                          <a:effectLst/>
                          <a:latin typeface="+mn-lt"/>
                          <a:ea typeface="+mn-ea"/>
                          <a:cs typeface="+mn-cs"/>
                        </a:rPr>
                        <a:t>in a way that is sudden and very noticeable</a:t>
                      </a:r>
                      <a:endParaRPr lang="en-US" dirty="0"/>
                    </a:p>
                  </a:txBody>
                  <a:tcPr/>
                </a:tc>
                <a:tc>
                  <a:txBody>
                    <a:bodyPr/>
                    <a:lstStyle/>
                    <a:p>
                      <a:r>
                        <a:rPr lang="en-US" sz="1800" b="0" i="1" kern="1200" dirty="0" smtClean="0">
                          <a:solidFill>
                            <a:schemeClr val="dk1"/>
                          </a:solidFill>
                          <a:effectLst/>
                          <a:latin typeface="+mn-lt"/>
                          <a:ea typeface="+mn-ea"/>
                          <a:cs typeface="+mn-cs"/>
                        </a:rPr>
                        <a:t>Dealer sales</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fell </a:t>
                      </a:r>
                      <a:r>
                        <a:rPr lang="en-US" sz="1800" b="1" i="1" kern="1200" dirty="0" smtClean="0">
                          <a:solidFill>
                            <a:schemeClr val="dk1"/>
                          </a:solidFill>
                          <a:effectLst/>
                          <a:latin typeface="+mn-lt"/>
                          <a:ea typeface="+mn-ea"/>
                          <a:cs typeface="+mn-cs"/>
                        </a:rPr>
                        <a:t>sharply</a:t>
                      </a:r>
                      <a:r>
                        <a:rPr lang="en-US" sz="1800" b="0" i="1" kern="1200" dirty="0" smtClean="0">
                          <a:solidFill>
                            <a:schemeClr val="dk1"/>
                          </a:solidFill>
                          <a:effectLst/>
                          <a:latin typeface="+mn-lt"/>
                          <a:ea typeface="+mn-ea"/>
                          <a:cs typeface="+mn-cs"/>
                        </a:rPr>
                        <a:t> in August.</a:t>
                      </a:r>
                      <a:endParaRPr lang="en-US" dirty="0"/>
                    </a:p>
                  </a:txBody>
                  <a:tcPr/>
                </a:tc>
              </a:tr>
              <a:tr h="370840">
                <a:tc>
                  <a:txBody>
                    <a:bodyPr/>
                    <a:lstStyle/>
                    <a:p>
                      <a:r>
                        <a:rPr lang="en-US" sz="1800" b="1" i="0" kern="1200" dirty="0" smtClean="0">
                          <a:solidFill>
                            <a:schemeClr val="dk1"/>
                          </a:solidFill>
                          <a:effectLst/>
                          <a:latin typeface="+mn-lt"/>
                          <a:ea typeface="+mn-ea"/>
                          <a:cs typeface="+mn-cs"/>
                        </a:rPr>
                        <a:t>moderately</a:t>
                      </a:r>
                      <a:endParaRPr lang="en-US" dirty="0"/>
                    </a:p>
                  </a:txBody>
                  <a:tcPr/>
                </a:tc>
                <a:tc>
                  <a:txBody>
                    <a:bodyPr/>
                    <a:lstStyle/>
                    <a:p>
                      <a:r>
                        <a:rPr lang="en-US" sz="1800" b="0" i="0" kern="1200" dirty="0" smtClean="0">
                          <a:solidFill>
                            <a:schemeClr val="dk1"/>
                          </a:solidFill>
                          <a:effectLst/>
                          <a:latin typeface="+mn-lt"/>
                          <a:ea typeface="+mn-ea"/>
                          <a:cs typeface="+mn-cs"/>
                        </a:rPr>
                        <a:t>to an average extent; fairly but not very</a:t>
                      </a:r>
                      <a:endParaRPr lang="en-US" dirty="0"/>
                    </a:p>
                  </a:txBody>
                  <a:tcPr/>
                </a:tc>
                <a:tc>
                  <a:txBody>
                    <a:bodyPr/>
                    <a:lstStyle/>
                    <a:p>
                      <a:r>
                        <a:rPr lang="en-US" sz="1800" b="0" i="1" kern="1200" dirty="0" smtClean="0">
                          <a:solidFill>
                            <a:schemeClr val="dk1"/>
                          </a:solidFill>
                          <a:effectLst/>
                          <a:latin typeface="+mn-lt"/>
                          <a:ea typeface="+mn-ea"/>
                          <a:cs typeface="+mn-cs"/>
                        </a:rPr>
                        <a:t>a </a:t>
                      </a:r>
                      <a:r>
                        <a:rPr lang="en-US" sz="1800" b="1" i="1" kern="1200" dirty="0" smtClean="0">
                          <a:solidFill>
                            <a:schemeClr val="dk1"/>
                          </a:solidFill>
                          <a:effectLst/>
                          <a:latin typeface="+mn-lt"/>
                          <a:ea typeface="+mn-ea"/>
                          <a:cs typeface="+mn-cs"/>
                        </a:rPr>
                        <a:t>moderately </a:t>
                      </a:r>
                      <a:r>
                        <a:rPr lang="en-US" sz="1800" b="0" i="1" kern="1200" dirty="0" smtClean="0">
                          <a:solidFill>
                            <a:schemeClr val="dk1"/>
                          </a:solidFill>
                          <a:effectLst/>
                          <a:latin typeface="+mn-lt"/>
                          <a:ea typeface="+mn-ea"/>
                          <a:cs typeface="+mn-cs"/>
                        </a:rPr>
                        <a:t>successful career/ She only</a:t>
                      </a:r>
                      <a:endParaRPr lang="en-US" dirty="0"/>
                    </a:p>
                  </a:txBody>
                  <a:tcPr/>
                </a:tc>
              </a:tr>
              <a:tr h="370840">
                <a:tc>
                  <a:txBody>
                    <a:bodyPr/>
                    <a:lstStyle/>
                    <a:p>
                      <a:r>
                        <a:rPr lang="en-US" sz="1800" b="1" i="0" kern="1200" dirty="0" smtClean="0">
                          <a:solidFill>
                            <a:schemeClr val="dk1"/>
                          </a:solidFill>
                          <a:effectLst/>
                          <a:latin typeface="+mn-lt"/>
                          <a:ea typeface="+mn-ea"/>
                          <a:cs typeface="+mn-cs"/>
                        </a:rPr>
                        <a:t>scarcely</a:t>
                      </a:r>
                      <a:endParaRPr lang="en-US" dirty="0"/>
                    </a:p>
                  </a:txBody>
                  <a:tcPr/>
                </a:tc>
                <a:tc>
                  <a:txBody>
                    <a:bodyPr/>
                    <a:lstStyle/>
                    <a:p>
                      <a:r>
                        <a:rPr lang="en-US" sz="1800" b="0" i="0" kern="1200" dirty="0" smtClean="0">
                          <a:solidFill>
                            <a:schemeClr val="dk1"/>
                          </a:solidFill>
                          <a:effectLst/>
                          <a:latin typeface="+mn-lt"/>
                          <a:ea typeface="+mn-ea"/>
                          <a:cs typeface="+mn-cs"/>
                        </a:rPr>
                        <a:t>only just; almost not</a:t>
                      </a:r>
                      <a:endParaRPr lang="en-US" dirty="0"/>
                    </a:p>
                  </a:txBody>
                  <a:tcPr/>
                </a:tc>
                <a:tc>
                  <a:txBody>
                    <a:bodyPr/>
                    <a:lstStyle/>
                    <a:p>
                      <a:r>
                        <a:rPr lang="en-US" sz="1800" b="0" i="1" kern="1200" dirty="0" smtClean="0">
                          <a:solidFill>
                            <a:schemeClr val="dk1"/>
                          </a:solidFill>
                          <a:effectLst/>
                          <a:latin typeface="+mn-lt"/>
                          <a:ea typeface="+mn-ea"/>
                          <a:cs typeface="+mn-cs"/>
                        </a:rPr>
                        <a:t>I was </a:t>
                      </a:r>
                      <a:r>
                        <a:rPr lang="en-US" sz="1800" b="1" i="1" kern="1200" dirty="0" smtClean="0">
                          <a:solidFill>
                            <a:schemeClr val="dk1"/>
                          </a:solidFill>
                          <a:effectLst/>
                          <a:latin typeface="+mn-lt"/>
                          <a:ea typeface="+mn-ea"/>
                          <a:cs typeface="+mn-cs"/>
                        </a:rPr>
                        <a:t>scarcely</a:t>
                      </a:r>
                      <a:r>
                        <a:rPr lang="en-US" sz="1800" b="0" i="1" kern="1200" dirty="0" smtClean="0">
                          <a:solidFill>
                            <a:schemeClr val="dk1"/>
                          </a:solidFill>
                          <a:effectLst/>
                          <a:latin typeface="+mn-lt"/>
                          <a:ea typeface="+mn-ea"/>
                          <a:cs typeface="+mn-cs"/>
                        </a:rPr>
                        <a:t> able to move my arm after the accident.</a:t>
                      </a:r>
                      <a:endParaRPr lang="en-US" dirty="0"/>
                    </a:p>
                  </a:txBody>
                  <a:tcPr/>
                </a:tc>
              </a:tr>
              <a:tr h="370840">
                <a:tc>
                  <a:txBody>
                    <a:bodyPr/>
                    <a:lstStyle/>
                    <a:p>
                      <a:r>
                        <a:rPr lang="en-US" sz="1800" b="1" i="0" kern="1200" dirty="0" smtClean="0">
                          <a:solidFill>
                            <a:schemeClr val="dk1"/>
                          </a:solidFill>
                          <a:effectLst/>
                          <a:latin typeface="+mn-lt"/>
                          <a:ea typeface="+mn-ea"/>
                          <a:cs typeface="+mn-cs"/>
                        </a:rPr>
                        <a:t>marginally</a:t>
                      </a:r>
                      <a:endParaRPr lang="en-US" dirty="0"/>
                    </a:p>
                  </a:txBody>
                  <a:tcPr/>
                </a:tc>
                <a:tc>
                  <a:txBody>
                    <a:bodyPr/>
                    <a:lstStyle/>
                    <a:p>
                      <a:r>
                        <a:rPr lang="en-US" sz="1800" b="0" i="0" kern="1200" dirty="0" smtClean="0">
                          <a:solidFill>
                            <a:schemeClr val="dk1"/>
                          </a:solidFill>
                          <a:effectLst/>
                          <a:latin typeface="+mn-lt"/>
                          <a:ea typeface="+mn-ea"/>
                          <a:cs typeface="+mn-cs"/>
                        </a:rPr>
                        <a:t>Slightly</a:t>
                      </a:r>
                      <a:endParaRPr lang="en-US" dirty="0"/>
                    </a:p>
                  </a:txBody>
                  <a:tcPr/>
                </a:tc>
                <a:tc>
                  <a:txBody>
                    <a:bodyPr/>
                    <a:lstStyle/>
                    <a:p>
                      <a:r>
                        <a:rPr lang="en-US" b="1" i="1" dirty="0">
                          <a:effectLst/>
                        </a:rPr>
                        <a:t>marginally</a:t>
                      </a:r>
                      <a:r>
                        <a:rPr lang="en-US" b="0" i="1" dirty="0">
                          <a:effectLst/>
                        </a:rPr>
                        <a:t> more expensive</a:t>
                      </a:r>
                      <a:endParaRPr lang="en-US" dirty="0">
                        <a:effectLst/>
                      </a:endParaRPr>
                    </a:p>
                  </a:txBody>
                  <a:tcPr marL="76200" marR="76200" marT="19050" marB="19050" anchor="ctr"/>
                </a:tc>
              </a:tr>
            </a:tbl>
          </a:graphicData>
        </a:graphic>
      </p:graphicFrame>
    </p:spTree>
    <p:extLst>
      <p:ext uri="{BB962C8B-B14F-4D97-AF65-F5344CB8AC3E}">
        <p14:creationId xmlns:p14="http://schemas.microsoft.com/office/powerpoint/2010/main" val="355401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228600"/>
            <a:ext cx="11049000" cy="533400"/>
          </a:xfrm>
        </p:spPr>
        <p:txBody>
          <a:bodyPr>
            <a:normAutofit fontScale="90000"/>
          </a:bodyPr>
          <a:lstStyle/>
          <a:p>
            <a:r>
              <a:rPr lang="en-US" dirty="0"/>
              <a:t>Words and Phrases Describing </a:t>
            </a:r>
            <a:r>
              <a:rPr lang="en-US" dirty="0" smtClean="0"/>
              <a:t>Stability</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97780091"/>
              </p:ext>
            </p:extLst>
          </p:nvPr>
        </p:nvGraphicFramePr>
        <p:xfrm>
          <a:off x="303213" y="842493"/>
          <a:ext cx="11506199" cy="5674360"/>
        </p:xfrm>
        <a:graphic>
          <a:graphicData uri="http://schemas.openxmlformats.org/drawingml/2006/table">
            <a:tbl>
              <a:tblPr firstRow="1" bandRow="1">
                <a:tableStyleId>{5C22544A-7EE6-4342-B048-85BDC9FD1C3A}</a:tableStyleId>
              </a:tblPr>
              <a:tblGrid>
                <a:gridCol w="1461103"/>
                <a:gridCol w="4291994"/>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Maintain</a:t>
                      </a:r>
                      <a:endParaRPr lang="en-US" dirty="0"/>
                    </a:p>
                  </a:txBody>
                  <a:tcPr/>
                </a:tc>
                <a:tc>
                  <a:txBody>
                    <a:bodyPr/>
                    <a:lstStyle/>
                    <a:p>
                      <a:r>
                        <a:rPr lang="en-US" sz="1800" b="0" i="0" kern="1200" dirty="0" smtClean="0">
                          <a:solidFill>
                            <a:schemeClr val="dk1"/>
                          </a:solidFill>
                          <a:effectLst/>
                          <a:latin typeface="+mn-lt"/>
                          <a:ea typeface="+mn-ea"/>
                          <a:cs typeface="+mn-cs"/>
                        </a:rPr>
                        <a:t>to make something continue in the same way or at the same level</a:t>
                      </a:r>
                      <a:endParaRPr lang="en-US" dirty="0"/>
                    </a:p>
                  </a:txBody>
                  <a:tcPr/>
                </a:tc>
                <a:tc>
                  <a:txBody>
                    <a:bodyPr/>
                    <a:lstStyle/>
                    <a:p>
                      <a:r>
                        <a:rPr lang="en-US" sz="1800" b="0" i="1" kern="1200" dirty="0" smtClean="0">
                          <a:solidFill>
                            <a:schemeClr val="dk1"/>
                          </a:solidFill>
                          <a:effectLst/>
                          <a:latin typeface="+mn-lt"/>
                          <a:ea typeface="+mn-ea"/>
                          <a:cs typeface="+mn-cs"/>
                        </a:rPr>
                        <a:t>We have been able to </a:t>
                      </a:r>
                      <a:r>
                        <a:rPr lang="en-US" sz="1800" b="1" i="1" kern="1200" dirty="0" smtClean="0">
                          <a:solidFill>
                            <a:schemeClr val="dk1"/>
                          </a:solidFill>
                          <a:effectLst/>
                          <a:latin typeface="+mn-lt"/>
                          <a:ea typeface="+mn-ea"/>
                          <a:cs typeface="+mn-cs"/>
                        </a:rPr>
                        <a:t>maintain</a:t>
                      </a:r>
                      <a:r>
                        <a:rPr lang="en-US" sz="1800" b="0" i="1" kern="1200" dirty="0" smtClean="0">
                          <a:solidFill>
                            <a:schemeClr val="dk1"/>
                          </a:solidFill>
                          <a:effectLst/>
                          <a:latin typeface="+mn-lt"/>
                          <a:ea typeface="+mn-ea"/>
                          <a:cs typeface="+mn-cs"/>
                        </a:rPr>
                        <a:t> prices for our customers at their current level.</a:t>
                      </a:r>
                      <a:endParaRPr lang="en-US" dirty="0"/>
                    </a:p>
                  </a:txBody>
                  <a:tcPr/>
                </a:tc>
              </a:tr>
              <a:tr h="370840">
                <a:tc>
                  <a:txBody>
                    <a:bodyPr/>
                    <a:lstStyle/>
                    <a:p>
                      <a:r>
                        <a:rPr lang="en-US" sz="1800" b="1" i="0" kern="1200" dirty="0" smtClean="0">
                          <a:solidFill>
                            <a:schemeClr val="dk1"/>
                          </a:solidFill>
                          <a:effectLst/>
                          <a:latin typeface="+mn-lt"/>
                          <a:ea typeface="+mn-ea"/>
                          <a:cs typeface="+mn-cs"/>
                        </a:rPr>
                        <a:t>Remain</a:t>
                      </a:r>
                      <a:endParaRPr lang="en-US" dirty="0"/>
                    </a:p>
                  </a:txBody>
                  <a:tcPr/>
                </a:tc>
                <a:tc>
                  <a:txBody>
                    <a:bodyPr/>
                    <a:lstStyle/>
                    <a:p>
                      <a:r>
                        <a:rPr lang="en-US" sz="1800" b="0" i="0" kern="1200" dirty="0" smtClean="0">
                          <a:solidFill>
                            <a:schemeClr val="dk1"/>
                          </a:solidFill>
                          <a:effectLst/>
                          <a:latin typeface="+mn-lt"/>
                          <a:ea typeface="+mn-ea"/>
                          <a:cs typeface="+mn-cs"/>
                        </a:rPr>
                        <a:t>to stay in the same place or in the same condition</a:t>
                      </a:r>
                      <a:endParaRPr lang="en-US" dirty="0"/>
                    </a:p>
                  </a:txBody>
                  <a:tcPr/>
                </a:tc>
                <a:tc>
                  <a:txBody>
                    <a:bodyPr/>
                    <a:lstStyle/>
                    <a:p>
                      <a:r>
                        <a:rPr lang="en-US" sz="1800" b="0" i="1" kern="1200" dirty="0" smtClean="0">
                          <a:solidFill>
                            <a:schemeClr val="dk1"/>
                          </a:solidFill>
                          <a:effectLst/>
                          <a:latin typeface="+mn-lt"/>
                          <a:ea typeface="+mn-ea"/>
                          <a:cs typeface="+mn-cs"/>
                        </a:rPr>
                        <a:t>Most commentators expect the basic rate of tax to </a:t>
                      </a:r>
                      <a:r>
                        <a:rPr lang="en-US" sz="1800" b="1" i="1" kern="1200" dirty="0" smtClean="0">
                          <a:solidFill>
                            <a:schemeClr val="dk1"/>
                          </a:solidFill>
                          <a:effectLst/>
                          <a:latin typeface="+mn-lt"/>
                          <a:ea typeface="+mn-ea"/>
                          <a:cs typeface="+mn-cs"/>
                        </a:rPr>
                        <a:t>remain</a:t>
                      </a:r>
                      <a:r>
                        <a:rPr lang="en-US" sz="1800" b="0" i="1" kern="1200" dirty="0" smtClean="0">
                          <a:solidFill>
                            <a:schemeClr val="dk1"/>
                          </a:solidFill>
                          <a:effectLst/>
                          <a:latin typeface="+mn-lt"/>
                          <a:ea typeface="+mn-ea"/>
                          <a:cs typeface="+mn-cs"/>
                        </a:rPr>
                        <a:t> at 25 percent.</a:t>
                      </a:r>
                      <a:endParaRPr lang="en-US" dirty="0"/>
                    </a:p>
                  </a:txBody>
                  <a:tcPr/>
                </a:tc>
              </a:tr>
              <a:tr h="370840">
                <a:tc>
                  <a:txBody>
                    <a:bodyPr/>
                    <a:lstStyle/>
                    <a:p>
                      <a:r>
                        <a:rPr lang="en-US" sz="1800" b="1" i="0" kern="1200" dirty="0" smtClean="0">
                          <a:solidFill>
                            <a:schemeClr val="dk1"/>
                          </a:solidFill>
                          <a:effectLst/>
                          <a:latin typeface="+mn-lt"/>
                          <a:ea typeface="+mn-ea"/>
                          <a:cs typeface="+mn-cs"/>
                        </a:rPr>
                        <a:t>level off</a:t>
                      </a:r>
                      <a:endParaRPr lang="en-US" dirty="0"/>
                    </a:p>
                  </a:txBody>
                  <a:tcPr/>
                </a:tc>
                <a:tc>
                  <a:txBody>
                    <a:bodyPr/>
                    <a:lstStyle/>
                    <a:p>
                      <a:r>
                        <a:rPr lang="en-US" sz="1800" b="0" i="0" kern="1200" dirty="0" smtClean="0">
                          <a:solidFill>
                            <a:schemeClr val="dk1"/>
                          </a:solidFill>
                          <a:effectLst/>
                          <a:latin typeface="+mn-lt"/>
                          <a:ea typeface="+mn-ea"/>
                          <a:cs typeface="+mn-cs"/>
                        </a:rPr>
                        <a:t>If a rate or amount levels off, it stops rising or falling and stays at the same level</a:t>
                      </a:r>
                      <a:endParaRPr lang="en-US" dirty="0"/>
                    </a:p>
                  </a:txBody>
                  <a:tcPr/>
                </a:tc>
                <a:tc>
                  <a:txBody>
                    <a:bodyPr/>
                    <a:lstStyle/>
                    <a:p>
                      <a:r>
                        <a:rPr lang="en-US" sz="1800" b="0" i="1" kern="1200" dirty="0" smtClean="0">
                          <a:solidFill>
                            <a:schemeClr val="dk1"/>
                          </a:solidFill>
                          <a:effectLst/>
                          <a:latin typeface="+mn-lt"/>
                          <a:ea typeface="+mn-ea"/>
                          <a:cs typeface="+mn-cs"/>
                        </a:rPr>
                        <a:t>House prices now seem to be </a:t>
                      </a:r>
                      <a:r>
                        <a:rPr lang="en-US" sz="1800" b="1" i="1" kern="1200" dirty="0" smtClean="0">
                          <a:solidFill>
                            <a:schemeClr val="dk1"/>
                          </a:solidFill>
                          <a:effectLst/>
                          <a:latin typeface="+mn-lt"/>
                          <a:ea typeface="+mn-ea"/>
                          <a:cs typeface="+mn-cs"/>
                        </a:rPr>
                        <a:t>levelling off</a:t>
                      </a:r>
                      <a:r>
                        <a:rPr lang="en-US" sz="1800" b="0" i="1" kern="1200" dirty="0" smtClean="0">
                          <a:solidFill>
                            <a:schemeClr val="dk1"/>
                          </a:solidFill>
                          <a:effectLst/>
                          <a:latin typeface="+mn-lt"/>
                          <a:ea typeface="+mn-ea"/>
                          <a:cs typeface="+mn-cs"/>
                        </a:rPr>
                        <a:t> after the steep rises of the last few years.</a:t>
                      </a:r>
                      <a:endParaRPr lang="en-US" dirty="0"/>
                    </a:p>
                  </a:txBody>
                  <a:tcPr/>
                </a:tc>
              </a:tr>
              <a:tr h="370840">
                <a:tc>
                  <a:txBody>
                    <a:bodyPr/>
                    <a:lstStyle/>
                    <a:p>
                      <a:r>
                        <a:rPr lang="en-US" sz="1800" b="1" i="0" kern="1200" dirty="0" smtClean="0">
                          <a:solidFill>
                            <a:schemeClr val="dk1"/>
                          </a:solidFill>
                          <a:effectLst/>
                          <a:latin typeface="+mn-lt"/>
                          <a:ea typeface="+mn-ea"/>
                          <a:cs typeface="+mn-cs"/>
                        </a:rPr>
                        <a:t>flatten out/ off</a:t>
                      </a:r>
                      <a:endParaRPr lang="en-US" dirty="0"/>
                    </a:p>
                  </a:txBody>
                  <a:tcPr/>
                </a:tc>
                <a:tc>
                  <a:txBody>
                    <a:bodyPr/>
                    <a:lstStyle/>
                    <a:p>
                      <a:r>
                        <a:rPr lang="en-US" sz="1800" b="0" i="0" kern="1200" dirty="0" smtClean="0">
                          <a:solidFill>
                            <a:schemeClr val="dk1"/>
                          </a:solidFill>
                          <a:effectLst/>
                          <a:latin typeface="+mn-lt"/>
                          <a:ea typeface="+mn-ea"/>
                          <a:cs typeface="+mn-cs"/>
                        </a:rPr>
                        <a:t>to stop rising or falling, and stay at the same level</a:t>
                      </a:r>
                      <a:endParaRPr lang="en-US" dirty="0"/>
                    </a:p>
                  </a:txBody>
                  <a:tcPr/>
                </a:tc>
                <a:tc>
                  <a:txBody>
                    <a:bodyPr/>
                    <a:lstStyle/>
                    <a:p>
                      <a:r>
                        <a:rPr lang="en-US" sz="1800" b="0" i="1" kern="1200" dirty="0" smtClean="0">
                          <a:solidFill>
                            <a:schemeClr val="dk1"/>
                          </a:solidFill>
                          <a:effectLst/>
                          <a:latin typeface="+mn-lt"/>
                          <a:ea typeface="+mn-ea"/>
                          <a:cs typeface="+mn-cs"/>
                        </a:rPr>
                        <a:t>A fall in house prices is unlikely; prices are more likely to </a:t>
                      </a:r>
                      <a:r>
                        <a:rPr lang="en-US" sz="1800" b="1" i="1" kern="1200" dirty="0" smtClean="0">
                          <a:solidFill>
                            <a:schemeClr val="dk1"/>
                          </a:solidFill>
                          <a:effectLst/>
                          <a:latin typeface="+mn-lt"/>
                          <a:ea typeface="+mn-ea"/>
                          <a:cs typeface="+mn-cs"/>
                        </a:rPr>
                        <a:t>flatten off</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Stagnate</a:t>
                      </a:r>
                      <a:endParaRPr lang="en-US" dirty="0"/>
                    </a:p>
                  </a:txBody>
                  <a:tcPr/>
                </a:tc>
                <a:tc>
                  <a:txBody>
                    <a:bodyPr/>
                    <a:lstStyle/>
                    <a:p>
                      <a:r>
                        <a:rPr lang="en-US" sz="1800" b="0" i="0" kern="1200" dirty="0" smtClean="0">
                          <a:solidFill>
                            <a:schemeClr val="dk1"/>
                          </a:solidFill>
                          <a:effectLst/>
                          <a:latin typeface="+mn-lt"/>
                          <a:ea typeface="+mn-ea"/>
                          <a:cs typeface="+mn-cs"/>
                        </a:rPr>
                        <a:t>to stay the same and not grow or develop</a:t>
                      </a:r>
                      <a:endParaRPr lang="en-US" dirty="0"/>
                    </a:p>
                  </a:txBody>
                  <a:tcPr/>
                </a:tc>
                <a:tc>
                  <a:txBody>
                    <a:bodyPr/>
                    <a:lstStyle/>
                    <a:p>
                      <a:r>
                        <a:rPr lang="en-US" sz="1800" b="0" i="1" kern="1200" dirty="0" smtClean="0">
                          <a:solidFill>
                            <a:schemeClr val="dk1"/>
                          </a:solidFill>
                          <a:effectLst/>
                          <a:latin typeface="+mn-lt"/>
                          <a:ea typeface="+mn-ea"/>
                          <a:cs typeface="+mn-cs"/>
                        </a:rPr>
                        <a:t>Their economy was </a:t>
                      </a:r>
                      <a:r>
                        <a:rPr lang="en-US" sz="1800" b="1" i="1" kern="1200" dirty="0" smtClean="0">
                          <a:solidFill>
                            <a:schemeClr val="dk1"/>
                          </a:solidFill>
                          <a:effectLst/>
                          <a:latin typeface="+mn-lt"/>
                          <a:ea typeface="+mn-ea"/>
                          <a:cs typeface="+mn-cs"/>
                        </a:rPr>
                        <a:t>stagnating</a:t>
                      </a:r>
                      <a:r>
                        <a:rPr lang="en-US" sz="1800" b="0" i="1" kern="1200" dirty="0" smtClean="0">
                          <a:solidFill>
                            <a:schemeClr val="dk1"/>
                          </a:solidFill>
                          <a:effectLst/>
                          <a:latin typeface="+mn-lt"/>
                          <a:ea typeface="+mn-ea"/>
                          <a:cs typeface="+mn-cs"/>
                        </a:rPr>
                        <a:t>, while Japan and Asia’s “tiger economies” were booming.</a:t>
                      </a:r>
                      <a:endParaRPr lang="en-US" dirty="0"/>
                    </a:p>
                  </a:txBody>
                  <a:tcPr/>
                </a:tc>
              </a:tr>
              <a:tr h="370840">
                <a:tc>
                  <a:txBody>
                    <a:bodyPr/>
                    <a:lstStyle/>
                    <a:p>
                      <a:r>
                        <a:rPr lang="en-US" sz="1800" b="1" i="0" kern="1200" dirty="0" smtClean="0">
                          <a:solidFill>
                            <a:schemeClr val="dk1"/>
                          </a:solidFill>
                          <a:effectLst/>
                          <a:latin typeface="+mn-lt"/>
                          <a:ea typeface="+mn-ea"/>
                          <a:cs typeface="+mn-cs"/>
                        </a:rPr>
                        <a:t>Stabilize</a:t>
                      </a:r>
                      <a:endParaRPr lang="en-US" dirty="0"/>
                    </a:p>
                  </a:txBody>
                  <a:tcPr/>
                </a:tc>
                <a:tc>
                  <a:txBody>
                    <a:bodyPr/>
                    <a:lstStyle/>
                    <a:p>
                      <a:r>
                        <a:rPr lang="en-US" sz="1800" b="0" i="0" kern="1200" dirty="0" smtClean="0">
                          <a:solidFill>
                            <a:schemeClr val="dk1"/>
                          </a:solidFill>
                          <a:effectLst/>
                          <a:latin typeface="+mn-lt"/>
                          <a:ea typeface="+mn-ea"/>
                          <a:cs typeface="+mn-cs"/>
                        </a:rPr>
                        <a:t>to cause something to become fixed and stop changing</a:t>
                      </a:r>
                      <a:endParaRPr lang="en-US" dirty="0"/>
                    </a:p>
                  </a:txBody>
                  <a:tcPr/>
                </a:tc>
                <a:tc>
                  <a:txBody>
                    <a:bodyPr/>
                    <a:lstStyle/>
                    <a:p>
                      <a:r>
                        <a:rPr lang="en-US" sz="1800" b="0" i="1" kern="1200" dirty="0" smtClean="0">
                          <a:solidFill>
                            <a:schemeClr val="dk1"/>
                          </a:solidFill>
                          <a:effectLst/>
                          <a:latin typeface="+mn-lt"/>
                          <a:ea typeface="+mn-ea"/>
                          <a:cs typeface="+mn-cs"/>
                        </a:rPr>
                        <a:t>In China, the policy of one child per family was introduced to </a:t>
                      </a:r>
                      <a:r>
                        <a:rPr lang="en-US" sz="1800" b="1" i="1" kern="1200" dirty="0" smtClean="0">
                          <a:solidFill>
                            <a:schemeClr val="dk1"/>
                          </a:solidFill>
                          <a:effectLst/>
                          <a:latin typeface="+mn-lt"/>
                          <a:ea typeface="+mn-ea"/>
                          <a:cs typeface="+mn-cs"/>
                        </a:rPr>
                        <a:t>stabilize</a:t>
                      </a:r>
                      <a:r>
                        <a:rPr lang="en-US" sz="1800" b="0" i="1" kern="1200" dirty="0" smtClean="0">
                          <a:solidFill>
                            <a:schemeClr val="dk1"/>
                          </a:solidFill>
                          <a:effectLst/>
                          <a:latin typeface="+mn-lt"/>
                          <a:ea typeface="+mn-ea"/>
                          <a:cs typeface="+mn-cs"/>
                        </a:rPr>
                        <a:t> the country’s population at 1.6 billion.</a:t>
                      </a:r>
                      <a:endParaRPr lang="en-US" dirty="0"/>
                    </a:p>
                  </a:txBody>
                  <a:tcPr/>
                </a:tc>
              </a:tr>
              <a:tr h="370840">
                <a:tc>
                  <a:txBody>
                    <a:bodyPr/>
                    <a:lstStyle/>
                    <a:p>
                      <a:r>
                        <a:rPr lang="en-US" sz="1800" b="1" i="0" kern="1200" dirty="0" smtClean="0">
                          <a:solidFill>
                            <a:schemeClr val="dk1"/>
                          </a:solidFill>
                          <a:effectLst/>
                          <a:latin typeface="+mn-lt"/>
                          <a:ea typeface="+mn-ea"/>
                          <a:cs typeface="+mn-cs"/>
                        </a:rPr>
                        <a:t>keep constant</a:t>
                      </a:r>
                      <a:endParaRPr lang="en-US" dirty="0"/>
                    </a:p>
                  </a:txBody>
                  <a:tcPr/>
                </a:tc>
                <a:tc>
                  <a:txBody>
                    <a:bodyPr/>
                    <a:lstStyle/>
                    <a:p>
                      <a:r>
                        <a:rPr lang="en-US" sz="1800" b="0" i="0" kern="1200" dirty="0" smtClean="0">
                          <a:solidFill>
                            <a:schemeClr val="dk1"/>
                          </a:solidFill>
                          <a:effectLst/>
                          <a:latin typeface="+mn-lt"/>
                          <a:ea typeface="+mn-ea"/>
                          <a:cs typeface="+mn-cs"/>
                        </a:rPr>
                        <a:t>to keep something the same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Unlike density-dependent limiting factors, density-independent limiting factors alone can’t </a:t>
                      </a:r>
                      <a:r>
                        <a:rPr lang="en-US" sz="1800" b="1" i="0" kern="1200" dirty="0" smtClean="0">
                          <a:solidFill>
                            <a:schemeClr val="dk1"/>
                          </a:solidFill>
                          <a:effectLst/>
                          <a:latin typeface="+mn-lt"/>
                          <a:ea typeface="+mn-ea"/>
                          <a:cs typeface="+mn-cs"/>
                        </a:rPr>
                        <a:t>keep</a:t>
                      </a:r>
                      <a:r>
                        <a:rPr lang="en-US" sz="1800" b="0" i="0" kern="1200" dirty="0" smtClean="0">
                          <a:solidFill>
                            <a:schemeClr val="dk1"/>
                          </a:solidFill>
                          <a:effectLst/>
                          <a:latin typeface="+mn-lt"/>
                          <a:ea typeface="+mn-ea"/>
                          <a:cs typeface="+mn-cs"/>
                        </a:rPr>
                        <a:t> a population at </a:t>
                      </a:r>
                      <a:r>
                        <a:rPr lang="en-US" sz="1800" b="1" i="0" kern="1200" dirty="0" smtClean="0">
                          <a:solidFill>
                            <a:schemeClr val="dk1"/>
                          </a:solidFill>
                          <a:effectLst/>
                          <a:latin typeface="+mn-lt"/>
                          <a:ea typeface="+mn-ea"/>
                          <a:cs typeface="+mn-cs"/>
                        </a:rPr>
                        <a:t>constant</a:t>
                      </a:r>
                      <a:r>
                        <a:rPr lang="en-US" sz="1800" b="0" i="0" kern="1200" dirty="0" smtClean="0">
                          <a:solidFill>
                            <a:schemeClr val="dk1"/>
                          </a:solidFill>
                          <a:effectLst/>
                          <a:latin typeface="+mn-lt"/>
                          <a:ea typeface="+mn-ea"/>
                          <a:cs typeface="+mn-cs"/>
                        </a:rPr>
                        <a:t> levels.</a:t>
                      </a:r>
                      <a:endParaRPr lang="en-US" dirty="0" smtClean="0"/>
                    </a:p>
                  </a:txBody>
                  <a:tcPr/>
                </a:tc>
              </a:tr>
            </a:tbl>
          </a:graphicData>
        </a:graphic>
      </p:graphicFrame>
    </p:spTree>
    <p:extLst>
      <p:ext uri="{BB962C8B-B14F-4D97-AF65-F5344CB8AC3E}">
        <p14:creationId xmlns:p14="http://schemas.microsoft.com/office/powerpoint/2010/main" val="326478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0812" y="228600"/>
            <a:ext cx="11049000" cy="533400"/>
          </a:xfrm>
        </p:spPr>
        <p:txBody>
          <a:bodyPr>
            <a:normAutofit fontScale="90000"/>
          </a:bodyPr>
          <a:lstStyle/>
          <a:p>
            <a:r>
              <a:rPr lang="en-US" dirty="0"/>
              <a:t>Verbs and Nouns Describing </a:t>
            </a:r>
            <a:r>
              <a:rPr lang="en-US" dirty="0" smtClean="0"/>
              <a:t>Fluctuation</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553200408"/>
              </p:ext>
            </p:extLst>
          </p:nvPr>
        </p:nvGraphicFramePr>
        <p:xfrm>
          <a:off x="303213" y="842491"/>
          <a:ext cx="11506199" cy="4948708"/>
        </p:xfrm>
        <a:graphic>
          <a:graphicData uri="http://schemas.openxmlformats.org/drawingml/2006/table">
            <a:tbl>
              <a:tblPr firstRow="1" bandRow="1">
                <a:tableStyleId>{5C22544A-7EE6-4342-B048-85BDC9FD1C3A}</a:tableStyleId>
              </a:tblPr>
              <a:tblGrid>
                <a:gridCol w="1461103"/>
                <a:gridCol w="4291994"/>
                <a:gridCol w="5753102"/>
              </a:tblGrid>
              <a:tr h="572513">
                <a:tc>
                  <a:txBody>
                    <a:bodyPr/>
                    <a:lstStyle/>
                    <a:p>
                      <a:endParaRPr lang="en-US" dirty="0"/>
                    </a:p>
                  </a:txBody>
                  <a:tcPr/>
                </a:tc>
                <a:tc>
                  <a:txBody>
                    <a:bodyPr/>
                    <a:lstStyle/>
                    <a:p>
                      <a:endParaRPr lang="en-US" dirty="0"/>
                    </a:p>
                  </a:txBody>
                  <a:tcPr/>
                </a:tc>
                <a:tc>
                  <a:txBody>
                    <a:bodyPr/>
                    <a:lstStyle/>
                    <a:p>
                      <a:endParaRPr lang="en-US" dirty="0"/>
                    </a:p>
                  </a:txBody>
                  <a:tcPr/>
                </a:tc>
              </a:tr>
              <a:tr h="1411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fluctuate</a:t>
                      </a:r>
                      <a:r>
                        <a:rPr lang="en-US" sz="1800" b="0" i="0" kern="1200" dirty="0" smtClean="0">
                          <a:solidFill>
                            <a:schemeClr val="dk1"/>
                          </a:solidFill>
                          <a:effectLst/>
                          <a:latin typeface="+mn-lt"/>
                          <a:ea typeface="+mn-ea"/>
                          <a:cs typeface="+mn-cs"/>
                        </a:rPr>
                        <a:t>(fluctuate around)</a:t>
                      </a:r>
                    </a:p>
                  </a:txBody>
                  <a:tcPr/>
                </a:tc>
                <a:tc>
                  <a:txBody>
                    <a:bodyPr/>
                    <a:lstStyle/>
                    <a:p>
                      <a:r>
                        <a:rPr lang="en-US" sz="1800" b="0" i="0" kern="1200" dirty="0" smtClean="0">
                          <a:solidFill>
                            <a:schemeClr val="dk1"/>
                          </a:solidFill>
                          <a:effectLst/>
                          <a:latin typeface="+mn-lt"/>
                          <a:ea typeface="+mn-ea"/>
                          <a:cs typeface="+mn-cs"/>
                        </a:rPr>
                        <a:t>to change, especially continuously and between one level or thing and another</a:t>
                      </a:r>
                      <a:endParaRPr lang="en-US" dirty="0"/>
                    </a:p>
                  </a:txBody>
                  <a:tcPr/>
                </a:tc>
                <a:tc>
                  <a:txBody>
                    <a:bodyPr/>
                    <a:lstStyle/>
                    <a:p>
                      <a:r>
                        <a:rPr lang="en-US" sz="1800" b="0" i="1" kern="1200" dirty="0" smtClean="0">
                          <a:solidFill>
                            <a:schemeClr val="dk1"/>
                          </a:solidFill>
                          <a:effectLst/>
                          <a:latin typeface="+mn-lt"/>
                          <a:ea typeface="+mn-ea"/>
                          <a:cs typeface="+mn-cs"/>
                        </a:rPr>
                        <a:t>Her wages </a:t>
                      </a:r>
                      <a:r>
                        <a:rPr lang="en-US" sz="1800" b="1" i="1" kern="1200" dirty="0" smtClean="0">
                          <a:solidFill>
                            <a:schemeClr val="dk1"/>
                          </a:solidFill>
                          <a:effectLst/>
                          <a:latin typeface="+mn-lt"/>
                          <a:ea typeface="+mn-ea"/>
                          <a:cs typeface="+mn-cs"/>
                        </a:rPr>
                        <a:t>fluctuate </a:t>
                      </a:r>
                      <a:r>
                        <a:rPr lang="en-US" sz="1800" b="0" i="1" kern="1200" dirty="0" smtClean="0">
                          <a:solidFill>
                            <a:schemeClr val="dk1"/>
                          </a:solidFill>
                          <a:effectLst/>
                          <a:latin typeface="+mn-lt"/>
                          <a:ea typeface="+mn-ea"/>
                          <a:cs typeface="+mn-cs"/>
                        </a:rPr>
                        <a:t>between £150 and £200 a week.</a:t>
                      </a:r>
                      <a:endParaRPr lang="en-US" dirty="0"/>
                    </a:p>
                  </a:txBody>
                  <a:tcPr/>
                </a:tc>
              </a:tr>
              <a:tr h="988173">
                <a:tc>
                  <a:txBody>
                    <a:bodyPr/>
                    <a:lstStyle/>
                    <a:p>
                      <a:r>
                        <a:rPr lang="en-US" sz="1800" b="1" i="0" kern="1200" dirty="0" smtClean="0">
                          <a:solidFill>
                            <a:schemeClr val="dk1"/>
                          </a:solidFill>
                          <a:effectLst/>
                          <a:latin typeface="+mn-lt"/>
                          <a:ea typeface="+mn-ea"/>
                          <a:cs typeface="+mn-cs"/>
                        </a:rPr>
                        <a:t>Vary</a:t>
                      </a:r>
                      <a:endParaRPr lang="en-US" dirty="0"/>
                    </a:p>
                  </a:txBody>
                  <a:tcPr/>
                </a:tc>
                <a:tc>
                  <a:txBody>
                    <a:bodyPr/>
                    <a:lstStyle/>
                    <a:p>
                      <a:r>
                        <a:rPr lang="en-US" sz="1800" b="0" i="0" kern="1200" dirty="0" smtClean="0">
                          <a:solidFill>
                            <a:schemeClr val="dk1"/>
                          </a:solidFill>
                          <a:effectLst/>
                          <a:latin typeface="+mn-lt"/>
                          <a:ea typeface="+mn-ea"/>
                          <a:cs typeface="+mn-cs"/>
                        </a:rPr>
                        <a:t>to change in amount or level or make a change in amount or level</a:t>
                      </a:r>
                      <a:endParaRPr lang="en-US" dirty="0"/>
                    </a:p>
                  </a:txBody>
                  <a:tcPr/>
                </a:tc>
                <a:tc>
                  <a:txBody>
                    <a:bodyPr/>
                    <a:lstStyle/>
                    <a:p>
                      <a:r>
                        <a:rPr lang="en-US" sz="1800" b="1" i="1" kern="1200" dirty="0" smtClean="0">
                          <a:solidFill>
                            <a:schemeClr val="dk1"/>
                          </a:solidFill>
                          <a:effectLst/>
                          <a:latin typeface="+mn-lt"/>
                          <a:ea typeface="+mn-ea"/>
                          <a:cs typeface="+mn-cs"/>
                        </a:rPr>
                        <a:t>vary between </a:t>
                      </a:r>
                      <a:r>
                        <a:rPr lang="en-US" sz="1800" b="1" i="1" kern="1200" dirty="0" err="1" smtClean="0">
                          <a:solidFill>
                            <a:schemeClr val="dk1"/>
                          </a:solidFill>
                          <a:effectLst/>
                          <a:latin typeface="+mn-lt"/>
                          <a:ea typeface="+mn-ea"/>
                          <a:cs typeface="+mn-cs"/>
                        </a:rPr>
                        <a:t>sth</a:t>
                      </a:r>
                      <a:r>
                        <a:rPr lang="en-US" sz="1800" b="1" i="1" kern="1200" dirty="0" smtClean="0">
                          <a:solidFill>
                            <a:schemeClr val="dk1"/>
                          </a:solidFill>
                          <a:effectLst/>
                          <a:latin typeface="+mn-lt"/>
                          <a:ea typeface="+mn-ea"/>
                          <a:cs typeface="+mn-cs"/>
                        </a:rPr>
                        <a:t> and </a:t>
                      </a:r>
                      <a:r>
                        <a:rPr lang="en-US" sz="1800" b="1" i="1" kern="1200" dirty="0" err="1" smtClean="0">
                          <a:solidFill>
                            <a:schemeClr val="dk1"/>
                          </a:solidFill>
                          <a:effectLst/>
                          <a:latin typeface="+mn-lt"/>
                          <a:ea typeface="+mn-ea"/>
                          <a:cs typeface="+mn-cs"/>
                        </a:rPr>
                        <a:t>sth</a:t>
                      </a:r>
                      <a:r>
                        <a:rPr lang="en-US" sz="1800" b="1" i="1" kern="1200" dirty="0" smtClean="0">
                          <a:solidFill>
                            <a:schemeClr val="dk1"/>
                          </a:solidFill>
                          <a:effectLst/>
                          <a:latin typeface="+mn-lt"/>
                          <a:ea typeface="+mn-ea"/>
                          <a:cs typeface="+mn-cs"/>
                        </a:rPr>
                        <a:t> </a:t>
                      </a:r>
                      <a:br>
                        <a:rPr lang="en-US" sz="1800" b="1" i="1" kern="1200" dirty="0" smtClean="0">
                          <a:solidFill>
                            <a:schemeClr val="dk1"/>
                          </a:solidFill>
                          <a:effectLst/>
                          <a:latin typeface="+mn-lt"/>
                          <a:ea typeface="+mn-ea"/>
                          <a:cs typeface="+mn-cs"/>
                        </a:rPr>
                      </a:br>
                      <a:r>
                        <a:rPr lang="en-US" sz="1800" b="0" i="1" kern="1200" dirty="0" smtClean="0">
                          <a:solidFill>
                            <a:schemeClr val="dk1"/>
                          </a:solidFill>
                          <a:effectLst/>
                          <a:latin typeface="+mn-lt"/>
                          <a:ea typeface="+mn-ea"/>
                          <a:cs typeface="+mn-cs"/>
                        </a:rPr>
                        <a:t>Prices </a:t>
                      </a:r>
                      <a:r>
                        <a:rPr lang="en-US" sz="1800" b="1" i="1" kern="1200" dirty="0" smtClean="0">
                          <a:solidFill>
                            <a:schemeClr val="dk1"/>
                          </a:solidFill>
                          <a:effectLst/>
                          <a:latin typeface="+mn-lt"/>
                          <a:ea typeface="+mn-ea"/>
                          <a:cs typeface="+mn-cs"/>
                        </a:rPr>
                        <a:t>vary </a:t>
                      </a:r>
                      <a:r>
                        <a:rPr lang="en-US" sz="1800" b="0" i="1" kern="1200" dirty="0" smtClean="0">
                          <a:solidFill>
                            <a:schemeClr val="dk1"/>
                          </a:solidFill>
                          <a:effectLst/>
                          <a:latin typeface="+mn-lt"/>
                          <a:ea typeface="+mn-ea"/>
                          <a:cs typeface="+mn-cs"/>
                        </a:rPr>
                        <a:t>between $65 and $160.</a:t>
                      </a:r>
                      <a:endParaRPr lang="en-US" dirty="0"/>
                    </a:p>
                  </a:txBody>
                  <a:tcPr/>
                </a:tc>
              </a:tr>
              <a:tr h="988173">
                <a:tc>
                  <a:txBody>
                    <a:bodyPr/>
                    <a:lstStyle/>
                    <a:p>
                      <a:r>
                        <a:rPr lang="en-US" sz="1800" b="1" i="0" kern="1200" dirty="0" smtClean="0">
                          <a:solidFill>
                            <a:schemeClr val="dk1"/>
                          </a:solidFill>
                          <a:effectLst/>
                          <a:latin typeface="+mn-lt"/>
                          <a:ea typeface="+mn-ea"/>
                          <a:cs typeface="+mn-cs"/>
                        </a:rPr>
                        <a:t>fluctuation</a:t>
                      </a:r>
                      <a:endParaRPr lang="en-US" dirty="0"/>
                    </a:p>
                  </a:txBody>
                  <a:tcPr/>
                </a:tc>
                <a:tc>
                  <a:txBody>
                    <a:bodyPr/>
                    <a:lstStyle/>
                    <a:p>
                      <a:r>
                        <a:rPr lang="en-US" sz="1800" b="0" i="0" kern="1200" dirty="0" smtClean="0">
                          <a:solidFill>
                            <a:schemeClr val="dk1"/>
                          </a:solidFill>
                          <a:effectLst/>
                          <a:latin typeface="+mn-lt"/>
                          <a:ea typeface="+mn-ea"/>
                          <a:cs typeface="+mn-cs"/>
                        </a:rPr>
                        <a:t>a situation in which prices, levels or interest rates go up and down</a:t>
                      </a:r>
                      <a:endParaRPr lang="en-US" dirty="0"/>
                    </a:p>
                  </a:txBody>
                  <a:tcPr/>
                </a:tc>
                <a:tc>
                  <a:txBody>
                    <a:bodyPr/>
                    <a:lstStyle/>
                    <a:p>
                      <a:r>
                        <a:rPr lang="en-US" sz="1800" b="0" i="1" kern="1200" dirty="0" smtClean="0">
                          <a:solidFill>
                            <a:schemeClr val="dk1"/>
                          </a:solidFill>
                          <a:effectLst/>
                          <a:latin typeface="+mn-lt"/>
                          <a:ea typeface="+mn-ea"/>
                          <a:cs typeface="+mn-cs"/>
                        </a:rPr>
                        <a:t>Employers can adjust their workforce in line with </a:t>
                      </a:r>
                      <a:r>
                        <a:rPr lang="en-US" sz="1800" b="1" i="1" kern="1200" dirty="0" smtClean="0">
                          <a:solidFill>
                            <a:schemeClr val="dk1"/>
                          </a:solidFill>
                          <a:effectLst/>
                          <a:latin typeface="+mn-lt"/>
                          <a:ea typeface="+mn-ea"/>
                          <a:cs typeface="+mn-cs"/>
                        </a:rPr>
                        <a:t>fluctuations </a:t>
                      </a:r>
                      <a:r>
                        <a:rPr lang="en-US" sz="1800" b="0" i="1" kern="1200" dirty="0" smtClean="0">
                          <a:solidFill>
                            <a:schemeClr val="dk1"/>
                          </a:solidFill>
                          <a:effectLst/>
                          <a:latin typeface="+mn-lt"/>
                          <a:ea typeface="+mn-ea"/>
                          <a:cs typeface="+mn-cs"/>
                        </a:rPr>
                        <a:t>in demand for goods and services.</a:t>
                      </a:r>
                      <a:endParaRPr lang="en-US" dirty="0"/>
                    </a:p>
                  </a:txBody>
                  <a:tcPr/>
                </a:tc>
              </a:tr>
              <a:tr h="988173">
                <a:tc>
                  <a:txBody>
                    <a:bodyPr/>
                    <a:lstStyle/>
                    <a:p>
                      <a:r>
                        <a:rPr lang="en-US" sz="1800" b="1" i="0" kern="1200" dirty="0" smtClean="0">
                          <a:solidFill>
                            <a:schemeClr val="dk1"/>
                          </a:solidFill>
                          <a:effectLst/>
                          <a:latin typeface="+mn-lt"/>
                          <a:ea typeface="+mn-ea"/>
                          <a:cs typeface="+mn-cs"/>
                        </a:rPr>
                        <a:t>variation</a:t>
                      </a:r>
                      <a:endParaRPr lang="en-US" dirty="0"/>
                    </a:p>
                  </a:txBody>
                  <a:tcPr/>
                </a:tc>
                <a:tc>
                  <a:txBody>
                    <a:bodyPr/>
                    <a:lstStyle/>
                    <a:p>
                      <a:r>
                        <a:rPr lang="en-US" sz="1800" b="0" i="0" kern="1200" dirty="0" smtClean="0">
                          <a:solidFill>
                            <a:schemeClr val="dk1"/>
                          </a:solidFill>
                          <a:effectLst/>
                          <a:latin typeface="+mn-lt"/>
                          <a:ea typeface="+mn-ea"/>
                          <a:cs typeface="+mn-cs"/>
                        </a:rPr>
                        <a:t>a change in amount or level</a:t>
                      </a:r>
                      <a:endParaRPr lang="en-US" dirty="0"/>
                    </a:p>
                  </a:txBody>
                  <a:tcPr/>
                </a:tc>
                <a:tc>
                  <a:txBody>
                    <a:bodyPr/>
                    <a:lstStyle/>
                    <a:p>
                      <a:r>
                        <a:rPr lang="en-US" sz="1800" b="0" i="1" kern="1200" dirty="0" smtClean="0">
                          <a:solidFill>
                            <a:schemeClr val="dk1"/>
                          </a:solidFill>
                          <a:effectLst/>
                          <a:latin typeface="+mn-lt"/>
                          <a:ea typeface="+mn-ea"/>
                          <a:cs typeface="+mn-cs"/>
                        </a:rPr>
                        <a:t>The medical tests showed some </a:t>
                      </a:r>
                      <a:r>
                        <a:rPr lang="en-US" sz="1800" b="1" i="1" kern="1200" dirty="0" smtClean="0">
                          <a:solidFill>
                            <a:schemeClr val="dk1"/>
                          </a:solidFill>
                          <a:effectLst/>
                          <a:latin typeface="+mn-lt"/>
                          <a:ea typeface="+mn-ea"/>
                          <a:cs typeface="+mn-cs"/>
                        </a:rPr>
                        <a:t>variation</a:t>
                      </a:r>
                      <a:r>
                        <a:rPr lang="en-US" sz="1800" b="0" i="1" kern="1200" dirty="0" smtClean="0">
                          <a:solidFill>
                            <a:schemeClr val="dk1"/>
                          </a:solidFill>
                          <a:effectLst/>
                          <a:latin typeface="+mn-lt"/>
                          <a:ea typeface="+mn-ea"/>
                          <a:cs typeface="+mn-cs"/>
                        </a:rPr>
                        <a:t> in the baby’s heart rate.</a:t>
                      </a:r>
                      <a:endParaRPr lang="en-US" dirty="0"/>
                    </a:p>
                  </a:txBody>
                  <a:tcPr/>
                </a:tc>
              </a:tr>
            </a:tbl>
          </a:graphicData>
        </a:graphic>
      </p:graphicFrame>
    </p:spTree>
    <p:extLst>
      <p:ext uri="{BB962C8B-B14F-4D97-AF65-F5344CB8AC3E}">
        <p14:creationId xmlns:p14="http://schemas.microsoft.com/office/powerpoint/2010/main" val="423528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13012" y="457200"/>
            <a:ext cx="8839200" cy="6221100"/>
          </a:xfrm>
          <a:prstGeom prst="rect">
            <a:avLst/>
          </a:prstGeom>
        </p:spPr>
      </p:pic>
    </p:spTree>
    <p:extLst>
      <p:ext uri="{BB962C8B-B14F-4D97-AF65-F5344CB8AC3E}">
        <p14:creationId xmlns:p14="http://schemas.microsoft.com/office/powerpoint/2010/main" val="10321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How to Describe </a:t>
            </a:r>
            <a:r>
              <a:rPr lang="en-US" b="1">
                <a:latin typeface="Times New Roman" panose="02020603050405020304" pitchFamily="18" charset="0"/>
                <a:cs typeface="Times New Roman" panose="02020603050405020304" pitchFamily="18" charset="0"/>
              </a:rPr>
              <a:t>a </a:t>
            </a:r>
            <a:r>
              <a:rPr lang="en-US" b="1" smtClean="0">
                <a:latin typeface="Times New Roman" panose="02020603050405020304" pitchFamily="18" charset="0"/>
                <a:cs typeface="Times New Roman" panose="02020603050405020304" pitchFamily="18" charset="0"/>
              </a:rPr>
              <a:t>Graph </a:t>
            </a:r>
            <a:r>
              <a:rPr lang="en-US" b="1" dirty="0">
                <a:latin typeface="Times New Roman" panose="02020603050405020304" pitchFamily="18" charset="0"/>
                <a:cs typeface="Times New Roman" panose="02020603050405020304" pitchFamily="18" charset="0"/>
              </a:rPr>
              <a:t>in IELTS Writing Task</a:t>
            </a:r>
            <a:r>
              <a:rPr lang="en-US" b="1" dirty="0" smtClean="0">
                <a:latin typeface="Times New Roman" panose="02020603050405020304" pitchFamily="18" charset="0"/>
                <a:cs typeface="Times New Roman" panose="02020603050405020304" pitchFamily="18" charset="0"/>
              </a:rPr>
              <a:t>? Follow the Seven Steps Process</a:t>
            </a:r>
            <a:endParaRPr lang="en-US" b="1" dirty="0"/>
          </a:p>
        </p:txBody>
      </p:sp>
      <p:sp>
        <p:nvSpPr>
          <p:cNvPr id="3" name="Content Placeholder 2"/>
          <p:cNvSpPr>
            <a:spLocks noGrp="1"/>
          </p:cNvSpPr>
          <p:nvPr>
            <p:ph idx="1"/>
          </p:nvPr>
        </p:nvSpPr>
        <p:spPr/>
        <p:txBody>
          <a:bodyPr>
            <a:normAutofit/>
          </a:bodyPr>
          <a:lstStyle/>
          <a:p>
            <a:pPr marL="457200" indent="-457200" fontAlgn="base">
              <a:buFont typeface="+mj-lt"/>
              <a:buAutoNum type="arabicPeriod"/>
            </a:pPr>
            <a:r>
              <a:rPr lang="en-US" sz="2400" dirty="0" err="1"/>
              <a:t>Analyse</a:t>
            </a:r>
            <a:r>
              <a:rPr lang="en-US" sz="2400" dirty="0"/>
              <a:t> the question</a:t>
            </a:r>
          </a:p>
          <a:p>
            <a:pPr marL="457200" indent="-457200" fontAlgn="base">
              <a:buFont typeface="+mj-lt"/>
              <a:buAutoNum type="arabicPeriod"/>
            </a:pPr>
            <a:r>
              <a:rPr lang="en-US" sz="2400" dirty="0"/>
              <a:t>Identify the major features</a:t>
            </a:r>
          </a:p>
          <a:p>
            <a:pPr marL="457200" indent="-457200" fontAlgn="base">
              <a:buFont typeface="+mj-lt"/>
              <a:buAutoNum type="arabicPeriod"/>
            </a:pPr>
            <a:r>
              <a:rPr lang="en-US" sz="2400" dirty="0"/>
              <a:t>Remember the 4 paragraph structure</a:t>
            </a:r>
          </a:p>
          <a:p>
            <a:pPr marL="457200" indent="-457200" fontAlgn="base">
              <a:buFont typeface="+mj-lt"/>
              <a:buAutoNum type="arabicPeriod"/>
            </a:pPr>
            <a:r>
              <a:rPr lang="en-US" sz="2400" dirty="0"/>
              <a:t>Paraphrase the question sentence</a:t>
            </a:r>
          </a:p>
          <a:p>
            <a:pPr marL="457200" indent="-457200" fontAlgn="base">
              <a:buFont typeface="+mj-lt"/>
              <a:buAutoNum type="arabicPeriod"/>
            </a:pPr>
            <a:r>
              <a:rPr lang="en-US" sz="2400" dirty="0"/>
              <a:t>Write an Overview paragraph</a:t>
            </a:r>
          </a:p>
          <a:p>
            <a:pPr marL="457200" indent="-457200" fontAlgn="base">
              <a:buFont typeface="+mj-lt"/>
              <a:buAutoNum type="arabicPeriod"/>
            </a:pPr>
            <a:r>
              <a:rPr lang="en-US" sz="2400" dirty="0"/>
              <a:t>Write the Body paragraph 1</a:t>
            </a:r>
          </a:p>
          <a:p>
            <a:pPr marL="457200" indent="-457200" fontAlgn="base">
              <a:buFont typeface="+mj-lt"/>
              <a:buAutoNum type="arabicPeriod"/>
            </a:pPr>
            <a:r>
              <a:rPr lang="en-US" sz="2400" dirty="0"/>
              <a:t>Write the Body paragraph </a:t>
            </a:r>
            <a:r>
              <a:rPr lang="en-US" sz="2400" dirty="0" smtClean="0"/>
              <a:t>2</a:t>
            </a:r>
            <a:endParaRPr lang="en-US" sz="2400" dirty="0"/>
          </a:p>
        </p:txBody>
      </p:sp>
    </p:spTree>
    <p:extLst>
      <p:ext uri="{BB962C8B-B14F-4D97-AF65-F5344CB8AC3E}">
        <p14:creationId xmlns:p14="http://schemas.microsoft.com/office/powerpoint/2010/main" val="40531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228600"/>
            <a:ext cx="8909366" cy="595090"/>
          </a:xfrm>
        </p:spPr>
        <p:txBody>
          <a:bodyPr>
            <a:normAutofit fontScale="90000"/>
          </a:bodyPr>
          <a:lstStyle/>
          <a:p>
            <a:r>
              <a:rPr lang="en-US" b="1" dirty="0" smtClean="0"/>
              <a:t>Sample answer</a:t>
            </a:r>
            <a:endParaRPr lang="en-US" b="1" dirty="0"/>
          </a:p>
        </p:txBody>
      </p:sp>
      <p:sp>
        <p:nvSpPr>
          <p:cNvPr id="3" name="Content Placeholder 2"/>
          <p:cNvSpPr>
            <a:spLocks noGrp="1"/>
          </p:cNvSpPr>
          <p:nvPr>
            <p:ph idx="1"/>
          </p:nvPr>
        </p:nvSpPr>
        <p:spPr>
          <a:xfrm>
            <a:off x="1141412" y="1219200"/>
            <a:ext cx="10893604" cy="5105400"/>
          </a:xfrm>
        </p:spPr>
        <p:txBody>
          <a:bodyPr>
            <a:normAutofit/>
          </a:bodyPr>
          <a:lstStyle/>
          <a:p>
            <a:pPr marL="0" indent="0" fontAlgn="base">
              <a:buNone/>
            </a:pPr>
            <a:r>
              <a:rPr lang="en-US" sz="2000" dirty="0">
                <a:latin typeface="Georgia" panose="02040502050405020303" pitchFamily="18" charset="0"/>
              </a:rPr>
              <a:t>	</a:t>
            </a:r>
            <a:r>
              <a:rPr lang="en-US" sz="2000" dirty="0" smtClean="0">
                <a:latin typeface="Georgia" panose="02040502050405020303" pitchFamily="18" charset="0"/>
              </a:rPr>
              <a:t>The </a:t>
            </a:r>
            <a:r>
              <a:rPr lang="en-US" sz="2000" dirty="0">
                <a:latin typeface="Georgia" panose="02040502050405020303" pitchFamily="18" charset="0"/>
              </a:rPr>
              <a:t>diagram illustrates different categories of waste collected by a recycling </a:t>
            </a:r>
            <a:r>
              <a:rPr lang="en-US" sz="2000" dirty="0" err="1">
                <a:latin typeface="Georgia" panose="02040502050405020303" pitchFamily="18" charset="0"/>
              </a:rPr>
              <a:t>centre</a:t>
            </a:r>
            <a:r>
              <a:rPr lang="en-US" sz="2000" dirty="0">
                <a:latin typeface="Georgia" panose="02040502050405020303" pitchFamily="18" charset="0"/>
              </a:rPr>
              <a:t> over the period of five years in a row, from 2011 to 2015 inclusive. Unites are measured in tons</a:t>
            </a:r>
            <a:r>
              <a:rPr lang="en-US" sz="2000" dirty="0" smtClean="0">
                <a:latin typeface="Georgia" panose="02040502050405020303" pitchFamily="18" charset="0"/>
              </a:rPr>
              <a:t>.</a:t>
            </a:r>
            <a:endParaRPr lang="en-US" sz="2000" dirty="0">
              <a:latin typeface="Georgia" panose="02040502050405020303" pitchFamily="18" charset="0"/>
            </a:endParaRPr>
          </a:p>
          <a:p>
            <a:pPr marL="0" indent="0" fontAlgn="base">
              <a:buNone/>
            </a:pPr>
            <a:r>
              <a:rPr lang="en-US" sz="2000" dirty="0" smtClean="0">
                <a:latin typeface="Georgia" panose="02040502050405020303" pitchFamily="18" charset="0"/>
              </a:rPr>
              <a:t>	Overall</a:t>
            </a:r>
            <a:r>
              <a:rPr lang="en-US" sz="2000" dirty="0">
                <a:latin typeface="Georgia" panose="02040502050405020303" pitchFamily="18" charset="0"/>
              </a:rPr>
              <a:t>, throughout the whole period except 2013, paper was the leading amount of waste followed by glass, tins and gardens respectively. However, apart from 2015, total amount of waste from all the four categories was mostly stable over the period. Significant features are discussed in the following paragraphs</a:t>
            </a:r>
            <a:r>
              <a:rPr lang="en-US" sz="2000" dirty="0" smtClean="0">
                <a:latin typeface="Georgia" panose="02040502050405020303" pitchFamily="18" charset="0"/>
              </a:rPr>
              <a:t>.</a:t>
            </a:r>
            <a:endParaRPr lang="en-US" sz="2000" dirty="0">
              <a:latin typeface="Georgia" panose="02040502050405020303" pitchFamily="18" charset="0"/>
            </a:endParaRPr>
          </a:p>
          <a:p>
            <a:pPr marL="0" indent="0" fontAlgn="base">
              <a:buNone/>
            </a:pPr>
            <a:r>
              <a:rPr lang="en-US" sz="2000" dirty="0" smtClean="0">
                <a:latin typeface="Georgia" panose="02040502050405020303" pitchFamily="18" charset="0"/>
              </a:rPr>
              <a:t>	Throughout </a:t>
            </a:r>
            <a:r>
              <a:rPr lang="en-US" sz="2000" dirty="0">
                <a:latin typeface="Georgia" panose="02040502050405020303" pitchFamily="18" charset="0"/>
              </a:rPr>
              <a:t>the whole period, the proportional amount of waste collected from all the four categories remained same. Followed by Glass, Tins and Gardens respectively, Paper was almost always the leading amount of waste collected by the </a:t>
            </a:r>
            <a:r>
              <a:rPr lang="en-US" sz="2000" dirty="0" err="1">
                <a:latin typeface="Georgia" panose="02040502050405020303" pitchFamily="18" charset="0"/>
              </a:rPr>
              <a:t>centre</a:t>
            </a:r>
            <a:r>
              <a:rPr lang="en-US" sz="2000" dirty="0">
                <a:latin typeface="Georgia" panose="02040502050405020303" pitchFamily="18" charset="0"/>
              </a:rPr>
              <a:t>. However in 2013, Glass led the tally followed by Paper and Tins. Meanwhile, the level of Tins and Garden waste demonstrated neck and neck over the time, though the Garden waste always remained below</a:t>
            </a:r>
            <a:r>
              <a:rPr lang="en-US" sz="2000" dirty="0" smtClean="0">
                <a:latin typeface="Georgia" panose="02040502050405020303" pitchFamily="18" charset="0"/>
              </a:rPr>
              <a:t>.</a:t>
            </a:r>
            <a:endParaRPr lang="en-US" sz="2000" dirty="0">
              <a:latin typeface="Georgia" panose="02040502050405020303" pitchFamily="18" charset="0"/>
            </a:endParaRPr>
          </a:p>
          <a:p>
            <a:pPr marL="0" indent="0" fontAlgn="base">
              <a:buNone/>
            </a:pPr>
            <a:r>
              <a:rPr lang="en-US" sz="2000" dirty="0" smtClean="0">
                <a:latin typeface="Georgia" panose="02040502050405020303" pitchFamily="18" charset="0"/>
              </a:rPr>
              <a:t>	However</a:t>
            </a:r>
            <a:r>
              <a:rPr lang="en-US" sz="2000" dirty="0">
                <a:latin typeface="Georgia" panose="02040502050405020303" pitchFamily="18" charset="0"/>
              </a:rPr>
              <a:t>, the total amount of waste collection followed a different trend. In 2015, the  </a:t>
            </a:r>
            <a:r>
              <a:rPr lang="en-US" sz="2000" dirty="0" err="1">
                <a:latin typeface="Georgia" panose="02040502050405020303" pitchFamily="18" charset="0"/>
              </a:rPr>
              <a:t>centre</a:t>
            </a:r>
            <a:r>
              <a:rPr lang="en-US" sz="2000" dirty="0">
                <a:latin typeface="Georgia" panose="02040502050405020303" pitchFamily="18" charset="0"/>
              </a:rPr>
              <a:t> collected total 196 tons of waste, which is the highest amount of total waste collected in one year, followed by 2011 and 2014. Finally, Paper was the leading amount of waste over the time, and 2015 was the highest amount of waste  collected by the </a:t>
            </a:r>
            <a:r>
              <a:rPr lang="en-US" sz="2000" dirty="0" err="1">
                <a:latin typeface="Georgia" panose="02040502050405020303" pitchFamily="18" charset="0"/>
              </a:rPr>
              <a:t>centre</a:t>
            </a:r>
            <a:r>
              <a:rPr lang="en-US" sz="2000" dirty="0">
                <a:latin typeface="Georgia" panose="02040502050405020303" pitchFamily="18" charset="0"/>
              </a:rPr>
              <a:t> in a </a:t>
            </a:r>
            <a:r>
              <a:rPr lang="en-US" sz="2000" dirty="0" smtClean="0">
                <a:latin typeface="Georgia" panose="02040502050405020303" pitchFamily="18" charset="0"/>
              </a:rPr>
              <a:t>year</a:t>
            </a:r>
            <a:r>
              <a:rPr lang="en-US" sz="2000" dirty="0">
                <a:latin typeface="Georgia" panose="02040502050405020303" pitchFamily="18" charset="0"/>
              </a:rPr>
              <a:t>.</a:t>
            </a:r>
          </a:p>
        </p:txBody>
      </p:sp>
    </p:spTree>
    <p:extLst>
      <p:ext uri="{BB962C8B-B14F-4D97-AF65-F5344CB8AC3E}">
        <p14:creationId xmlns:p14="http://schemas.microsoft.com/office/powerpoint/2010/main" val="126392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Chart</a:t>
            </a:r>
            <a:endParaRPr lang="en-US" b="1" dirty="0"/>
          </a:p>
        </p:txBody>
      </p:sp>
      <p:pic>
        <p:nvPicPr>
          <p:cNvPr id="4" name="Content Placeholder 3"/>
          <p:cNvPicPr>
            <a:picLocks noGrp="1" noChangeAspect="1"/>
          </p:cNvPicPr>
          <p:nvPr>
            <p:ph idx="1"/>
          </p:nvPr>
        </p:nvPicPr>
        <p:blipFill>
          <a:blip r:embed="rId2"/>
          <a:stretch>
            <a:fillRect/>
          </a:stretch>
        </p:blipFill>
        <p:spPr>
          <a:xfrm>
            <a:off x="2700791" y="2133600"/>
            <a:ext cx="8689069" cy="3778250"/>
          </a:xfrm>
          <a:prstGeom prst="rect">
            <a:avLst/>
          </a:prstGeom>
        </p:spPr>
      </p:pic>
    </p:spTree>
    <p:extLst>
      <p:ext uri="{BB962C8B-B14F-4D97-AF65-F5344CB8AC3E}">
        <p14:creationId xmlns:p14="http://schemas.microsoft.com/office/powerpoint/2010/main" val="180617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466" y="228600"/>
            <a:ext cx="8909366" cy="671290"/>
          </a:xfrm>
        </p:spPr>
        <p:txBody>
          <a:bodyPr/>
          <a:lstStyle/>
          <a:p>
            <a:r>
              <a:rPr lang="en-US" b="1" dirty="0" smtClean="0"/>
              <a:t>Sample Answer</a:t>
            </a:r>
            <a:endParaRPr lang="en-US" b="1" dirty="0"/>
          </a:p>
        </p:txBody>
      </p:sp>
      <p:sp>
        <p:nvSpPr>
          <p:cNvPr id="3" name="Content Placeholder 2"/>
          <p:cNvSpPr>
            <a:spLocks noGrp="1"/>
          </p:cNvSpPr>
          <p:nvPr>
            <p:ph idx="1"/>
          </p:nvPr>
        </p:nvSpPr>
        <p:spPr>
          <a:xfrm>
            <a:off x="912812" y="1066800"/>
            <a:ext cx="10741204" cy="5105400"/>
          </a:xfrm>
        </p:spPr>
        <p:txBody>
          <a:bodyPr>
            <a:noAutofit/>
          </a:bodyPr>
          <a:lstStyle/>
          <a:p>
            <a:pPr marL="0" indent="0" fontAlgn="base">
              <a:buNone/>
            </a:pPr>
            <a:r>
              <a:rPr lang="en-US" sz="2000" dirty="0" smtClean="0"/>
              <a:t>	The </a:t>
            </a:r>
            <a:r>
              <a:rPr lang="en-US" sz="2000" dirty="0"/>
              <a:t>data table illustrates how many millions of dollars each of the four car companies spent for advertisement in the United Kingdom in 2002</a:t>
            </a:r>
            <a:r>
              <a:rPr lang="en-US" sz="2000" dirty="0" smtClean="0"/>
              <a:t>.</a:t>
            </a:r>
            <a:endParaRPr lang="en-US" sz="2000" dirty="0"/>
          </a:p>
          <a:p>
            <a:pPr marL="0" indent="0" fontAlgn="base">
              <a:buNone/>
            </a:pPr>
            <a:r>
              <a:rPr lang="en-US" sz="2000" dirty="0" smtClean="0"/>
              <a:t>	Overall</a:t>
            </a:r>
            <a:r>
              <a:rPr lang="en-US" sz="2000" dirty="0"/>
              <a:t>, Renault was the leading spender on advertisement and TV attracted the highest expenses. Though the companies varied in their expenses on Press, Cinema and Outdoor advertisements, each of the them spent exactly the same amount of money on radio promotion. Major features are explained in the following paragraphs</a:t>
            </a:r>
            <a:r>
              <a:rPr lang="en-US" sz="2000" dirty="0" smtClean="0"/>
              <a:t>.</a:t>
            </a:r>
            <a:endParaRPr lang="en-US" sz="2000" dirty="0"/>
          </a:p>
          <a:p>
            <a:pPr marL="0" indent="0" fontAlgn="base">
              <a:buNone/>
            </a:pPr>
            <a:r>
              <a:rPr lang="en-US" sz="2000" dirty="0" smtClean="0"/>
              <a:t>	Renault </a:t>
            </a:r>
            <a:r>
              <a:rPr lang="en-US" sz="2000" dirty="0"/>
              <a:t>led the promotional expense tally spending total 132 million dollars, whereas the other 3 companies spent equally 100 million dollars each. However, attracting total 239 million dollars, TV received the highest advertisement  expenses from all the four companies. In terms of advertisement types and advertising companies, TV was followed by Press and Renault was followed by Vauxhall respectively. Meanwhile, all the four companies spent equally 15 million dollars each for radio promotion</a:t>
            </a:r>
            <a:r>
              <a:rPr lang="en-US" sz="2000" dirty="0" smtClean="0"/>
              <a:t>.</a:t>
            </a:r>
            <a:endParaRPr lang="en-US" sz="2000" dirty="0"/>
          </a:p>
          <a:p>
            <a:pPr marL="0" indent="0" fontAlgn="base">
              <a:buNone/>
            </a:pPr>
            <a:r>
              <a:rPr lang="en-US" sz="2000" dirty="0" smtClean="0"/>
              <a:t>	On </a:t>
            </a:r>
            <a:r>
              <a:rPr lang="en-US" sz="2000" dirty="0"/>
              <a:t>the other hand, Cetirizine spent the highest 70 million dollars on TV promotions, followed by Vauxhall. However, Outdoor and Cinema always received the least amount of promotional expenses. Finally, TV grabbed the highest share of advertising expenditure from all the four companies, and Renault was the leading spender in advertisement purpose.</a:t>
            </a:r>
            <a:endParaRPr lang="en-US" sz="2000" b="0" i="0" dirty="0">
              <a:effectLst/>
            </a:endParaRPr>
          </a:p>
        </p:txBody>
      </p:sp>
    </p:spTree>
    <p:extLst>
      <p:ext uri="{BB962C8B-B14F-4D97-AF65-F5344CB8AC3E}">
        <p14:creationId xmlns:p14="http://schemas.microsoft.com/office/powerpoint/2010/main" val="299963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8538" y="624110"/>
            <a:ext cx="8897592" cy="5649113"/>
          </a:xfrm>
          <a:prstGeom prst="rect">
            <a:avLst/>
          </a:prstGeom>
        </p:spPr>
      </p:pic>
    </p:spTree>
    <p:extLst>
      <p:ext uri="{BB962C8B-B14F-4D97-AF65-F5344CB8AC3E}">
        <p14:creationId xmlns:p14="http://schemas.microsoft.com/office/powerpoint/2010/main" val="9890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304800"/>
            <a:ext cx="8909366" cy="671290"/>
          </a:xfrm>
        </p:spPr>
        <p:txBody>
          <a:bodyPr/>
          <a:lstStyle/>
          <a:p>
            <a:r>
              <a:rPr lang="en-US" b="1" dirty="0" smtClean="0"/>
              <a:t>Sample Answer</a:t>
            </a:r>
            <a:endParaRPr lang="en-US" b="1" dirty="0"/>
          </a:p>
        </p:txBody>
      </p:sp>
      <p:sp>
        <p:nvSpPr>
          <p:cNvPr id="3" name="Content Placeholder 2"/>
          <p:cNvSpPr>
            <a:spLocks noGrp="1"/>
          </p:cNvSpPr>
          <p:nvPr>
            <p:ph idx="1"/>
          </p:nvPr>
        </p:nvSpPr>
        <p:spPr>
          <a:xfrm>
            <a:off x="684212" y="965408"/>
            <a:ext cx="11504613" cy="5562600"/>
          </a:xfrm>
        </p:spPr>
        <p:txBody>
          <a:bodyPr>
            <a:noAutofit/>
          </a:bodyPr>
          <a:lstStyle/>
          <a:p>
            <a:pPr marL="0" indent="0" fontAlgn="base">
              <a:buNone/>
            </a:pPr>
            <a:r>
              <a:rPr lang="en-US" sz="2000" dirty="0" smtClean="0">
                <a:latin typeface="Georgia" panose="02040502050405020303" pitchFamily="18" charset="0"/>
              </a:rPr>
              <a:t>	The </a:t>
            </a:r>
            <a:r>
              <a:rPr lang="en-US" sz="2000" dirty="0">
                <a:latin typeface="Georgia" panose="02040502050405020303" pitchFamily="18" charset="0"/>
              </a:rPr>
              <a:t>diagrams illustrate the rate of volunteer participation from different </a:t>
            </a:r>
            <a:r>
              <a:rPr lang="en-US" sz="2000" dirty="0" err="1">
                <a:latin typeface="Georgia" panose="02040502050405020303" pitchFamily="18" charset="0"/>
              </a:rPr>
              <a:t>organisations</a:t>
            </a:r>
            <a:r>
              <a:rPr lang="en-US" sz="2000" dirty="0">
                <a:latin typeface="Georgia" panose="02040502050405020303" pitchFamily="18" charset="0"/>
              </a:rPr>
              <a:t> for the periods 2008 and 2014</a:t>
            </a:r>
            <a:r>
              <a:rPr lang="en-US" sz="2000" dirty="0" smtClean="0">
                <a:latin typeface="Georgia" panose="02040502050405020303" pitchFamily="18" charset="0"/>
              </a:rPr>
              <a:t>.</a:t>
            </a:r>
            <a:endParaRPr lang="en-US" sz="2000" dirty="0">
              <a:latin typeface="Georgia" panose="02040502050405020303" pitchFamily="18" charset="0"/>
            </a:endParaRPr>
          </a:p>
          <a:p>
            <a:pPr marL="0" indent="0" fontAlgn="base">
              <a:buNone/>
            </a:pPr>
            <a:r>
              <a:rPr lang="en-US" sz="2000" dirty="0" smtClean="0">
                <a:latin typeface="Georgia" panose="02040502050405020303" pitchFamily="18" charset="0"/>
              </a:rPr>
              <a:t>	Overall</a:t>
            </a:r>
            <a:r>
              <a:rPr lang="en-US" sz="2000" dirty="0">
                <a:latin typeface="Georgia" panose="02040502050405020303" pitchFamily="18" charset="0"/>
              </a:rPr>
              <a:t>, out of the total 6 participating organizations, the percentage rate of volunteers from 3 organizations increased. Though Sport experienced the most significant change, Educational and Environmental </a:t>
            </a:r>
            <a:r>
              <a:rPr lang="en-US" sz="2000" dirty="0" err="1">
                <a:latin typeface="Georgia" panose="02040502050405020303" pitchFamily="18" charset="0"/>
              </a:rPr>
              <a:t>organisations</a:t>
            </a:r>
            <a:r>
              <a:rPr lang="en-US" sz="2000" dirty="0">
                <a:latin typeface="Georgia" panose="02040502050405020303" pitchFamily="18" charset="0"/>
              </a:rPr>
              <a:t> contributed the highest percentage of volunteers in 2008 and 2014 respectively. Major changes are explained below</a:t>
            </a:r>
            <a:r>
              <a:rPr lang="en-US" sz="2000" dirty="0" smtClean="0">
                <a:latin typeface="Georgia" panose="02040502050405020303" pitchFamily="18" charset="0"/>
              </a:rPr>
              <a:t>.</a:t>
            </a:r>
            <a:endParaRPr lang="en-US" sz="2000" dirty="0">
              <a:latin typeface="Georgia" panose="02040502050405020303" pitchFamily="18" charset="0"/>
            </a:endParaRPr>
          </a:p>
          <a:p>
            <a:pPr marL="0" indent="0" fontAlgn="base">
              <a:buNone/>
            </a:pPr>
            <a:r>
              <a:rPr lang="en-US" sz="2000" dirty="0" smtClean="0">
                <a:latin typeface="Georgia" panose="02040502050405020303" pitchFamily="18" charset="0"/>
              </a:rPr>
              <a:t>	With </a:t>
            </a:r>
            <a:r>
              <a:rPr lang="en-US" sz="2000" dirty="0">
                <a:latin typeface="Georgia" panose="02040502050405020303" pitchFamily="18" charset="0"/>
              </a:rPr>
              <a:t>24% of total volunteer participation, Educational organization is the largest contributor of volunteers in 2008, followed by Environmental and Art. However in 2014, the highest 29% volunteers came from Environmental </a:t>
            </a:r>
            <a:r>
              <a:rPr lang="en-US" sz="2000" dirty="0" err="1">
                <a:latin typeface="Georgia" panose="02040502050405020303" pitchFamily="18" charset="0"/>
              </a:rPr>
              <a:t>organisation</a:t>
            </a:r>
            <a:r>
              <a:rPr lang="en-US" sz="2000" dirty="0">
                <a:latin typeface="Georgia" panose="02040502050405020303" pitchFamily="18" charset="0"/>
              </a:rPr>
              <a:t>. Educational </a:t>
            </a:r>
            <a:r>
              <a:rPr lang="en-US" sz="2000" dirty="0" err="1">
                <a:latin typeface="Georgia" panose="02040502050405020303" pitchFamily="18" charset="0"/>
              </a:rPr>
              <a:t>organisation</a:t>
            </a:r>
            <a:r>
              <a:rPr lang="en-US" sz="2000" dirty="0">
                <a:latin typeface="Georgia" panose="02040502050405020303" pitchFamily="18" charset="0"/>
              </a:rPr>
              <a:t> has gone through a moderate decline from 24% in 2008 to 17% in 2014, whereas Environmental </a:t>
            </a:r>
            <a:r>
              <a:rPr lang="en-US" sz="2000" dirty="0" err="1">
                <a:latin typeface="Georgia" panose="02040502050405020303" pitchFamily="18" charset="0"/>
              </a:rPr>
              <a:t>organisation</a:t>
            </a:r>
            <a:r>
              <a:rPr lang="en-US" sz="2000" dirty="0">
                <a:latin typeface="Georgia" panose="02040502050405020303" pitchFamily="18" charset="0"/>
              </a:rPr>
              <a:t> experienced an increase from 21% to 29% over the same period. Meanwhile, Health Care was the lowest contributor in both the periods</a:t>
            </a:r>
            <a:r>
              <a:rPr lang="en-US" sz="2000" dirty="0" smtClean="0">
                <a:latin typeface="Georgia" panose="02040502050405020303" pitchFamily="18" charset="0"/>
              </a:rPr>
              <a:t>.</a:t>
            </a:r>
            <a:endParaRPr lang="en-US" sz="2000" dirty="0">
              <a:latin typeface="Georgia" panose="02040502050405020303" pitchFamily="18" charset="0"/>
            </a:endParaRPr>
          </a:p>
          <a:p>
            <a:pPr marL="0" indent="0" fontAlgn="base">
              <a:buNone/>
            </a:pPr>
            <a:r>
              <a:rPr lang="en-US" sz="2000" dirty="0" smtClean="0">
                <a:latin typeface="Georgia" panose="02040502050405020303" pitchFamily="18" charset="0"/>
              </a:rPr>
              <a:t>	On </a:t>
            </a:r>
            <a:r>
              <a:rPr lang="en-US" sz="2000" dirty="0">
                <a:latin typeface="Georgia" panose="02040502050405020303" pitchFamily="18" charset="0"/>
              </a:rPr>
              <a:t>the other hand, only Sport's contribution increased significantly from 15% in 2008 to 25% in 2014, while all others went through a moderate rise or fall. Moreover, the rate of volunteer participation only from Health Care,  Environmental and Sport increased, whereas all the other three declined over the same period. Finally, Educational and Environmental </a:t>
            </a:r>
            <a:r>
              <a:rPr lang="en-US" sz="2000" dirty="0" err="1">
                <a:latin typeface="Georgia" panose="02040502050405020303" pitchFamily="18" charset="0"/>
              </a:rPr>
              <a:t>organisations</a:t>
            </a:r>
            <a:r>
              <a:rPr lang="en-US" sz="2000" dirty="0">
                <a:latin typeface="Georgia" panose="02040502050405020303" pitchFamily="18" charset="0"/>
              </a:rPr>
              <a:t> were the highest contributors in 2008 and 2014 respectively, whereas Health Care remained the least contributor in both the periods.</a:t>
            </a:r>
            <a:endParaRPr lang="en-US" sz="2000" b="0" i="0" dirty="0">
              <a:effectLst/>
              <a:latin typeface="Georgia" panose="02040502050405020303" pitchFamily="18" charset="0"/>
            </a:endParaRPr>
          </a:p>
        </p:txBody>
      </p:sp>
    </p:spTree>
    <p:extLst>
      <p:ext uri="{BB962C8B-B14F-4D97-AF65-F5344CB8AC3E}">
        <p14:creationId xmlns:p14="http://schemas.microsoft.com/office/powerpoint/2010/main" val="22777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0612" y="762000"/>
            <a:ext cx="9067800" cy="5442590"/>
          </a:xfrm>
          <a:prstGeom prst="rect">
            <a:avLst/>
          </a:prstGeom>
        </p:spPr>
      </p:pic>
    </p:spTree>
    <p:extLst>
      <p:ext uri="{BB962C8B-B14F-4D97-AF65-F5344CB8AC3E}">
        <p14:creationId xmlns:p14="http://schemas.microsoft.com/office/powerpoint/2010/main" val="6722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4812" y="428206"/>
            <a:ext cx="10134600" cy="6124994"/>
          </a:xfrm>
          <a:prstGeom prst="rect">
            <a:avLst/>
          </a:prstGeom>
        </p:spPr>
      </p:pic>
    </p:spTree>
    <p:extLst>
      <p:ext uri="{BB962C8B-B14F-4D97-AF65-F5344CB8AC3E}">
        <p14:creationId xmlns:p14="http://schemas.microsoft.com/office/powerpoint/2010/main" val="297423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Bar Chart for Practice</a:t>
            </a:r>
            <a:endParaRPr lang="en-US" b="1" i="1" dirty="0"/>
          </a:p>
        </p:txBody>
      </p:sp>
      <p:pic>
        <p:nvPicPr>
          <p:cNvPr id="2051" name="Picture 3" descr="G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885950"/>
            <a:ext cx="96012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11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Line Graph for Practice</a:t>
            </a:r>
            <a:endParaRPr lang="en-US" b="1" i="1" dirty="0"/>
          </a:p>
        </p:txBody>
      </p:sp>
      <p:pic>
        <p:nvPicPr>
          <p:cNvPr id="3074" name="Picture 2" descr="IELTS_Writing_Task_1_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7" y="1847850"/>
            <a:ext cx="96297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2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228600"/>
            <a:ext cx="8458200" cy="2286000"/>
          </a:xfrm>
        </p:spPr>
        <p:txBody>
          <a:bodyPr>
            <a:noAutofit/>
          </a:bodyPr>
          <a:lstStyle/>
          <a:p>
            <a:pPr fontAlgn="base"/>
            <a:r>
              <a:rPr lang="en-US" sz="2400" b="1" dirty="0" smtClean="0"/>
              <a:t>Question:</a:t>
            </a:r>
            <a:r>
              <a:rPr lang="en-US" sz="2400" dirty="0" smtClean="0"/>
              <a:t/>
            </a:r>
            <a:br>
              <a:rPr lang="en-US" sz="2400" dirty="0" smtClean="0"/>
            </a:br>
            <a:r>
              <a:rPr lang="en-US" sz="2400" i="1" dirty="0" smtClean="0"/>
              <a:t>You </a:t>
            </a:r>
            <a:r>
              <a:rPr lang="en-US" sz="2400" i="1" dirty="0"/>
              <a:t>should spend about 20 minutes on this task.</a:t>
            </a:r>
            <a:br>
              <a:rPr lang="en-US" sz="2400" i="1" dirty="0"/>
            </a:br>
            <a:r>
              <a:rPr lang="en-US" sz="2400" i="1" dirty="0"/>
              <a:t>The graph below shows the production levels of main fuels in a European country from 1981 to 2000. Measured in </a:t>
            </a:r>
            <a:r>
              <a:rPr lang="en-US" sz="2400" i="1" dirty="0" err="1" smtClean="0"/>
              <a:t>tonnes</a:t>
            </a:r>
            <a:r>
              <a:rPr lang="en-US" sz="2400" i="1" dirty="0" smtClean="0"/>
              <a:t>. Write </a:t>
            </a:r>
            <a:r>
              <a:rPr lang="en-US" sz="2400" i="1" dirty="0"/>
              <a:t>at least 150 words.</a:t>
            </a:r>
            <a:endParaRPr lang="en-US" sz="2400" b="0" i="1" dirty="0">
              <a:effectLst/>
            </a:endParaRPr>
          </a:p>
        </p:txBody>
      </p:sp>
      <p:pic>
        <p:nvPicPr>
          <p:cNvPr id="6" name="Content Placeholder 5"/>
          <p:cNvPicPr>
            <a:picLocks noGrp="1" noChangeAspect="1"/>
          </p:cNvPicPr>
          <p:nvPr>
            <p:ph idx="1"/>
          </p:nvPr>
        </p:nvPicPr>
        <p:blipFill>
          <a:blip r:embed="rId2"/>
          <a:stretch>
            <a:fillRect/>
          </a:stretch>
        </p:blipFill>
        <p:spPr>
          <a:xfrm>
            <a:off x="2665412" y="2514600"/>
            <a:ext cx="6198690" cy="3778250"/>
          </a:xfrm>
          <a:prstGeom prst="rect">
            <a:avLst/>
          </a:prstGeom>
        </p:spPr>
      </p:pic>
    </p:spTree>
    <p:extLst>
      <p:ext uri="{BB962C8B-B14F-4D97-AF65-F5344CB8AC3E}">
        <p14:creationId xmlns:p14="http://schemas.microsoft.com/office/powerpoint/2010/main" val="42909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b="1" dirty="0" err="1"/>
              <a:t>Analysing</a:t>
            </a:r>
            <a:r>
              <a:rPr lang="en-US" b="1" dirty="0"/>
              <a:t> the </a:t>
            </a:r>
            <a:r>
              <a:rPr lang="en-US" b="1" dirty="0" smtClean="0"/>
              <a:t>Question</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smtClean="0"/>
              <a:t>Find </a:t>
            </a:r>
            <a:r>
              <a:rPr lang="en-US" sz="2400" dirty="0"/>
              <a:t>three major areas in the question sentence: </a:t>
            </a:r>
          </a:p>
          <a:p>
            <a:pPr fontAlgn="base"/>
            <a:r>
              <a:rPr lang="en-US" sz="2400" b="1" dirty="0"/>
              <a:t>Topic Words / Keywords </a:t>
            </a:r>
            <a:r>
              <a:rPr lang="en-US" sz="2400" dirty="0"/>
              <a:t>(General area of the question topic)</a:t>
            </a:r>
          </a:p>
          <a:p>
            <a:pPr fontAlgn="base"/>
            <a:r>
              <a:rPr lang="en-US" sz="2400" b="1" dirty="0"/>
              <a:t>Micro Keywords </a:t>
            </a:r>
            <a:r>
              <a:rPr lang="en-US" sz="2400" dirty="0"/>
              <a:t>(It helps us prepare a specific answer, rather than being general)</a:t>
            </a:r>
          </a:p>
          <a:p>
            <a:pPr fontAlgn="base"/>
            <a:r>
              <a:rPr lang="en-US" sz="2400" b="1" dirty="0"/>
              <a:t>Action Words</a:t>
            </a:r>
            <a:r>
              <a:rPr lang="en-US" sz="2400" dirty="0"/>
              <a:t> (The words that tell you what you need to do)</a:t>
            </a:r>
          </a:p>
          <a:p>
            <a:pPr marL="0" indent="0" fontAlgn="base">
              <a:buNone/>
            </a:pPr>
            <a:endParaRPr lang="en-US" sz="2400" b="0" i="0" dirty="0">
              <a:effectLst/>
            </a:endParaRPr>
          </a:p>
        </p:txBody>
      </p:sp>
    </p:spTree>
    <p:extLst>
      <p:ext uri="{BB962C8B-B14F-4D97-AF65-F5344CB8AC3E}">
        <p14:creationId xmlns:p14="http://schemas.microsoft.com/office/powerpoint/2010/main" val="393653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24110"/>
            <a:ext cx="8909366" cy="1280890"/>
          </a:xfrm>
        </p:spPr>
        <p:txBody>
          <a:bodyPr/>
          <a:lstStyle/>
          <a:p>
            <a:r>
              <a:rPr lang="en-US" b="1" dirty="0" smtClean="0"/>
              <a:t>For the Example Provided:</a:t>
            </a:r>
            <a:endParaRPr lang="en-US" b="1" dirty="0"/>
          </a:p>
        </p:txBody>
      </p:sp>
      <p:sp>
        <p:nvSpPr>
          <p:cNvPr id="3" name="Content Placeholder 2"/>
          <p:cNvSpPr>
            <a:spLocks noGrp="1"/>
          </p:cNvSpPr>
          <p:nvPr>
            <p:ph idx="1"/>
          </p:nvPr>
        </p:nvSpPr>
        <p:spPr>
          <a:xfrm>
            <a:off x="2436812" y="1264555"/>
            <a:ext cx="8913078" cy="3777622"/>
          </a:xfrm>
        </p:spPr>
        <p:txBody>
          <a:bodyPr>
            <a:noAutofit/>
          </a:bodyPr>
          <a:lstStyle/>
          <a:p>
            <a:pPr fontAlgn="base"/>
            <a:r>
              <a:rPr lang="en-US" sz="2800" b="1" dirty="0"/>
              <a:t>Topic Words: </a:t>
            </a:r>
            <a:r>
              <a:rPr lang="en-US" sz="2800" dirty="0"/>
              <a:t>production levels of main fuels</a:t>
            </a:r>
          </a:p>
          <a:p>
            <a:pPr fontAlgn="base"/>
            <a:r>
              <a:rPr lang="en-US" sz="2800" b="1" dirty="0"/>
              <a:t>Micro Keywords:</a:t>
            </a:r>
            <a:r>
              <a:rPr lang="en-US" sz="2800" dirty="0"/>
              <a:t> Petroleum, Coal, and Natural Gas; (1981 - 2000)</a:t>
            </a:r>
          </a:p>
          <a:p>
            <a:pPr fontAlgn="base"/>
            <a:r>
              <a:rPr lang="en-US" sz="2800" b="1" dirty="0"/>
              <a:t>Action Words: </a:t>
            </a:r>
            <a:r>
              <a:rPr lang="en-US" sz="2800" dirty="0"/>
              <a:t>Compare (Action words are the words that call for action. However, these words might not always be stated directly, in that case you need to understand what the examiner is expecting from you. For example, if there are more than one diagram or data set or graphical line as in this question, you can just go for comparing the major features).</a:t>
            </a:r>
            <a:endParaRPr lang="en-US" sz="2800" b="0" i="0" dirty="0">
              <a:effectLst/>
            </a:endParaRPr>
          </a:p>
        </p:txBody>
      </p:sp>
    </p:spTree>
    <p:extLst>
      <p:ext uri="{BB962C8B-B14F-4D97-AF65-F5344CB8AC3E}">
        <p14:creationId xmlns:p14="http://schemas.microsoft.com/office/powerpoint/2010/main" val="239138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09600"/>
            <a:ext cx="8909366" cy="1280890"/>
          </a:xfrm>
        </p:spPr>
        <p:txBody>
          <a:bodyPr/>
          <a:lstStyle/>
          <a:p>
            <a:pPr fontAlgn="base"/>
            <a:r>
              <a:rPr lang="en-US" b="1" dirty="0" smtClean="0"/>
              <a:t>2. Identifying </a:t>
            </a:r>
            <a:r>
              <a:rPr lang="en-US" b="1" dirty="0"/>
              <a:t>the Major Features</a:t>
            </a:r>
            <a:endParaRPr lang="en-US" b="1" i="0" dirty="0">
              <a:effectLst/>
            </a:endParaRPr>
          </a:p>
        </p:txBody>
      </p:sp>
      <p:sp>
        <p:nvSpPr>
          <p:cNvPr id="3" name="Content Placeholder 2"/>
          <p:cNvSpPr>
            <a:spLocks noGrp="1"/>
          </p:cNvSpPr>
          <p:nvPr>
            <p:ph idx="1"/>
          </p:nvPr>
        </p:nvSpPr>
        <p:spPr>
          <a:xfrm>
            <a:off x="2513012" y="1447800"/>
            <a:ext cx="8913078" cy="3777622"/>
          </a:xfrm>
        </p:spPr>
        <p:txBody>
          <a:bodyPr>
            <a:noAutofit/>
          </a:bodyPr>
          <a:lstStyle/>
          <a:p>
            <a:pPr fontAlgn="base"/>
            <a:r>
              <a:rPr lang="en-US" sz="3200" dirty="0"/>
              <a:t>Petroleum kept fluctuating, but always remained highest.</a:t>
            </a:r>
          </a:p>
          <a:p>
            <a:pPr fontAlgn="base"/>
            <a:r>
              <a:rPr lang="en-US" sz="3200" dirty="0"/>
              <a:t>Coal declined gradually over the time.</a:t>
            </a:r>
          </a:p>
          <a:p>
            <a:pPr fontAlgn="base"/>
            <a:r>
              <a:rPr lang="en-US" sz="3200" dirty="0"/>
              <a:t>Natural Gas experienced a sharp rise after a long stagnant period.</a:t>
            </a:r>
          </a:p>
          <a:p>
            <a:pPr fontAlgn="base"/>
            <a:r>
              <a:rPr lang="en-US" sz="3200" dirty="0"/>
              <a:t>Only Natural Gas is rising at the end. The other two are falling.</a:t>
            </a:r>
          </a:p>
          <a:p>
            <a:pPr fontAlgn="base"/>
            <a:r>
              <a:rPr lang="en-US" sz="3200" dirty="0"/>
              <a:t>Units are measured in </a:t>
            </a:r>
            <a:r>
              <a:rPr lang="en-US" sz="3200" dirty="0" err="1"/>
              <a:t>tonnes</a:t>
            </a:r>
            <a:r>
              <a:rPr lang="en-US" sz="3200" dirty="0"/>
              <a:t>.</a:t>
            </a:r>
          </a:p>
        </p:txBody>
      </p:sp>
    </p:spTree>
    <p:extLst>
      <p:ext uri="{BB962C8B-B14F-4D97-AF65-F5344CB8AC3E}">
        <p14:creationId xmlns:p14="http://schemas.microsoft.com/office/powerpoint/2010/main" val="33592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025" y="152400"/>
            <a:ext cx="8909366" cy="609600"/>
          </a:xfrm>
        </p:spPr>
        <p:txBody>
          <a:bodyPr>
            <a:normAutofit fontScale="90000"/>
          </a:bodyPr>
          <a:lstStyle/>
          <a:p>
            <a:r>
              <a:rPr lang="en-US" b="1" dirty="0" smtClean="0"/>
              <a:t>3.Remembering </a:t>
            </a:r>
            <a:r>
              <a:rPr lang="en-US" b="1" dirty="0"/>
              <a:t>the Essay Structure</a:t>
            </a:r>
          </a:p>
        </p:txBody>
      </p:sp>
      <p:sp>
        <p:nvSpPr>
          <p:cNvPr id="3" name="Content Placeholder 2"/>
          <p:cNvSpPr>
            <a:spLocks noGrp="1"/>
          </p:cNvSpPr>
          <p:nvPr>
            <p:ph idx="1"/>
          </p:nvPr>
        </p:nvSpPr>
        <p:spPr>
          <a:xfrm>
            <a:off x="760412" y="762000"/>
            <a:ext cx="10741204" cy="6019800"/>
          </a:xfrm>
        </p:spPr>
        <p:txBody>
          <a:bodyPr>
            <a:noAutofit/>
          </a:bodyPr>
          <a:lstStyle/>
          <a:p>
            <a:r>
              <a:rPr lang="en-US" sz="1600" dirty="0" smtClean="0"/>
              <a:t>Complete your essay in Four paragraphs </a:t>
            </a:r>
          </a:p>
          <a:p>
            <a:pPr lvl="1"/>
            <a:r>
              <a:rPr lang="en-US" b="1" dirty="0"/>
              <a:t>1. Paraphrasing the Question </a:t>
            </a:r>
            <a:r>
              <a:rPr lang="en-US" b="1" dirty="0" smtClean="0"/>
              <a:t>Sentence</a:t>
            </a:r>
          </a:p>
          <a:p>
            <a:pPr lvl="2"/>
            <a:r>
              <a:rPr lang="en-US" sz="1600" dirty="0"/>
              <a:t>Paraphrase the question statement using just one or two sentences.</a:t>
            </a:r>
            <a:endParaRPr lang="en-US" sz="1600" dirty="0" smtClean="0"/>
          </a:p>
          <a:p>
            <a:pPr lvl="1"/>
            <a:r>
              <a:rPr lang="en-US" b="1" dirty="0"/>
              <a:t>2. Overview </a:t>
            </a:r>
            <a:r>
              <a:rPr lang="en-US" b="1" dirty="0" smtClean="0"/>
              <a:t>Paragraph</a:t>
            </a:r>
          </a:p>
          <a:p>
            <a:pPr lvl="2"/>
            <a:r>
              <a:rPr lang="en-US" sz="1600" dirty="0"/>
              <a:t>Sentence 1: summary statement 1(preview of the essay without presenting data)</a:t>
            </a:r>
          </a:p>
          <a:p>
            <a:pPr lvl="2"/>
            <a:r>
              <a:rPr lang="en-US" sz="1600" dirty="0" smtClean="0"/>
              <a:t>Sentence </a:t>
            </a:r>
            <a:r>
              <a:rPr lang="en-US" sz="1600" dirty="0"/>
              <a:t>2: summary statement 2 (more preview without presenting data</a:t>
            </a:r>
            <a:r>
              <a:rPr lang="en-US" sz="1600" dirty="0" smtClean="0"/>
              <a:t>)</a:t>
            </a:r>
            <a:endParaRPr lang="en-US" sz="1600" dirty="0"/>
          </a:p>
          <a:p>
            <a:pPr lvl="2"/>
            <a:r>
              <a:rPr lang="en-US" sz="1600" dirty="0"/>
              <a:t>Sentence 3: outline sentence (State how the discussion will proceed.)</a:t>
            </a:r>
          </a:p>
          <a:p>
            <a:pPr lvl="1"/>
            <a:r>
              <a:rPr lang="en-US" b="1" dirty="0" smtClean="0"/>
              <a:t>3</a:t>
            </a:r>
            <a:r>
              <a:rPr lang="en-US" b="1" dirty="0"/>
              <a:t>. Body Paragraph </a:t>
            </a:r>
            <a:r>
              <a:rPr lang="en-US" b="1" dirty="0" smtClean="0"/>
              <a:t>1</a:t>
            </a:r>
          </a:p>
          <a:p>
            <a:pPr lvl="2"/>
            <a:r>
              <a:rPr lang="en-US" sz="1600" dirty="0"/>
              <a:t>Sentence 1: first major </a:t>
            </a:r>
            <a:r>
              <a:rPr lang="en-US" sz="1600" dirty="0" smtClean="0"/>
              <a:t>point</a:t>
            </a:r>
            <a:endParaRPr lang="en-US" sz="1600" dirty="0"/>
          </a:p>
          <a:p>
            <a:pPr lvl="2"/>
            <a:r>
              <a:rPr lang="en-US" sz="1600" dirty="0"/>
              <a:t>Sentence 2: second major </a:t>
            </a:r>
            <a:r>
              <a:rPr lang="en-US" sz="1600" dirty="0" smtClean="0"/>
              <a:t>point</a:t>
            </a:r>
            <a:endParaRPr lang="en-US" sz="1600" dirty="0"/>
          </a:p>
          <a:p>
            <a:pPr lvl="2"/>
            <a:r>
              <a:rPr lang="en-US" sz="1600" dirty="0"/>
              <a:t>Sentence 3: extension sentence 1 (compare/combine the major points stated above</a:t>
            </a:r>
            <a:r>
              <a:rPr lang="en-US" sz="1600" dirty="0" smtClean="0"/>
              <a:t>)</a:t>
            </a:r>
            <a:endParaRPr lang="en-US" sz="1600" dirty="0"/>
          </a:p>
          <a:p>
            <a:pPr lvl="2"/>
            <a:r>
              <a:rPr lang="en-US" sz="1600" dirty="0"/>
              <a:t>Sentence 4: extension sentence 2 (extension of the previous sentence, or adding an exceptional feature).</a:t>
            </a:r>
          </a:p>
          <a:p>
            <a:pPr lvl="1"/>
            <a:r>
              <a:rPr lang="en-US" b="1" dirty="0" smtClean="0"/>
              <a:t>4</a:t>
            </a:r>
            <a:r>
              <a:rPr lang="en-US" b="1" dirty="0"/>
              <a:t>. Body Paragraph </a:t>
            </a:r>
            <a:r>
              <a:rPr lang="en-US" b="1" dirty="0" smtClean="0"/>
              <a:t>2</a:t>
            </a:r>
          </a:p>
          <a:p>
            <a:pPr lvl="2"/>
            <a:r>
              <a:rPr lang="en-US" sz="1600" dirty="0"/>
              <a:t>Sentence 1: exceptional feature </a:t>
            </a:r>
          </a:p>
          <a:p>
            <a:pPr lvl="2"/>
            <a:r>
              <a:rPr lang="en-US" sz="1600" dirty="0"/>
              <a:t>Sentence 2: extension of the exceptional </a:t>
            </a:r>
            <a:r>
              <a:rPr lang="en-US" sz="1600" dirty="0" smtClean="0"/>
              <a:t>feature</a:t>
            </a:r>
            <a:endParaRPr lang="en-US" sz="1600" dirty="0"/>
          </a:p>
          <a:p>
            <a:pPr lvl="2"/>
            <a:r>
              <a:rPr lang="en-US" sz="1600" dirty="0"/>
              <a:t>Sentence 3: final sentence (wrapping-up the whole essay, completely based on the discussion above, nothing new)</a:t>
            </a:r>
          </a:p>
          <a:p>
            <a:pPr marL="0" indent="0">
              <a:buNone/>
            </a:pPr>
            <a:endParaRPr lang="en-US" sz="1600" dirty="0"/>
          </a:p>
        </p:txBody>
      </p:sp>
    </p:spTree>
    <p:extLst>
      <p:ext uri="{BB962C8B-B14F-4D97-AF65-F5344CB8AC3E}">
        <p14:creationId xmlns:p14="http://schemas.microsoft.com/office/powerpoint/2010/main" val="3746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533400"/>
            <a:ext cx="9677400" cy="1280890"/>
          </a:xfrm>
        </p:spPr>
        <p:txBody>
          <a:bodyPr/>
          <a:lstStyle/>
          <a:p>
            <a:r>
              <a:rPr lang="en-US" b="1" dirty="0" smtClean="0"/>
              <a:t>4. </a:t>
            </a:r>
            <a:r>
              <a:rPr lang="en-US" b="1" dirty="0"/>
              <a:t>Paraphrasing the Question Sentence</a:t>
            </a:r>
          </a:p>
        </p:txBody>
      </p:sp>
      <p:sp>
        <p:nvSpPr>
          <p:cNvPr id="3" name="Content Placeholder 2"/>
          <p:cNvSpPr>
            <a:spLocks noGrp="1"/>
          </p:cNvSpPr>
          <p:nvPr>
            <p:ph idx="1"/>
          </p:nvPr>
        </p:nvSpPr>
        <p:spPr>
          <a:xfrm>
            <a:off x="2436812" y="1371600"/>
            <a:ext cx="8913078" cy="3777622"/>
          </a:xfrm>
        </p:spPr>
        <p:txBody>
          <a:bodyPr>
            <a:noAutofit/>
          </a:bodyPr>
          <a:lstStyle/>
          <a:p>
            <a:r>
              <a:rPr lang="en-US" sz="2400" dirty="0"/>
              <a:t>This paragraph is all about paraphrasing the question statement. That means you will restate the question sentence in your language without changing the meaning of the original sentence. </a:t>
            </a:r>
            <a:endParaRPr lang="en-US" sz="2400" dirty="0" smtClean="0"/>
          </a:p>
          <a:p>
            <a:pPr marL="0" indent="0" fontAlgn="base">
              <a:buNone/>
            </a:pPr>
            <a:r>
              <a:rPr lang="en-US" sz="2400" b="1" dirty="0" smtClean="0"/>
              <a:t>Original:</a:t>
            </a:r>
          </a:p>
          <a:p>
            <a:pPr fontAlgn="base"/>
            <a:r>
              <a:rPr lang="en-US" sz="2400" dirty="0" smtClean="0"/>
              <a:t>"The </a:t>
            </a:r>
            <a:r>
              <a:rPr lang="en-US" sz="2400" dirty="0"/>
              <a:t>graph below shows the production levels of main fuels in a European country from 1981 to 2000. Measured in </a:t>
            </a:r>
            <a:r>
              <a:rPr lang="en-US" sz="2400" dirty="0" err="1"/>
              <a:t>tonnes</a:t>
            </a:r>
            <a:r>
              <a:rPr lang="en-US" sz="2400" dirty="0"/>
              <a:t>."</a:t>
            </a:r>
          </a:p>
          <a:p>
            <a:pPr marL="0" indent="0" fontAlgn="base">
              <a:buNone/>
            </a:pPr>
            <a:r>
              <a:rPr lang="en-US" sz="2400" b="1" dirty="0" smtClean="0"/>
              <a:t>Paraphrased:</a:t>
            </a:r>
          </a:p>
          <a:p>
            <a:pPr fontAlgn="base"/>
            <a:r>
              <a:rPr lang="en-US" sz="2400" dirty="0" smtClean="0"/>
              <a:t>"</a:t>
            </a:r>
            <a:r>
              <a:rPr lang="en-US" sz="2400" dirty="0"/>
              <a:t>The diagram illustrates the production levels of Petroleum, Coal and Natural Gas for a country over the period of 20 years, from 1981 to 2000. Units are measured in </a:t>
            </a:r>
            <a:r>
              <a:rPr lang="en-US" sz="2400" dirty="0" err="1"/>
              <a:t>tonnes</a:t>
            </a:r>
            <a:r>
              <a:rPr lang="en-US" sz="2400" dirty="0"/>
              <a:t>."</a:t>
            </a:r>
          </a:p>
          <a:p>
            <a:pPr marL="0" indent="0" fontAlgn="base">
              <a:buNone/>
            </a:pPr>
            <a:r>
              <a:rPr lang="en-US" sz="2400" dirty="0" smtClean="0"/>
              <a:t>​</a:t>
            </a:r>
            <a:endParaRPr lang="en-US" sz="2400" dirty="0"/>
          </a:p>
          <a:p>
            <a:endParaRPr lang="en-US" sz="2400" dirty="0"/>
          </a:p>
        </p:txBody>
      </p:sp>
    </p:spTree>
    <p:extLst>
      <p:ext uri="{BB962C8B-B14F-4D97-AF65-F5344CB8AC3E}">
        <p14:creationId xmlns:p14="http://schemas.microsoft.com/office/powerpoint/2010/main" val="124412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2.xml><?xml version="1.0" encoding="utf-8"?>
<ds:datastoreItem xmlns:ds="http://schemas.openxmlformats.org/officeDocument/2006/customXml" ds:itemID="{C335E791-7449-4708-8DE9-182EC4D8A134}">
  <ds:schemaRefs>
    <ds:schemaRef ds:uri="http://purl.org/dc/terms/"/>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262</TotalTime>
  <Words>1245</Words>
  <Application>Microsoft Office PowerPoint</Application>
  <PresentationFormat>Custom</PresentationFormat>
  <Paragraphs>279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Century</vt:lpstr>
      <vt:lpstr>Georgia</vt:lpstr>
      <vt:lpstr>Times New Roman</vt:lpstr>
      <vt:lpstr>Wingdings 3</vt:lpstr>
      <vt:lpstr>Wisp</vt:lpstr>
      <vt:lpstr>Technical Descriptive Writing</vt:lpstr>
      <vt:lpstr>Length &amp; Timing</vt:lpstr>
      <vt:lpstr>How to Describe a Graph in IELTS Writing Task? Follow the Seven Steps Process</vt:lpstr>
      <vt:lpstr>Question: You should spend about 20 minutes on this task. The graph below shows the production levels of main fuels in a European country from 1981 to 2000. Measured in tonnes. Write at least 150 words.</vt:lpstr>
      <vt:lpstr>1. Analysing the Question</vt:lpstr>
      <vt:lpstr>For the Example Provided:</vt:lpstr>
      <vt:lpstr>2. Identifying the Major Features</vt:lpstr>
      <vt:lpstr>3.Remembering the Essay Structure</vt:lpstr>
      <vt:lpstr>4. Paraphrasing the Question Sentence</vt:lpstr>
      <vt:lpstr>5. Overview Paragraph</vt:lpstr>
      <vt:lpstr>For the Example Provided:</vt:lpstr>
      <vt:lpstr>Complete Overview Paragraph</vt:lpstr>
      <vt:lpstr>6. Body Paragraph 1</vt:lpstr>
      <vt:lpstr>Complete Body Paragraph 1</vt:lpstr>
      <vt:lpstr>7. Body Paragraph 2</vt:lpstr>
      <vt:lpstr>Complete Body Paragraph 2</vt:lpstr>
      <vt:lpstr>Complete Version</vt:lpstr>
      <vt:lpstr>Don’ts </vt:lpstr>
      <vt:lpstr>Describing Trends</vt:lpstr>
      <vt:lpstr>Word Order</vt:lpstr>
      <vt:lpstr>Describing Trends</vt:lpstr>
      <vt:lpstr>Verb to show downward trend</vt:lpstr>
      <vt:lpstr>Verb to show downward trend</vt:lpstr>
      <vt:lpstr>Common Upward Trend Verbs</vt:lpstr>
      <vt:lpstr>Common Upward Trend Nouns</vt:lpstr>
      <vt:lpstr>Adverbs</vt:lpstr>
      <vt:lpstr>Words and Phrases Describing Stability</vt:lpstr>
      <vt:lpstr>Verbs and Nouns Describing Fluctuation</vt:lpstr>
      <vt:lpstr>PowerPoint Presentation</vt:lpstr>
      <vt:lpstr>Sample answer</vt:lpstr>
      <vt:lpstr>Table Chart</vt:lpstr>
      <vt:lpstr>Sample Answer</vt:lpstr>
      <vt:lpstr>PowerPoint Presentation</vt:lpstr>
      <vt:lpstr>Sample Answer</vt:lpstr>
      <vt:lpstr>PowerPoint Presentation</vt:lpstr>
      <vt:lpstr>PowerPoint Presentation</vt:lpstr>
      <vt:lpstr>Bar Chart for Practice</vt:lpstr>
      <vt:lpstr>Line Graph for 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and Line Graphs</dc:title>
  <dc:creator>faiza mumtaz</dc:creator>
  <cp:lastModifiedBy>Faiza Mumtaz</cp:lastModifiedBy>
  <cp:revision>33</cp:revision>
  <dcterms:created xsi:type="dcterms:W3CDTF">2018-02-17T21:53:31Z</dcterms:created>
  <dcterms:modified xsi:type="dcterms:W3CDTF">2020-12-13T07:50:51Z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