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364B52D-7726-4B3C-8CA7-D56797CA4E44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3BEF953-2A36-4578-A13E-F72BB7A6A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ctc.commnet.edu/HP/pages/darling/grammar/conjunctions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VERB AGREEMENT</a:t>
            </a: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304800" y="3886200"/>
            <a:ext cx="8305800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dirty="0">
                <a:solidFill>
                  <a:schemeClr val="tx1"/>
                </a:solidFill>
              </a:rPr>
              <a:t>A singular subject demands a singular verb; a plural subject demands a plural verb. That is the simple principle behind </a:t>
            </a:r>
            <a:r>
              <a:rPr lang="en-US" sz="2800" b="1" u="sng" dirty="0">
                <a:solidFill>
                  <a:schemeClr val="tx1"/>
                </a:solidFill>
              </a:rPr>
              <a:t>subject-verb agreement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33400"/>
            <a:ext cx="792480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Phrases such as </a:t>
            </a:r>
            <a:r>
              <a:rPr lang="en-US" sz="2800" b="1" i="1" dirty="0" smtClean="0"/>
              <a:t>together with, along with</a:t>
            </a:r>
            <a:r>
              <a:rPr lang="en-US" sz="2800" b="1" dirty="0" smtClean="0"/>
              <a:t>, and </a:t>
            </a:r>
            <a:r>
              <a:rPr lang="en-US" sz="2800" b="1" i="1" dirty="0" smtClean="0"/>
              <a:t>as well as</a:t>
            </a:r>
            <a:r>
              <a:rPr lang="en-US" sz="2800" b="1" dirty="0" smtClean="0"/>
              <a:t> seem to join subjects, but they do not work the same as </a:t>
            </a:r>
            <a:r>
              <a:rPr lang="en-US" sz="2800" b="1" i="1" dirty="0" smtClean="0"/>
              <a:t>and</a:t>
            </a:r>
            <a:r>
              <a:rPr lang="en-US" sz="2800" b="1" dirty="0" smtClean="0"/>
              <a:t>: they are </a:t>
            </a:r>
            <a:r>
              <a:rPr lang="en-US" sz="2800" b="1" u="sng" dirty="0" smtClean="0"/>
              <a:t>not</a:t>
            </a:r>
            <a:r>
              <a:rPr lang="en-US" sz="2800" b="1" dirty="0" smtClean="0"/>
              <a:t> conjunctions.</a:t>
            </a:r>
          </a:p>
          <a:p>
            <a:pPr>
              <a:spcBef>
                <a:spcPct val="50000"/>
              </a:spcBef>
            </a:pPr>
            <a:endParaRPr lang="en-US" b="1" dirty="0"/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Some of the hay in the barn, as well as some major pieces of farm equipment, was ruined in the flood.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The major spending bill before Congress, together with some other bills that are awaiting action, is going to cost taxpayers plenty.</a:t>
            </a:r>
          </a:p>
          <a:p>
            <a:pPr>
              <a:spcBef>
                <a:spcPct val="50000"/>
              </a:spcBef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870448"/>
          </a:xfrm>
        </p:spPr>
        <p:txBody>
          <a:bodyPr>
            <a:normAutofit/>
          </a:bodyPr>
          <a:lstStyle/>
          <a:p>
            <a:r>
              <a:rPr lang="en-US" b="1" dirty="0"/>
              <a:t>In formal writing, when </a:t>
            </a:r>
            <a:r>
              <a:rPr lang="en-US" b="1" i="1" dirty="0"/>
              <a:t>either</a:t>
            </a:r>
            <a:r>
              <a:rPr lang="en-US" b="1" dirty="0"/>
              <a:t> and </a:t>
            </a:r>
            <a:r>
              <a:rPr lang="en-US" b="1" i="1" dirty="0"/>
              <a:t>neither</a:t>
            </a:r>
            <a:r>
              <a:rPr lang="en-US" b="1" dirty="0"/>
              <a:t> appear as a subject alone (without their sidekicks </a:t>
            </a:r>
            <a:r>
              <a:rPr lang="en-US" b="1" i="1" dirty="0"/>
              <a:t>or</a:t>
            </a:r>
            <a:r>
              <a:rPr lang="en-US" b="1" dirty="0"/>
              <a:t> and </a:t>
            </a:r>
            <a:r>
              <a:rPr lang="en-US" b="1" i="1" dirty="0"/>
              <a:t>nor</a:t>
            </a:r>
            <a:r>
              <a:rPr lang="en-US" b="1" dirty="0"/>
              <a:t>), they are singular. This is true even though the subject seems to be two things.</a:t>
            </a:r>
            <a:endParaRPr lang="en-US" b="1" dirty="0" smtClean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Neither of these choices appears to be satisfactory.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purchasing office will lend me a company car or compensate me for travel expenses. Either is fine with me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641848"/>
          </a:xfrm>
        </p:spPr>
        <p:txBody>
          <a:bodyPr>
            <a:normAutofit/>
          </a:bodyPr>
          <a:lstStyle/>
          <a:p>
            <a:r>
              <a:rPr lang="en-US" b="1" dirty="0"/>
              <a:t>When </a:t>
            </a:r>
            <a:r>
              <a:rPr lang="en-US" b="1" i="1" dirty="0"/>
              <a:t>either</a:t>
            </a:r>
            <a:r>
              <a:rPr lang="en-US" b="1" dirty="0"/>
              <a:t> and </a:t>
            </a:r>
            <a:r>
              <a:rPr lang="en-US" b="1" i="1" dirty="0"/>
              <a:t>neither</a:t>
            </a:r>
            <a:r>
              <a:rPr lang="en-US" b="1" dirty="0"/>
              <a:t> act as </a:t>
            </a:r>
            <a:r>
              <a:rPr lang="en-US" b="1" dirty="0">
                <a:hlinkClick r:id="rId2"/>
              </a:rPr>
              <a:t>correlative conjunctions</a:t>
            </a:r>
            <a:r>
              <a:rPr lang="en-US" b="1" dirty="0"/>
              <a:t>, the subject that is </a:t>
            </a:r>
            <a:r>
              <a:rPr lang="en-US" b="1" u="sng" dirty="0"/>
              <a:t>closer to the verb</a:t>
            </a:r>
            <a:r>
              <a:rPr lang="en-US" b="1" dirty="0"/>
              <a:t> determines the </a:t>
            </a:r>
            <a:r>
              <a:rPr lang="en-US" b="1" u="sng" dirty="0"/>
              <a:t>number</a:t>
            </a:r>
            <a:r>
              <a:rPr lang="en-US" b="1" dirty="0"/>
              <a:t> (singular or plural form) of the verb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Neither the principal nor the teachers are at fault.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Either the teachers or the principal has to be responsible for the year-end festival.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Has either the President or his aides been in touch with you?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89448"/>
          </a:xfrm>
        </p:spPr>
        <p:txBody>
          <a:bodyPr>
            <a:normAutofit/>
          </a:bodyPr>
          <a:lstStyle/>
          <a:p>
            <a:r>
              <a:rPr lang="en-US" b="1" dirty="0"/>
              <a:t>When an </a:t>
            </a:r>
            <a:r>
              <a:rPr lang="en-US" b="1" u="sng" dirty="0"/>
              <a:t>expletive construction</a:t>
            </a:r>
            <a:r>
              <a:rPr lang="en-US" b="1" dirty="0"/>
              <a:t> (</a:t>
            </a:r>
            <a:r>
              <a:rPr lang="en-US" b="1" i="1" dirty="0"/>
              <a:t>there is, there are, here is</a:t>
            </a:r>
            <a:r>
              <a:rPr lang="en-US" b="1" dirty="0"/>
              <a:t>, etc.) begins a sentence, the subject (which determines the number of the verb) comes </a:t>
            </a:r>
            <a:r>
              <a:rPr lang="en-US" b="1" u="sng" dirty="0"/>
              <a:t>after</a:t>
            </a:r>
            <a:r>
              <a:rPr lang="en-US" b="1" dirty="0"/>
              <a:t> the verb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There are several explanations for the Civil War.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If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 management team takes this attitude, there is very little latitude for negotiation.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5656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Be careful when lengthy or numerous modifying phrases come between the subject and its verb. </a:t>
            </a:r>
            <a:endParaRPr lang="en-US" b="1" dirty="0" smtClean="0"/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Tim Berners-Lee, one of America’s most prominent computer scientists and —as a founder of the World Wide Web Consortium — one of the most important figures in the development of the Internet, has been working quietly at M.I.T. for many years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/>
              <a:t>The fact that the plural “scientists” and “figures” appear in this sentence has no effect on our choice of a singular verb, “has.”</a:t>
            </a:r>
            <a:endParaRPr lang="en-US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565648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Some of the words in the ‘subject of study’ list can also be used in the plural when they are not referring to a single subject: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Politics is boring.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(subject of study)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Her politics are quite beyond me.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(political beliefs)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Mechanics is one of the subjects I studied at university.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(subject of study)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The mechanics of this process are quite complex.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(mechanical operation)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Indefinite pronouns such as </a:t>
            </a:r>
            <a:r>
              <a:rPr lang="en-US" b="1" u="sng" dirty="0" smtClean="0"/>
              <a:t>everyone, nobody, each, every</a:t>
            </a:r>
            <a:r>
              <a:rPr lang="en-US" b="1" dirty="0" smtClean="0"/>
              <a:t> and </a:t>
            </a:r>
            <a:r>
              <a:rPr lang="en-US" b="1" u="sng" dirty="0" smtClean="0"/>
              <a:t>everybody</a:t>
            </a:r>
            <a:r>
              <a:rPr lang="en-US" b="1" dirty="0" smtClean="0"/>
              <a:t> feel plural to some writers, but they are always singular — and take a singular verb.  </a:t>
            </a:r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2819401"/>
            <a:ext cx="7848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Everyone associated with the project is proud to be part of the effort.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" y="4038600"/>
            <a:ext cx="76200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Someone has to be responsible.</a:t>
            </a:r>
          </a:p>
          <a:p>
            <a:pPr>
              <a:spcBef>
                <a:spcPct val="50000"/>
              </a:spcBef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>
            <a:off x="1371600" y="2789004"/>
            <a:ext cx="5715000" cy="182796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>
            <a:off x="914400" y="3733800"/>
            <a:ext cx="1981200" cy="381000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Don’t be confused by phrases that come between the subject pronoun and its verb — phrases that may contain plural words.</a:t>
            </a:r>
          </a:p>
          <a:p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81000" y="2971800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Each of the project partners is responsible for writing a chapter summary.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990600" y="2438400"/>
            <a:ext cx="42672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subject of a sentence refers to a quantity of something, it is followed by a singular verb:</a:t>
            </a:r>
          </a:p>
          <a:p>
            <a:endParaRPr lang="en-US" dirty="0"/>
          </a:p>
          <a:p>
            <a:r>
              <a:rPr lang="en-US" dirty="0" smtClean="0"/>
              <a:t>All the bread is </a:t>
            </a:r>
            <a:r>
              <a:rPr lang="en-US" dirty="0" err="1" smtClean="0"/>
              <a:t>mouldy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money </a:t>
            </a:r>
            <a:r>
              <a:rPr lang="en-US" dirty="0" smtClean="0"/>
              <a:t>has </a:t>
            </a:r>
            <a:r>
              <a:rPr lang="en-US" dirty="0" smtClean="0"/>
              <a:t>been stolen.</a:t>
            </a:r>
          </a:p>
          <a:p>
            <a:r>
              <a:rPr lang="en-US" dirty="0" smtClean="0"/>
              <a:t>No damage has been done.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2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subject refers to a number of separate items, it should be followed by a plural verb.</a:t>
            </a:r>
          </a:p>
          <a:p>
            <a:endParaRPr lang="en-US" dirty="0"/>
          </a:p>
          <a:p>
            <a:r>
              <a:rPr lang="en-US" dirty="0" smtClean="0"/>
              <a:t>All the apples are </a:t>
            </a:r>
            <a:r>
              <a:rPr lang="en-US" dirty="0" err="1" smtClean="0"/>
              <a:t>mouldy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books have been stolen.</a:t>
            </a:r>
          </a:p>
          <a:p>
            <a:r>
              <a:rPr lang="en-US" dirty="0" smtClean="0"/>
              <a:t>No losses have been incurred.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5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Plural nouns denoting quantities or amount are usually treated as singular</a:t>
            </a:r>
          </a:p>
          <a:p>
            <a:endParaRPr lang="en-US" dirty="0"/>
          </a:p>
          <a:p>
            <a:r>
              <a:rPr lang="en-US" dirty="0" smtClean="0"/>
              <a:t>Six thousand dollars seems a lot of money to pay for a painting.</a:t>
            </a:r>
          </a:p>
          <a:p>
            <a:r>
              <a:rPr lang="en-US" dirty="0" smtClean="0"/>
              <a:t>Five days is a long time to wait.</a:t>
            </a:r>
          </a:p>
          <a:p>
            <a:r>
              <a:rPr lang="en-US" dirty="0" smtClean="0"/>
              <a:t>Three kilos of carrots </a:t>
            </a:r>
            <a:r>
              <a:rPr lang="en-US" smtClean="0"/>
              <a:t>is far too 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2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 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verb that accompanies pronouns such as </a:t>
            </a:r>
            <a:r>
              <a:rPr lang="en-US" b="1" i="1" dirty="0" smtClean="0"/>
              <a:t>all</a:t>
            </a:r>
            <a:r>
              <a:rPr lang="en-US" b="1" dirty="0" smtClean="0"/>
              <a:t> and </a:t>
            </a:r>
            <a:r>
              <a:rPr lang="en-US" b="1" i="1" dirty="0" smtClean="0"/>
              <a:t>some</a:t>
            </a:r>
            <a:r>
              <a:rPr lang="en-US" b="1" dirty="0" smtClean="0"/>
              <a:t> will be determined by whether the pronoun is referring to something that is COUNTABLE or not.</a:t>
            </a:r>
          </a:p>
          <a:p>
            <a:endParaRPr lang="en-US" b="1" dirty="0" smtClean="0"/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Some of the students in the cafeteria have voted already.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Some of the grain was ruined by the flood.</a:t>
            </a:r>
          </a:p>
          <a:p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dirty="0" smtClean="0">
                <a:latin typeface="Courier New Bold" charset="0"/>
              </a:rPr>
              <a:t>“Students” is countable, but we cannot count “the grain”; it is one lump, one quantity.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Curved Down Arrow 3"/>
          <p:cNvSpPr/>
          <p:nvPr/>
        </p:nvSpPr>
        <p:spPr>
          <a:xfrm>
            <a:off x="1600200" y="2743200"/>
            <a:ext cx="45720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990600" y="3733800"/>
            <a:ext cx="24384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None</a:t>
            </a:r>
            <a:r>
              <a:rPr lang="en-US" b="1" dirty="0" smtClean="0"/>
              <a:t> is usually regarded as singular, but it can be used as a plural pronoun.</a:t>
            </a:r>
            <a:endParaRPr lang="en-US" dirty="0" smtClean="0"/>
          </a:p>
          <a:p>
            <a:endParaRPr lang="en-US" b="1" dirty="0" smtClean="0">
              <a:solidFill>
                <a:srgbClr val="9DF1F7"/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None of the representatives has indicated how he or she will vote. 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OR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None of the representatives have indicated how they will vote.</a:t>
            </a:r>
          </a:p>
          <a:p>
            <a:endParaRPr lang="en-US" dirty="0"/>
          </a:p>
        </p:txBody>
      </p:sp>
      <p:sp>
        <p:nvSpPr>
          <p:cNvPr id="4" name="Curved Down Arrow 3"/>
          <p:cNvSpPr/>
          <p:nvPr/>
        </p:nvSpPr>
        <p:spPr>
          <a:xfrm>
            <a:off x="990600" y="1905000"/>
            <a:ext cx="45720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1676400" y="3276600"/>
            <a:ext cx="38100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>
            <a:normAutofit/>
          </a:bodyPr>
          <a:lstStyle/>
          <a:p>
            <a:r>
              <a:rPr lang="en-US" b="1" dirty="0" smtClean="0"/>
              <a:t>With fractional expressions (fractions or decimal equivalents), the verb will be determined by what is being measured: is it </a:t>
            </a:r>
            <a:r>
              <a:rPr lang="en-US" b="1" u="sng" dirty="0" smtClean="0"/>
              <a:t>COUNTABLE</a:t>
            </a:r>
            <a:r>
              <a:rPr lang="en-US" b="1" dirty="0" smtClean="0"/>
              <a:t> or not.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Two-fifths of the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</a:rPr>
              <a:t>grain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is ruined.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One-half of the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</a:rPr>
              <a:t>students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were convinced that there would be no final exams this year.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Of all the </a:t>
            </a:r>
            <a:r>
              <a:rPr lang="en-US" sz="2400" b="1" u="sng" dirty="0" smtClean="0">
                <a:solidFill>
                  <a:schemeClr val="accent3">
                    <a:lumMod val="75000"/>
                  </a:schemeClr>
                </a:solidFill>
              </a:rPr>
              <a:t>returns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we have counted so far, fifty percent are in favor of the referendum.</a:t>
            </a:r>
          </a:p>
          <a:p>
            <a:endParaRPr lang="en-US" sz="24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Curved Down Arrow 3"/>
          <p:cNvSpPr/>
          <p:nvPr/>
        </p:nvSpPr>
        <p:spPr>
          <a:xfrm>
            <a:off x="1295400" y="2438400"/>
            <a:ext cx="27432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>
            <a:off x="1066800" y="2971800"/>
            <a:ext cx="3505200" cy="1981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247</TotalTime>
  <Words>873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Courier New Bold</vt:lpstr>
      <vt:lpstr>Verdana</vt:lpstr>
      <vt:lpstr>Wingdings 2</vt:lpstr>
      <vt:lpstr>Aspect</vt:lpstr>
      <vt:lpstr>SUBJECT VERB AGREEMENT</vt:lpstr>
      <vt:lpstr>SUBJECT VERB AGREEMENT</vt:lpstr>
      <vt:lpstr>SUBJECT VERB AGREEMENT</vt:lpstr>
      <vt:lpstr>PowerPoint Presentation</vt:lpstr>
      <vt:lpstr>PowerPoint Presentation</vt:lpstr>
      <vt:lpstr>PowerPoint Presentation</vt:lpstr>
      <vt:lpstr>SUBJECT VERB AGREEMENT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VERB AGREEMENT</dc:title>
  <dc:creator>nazia</dc:creator>
  <cp:lastModifiedBy>Faiza Mumtaz</cp:lastModifiedBy>
  <cp:revision>23</cp:revision>
  <dcterms:created xsi:type="dcterms:W3CDTF">2014-04-08T04:46:40Z</dcterms:created>
  <dcterms:modified xsi:type="dcterms:W3CDTF">2020-12-02T09:48:54Z</dcterms:modified>
</cp:coreProperties>
</file>