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58" r:id="rId13"/>
    <p:sldId id="259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4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554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934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403608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9252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11/28/2020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5326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11/28/2020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9949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8780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891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491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189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282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890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11/28/2020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285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11/28/2020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774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11/28/2020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850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088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3629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Parallelism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903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Parallelism with Gerunds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Example of parallelism with gerunds: </a:t>
            </a:r>
            <a:endParaRPr lang="en-US" sz="3600" dirty="0" smtClean="0"/>
          </a:p>
          <a:p>
            <a:r>
              <a:rPr lang="en-US" sz="3600" b="1" dirty="0" smtClean="0"/>
              <a:t>Designing </a:t>
            </a:r>
            <a:r>
              <a:rPr lang="en-US" sz="3600" b="1" dirty="0"/>
              <a:t>and manufacturing </a:t>
            </a:r>
            <a:r>
              <a:rPr lang="en-US" sz="3600" dirty="0"/>
              <a:t>gas turbines is a tough problem from both the engineering and materials standpoint.</a:t>
            </a:r>
          </a:p>
        </p:txBody>
      </p:sp>
    </p:spTree>
    <p:extLst>
      <p:ext uri="{BB962C8B-B14F-4D97-AF65-F5344CB8AC3E}">
        <p14:creationId xmlns:p14="http://schemas.microsoft.com/office/powerpoint/2010/main" val="2895944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Parallelism with Infinitive Phrases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Example of parallelism with infinitive phrases: </a:t>
            </a:r>
            <a:endParaRPr lang="en-US" sz="3600" dirty="0" smtClean="0"/>
          </a:p>
          <a:p>
            <a:r>
              <a:rPr lang="en-US" sz="3600" dirty="0" smtClean="0"/>
              <a:t>Solar </a:t>
            </a:r>
            <a:r>
              <a:rPr lang="en-US" sz="3600" dirty="0"/>
              <a:t>and thermal mass refrigerator are designed </a:t>
            </a:r>
            <a:r>
              <a:rPr lang="en-US" sz="3600" b="1" dirty="0"/>
              <a:t>to reduce</a:t>
            </a:r>
            <a:r>
              <a:rPr lang="en-US" sz="3600" dirty="0"/>
              <a:t> electrical consumption and </a:t>
            </a:r>
            <a:r>
              <a:rPr lang="en-US" sz="3600" b="1" dirty="0"/>
              <a:t>to fit </a:t>
            </a:r>
            <a:r>
              <a:rPr lang="en-US" sz="3600" dirty="0"/>
              <a:t>customer needs.</a:t>
            </a:r>
          </a:p>
        </p:txBody>
      </p:sp>
    </p:spTree>
    <p:extLst>
      <p:ext uri="{BB962C8B-B14F-4D97-AF65-F5344CB8AC3E}">
        <p14:creationId xmlns:p14="http://schemas.microsoft.com/office/powerpoint/2010/main" val="2229950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Faulty Parallelism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If </a:t>
            </a:r>
            <a:r>
              <a:rPr lang="en-US" sz="2800" dirty="0"/>
              <a:t>joined sentence parts are not balanced/equal, faulty parallelism has </a:t>
            </a:r>
            <a:r>
              <a:rPr lang="en-US" sz="2800" dirty="0" smtClean="0"/>
              <a:t>occurred.</a:t>
            </a:r>
          </a:p>
          <a:p>
            <a:r>
              <a:rPr lang="en-US" sz="2800" b="1" dirty="0" smtClean="0"/>
              <a:t>Example:</a:t>
            </a:r>
          </a:p>
          <a:p>
            <a:r>
              <a:rPr lang="en-US" sz="2800" dirty="0" smtClean="0"/>
              <a:t>FAULTY</a:t>
            </a:r>
            <a:r>
              <a:rPr lang="en-US" sz="2800" dirty="0"/>
              <a:t>: I love singing, going to the mall and </a:t>
            </a:r>
            <a:r>
              <a:rPr lang="en-US" sz="2800" b="1" dirty="0"/>
              <a:t>to run</a:t>
            </a:r>
            <a:r>
              <a:rPr lang="en-US" sz="2800" b="1" dirty="0" smtClean="0"/>
              <a:t>.</a:t>
            </a:r>
          </a:p>
          <a:p>
            <a:r>
              <a:rPr lang="en-US" sz="2800" dirty="0" smtClean="0"/>
              <a:t>REVISED</a:t>
            </a:r>
            <a:r>
              <a:rPr lang="en-US" sz="2800" dirty="0"/>
              <a:t>: I love singing, </a:t>
            </a:r>
            <a:r>
              <a:rPr lang="en-US" sz="2800" dirty="0" smtClean="0"/>
              <a:t>shopping, </a:t>
            </a:r>
            <a:r>
              <a:rPr lang="en-US" sz="2800" dirty="0"/>
              <a:t>and running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REVISED</a:t>
            </a:r>
            <a:r>
              <a:rPr lang="en-US" sz="2800" dirty="0"/>
              <a:t>: I love to sing, to shop and to run.</a:t>
            </a:r>
          </a:p>
        </p:txBody>
      </p:sp>
    </p:spTree>
    <p:extLst>
      <p:ext uri="{BB962C8B-B14F-4D97-AF65-F5344CB8AC3E}">
        <p14:creationId xmlns:p14="http://schemas.microsoft.com/office/powerpoint/2010/main" val="2818321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More Examples: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FAULTY: Bill lectured on planting and how to harvest. (noun joined to phrase</a:t>
            </a:r>
            <a:r>
              <a:rPr lang="en-US" sz="2800" dirty="0" smtClean="0"/>
              <a:t>)</a:t>
            </a:r>
          </a:p>
          <a:p>
            <a:r>
              <a:rPr lang="en-US" sz="2800" dirty="0" smtClean="0"/>
              <a:t>REVISED</a:t>
            </a:r>
            <a:r>
              <a:rPr lang="en-US" sz="2800" dirty="0"/>
              <a:t>: Bill lectured on planting and harvesting</a:t>
            </a:r>
            <a:r>
              <a:rPr lang="en-US" sz="2800" dirty="0" smtClean="0"/>
              <a:t>.</a:t>
            </a:r>
          </a:p>
          <a:p>
            <a:r>
              <a:rPr lang="en-US" sz="2800" dirty="0"/>
              <a:t>FAULTY: I know the answer and what it signifies. (noun joined to a clause</a:t>
            </a:r>
            <a:r>
              <a:rPr lang="en-US" sz="2800" dirty="0" smtClean="0"/>
              <a:t>)</a:t>
            </a:r>
          </a:p>
          <a:p>
            <a:r>
              <a:rPr lang="en-US" sz="2800" dirty="0" smtClean="0"/>
              <a:t>REVISED</a:t>
            </a:r>
            <a:r>
              <a:rPr lang="en-US" sz="2800" dirty="0"/>
              <a:t>: I know the answer and its significance</a:t>
            </a:r>
            <a:r>
              <a:rPr lang="en-US" sz="2800" dirty="0" smtClean="0"/>
              <a:t>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6472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7200" b="1" smtClean="0"/>
              <a:t>Activity on 247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77050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In grammar, parallelism, also known as parallel structure, </a:t>
            </a:r>
            <a:r>
              <a:rPr lang="en-US" sz="3200" b="1" dirty="0"/>
              <a:t>is a balance within one or more sentences of similar phrases or clauses that have the same grammatical </a:t>
            </a:r>
            <a:r>
              <a:rPr lang="en-US" sz="3200" b="1" dirty="0" smtClean="0"/>
              <a:t>structure.</a:t>
            </a:r>
          </a:p>
          <a:p>
            <a:r>
              <a:rPr lang="en-US" sz="3200" dirty="0" smtClean="0"/>
              <a:t>The </a:t>
            </a:r>
            <a:r>
              <a:rPr lang="en-US" sz="3200" dirty="0"/>
              <a:t>application of parallelism improves </a:t>
            </a:r>
            <a:r>
              <a:rPr lang="en-US" sz="3200" b="1" dirty="0"/>
              <a:t>writing styles and readability, and is thought to make sentences easier to </a:t>
            </a:r>
            <a:r>
              <a:rPr lang="en-US" sz="3200" b="1" dirty="0" smtClean="0"/>
              <a:t>process.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78886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 Parallelism with Nouns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Example of parallelism with nouns: </a:t>
            </a:r>
            <a:endParaRPr lang="en-US" sz="3200" dirty="0" smtClean="0"/>
          </a:p>
          <a:p>
            <a:r>
              <a:rPr lang="en-US" sz="3200" dirty="0" smtClean="0"/>
              <a:t>A </a:t>
            </a:r>
            <a:r>
              <a:rPr lang="en-US" sz="3200" dirty="0"/>
              <a:t>memory chip is made of millions of </a:t>
            </a:r>
            <a:r>
              <a:rPr lang="en-US" sz="3200" b="1" dirty="0"/>
              <a:t>transistors and capacitors</a:t>
            </a:r>
            <a:r>
              <a:rPr lang="en-US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96088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Parallelism with Verbs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Example of parallelism with verbs: </a:t>
            </a:r>
            <a:endParaRPr lang="en-US" sz="3600" dirty="0" smtClean="0"/>
          </a:p>
          <a:p>
            <a:r>
              <a:rPr lang="en-US" sz="3600" dirty="0" smtClean="0"/>
              <a:t>The </a:t>
            </a:r>
            <a:r>
              <a:rPr lang="en-US" sz="3600" dirty="0"/>
              <a:t>memory controller </a:t>
            </a:r>
            <a:r>
              <a:rPr lang="en-US" sz="3600" b="1" dirty="0"/>
              <a:t>reads</a:t>
            </a:r>
            <a:r>
              <a:rPr lang="en-US" sz="3600" dirty="0"/>
              <a:t> the memory and </a:t>
            </a:r>
            <a:r>
              <a:rPr lang="en-US" sz="3600" b="1" dirty="0"/>
              <a:t>writes</a:t>
            </a:r>
            <a:r>
              <a:rPr lang="en-US" sz="3600" dirty="0"/>
              <a:t> it.</a:t>
            </a:r>
          </a:p>
        </p:txBody>
      </p:sp>
    </p:spTree>
    <p:extLst>
      <p:ext uri="{BB962C8B-B14F-4D97-AF65-F5344CB8AC3E}">
        <p14:creationId xmlns:p14="http://schemas.microsoft.com/office/powerpoint/2010/main" val="739786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Parallelism with Adjectives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Example of parallelism with adjectives: </a:t>
            </a:r>
            <a:endParaRPr lang="en-US" sz="3200" dirty="0" smtClean="0"/>
          </a:p>
          <a:p>
            <a:r>
              <a:rPr lang="en-US" sz="3200" dirty="0" smtClean="0"/>
              <a:t>HP </a:t>
            </a:r>
            <a:r>
              <a:rPr lang="en-US" sz="3200" dirty="0"/>
              <a:t>Pro Curve delivers </a:t>
            </a:r>
            <a:r>
              <a:rPr lang="en-US" sz="3200" b="1" dirty="0"/>
              <a:t>consistent</a:t>
            </a:r>
            <a:r>
              <a:rPr lang="en-US" sz="3200" dirty="0"/>
              <a:t> and </a:t>
            </a:r>
            <a:r>
              <a:rPr lang="en-US" sz="3200" b="1" dirty="0"/>
              <a:t>efficient</a:t>
            </a:r>
            <a:r>
              <a:rPr lang="en-US" sz="3200" dirty="0"/>
              <a:t> wireless connectivity in industrial work environment.</a:t>
            </a:r>
          </a:p>
        </p:txBody>
      </p:sp>
    </p:spTree>
    <p:extLst>
      <p:ext uri="{BB962C8B-B14F-4D97-AF65-F5344CB8AC3E}">
        <p14:creationId xmlns:p14="http://schemas.microsoft.com/office/powerpoint/2010/main" val="2124510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Parallelism with Noun Phrases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Example of parallelism with noun phrases: </a:t>
            </a:r>
            <a:endParaRPr lang="en-US" sz="3600" dirty="0" smtClean="0"/>
          </a:p>
          <a:p>
            <a:r>
              <a:rPr lang="en-US" sz="3600" dirty="0" smtClean="0"/>
              <a:t>Smaller </a:t>
            </a:r>
            <a:r>
              <a:rPr lang="en-US" sz="3600" dirty="0"/>
              <a:t>indoor automated teller machines (ATMs) dispense money inside </a:t>
            </a:r>
            <a:r>
              <a:rPr lang="en-US" sz="3600" b="1" dirty="0"/>
              <a:t>busy shopping malls </a:t>
            </a:r>
            <a:r>
              <a:rPr lang="en-US" sz="3600" dirty="0"/>
              <a:t>and </a:t>
            </a:r>
            <a:r>
              <a:rPr lang="en-US" sz="3600" b="1" dirty="0"/>
              <a:t>popular recreational </a:t>
            </a:r>
            <a:r>
              <a:rPr lang="en-US" sz="3600" b="1" dirty="0" err="1"/>
              <a:t>centres</a:t>
            </a:r>
            <a:r>
              <a:rPr lang="en-US" sz="3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77484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Parallelism with Verb Phrases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Example of parallelism with verb phrases </a:t>
            </a:r>
            <a:endParaRPr lang="en-US" sz="3600" dirty="0" smtClean="0"/>
          </a:p>
          <a:p>
            <a:r>
              <a:rPr lang="en-US" sz="3600" dirty="0" smtClean="0"/>
              <a:t>The </a:t>
            </a:r>
            <a:r>
              <a:rPr lang="en-US" sz="3600" dirty="0"/>
              <a:t>temperature of the cake in the microwave oven </a:t>
            </a:r>
            <a:r>
              <a:rPr lang="en-US" sz="3600" b="1" dirty="0"/>
              <a:t>rose rapidly </a:t>
            </a:r>
            <a:r>
              <a:rPr lang="en-US" sz="3600" dirty="0"/>
              <a:t>and the chocolates </a:t>
            </a:r>
            <a:r>
              <a:rPr lang="en-US" sz="3600" dirty="0" smtClean="0"/>
              <a:t>chip </a:t>
            </a:r>
            <a:r>
              <a:rPr lang="en-US" sz="3600" dirty="0"/>
              <a:t>on the cake </a:t>
            </a:r>
            <a:r>
              <a:rPr lang="en-US" sz="3600" b="1" dirty="0"/>
              <a:t>melted slowly.</a:t>
            </a:r>
          </a:p>
        </p:txBody>
      </p:sp>
    </p:spTree>
    <p:extLst>
      <p:ext uri="{BB962C8B-B14F-4D97-AF65-F5344CB8AC3E}">
        <p14:creationId xmlns:p14="http://schemas.microsoft.com/office/powerpoint/2010/main" val="2863874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Parallelism with Adjective Clause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Example of parallelism with adjective clause: </a:t>
            </a:r>
            <a:endParaRPr lang="en-US" sz="3600" dirty="0" smtClean="0"/>
          </a:p>
          <a:p>
            <a:r>
              <a:rPr lang="en-US" sz="3600" dirty="0" smtClean="0"/>
              <a:t>The </a:t>
            </a:r>
            <a:r>
              <a:rPr lang="en-US" sz="3600" dirty="0"/>
              <a:t>ATM is a </a:t>
            </a:r>
            <a:r>
              <a:rPr lang="en-US" sz="3600" dirty="0" err="1"/>
              <a:t>computerised</a:t>
            </a:r>
            <a:r>
              <a:rPr lang="en-US" sz="3600" dirty="0"/>
              <a:t> telecommunication device that enables customer to withdraw money in a </a:t>
            </a:r>
            <a:r>
              <a:rPr lang="en-US" sz="3600" b="1" dirty="0"/>
              <a:t>quick and convenient way</a:t>
            </a:r>
            <a:r>
              <a:rPr lang="en-US" sz="3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17803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Parallelism with Prepositional Phrases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Example of parallelism with prepositional phrases. </a:t>
            </a:r>
            <a:endParaRPr lang="en-US" sz="3200" dirty="0" smtClean="0"/>
          </a:p>
          <a:p>
            <a:r>
              <a:rPr lang="en-US" sz="3200" dirty="0" smtClean="0"/>
              <a:t>Water </a:t>
            </a:r>
            <a:r>
              <a:rPr lang="en-US" sz="3200" dirty="0"/>
              <a:t>in an electric water boiler may be dispensed either </a:t>
            </a:r>
            <a:r>
              <a:rPr lang="en-US" sz="3200" b="1" dirty="0"/>
              <a:t>by pouring or by pressing </a:t>
            </a:r>
            <a:r>
              <a:rPr lang="en-US" sz="3200" dirty="0"/>
              <a:t>the button that functions as a diaphragm pump.</a:t>
            </a:r>
          </a:p>
        </p:txBody>
      </p:sp>
    </p:spTree>
    <p:extLst>
      <p:ext uri="{BB962C8B-B14F-4D97-AF65-F5344CB8AC3E}">
        <p14:creationId xmlns:p14="http://schemas.microsoft.com/office/powerpoint/2010/main" val="31922327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35</TotalTime>
  <Words>409</Words>
  <Application>Microsoft Office PowerPoint</Application>
  <PresentationFormat>Widescreen</PresentationFormat>
  <Paragraphs>43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Ion</vt:lpstr>
      <vt:lpstr>Parallelism</vt:lpstr>
      <vt:lpstr>Definition</vt:lpstr>
      <vt:lpstr> Parallelism with Nouns </vt:lpstr>
      <vt:lpstr>Parallelism with Verbs</vt:lpstr>
      <vt:lpstr>Parallelism with Adjectives</vt:lpstr>
      <vt:lpstr>Parallelism with Noun Phrases</vt:lpstr>
      <vt:lpstr>Parallelism with Verb Phrases </vt:lpstr>
      <vt:lpstr>Parallelism with Adjective Clause</vt:lpstr>
      <vt:lpstr>Parallelism with Prepositional Phrases</vt:lpstr>
      <vt:lpstr>Parallelism with Gerunds</vt:lpstr>
      <vt:lpstr>Parallelism with Infinitive Phrases</vt:lpstr>
      <vt:lpstr>Faulty Parallelism</vt:lpstr>
      <vt:lpstr>More Examples: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Parallelism</dc:title>
  <dc:creator>Faiza Mumtaz</dc:creator>
  <cp:lastModifiedBy>Faiza Mumtaz</cp:lastModifiedBy>
  <cp:revision>5</cp:revision>
  <dcterms:created xsi:type="dcterms:W3CDTF">2020-11-13T06:42:22Z</dcterms:created>
  <dcterms:modified xsi:type="dcterms:W3CDTF">2020-11-28T04:42:59Z</dcterms:modified>
</cp:coreProperties>
</file>