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0246" y="3401958"/>
            <a:ext cx="9340645" cy="199595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9470" y="5437236"/>
            <a:ext cx="9843077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rgbClr val="9EFF29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89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489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63" y="387607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769808"/>
            <a:ext cx="10994760" cy="4601493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75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5683" y="424062"/>
            <a:ext cx="8652755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014" y="1425678"/>
            <a:ext cx="8681881" cy="4825652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74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1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70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0" y="322868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236855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866717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236855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866717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5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53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90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19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prstClr val="white">
                    <a:lumMod val="65000"/>
                  </a:prst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prstClr val="white">
                    <a:lumMod val="65000"/>
                  </a:prst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6348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6722" y="3559276"/>
            <a:ext cx="9281652" cy="1779637"/>
          </a:xfrm>
        </p:spPr>
        <p:txBody>
          <a:bodyPr>
            <a:normAutofit/>
          </a:bodyPr>
          <a:lstStyle/>
          <a:p>
            <a:r>
              <a:rPr lang="en-US" b="1" dirty="0"/>
              <a:t>Introduction to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9573" y="5466731"/>
            <a:ext cx="9379975" cy="973391"/>
          </a:xfrm>
        </p:spPr>
        <p:txBody>
          <a:bodyPr/>
          <a:lstStyle/>
          <a:p>
            <a:r>
              <a:rPr lang="en-US" dirty="0"/>
              <a:t>Week 1 Lecture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0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Mental activity performed to get messages from written language. </a:t>
            </a:r>
          </a:p>
          <a:p>
            <a:r>
              <a:rPr lang="en-US" dirty="0"/>
              <a:t>Reading is associated with understanding and comprehension. </a:t>
            </a:r>
          </a:p>
          <a:p>
            <a:r>
              <a:rPr lang="en-US" dirty="0"/>
              <a:t>It demands effort and hard work.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6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PROCESS OF READING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Pre-Reading Stage</a:t>
            </a:r>
          </a:p>
          <a:p>
            <a:r>
              <a:rPr lang="en-US" dirty="0"/>
              <a:t>While Reading Stage</a:t>
            </a:r>
          </a:p>
          <a:p>
            <a:r>
              <a:rPr lang="en-US" dirty="0"/>
              <a:t>Post Reading Stage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7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869" y="396773"/>
            <a:ext cx="11012131" cy="1018035"/>
          </a:xfrm>
        </p:spPr>
        <p:txBody>
          <a:bodyPr/>
          <a:lstStyle/>
          <a:p>
            <a:r>
              <a:rPr lang="en-US" b="1" dirty="0"/>
              <a:t>PRE-READING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Before reading something you must consider the following questions:</a:t>
            </a:r>
          </a:p>
          <a:p>
            <a:r>
              <a:rPr lang="en-US" dirty="0" smtClean="0"/>
              <a:t>Have </a:t>
            </a:r>
            <a:r>
              <a:rPr lang="en-US" dirty="0"/>
              <a:t>I </a:t>
            </a:r>
            <a:r>
              <a:rPr lang="en-US" dirty="0" smtClean="0"/>
              <a:t>read </a:t>
            </a:r>
            <a:r>
              <a:rPr lang="en-US" dirty="0"/>
              <a:t>anything on the given topic before? If yes, what did I read? Recall the </a:t>
            </a:r>
            <a:r>
              <a:rPr lang="en-US" dirty="0" smtClean="0"/>
              <a:t>previous information</a:t>
            </a:r>
            <a:r>
              <a:rPr lang="en-US" dirty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you have never read anything on the given topic, think of ideas and information you </a:t>
            </a:r>
            <a:r>
              <a:rPr lang="en-US" dirty="0" smtClean="0"/>
              <a:t>currently have </a:t>
            </a:r>
            <a:r>
              <a:rPr lang="en-US" dirty="0"/>
              <a:t>on the given topic.</a:t>
            </a:r>
          </a:p>
          <a:p>
            <a:r>
              <a:rPr lang="en-US" dirty="0" smtClean="0"/>
              <a:t>How </a:t>
            </a:r>
            <a:r>
              <a:rPr lang="en-US" dirty="0"/>
              <a:t>important and relevant is the topic to real life?</a:t>
            </a:r>
          </a:p>
        </p:txBody>
      </p:sp>
    </p:spTree>
    <p:extLst>
      <p:ext uri="{BB962C8B-B14F-4D97-AF65-F5344CB8AC3E}">
        <p14:creationId xmlns:p14="http://schemas.microsoft.com/office/powerpoint/2010/main" val="18433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869" y="332604"/>
            <a:ext cx="11012131" cy="1018035"/>
          </a:xfrm>
        </p:spPr>
        <p:txBody>
          <a:bodyPr/>
          <a:lstStyle/>
          <a:p>
            <a:r>
              <a:rPr lang="en-US" b="1" dirty="0"/>
              <a:t>PRE-READING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Does </a:t>
            </a:r>
            <a:r>
              <a:rPr lang="en-US" dirty="0"/>
              <a:t>it interest you?</a:t>
            </a:r>
          </a:p>
          <a:p>
            <a:r>
              <a:rPr lang="en-US" dirty="0" smtClean="0"/>
              <a:t>For </a:t>
            </a:r>
            <a:r>
              <a:rPr lang="en-US" dirty="0"/>
              <a:t>a book, research journal/paper, </a:t>
            </a:r>
            <a:r>
              <a:rPr lang="en-US" dirty="0" err="1"/>
              <a:t>etc</a:t>
            </a:r>
            <a:r>
              <a:rPr lang="en-US" dirty="0"/>
              <a:t>, </a:t>
            </a:r>
            <a:r>
              <a:rPr lang="en-US" dirty="0" err="1"/>
              <a:t>analyse</a:t>
            </a:r>
            <a:r>
              <a:rPr lang="en-US" dirty="0"/>
              <a:t> the title, the writer, year of </a:t>
            </a:r>
            <a:r>
              <a:rPr lang="en-US" dirty="0" smtClean="0"/>
              <a:t>publication, publication </a:t>
            </a:r>
            <a:r>
              <a:rPr lang="en-US" dirty="0"/>
              <a:t>institute, content page, etc.</a:t>
            </a:r>
          </a:p>
          <a:p>
            <a:r>
              <a:rPr lang="en-US" dirty="0" smtClean="0"/>
              <a:t>For </a:t>
            </a:r>
            <a:r>
              <a:rPr lang="en-US" dirty="0"/>
              <a:t>articles, </a:t>
            </a:r>
            <a:r>
              <a:rPr lang="en-US" dirty="0" err="1"/>
              <a:t>analyse</a:t>
            </a:r>
            <a:r>
              <a:rPr lang="en-US" dirty="0"/>
              <a:t> the topic, the writer, the year of publication, in what book/magazine/newspaper is it published in, etc.</a:t>
            </a:r>
          </a:p>
          <a:p>
            <a:r>
              <a:rPr lang="en-US" dirty="0"/>
              <a:t>Pre-reading stage should prepare you for reading. It systematizes reception of new information and broadens your thinking.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0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869" y="387607"/>
            <a:ext cx="11012131" cy="1018035"/>
          </a:xfrm>
        </p:spPr>
        <p:txBody>
          <a:bodyPr/>
          <a:lstStyle/>
          <a:p>
            <a:r>
              <a:rPr lang="en-US" b="1" dirty="0"/>
              <a:t>WHILE READING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stage, actual reading takes place. Read the lines as well as in between the lines. </a:t>
            </a:r>
          </a:p>
          <a:p>
            <a:r>
              <a:rPr lang="en-US" dirty="0"/>
              <a:t>Connect the new information with the previously held information and ideas.</a:t>
            </a:r>
          </a:p>
        </p:txBody>
      </p:sp>
    </p:spTree>
    <p:extLst>
      <p:ext uri="{BB962C8B-B14F-4D97-AF65-F5344CB8AC3E}">
        <p14:creationId xmlns:p14="http://schemas.microsoft.com/office/powerpoint/2010/main" val="204817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869" y="442608"/>
            <a:ext cx="11012131" cy="1018035"/>
          </a:xfrm>
        </p:spPr>
        <p:txBody>
          <a:bodyPr/>
          <a:lstStyle/>
          <a:p>
            <a:r>
              <a:rPr lang="en-US" b="1" dirty="0"/>
              <a:t>POST READING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stage, you evaluate the text and form an opinion about it on the basis of sound criteria.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0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LEVELS OF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014" y="1425677"/>
            <a:ext cx="8681881" cy="5432323"/>
          </a:xfrm>
        </p:spPr>
        <p:txBody>
          <a:bodyPr>
            <a:normAutofit fontScale="77500" lnSpcReduction="20000"/>
          </a:bodyPr>
          <a:lstStyle/>
          <a:p>
            <a:r>
              <a:rPr lang="en-US" sz="4400" b="1" dirty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Literal comprehension</a:t>
            </a:r>
            <a:r>
              <a:rPr lang="en-US" sz="4400" b="1" dirty="0" smtClean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: </a:t>
            </a:r>
            <a:r>
              <a:rPr lang="en-US" sz="3600" dirty="0" smtClean="0"/>
              <a:t>(</a:t>
            </a:r>
            <a:r>
              <a:rPr lang="en-US" sz="3600" dirty="0"/>
              <a:t>the surface level)</a:t>
            </a:r>
            <a:r>
              <a:rPr lang="en-US" sz="4400" b="1" dirty="0" smtClean="0"/>
              <a:t> </a:t>
            </a:r>
            <a:r>
              <a:rPr lang="en-US" dirty="0"/>
              <a:t>This level deals with messages given in a direct and straightforward fashion</a:t>
            </a:r>
          </a:p>
          <a:p>
            <a:r>
              <a:rPr lang="en-US" sz="4400" b="1" dirty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Inferential level</a:t>
            </a:r>
            <a:r>
              <a:rPr lang="en-US" sz="4400" b="1" dirty="0" smtClean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: </a:t>
            </a:r>
            <a:r>
              <a:rPr lang="en-US" sz="3600" dirty="0" smtClean="0"/>
              <a:t>(</a:t>
            </a:r>
            <a:r>
              <a:rPr lang="en-US" sz="3600" dirty="0"/>
              <a:t>in between the lines)</a:t>
            </a:r>
            <a:r>
              <a:rPr lang="en-US" sz="4400" b="1" dirty="0" smtClean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dirty="0"/>
              <a:t>In many cases, writers state ideas indirectly. They </a:t>
            </a:r>
            <a:r>
              <a:rPr lang="en-US" dirty="0" smtClean="0"/>
              <a:t>may </a:t>
            </a:r>
            <a:r>
              <a:rPr lang="en-US" dirty="0"/>
              <a:t>consciously or unconsciously imply certain ideas. Smart readers uncover the hidden messages as well as without inference, one can not achieve complete understanding of a text. </a:t>
            </a:r>
          </a:p>
          <a:p>
            <a:r>
              <a:rPr lang="en-US" sz="4133" b="1" dirty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Evaluation:</a:t>
            </a:r>
            <a:r>
              <a:rPr lang="en-US" dirty="0"/>
              <a:t> </a:t>
            </a:r>
            <a:r>
              <a:rPr lang="en-US" dirty="0"/>
              <a:t>: (beyond the lines</a:t>
            </a:r>
            <a:r>
              <a:rPr lang="en-US" dirty="0" smtClean="0"/>
              <a:t>) </a:t>
            </a:r>
            <a:r>
              <a:rPr lang="en-US" dirty="0" smtClean="0"/>
              <a:t>Evaluation </a:t>
            </a:r>
            <a:r>
              <a:rPr lang="en-US" dirty="0"/>
              <a:t>refers to judging the content and the writer on the basis of authentic criteria. Think about what you have read.</a:t>
            </a:r>
          </a:p>
        </p:txBody>
      </p:sp>
    </p:spTree>
    <p:extLst>
      <p:ext uri="{BB962C8B-B14F-4D97-AF65-F5344CB8AC3E}">
        <p14:creationId xmlns:p14="http://schemas.microsoft.com/office/powerpoint/2010/main" val="204625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ADVANCED READING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Skimming (A quick hunt for the </a:t>
            </a:r>
            <a:r>
              <a:rPr lang="en-US" dirty="0"/>
              <a:t>g</a:t>
            </a:r>
            <a:r>
              <a:rPr lang="en-US" dirty="0" smtClean="0"/>
              <a:t>ist)</a:t>
            </a:r>
            <a:endParaRPr lang="en-US" dirty="0"/>
          </a:p>
          <a:p>
            <a:r>
              <a:rPr lang="en-US" dirty="0" smtClean="0"/>
              <a:t>Scanning (</a:t>
            </a:r>
            <a:r>
              <a:rPr lang="en-US" dirty="0" smtClean="0"/>
              <a:t>A </a:t>
            </a:r>
            <a:r>
              <a:rPr lang="en-US" dirty="0"/>
              <a:t>quick hunt for a specific </a:t>
            </a:r>
            <a:r>
              <a:rPr lang="en-US" dirty="0" smtClean="0"/>
              <a:t>detail)</a:t>
            </a:r>
            <a:endParaRPr lang="en-US" dirty="0"/>
          </a:p>
          <a:p>
            <a:r>
              <a:rPr lang="en-US"/>
              <a:t>Critical </a:t>
            </a:r>
            <a:r>
              <a:rPr lang="en-US" smtClean="0"/>
              <a:t>Reading </a:t>
            </a:r>
            <a:endParaRPr lang="en-US" dirty="0"/>
          </a:p>
          <a:p>
            <a:r>
              <a:rPr lang="en-US" dirty="0"/>
              <a:t>SQ3R (survey, question, read, recall, review)</a:t>
            </a:r>
          </a:p>
        </p:txBody>
      </p:sp>
    </p:spTree>
    <p:extLst>
      <p:ext uri="{BB962C8B-B14F-4D97-AF65-F5344CB8AC3E}">
        <p14:creationId xmlns:p14="http://schemas.microsoft.com/office/powerpoint/2010/main" val="41365689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391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1_Office Theme</vt:lpstr>
      <vt:lpstr>Introduction to  Reading</vt:lpstr>
      <vt:lpstr>READING</vt:lpstr>
      <vt:lpstr>THE PROCESS OF READING</vt:lpstr>
      <vt:lpstr>PRE-READING STAGE</vt:lpstr>
      <vt:lpstr>PRE-READING STAGE</vt:lpstr>
      <vt:lpstr>WHILE READING STAGE</vt:lpstr>
      <vt:lpstr>POST READING STAGE</vt:lpstr>
      <vt:lpstr>LEVELS OF READING</vt:lpstr>
      <vt:lpstr>ADVANCED READING SKILLS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Faiza Mumtaz</dc:creator>
  <cp:lastModifiedBy>Faiza Mumtaz</cp:lastModifiedBy>
  <cp:revision>5</cp:revision>
  <dcterms:created xsi:type="dcterms:W3CDTF">2020-09-16T19:01:39Z</dcterms:created>
  <dcterms:modified xsi:type="dcterms:W3CDTF">2020-09-17T07:58:34Z</dcterms:modified>
</cp:coreProperties>
</file>