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68B5E-A7C6-47E4-89BD-2898BBD868F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5869BD-1593-48B4-997C-4A3799BE71D1}">
      <dgm:prSet phldrT="[Text]" custT="1"/>
      <dgm:spPr/>
      <dgm:t>
        <a:bodyPr/>
        <a:lstStyle/>
        <a:p>
          <a:endParaRPr lang="en-US" sz="5200" dirty="0"/>
        </a:p>
        <a:p>
          <a:r>
            <a:rPr lang="en-US" sz="7200" b="1" dirty="0"/>
            <a:t>General 	</a:t>
          </a:r>
        </a:p>
      </dgm:t>
    </dgm:pt>
    <dgm:pt modelId="{2E769903-2092-4CB2-8098-CB5066C25DAB}" type="parTrans" cxnId="{55767122-0C23-4665-A273-ED2AD47A11B8}">
      <dgm:prSet/>
      <dgm:spPr/>
      <dgm:t>
        <a:bodyPr/>
        <a:lstStyle/>
        <a:p>
          <a:endParaRPr lang="en-US"/>
        </a:p>
      </dgm:t>
    </dgm:pt>
    <dgm:pt modelId="{8F0E344E-2428-4755-A67E-9D118F32E8C0}" type="sibTrans" cxnId="{55767122-0C23-4665-A273-ED2AD47A11B8}">
      <dgm:prSet/>
      <dgm:spPr/>
      <dgm:t>
        <a:bodyPr/>
        <a:lstStyle/>
        <a:p>
          <a:endParaRPr lang="en-US"/>
        </a:p>
      </dgm:t>
    </dgm:pt>
    <dgm:pt modelId="{4AC7C018-68FD-40AE-A3B9-D1F3BBBFD249}">
      <dgm:prSet phldrT="[Text]"/>
      <dgm:spPr/>
      <dgm:t>
        <a:bodyPr/>
        <a:lstStyle/>
        <a:p>
          <a:r>
            <a:rPr lang="en-US" b="1" dirty="0"/>
            <a:t>Academic </a:t>
          </a:r>
        </a:p>
      </dgm:t>
    </dgm:pt>
    <dgm:pt modelId="{8946A5BD-7CC0-413D-A7E7-D10A0580BC6D}" type="parTrans" cxnId="{4C808DBF-2BE6-44EB-A807-774F30F3E379}">
      <dgm:prSet/>
      <dgm:spPr/>
      <dgm:t>
        <a:bodyPr/>
        <a:lstStyle/>
        <a:p>
          <a:endParaRPr lang="en-US"/>
        </a:p>
      </dgm:t>
    </dgm:pt>
    <dgm:pt modelId="{A16B7CA1-EC15-4167-BBD2-A22AF2D763BE}" type="sibTrans" cxnId="{4C808DBF-2BE6-44EB-A807-774F30F3E379}">
      <dgm:prSet/>
      <dgm:spPr/>
      <dgm:t>
        <a:bodyPr/>
        <a:lstStyle/>
        <a:p>
          <a:endParaRPr lang="en-US"/>
        </a:p>
      </dgm:t>
    </dgm:pt>
    <dgm:pt modelId="{03D3E845-A3B8-4FE5-916A-678732310DD2}" type="pres">
      <dgm:prSet presAssocID="{CF068B5E-A7C6-47E4-89BD-2898BBD868F7}" presName="diagram" presStyleCnt="0">
        <dgm:presLayoutVars>
          <dgm:dir/>
          <dgm:resizeHandles val="exact"/>
        </dgm:presLayoutVars>
      </dgm:prSet>
      <dgm:spPr/>
    </dgm:pt>
    <dgm:pt modelId="{AC5ECB2F-8AA7-4FA0-AD5B-D4BFD845BCA2}" type="pres">
      <dgm:prSet presAssocID="{3F5869BD-1593-48B4-997C-4A3799BE71D1}" presName="node" presStyleLbl="node1" presStyleIdx="0" presStyleCnt="2">
        <dgm:presLayoutVars>
          <dgm:bulletEnabled val="1"/>
        </dgm:presLayoutVars>
      </dgm:prSet>
      <dgm:spPr/>
    </dgm:pt>
    <dgm:pt modelId="{A2ACE989-8311-4AEE-95C6-D3C9C227297F}" type="pres">
      <dgm:prSet presAssocID="{8F0E344E-2428-4755-A67E-9D118F32E8C0}" presName="sibTrans" presStyleCnt="0"/>
      <dgm:spPr/>
    </dgm:pt>
    <dgm:pt modelId="{A4D56791-2F77-4F6A-83DA-9BEF5D693B77}" type="pres">
      <dgm:prSet presAssocID="{4AC7C018-68FD-40AE-A3B9-D1F3BBBFD249}" presName="node" presStyleLbl="node1" presStyleIdx="1" presStyleCnt="2">
        <dgm:presLayoutVars>
          <dgm:bulletEnabled val="1"/>
        </dgm:presLayoutVars>
      </dgm:prSet>
      <dgm:spPr/>
    </dgm:pt>
  </dgm:ptLst>
  <dgm:cxnLst>
    <dgm:cxn modelId="{55767122-0C23-4665-A273-ED2AD47A11B8}" srcId="{CF068B5E-A7C6-47E4-89BD-2898BBD868F7}" destId="{3F5869BD-1593-48B4-997C-4A3799BE71D1}" srcOrd="0" destOrd="0" parTransId="{2E769903-2092-4CB2-8098-CB5066C25DAB}" sibTransId="{8F0E344E-2428-4755-A67E-9D118F32E8C0}"/>
    <dgm:cxn modelId="{31697780-4F20-450C-B58E-B126755D4554}" type="presOf" srcId="{4AC7C018-68FD-40AE-A3B9-D1F3BBBFD249}" destId="{A4D56791-2F77-4F6A-83DA-9BEF5D693B77}" srcOrd="0" destOrd="0" presId="urn:microsoft.com/office/officeart/2005/8/layout/default"/>
    <dgm:cxn modelId="{CD955D90-B457-4234-9E43-16A1A15D3DA0}" type="presOf" srcId="{CF068B5E-A7C6-47E4-89BD-2898BBD868F7}" destId="{03D3E845-A3B8-4FE5-916A-678732310DD2}" srcOrd="0" destOrd="0" presId="urn:microsoft.com/office/officeart/2005/8/layout/default"/>
    <dgm:cxn modelId="{4C808DBF-2BE6-44EB-A807-774F30F3E379}" srcId="{CF068B5E-A7C6-47E4-89BD-2898BBD868F7}" destId="{4AC7C018-68FD-40AE-A3B9-D1F3BBBFD249}" srcOrd="1" destOrd="0" parTransId="{8946A5BD-7CC0-413D-A7E7-D10A0580BC6D}" sibTransId="{A16B7CA1-EC15-4167-BBD2-A22AF2D763BE}"/>
    <dgm:cxn modelId="{C11CAAEE-2A20-49F8-8E75-2B86E8DB42D3}" type="presOf" srcId="{3F5869BD-1593-48B4-997C-4A3799BE71D1}" destId="{AC5ECB2F-8AA7-4FA0-AD5B-D4BFD845BCA2}" srcOrd="0" destOrd="0" presId="urn:microsoft.com/office/officeart/2005/8/layout/default"/>
    <dgm:cxn modelId="{3A432690-D2E0-4668-951A-547ECA63C87D}" type="presParOf" srcId="{03D3E845-A3B8-4FE5-916A-678732310DD2}" destId="{AC5ECB2F-8AA7-4FA0-AD5B-D4BFD845BCA2}" srcOrd="0" destOrd="0" presId="urn:microsoft.com/office/officeart/2005/8/layout/default"/>
    <dgm:cxn modelId="{B6D47E75-768B-4BA0-97B0-648A7080A67E}" type="presParOf" srcId="{03D3E845-A3B8-4FE5-916A-678732310DD2}" destId="{A2ACE989-8311-4AEE-95C6-D3C9C227297F}" srcOrd="1" destOrd="0" presId="urn:microsoft.com/office/officeart/2005/8/layout/default"/>
    <dgm:cxn modelId="{B9CBC780-49AC-4601-A370-1C29CC54B937}" type="presParOf" srcId="{03D3E845-A3B8-4FE5-916A-678732310DD2}" destId="{A4D56791-2F77-4F6A-83DA-9BEF5D693B7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5ECB2F-8AA7-4FA0-AD5B-D4BFD845BCA2}">
      <dsp:nvSpPr>
        <dsp:cNvPr id="0" name=""/>
        <dsp:cNvSpPr/>
      </dsp:nvSpPr>
      <dsp:spPr>
        <a:xfrm>
          <a:off x="1172" y="353100"/>
          <a:ext cx="4572395" cy="2743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200" kern="1200" dirty="0"/>
        </a:p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200" b="1" kern="1200" dirty="0"/>
            <a:t>General 	</a:t>
          </a:r>
        </a:p>
      </dsp:txBody>
      <dsp:txXfrm>
        <a:off x="1172" y="353100"/>
        <a:ext cx="4572395" cy="2743437"/>
      </dsp:txXfrm>
    </dsp:sp>
    <dsp:sp modelId="{A4D56791-2F77-4F6A-83DA-9BEF5D693B77}">
      <dsp:nvSpPr>
        <dsp:cNvPr id="0" name=""/>
        <dsp:cNvSpPr/>
      </dsp:nvSpPr>
      <dsp:spPr>
        <a:xfrm>
          <a:off x="5030807" y="353100"/>
          <a:ext cx="4572395" cy="27434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Academic </a:t>
          </a:r>
        </a:p>
      </dsp:txBody>
      <dsp:txXfrm>
        <a:off x="5030807" y="353100"/>
        <a:ext cx="4572395" cy="2743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7D3-B27E-49C7-A5F9-DCF39538748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5876CCD-ECC8-4602-9998-AC7235F4BA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5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7D3-B27E-49C7-A5F9-DCF39538748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6CCD-ECC8-4602-9998-AC7235F4BAF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32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7D3-B27E-49C7-A5F9-DCF39538748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6CCD-ECC8-4602-9998-AC7235F4BA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948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7D3-B27E-49C7-A5F9-DCF39538748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6CCD-ECC8-4602-9998-AC7235F4BAF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58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7D3-B27E-49C7-A5F9-DCF39538748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6CCD-ECC8-4602-9998-AC7235F4BA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90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7D3-B27E-49C7-A5F9-DCF39538748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6CCD-ECC8-4602-9998-AC7235F4BAF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3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7D3-B27E-49C7-A5F9-DCF39538748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6CCD-ECC8-4602-9998-AC7235F4BAF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039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7D3-B27E-49C7-A5F9-DCF39538748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6CCD-ECC8-4602-9998-AC7235F4BAF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13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7D3-B27E-49C7-A5F9-DCF39538748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6CCD-ECC8-4602-9998-AC7235F4B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5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F17D3-B27E-49C7-A5F9-DCF39538748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6CCD-ECC8-4602-9998-AC7235F4BAF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03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18F17D3-B27E-49C7-A5F9-DCF39538748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6CCD-ECC8-4602-9998-AC7235F4BAF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62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17D3-B27E-49C7-A5F9-DCF395387480}" type="datetimeFigureOut">
              <a:rPr lang="en-US" smtClean="0"/>
              <a:t>9/24/2020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5876CCD-ECC8-4602-9998-AC7235F4BA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06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Features of Written English </a:t>
            </a:r>
          </a:p>
        </p:txBody>
      </p:sp>
    </p:spTree>
    <p:extLst>
      <p:ext uri="{BB962C8B-B14F-4D97-AF65-F5344CB8AC3E}">
        <p14:creationId xmlns:p14="http://schemas.microsoft.com/office/powerpoint/2010/main" val="918113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Hedging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technique common to make your stance clear in decision making</a:t>
            </a:r>
          </a:p>
          <a:p>
            <a:r>
              <a:rPr lang="en-US" sz="2800" dirty="0"/>
              <a:t>It is often believed that academic writing, particularly scientific writing, is factual, simply to convey facts and information.</a:t>
            </a:r>
          </a:p>
        </p:txBody>
      </p:sp>
    </p:spTree>
    <p:extLst>
      <p:ext uri="{BB962C8B-B14F-4D97-AF65-F5344CB8AC3E}">
        <p14:creationId xmlns:p14="http://schemas.microsoft.com/office/powerpoint/2010/main" val="199241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Academic writing is well </a:t>
            </a:r>
            <a:r>
              <a:rPr lang="en-US" sz="2400" dirty="0" err="1"/>
              <a:t>organised</a:t>
            </a:r>
            <a:r>
              <a:rPr lang="en-US" sz="2400" dirty="0"/>
              <a:t>. It flows easily from one section to the next in a logical fashion </a:t>
            </a:r>
          </a:p>
          <a:p>
            <a:r>
              <a:rPr lang="en-US" sz="2400" dirty="0"/>
              <a:t>Genres are defined by their purpose, their audience and their structure. Looking at typical structures can help you with your </a:t>
            </a:r>
            <a:r>
              <a:rPr lang="en-US" sz="2400" dirty="0" err="1"/>
              <a:t>organisation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1009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Planning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Academic writing is well planned. It usually takes place after research and evaluation, according to a specific purpose and plan.</a:t>
            </a:r>
          </a:p>
        </p:txBody>
      </p:sp>
    </p:spTree>
    <p:extLst>
      <p:ext uri="{BB962C8B-B14F-4D97-AF65-F5344CB8AC3E}">
        <p14:creationId xmlns:p14="http://schemas.microsoft.com/office/powerpoint/2010/main" val="4258471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as, 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7622595"/>
              </p:ext>
            </p:extLst>
          </p:nvPr>
        </p:nvGraphicFramePr>
        <p:xfrm>
          <a:off x="1450975" y="2016125"/>
          <a:ext cx="9604375" cy="3449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503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73" y="283238"/>
            <a:ext cx="10515600" cy="672105"/>
          </a:xfrm>
        </p:spPr>
        <p:txBody>
          <a:bodyPr>
            <a:normAutofit/>
          </a:bodyPr>
          <a:lstStyle/>
          <a:p>
            <a:r>
              <a:rPr lang="en-US" dirty="0"/>
              <a:t>It is Linear</a:t>
            </a:r>
          </a:p>
        </p:txBody>
      </p:sp>
      <p:sp>
        <p:nvSpPr>
          <p:cNvPr id="4" name="Curved Right Arrow 3"/>
          <p:cNvSpPr/>
          <p:nvPr/>
        </p:nvSpPr>
        <p:spPr>
          <a:xfrm>
            <a:off x="249072" y="1187355"/>
            <a:ext cx="4626591" cy="4895222"/>
          </a:xfrm>
          <a:prstGeom prst="curvedRightArrow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urved Left Arrow 4"/>
          <p:cNvSpPr/>
          <p:nvPr/>
        </p:nvSpPr>
        <p:spPr>
          <a:xfrm>
            <a:off x="7186683" y="365124"/>
            <a:ext cx="4777854" cy="649287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022377" y="2524836"/>
            <a:ext cx="2388358" cy="180150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Main Idea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617786" y="3026438"/>
            <a:ext cx="3257878" cy="672105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Contribution</a:t>
            </a:r>
            <a:r>
              <a:rPr lang="en-US" dirty="0"/>
              <a:t> </a:t>
            </a:r>
          </a:p>
        </p:txBody>
      </p:sp>
      <p:sp>
        <p:nvSpPr>
          <p:cNvPr id="9" name="Left Arrow 8"/>
          <p:cNvSpPr/>
          <p:nvPr/>
        </p:nvSpPr>
        <p:spPr>
          <a:xfrm>
            <a:off x="7697337" y="3026438"/>
            <a:ext cx="3388005" cy="733472"/>
          </a:xfrm>
          <a:prstGeom prst="lef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Contribution </a:t>
            </a:r>
          </a:p>
        </p:txBody>
      </p:sp>
    </p:spTree>
    <p:extLst>
      <p:ext uri="{BB962C8B-B14F-4D97-AF65-F5344CB8AC3E}">
        <p14:creationId xmlns:p14="http://schemas.microsoft.com/office/powerpoint/2010/main" val="32104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Complexity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Written language is relatively more complex than spoken language</a:t>
            </a:r>
          </a:p>
          <a:p>
            <a:r>
              <a:rPr lang="en-US" sz="2800" dirty="0"/>
              <a:t>Has longer words</a:t>
            </a:r>
          </a:p>
          <a:p>
            <a:r>
              <a:rPr lang="en-US" sz="2800" dirty="0"/>
              <a:t>Lexically dense and it has a more varied vocabulary</a:t>
            </a:r>
          </a:p>
          <a:p>
            <a:r>
              <a:rPr lang="en-US" sz="2800" dirty="0"/>
              <a:t>Written texts are shorter and the language has more grammatical complexity</a:t>
            </a:r>
          </a:p>
          <a:p>
            <a:r>
              <a:rPr lang="en-US" sz="2800" dirty="0"/>
              <a:t>Includes more subordinate clauses and more passives</a:t>
            </a:r>
          </a:p>
        </p:txBody>
      </p:sp>
    </p:spTree>
    <p:extLst>
      <p:ext uri="{BB962C8B-B14F-4D97-AF65-F5344CB8AC3E}">
        <p14:creationId xmlns:p14="http://schemas.microsoft.com/office/powerpoint/2010/main" val="250968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formality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Academic writing is relatively formal </a:t>
            </a:r>
          </a:p>
          <a:p>
            <a:r>
              <a:rPr lang="en-US" sz="2400" dirty="0"/>
              <a:t>Should avoid colloquial words and expressions</a:t>
            </a:r>
          </a:p>
          <a:p>
            <a:pPr marL="0" indent="0">
              <a:buNone/>
            </a:pPr>
            <a:r>
              <a:rPr lang="en-US" sz="2600" i="1" dirty="0"/>
              <a:t>a. colloquial words and expressions; ""stuff", "a lot of", "thing", "sort of",</a:t>
            </a:r>
          </a:p>
          <a:p>
            <a:pPr marL="0" indent="0">
              <a:buNone/>
            </a:pPr>
            <a:r>
              <a:rPr lang="en-US" sz="2600" i="1" dirty="0"/>
              <a:t>b. abbreviated forms: "can't", "doesn't", "shouldn't"</a:t>
            </a:r>
          </a:p>
          <a:p>
            <a:pPr marL="0" indent="0">
              <a:buNone/>
            </a:pPr>
            <a:r>
              <a:rPr lang="en-US" sz="2600" i="1" dirty="0"/>
              <a:t>c. two word verbs (Phrasal verbs): "put off", "bring up"</a:t>
            </a:r>
          </a:p>
          <a:p>
            <a:pPr marL="0" indent="0">
              <a:buNone/>
            </a:pPr>
            <a:r>
              <a:rPr lang="en-US" sz="2600" i="1" dirty="0"/>
              <a:t>d. sub-headings, numbering and bullet-points in formal essays - but use them in reports.</a:t>
            </a:r>
          </a:p>
          <a:p>
            <a:pPr marL="0" indent="0">
              <a:buNone/>
            </a:pPr>
            <a:r>
              <a:rPr lang="en-US" sz="2600" i="1" dirty="0"/>
              <a:t>e. asking questions.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13982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Precision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 academic writing, facts and figures are given precisely</a:t>
            </a:r>
          </a:p>
          <a:p>
            <a:r>
              <a:rPr lang="en-US" sz="2800" dirty="0"/>
              <a:t>When you use information, dates or figures. Do not use "a lot of people" when you can say "50 million people".</a:t>
            </a:r>
          </a:p>
        </p:txBody>
      </p:sp>
    </p:spTree>
    <p:extLst>
      <p:ext uri="{BB962C8B-B14F-4D97-AF65-F5344CB8AC3E}">
        <p14:creationId xmlns:p14="http://schemas.microsoft.com/office/powerpoint/2010/main" val="310586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Objectivity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Written language is in general objective rather than personal</a:t>
            </a:r>
          </a:p>
          <a:p>
            <a:r>
              <a:rPr lang="en-US" sz="2800" dirty="0"/>
              <a:t>Emphasis should be on the information that you want to give and the arguments you want to make</a:t>
            </a:r>
          </a:p>
        </p:txBody>
      </p:sp>
    </p:spTree>
    <p:extLst>
      <p:ext uri="{BB962C8B-B14F-4D97-AF65-F5344CB8AC3E}">
        <p14:creationId xmlns:p14="http://schemas.microsoft.com/office/powerpoint/2010/main" val="45040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Explicitness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Academic writing is explicit about the relationships in the text. </a:t>
            </a:r>
          </a:p>
          <a:p>
            <a:r>
              <a:rPr lang="en-US" sz="2400" dirty="0"/>
              <a:t>Writer is responsible to make his/her point clear to the reader how the various parts of the text are related. </a:t>
            </a:r>
          </a:p>
          <a:p>
            <a:r>
              <a:rPr lang="en-US" sz="2400" dirty="0"/>
              <a:t>These connections can be made explicit by the use of different signaling words.</a:t>
            </a:r>
          </a:p>
        </p:txBody>
      </p:sp>
    </p:spTree>
    <p:extLst>
      <p:ext uri="{BB962C8B-B14F-4D97-AF65-F5344CB8AC3E}">
        <p14:creationId xmlns:p14="http://schemas.microsoft.com/office/powerpoint/2010/main" val="4119359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Accuracy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Academic writing uses vocabulary accurately. </a:t>
            </a:r>
          </a:p>
          <a:p>
            <a:r>
              <a:rPr lang="en-US" sz="2400" dirty="0"/>
              <a:t>You need to be accurate in your use of vocabular.</a:t>
            </a:r>
          </a:p>
          <a:p>
            <a:r>
              <a:rPr lang="en-US" sz="2400" dirty="0"/>
              <a:t>Choose the correct word, for example, "meeting", "assembly" , "gathering" or "conference".</a:t>
            </a:r>
          </a:p>
        </p:txBody>
      </p:sp>
    </p:spTree>
    <p:extLst>
      <p:ext uri="{BB962C8B-B14F-4D97-AF65-F5344CB8AC3E}">
        <p14:creationId xmlns:p14="http://schemas.microsoft.com/office/powerpoint/2010/main" val="129028911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419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Features of Written English </vt:lpstr>
      <vt:lpstr>Writing as, </vt:lpstr>
      <vt:lpstr>It is Linear</vt:lpstr>
      <vt:lpstr>1. Complexity </vt:lpstr>
      <vt:lpstr>2. formality </vt:lpstr>
      <vt:lpstr>3. Precision </vt:lpstr>
      <vt:lpstr>4. Objectivity</vt:lpstr>
      <vt:lpstr>5. Explicitness </vt:lpstr>
      <vt:lpstr>6. Accuracy </vt:lpstr>
      <vt:lpstr>7. Hedging </vt:lpstr>
      <vt:lpstr>8. Organization</vt:lpstr>
      <vt:lpstr>9. Planning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of Written English</dc:title>
  <dc:creator>Javeria Ali</dc:creator>
  <cp:lastModifiedBy>Javeria</cp:lastModifiedBy>
  <cp:revision>13</cp:revision>
  <dcterms:created xsi:type="dcterms:W3CDTF">2020-09-23T17:03:56Z</dcterms:created>
  <dcterms:modified xsi:type="dcterms:W3CDTF">2020-09-24T02:46:36Z</dcterms:modified>
</cp:coreProperties>
</file>