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6" r:id="rId3"/>
  </p:sldMasterIdLst>
  <p:notesMasterIdLst>
    <p:notesMasterId r:id="rId39"/>
  </p:notesMasterIdLst>
  <p:sldIdLst>
    <p:sldId id="269" r:id="rId4"/>
    <p:sldId id="258" r:id="rId5"/>
    <p:sldId id="270" r:id="rId6"/>
    <p:sldId id="260" r:id="rId7"/>
    <p:sldId id="296" r:id="rId8"/>
    <p:sldId id="271" r:id="rId9"/>
    <p:sldId id="262" r:id="rId10"/>
    <p:sldId id="263" r:id="rId11"/>
    <p:sldId id="297" r:id="rId12"/>
    <p:sldId id="272" r:id="rId13"/>
    <p:sldId id="279" r:id="rId14"/>
    <p:sldId id="280" r:id="rId15"/>
    <p:sldId id="300" r:id="rId16"/>
    <p:sldId id="274" r:id="rId17"/>
    <p:sldId id="267" r:id="rId18"/>
    <p:sldId id="283" r:id="rId19"/>
    <p:sldId id="282" r:id="rId20"/>
    <p:sldId id="284" r:id="rId21"/>
    <p:sldId id="285" r:id="rId22"/>
    <p:sldId id="299" r:id="rId23"/>
    <p:sldId id="286" r:id="rId24"/>
    <p:sldId id="287" r:id="rId25"/>
    <p:sldId id="275" r:id="rId26"/>
    <p:sldId id="302" r:id="rId27"/>
    <p:sldId id="276" r:id="rId28"/>
    <p:sldId id="288" r:id="rId29"/>
    <p:sldId id="289" r:id="rId30"/>
    <p:sldId id="294" r:id="rId31"/>
    <p:sldId id="290" r:id="rId32"/>
    <p:sldId id="291" r:id="rId33"/>
    <p:sldId id="292" r:id="rId34"/>
    <p:sldId id="293" r:id="rId35"/>
    <p:sldId id="277" r:id="rId36"/>
    <p:sldId id="301"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4464F-FA8C-45E9-85F0-FDCB3649793E}"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D9CB1-A344-48FD-A119-F7298B7843F0}" type="slidenum">
              <a:rPr lang="en-US" smtClean="0"/>
              <a:t>‹#›</a:t>
            </a:fld>
            <a:endParaRPr lang="en-US"/>
          </a:p>
        </p:txBody>
      </p:sp>
    </p:spTree>
    <p:extLst>
      <p:ext uri="{BB962C8B-B14F-4D97-AF65-F5344CB8AC3E}">
        <p14:creationId xmlns:p14="http://schemas.microsoft.com/office/powerpoint/2010/main" val="1324185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solidFill>
                  <a:srgbClr val="514843"/>
                </a:solidFill>
                <a:latin typeface="Euphemia"/>
              </a:rPr>
              <a:pPr/>
              <a:t>1</a:t>
            </a:fld>
            <a:endParaRPr lang="en-US">
              <a:solidFill>
                <a:srgbClr val="514843"/>
              </a:solidFill>
              <a:latin typeface="Euphemia"/>
            </a:endParaRPr>
          </a:p>
        </p:txBody>
      </p:sp>
    </p:spTree>
    <p:extLst>
      <p:ext uri="{BB962C8B-B14F-4D97-AF65-F5344CB8AC3E}">
        <p14:creationId xmlns:p14="http://schemas.microsoft.com/office/powerpoint/2010/main" val="376245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66734E-162D-44CB-9BE5-1DEC732D8871}" type="slidenum">
              <a:rPr lang="en-US" smtClean="0"/>
              <a:t>7</a:t>
            </a:fld>
            <a:endParaRPr lang="en-US"/>
          </a:p>
        </p:txBody>
      </p:sp>
    </p:spTree>
    <p:extLst>
      <p:ext uri="{BB962C8B-B14F-4D97-AF65-F5344CB8AC3E}">
        <p14:creationId xmlns:p14="http://schemas.microsoft.com/office/powerpoint/2010/main" val="219341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B21B33-5EA7-4F9D-AE70-92AC244F06C5}"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30848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B21B33-5EA7-4F9D-AE70-92AC244F06C5}"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12959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B21B33-5EA7-4F9D-AE70-92AC244F06C5}"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376789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solidFill>
                  <a:srgbClr val="514843">
                    <a:lumMod val="20000"/>
                    <a:lumOff val="80000"/>
                  </a:srgbClr>
                </a:solidFill>
              </a:rPr>
              <a:pPr/>
              <a:t>10/23/2020</a:t>
            </a:fld>
            <a:endParaRPr lang="en-US" dirty="0">
              <a:solidFill>
                <a:srgbClr val="514843">
                  <a:lumMod val="20000"/>
                  <a:lumOff val="80000"/>
                </a:srgbClr>
              </a:solidFill>
            </a:endParaRPr>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solidFill>
                <a:srgbClr val="514843">
                  <a:lumMod val="20000"/>
                  <a:lumOff val="80000"/>
                </a:srgbClr>
              </a:solidFill>
            </a:endParaRPr>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solidFill>
                  <a:srgbClr val="514843">
                    <a:lumMod val="20000"/>
                    <a:lumOff val="80000"/>
                  </a:srgbClr>
                </a:solidFill>
              </a:rPr>
              <a:pPr/>
              <a:t>‹#›</a:t>
            </a:fld>
            <a:endParaRPr lang="en-US">
              <a:solidFill>
                <a:srgbClr val="514843">
                  <a:lumMod val="20000"/>
                  <a:lumOff val="80000"/>
                </a:srgbClr>
              </a:solidFill>
            </a:endParaRPr>
          </a:p>
        </p:txBody>
      </p:sp>
    </p:spTree>
    <p:extLst>
      <p:ext uri="{BB962C8B-B14F-4D97-AF65-F5344CB8AC3E}">
        <p14:creationId xmlns:p14="http://schemas.microsoft.com/office/powerpoint/2010/main" val="161774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5" name="Footer Placeholder 4"/>
          <p:cNvSpPr>
            <a:spLocks noGrp="1"/>
          </p:cNvSpPr>
          <p:nvPr>
            <p:ph type="ftr" sz="quarter" idx="11"/>
          </p:nvPr>
        </p:nvSpPr>
        <p:spPr/>
        <p:txBody>
          <a:bodyPr/>
          <a:lstStyle/>
          <a:p>
            <a:endParaRPr>
              <a:solidFill>
                <a:srgbClr val="514843">
                  <a:lumMod val="75000"/>
                </a:srgb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23463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Tree>
    <p:extLst>
      <p:ext uri="{BB962C8B-B14F-4D97-AF65-F5344CB8AC3E}">
        <p14:creationId xmlns:p14="http://schemas.microsoft.com/office/powerpoint/2010/main" val="226211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5" name="Footer Placeholder 4"/>
          <p:cNvSpPr>
            <a:spLocks noGrp="1"/>
          </p:cNvSpPr>
          <p:nvPr>
            <p:ph type="ftr" sz="quarter" idx="11"/>
          </p:nvPr>
        </p:nvSpPr>
        <p:spPr/>
        <p:txBody>
          <a:bodyPr/>
          <a:lstStyle/>
          <a:p>
            <a:endParaRPr>
              <a:solidFill>
                <a:srgbClr val="514843">
                  <a:lumMod val="75000"/>
                </a:srgb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16605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6" name="Footer Placeholder 5"/>
          <p:cNvSpPr>
            <a:spLocks noGrp="1"/>
          </p:cNvSpPr>
          <p:nvPr>
            <p:ph type="ftr" sz="quarter" idx="11"/>
          </p:nvPr>
        </p:nvSpPr>
        <p:spPr/>
        <p:txBody>
          <a:bodyPr/>
          <a:lstStyle/>
          <a:p>
            <a:endParaRPr>
              <a:solidFill>
                <a:srgbClr val="514843">
                  <a:lumMod val="75000"/>
                </a:srgb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210804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8" name="Footer Placeholder 7"/>
          <p:cNvSpPr>
            <a:spLocks noGrp="1"/>
          </p:cNvSpPr>
          <p:nvPr>
            <p:ph type="ftr" sz="quarter" idx="11"/>
          </p:nvPr>
        </p:nvSpPr>
        <p:spPr/>
        <p:txBody>
          <a:bodyPr/>
          <a:lstStyle/>
          <a:p>
            <a:endParaRPr>
              <a:solidFill>
                <a:srgbClr val="514843">
                  <a:lumMod val="75000"/>
                </a:srgbClr>
              </a:solidFill>
            </a:endParaRPr>
          </a:p>
        </p:txBody>
      </p:sp>
      <p:sp>
        <p:nvSpPr>
          <p:cNvPr id="9" name="Slide Number Placeholder 8"/>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29921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4" name="Footer Placeholder 3"/>
          <p:cNvSpPr>
            <a:spLocks noGrp="1"/>
          </p:cNvSpPr>
          <p:nvPr>
            <p:ph type="ftr" sz="quarter" idx="11"/>
          </p:nvPr>
        </p:nvSpPr>
        <p:spPr/>
        <p:txBody>
          <a:bodyPr/>
          <a:lstStyle/>
          <a:p>
            <a:endParaRPr>
              <a:solidFill>
                <a:srgbClr val="514843">
                  <a:lumMod val="75000"/>
                </a:srgbClr>
              </a:solidFill>
            </a:endParaRPr>
          </a:p>
        </p:txBody>
      </p:sp>
      <p:sp>
        <p:nvSpPr>
          <p:cNvPr id="5" name="Slide Number Placeholder 4"/>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4496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3" name="Footer Placeholder 2"/>
          <p:cNvSpPr>
            <a:spLocks noGrp="1"/>
          </p:cNvSpPr>
          <p:nvPr>
            <p:ph type="ftr" sz="quarter" idx="11"/>
          </p:nvPr>
        </p:nvSpPr>
        <p:spPr/>
        <p:txBody>
          <a:bodyPr/>
          <a:lstStyle/>
          <a:p>
            <a:endParaRPr>
              <a:solidFill>
                <a:srgbClr val="514843">
                  <a:lumMod val="75000"/>
                </a:srgbClr>
              </a:solidFill>
            </a:endParaRPr>
          </a:p>
        </p:txBody>
      </p:sp>
      <p:sp>
        <p:nvSpPr>
          <p:cNvPr id="4" name="Slide Number Placeholder 3"/>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331463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B21B33-5EA7-4F9D-AE70-92AC244F06C5}"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3399599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6" name="Footer Placeholder 5"/>
          <p:cNvSpPr>
            <a:spLocks noGrp="1"/>
          </p:cNvSpPr>
          <p:nvPr>
            <p:ph type="ftr" sz="quarter" idx="11"/>
          </p:nvPr>
        </p:nvSpPr>
        <p:spPr/>
        <p:txBody>
          <a:bodyPr/>
          <a:lstStyle/>
          <a:p>
            <a:endParaRPr>
              <a:solidFill>
                <a:srgbClr val="514843">
                  <a:lumMod val="75000"/>
                </a:srgb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172136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6" name="Footer Placeholder 5"/>
          <p:cNvSpPr>
            <a:spLocks noGrp="1"/>
          </p:cNvSpPr>
          <p:nvPr>
            <p:ph type="ftr" sz="quarter" idx="11"/>
          </p:nvPr>
        </p:nvSpPr>
        <p:spPr/>
        <p:txBody>
          <a:bodyPr/>
          <a:lstStyle/>
          <a:p>
            <a:endParaRPr>
              <a:solidFill>
                <a:srgbClr val="514843">
                  <a:lumMod val="75000"/>
                </a:srgb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400149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5" name="Footer Placeholder 4"/>
          <p:cNvSpPr>
            <a:spLocks noGrp="1"/>
          </p:cNvSpPr>
          <p:nvPr>
            <p:ph type="ftr" sz="quarter" idx="11"/>
          </p:nvPr>
        </p:nvSpPr>
        <p:spPr/>
        <p:txBody>
          <a:bodyPr/>
          <a:lstStyle/>
          <a:p>
            <a:endParaRPr>
              <a:solidFill>
                <a:srgbClr val="514843">
                  <a:lumMod val="75000"/>
                </a:srgb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342843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5" name="Footer Placeholder 4"/>
          <p:cNvSpPr>
            <a:spLocks noGrp="1"/>
          </p:cNvSpPr>
          <p:nvPr>
            <p:ph type="ftr" sz="quarter" idx="11"/>
          </p:nvPr>
        </p:nvSpPr>
        <p:spPr/>
        <p:txBody>
          <a:bodyPr/>
          <a:lstStyle/>
          <a:p>
            <a:endParaRPr>
              <a:solidFill>
                <a:srgbClr val="514843">
                  <a:lumMod val="75000"/>
                </a:srgb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123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solidFill>
                  <a:srgbClr val="514843">
                    <a:lumMod val="20000"/>
                    <a:lumOff val="80000"/>
                  </a:srgbClr>
                </a:solidFill>
              </a:rPr>
              <a:pPr/>
              <a:t>10/23/2020</a:t>
            </a:fld>
            <a:endParaRPr lang="en-US" dirty="0">
              <a:solidFill>
                <a:srgbClr val="514843">
                  <a:lumMod val="20000"/>
                  <a:lumOff val="80000"/>
                </a:srgbClr>
              </a:solidFill>
            </a:endParaRPr>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solidFill>
                <a:srgbClr val="514843">
                  <a:lumMod val="20000"/>
                  <a:lumOff val="80000"/>
                </a:srgbClr>
              </a:solidFill>
            </a:endParaRPr>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solidFill>
                  <a:srgbClr val="514843">
                    <a:lumMod val="20000"/>
                    <a:lumOff val="80000"/>
                  </a:srgbClr>
                </a:solidFill>
              </a:rPr>
              <a:pPr/>
              <a:t>‹#›</a:t>
            </a:fld>
            <a:endParaRPr lang="en-US">
              <a:solidFill>
                <a:srgbClr val="514843">
                  <a:lumMod val="20000"/>
                  <a:lumOff val="80000"/>
                </a:srgbClr>
              </a:solidFill>
            </a:endParaRPr>
          </a:p>
        </p:txBody>
      </p:sp>
    </p:spTree>
    <p:extLst>
      <p:ext uri="{BB962C8B-B14F-4D97-AF65-F5344CB8AC3E}">
        <p14:creationId xmlns:p14="http://schemas.microsoft.com/office/powerpoint/2010/main" val="1945240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5" name="Footer Placeholder 4"/>
          <p:cNvSpPr>
            <a:spLocks noGrp="1"/>
          </p:cNvSpPr>
          <p:nvPr>
            <p:ph type="ftr" sz="quarter" idx="11"/>
          </p:nvPr>
        </p:nvSpPr>
        <p:spPr/>
        <p:txBody>
          <a:bodyPr/>
          <a:lstStyle/>
          <a:p>
            <a:endParaRPr>
              <a:solidFill>
                <a:srgbClr val="514843">
                  <a:lumMod val="75000"/>
                </a:srgb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10222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Tree>
    <p:extLst>
      <p:ext uri="{BB962C8B-B14F-4D97-AF65-F5344CB8AC3E}">
        <p14:creationId xmlns:p14="http://schemas.microsoft.com/office/powerpoint/2010/main" val="79930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5" name="Footer Placeholder 4"/>
          <p:cNvSpPr>
            <a:spLocks noGrp="1"/>
          </p:cNvSpPr>
          <p:nvPr>
            <p:ph type="ftr" sz="quarter" idx="11"/>
          </p:nvPr>
        </p:nvSpPr>
        <p:spPr/>
        <p:txBody>
          <a:bodyPr/>
          <a:lstStyle/>
          <a:p>
            <a:endParaRPr>
              <a:solidFill>
                <a:srgbClr val="514843">
                  <a:lumMod val="75000"/>
                </a:srgb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81764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6" name="Footer Placeholder 5"/>
          <p:cNvSpPr>
            <a:spLocks noGrp="1"/>
          </p:cNvSpPr>
          <p:nvPr>
            <p:ph type="ftr" sz="quarter" idx="11"/>
          </p:nvPr>
        </p:nvSpPr>
        <p:spPr/>
        <p:txBody>
          <a:bodyPr/>
          <a:lstStyle/>
          <a:p>
            <a:endParaRPr>
              <a:solidFill>
                <a:srgbClr val="514843">
                  <a:lumMod val="75000"/>
                </a:srgb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198070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8" name="Footer Placeholder 7"/>
          <p:cNvSpPr>
            <a:spLocks noGrp="1"/>
          </p:cNvSpPr>
          <p:nvPr>
            <p:ph type="ftr" sz="quarter" idx="11"/>
          </p:nvPr>
        </p:nvSpPr>
        <p:spPr/>
        <p:txBody>
          <a:bodyPr/>
          <a:lstStyle/>
          <a:p>
            <a:endParaRPr>
              <a:solidFill>
                <a:srgbClr val="514843">
                  <a:lumMod val="75000"/>
                </a:srgbClr>
              </a:solidFill>
            </a:endParaRPr>
          </a:p>
        </p:txBody>
      </p:sp>
      <p:sp>
        <p:nvSpPr>
          <p:cNvPr id="9" name="Slide Number Placeholder 8"/>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4240436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21B33-5EA7-4F9D-AE70-92AC244F06C5}" type="datetimeFigureOut">
              <a:rPr lang="en-US" smtClean="0"/>
              <a:t>10/23/2020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12691274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4" name="Footer Placeholder 3"/>
          <p:cNvSpPr>
            <a:spLocks noGrp="1"/>
          </p:cNvSpPr>
          <p:nvPr>
            <p:ph type="ftr" sz="quarter" idx="11"/>
          </p:nvPr>
        </p:nvSpPr>
        <p:spPr/>
        <p:txBody>
          <a:bodyPr/>
          <a:lstStyle/>
          <a:p>
            <a:endParaRPr>
              <a:solidFill>
                <a:srgbClr val="514843">
                  <a:lumMod val="75000"/>
                </a:srgbClr>
              </a:solidFill>
            </a:endParaRPr>
          </a:p>
        </p:txBody>
      </p:sp>
      <p:sp>
        <p:nvSpPr>
          <p:cNvPr id="5" name="Slide Number Placeholder 4"/>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342632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3" name="Footer Placeholder 2"/>
          <p:cNvSpPr>
            <a:spLocks noGrp="1"/>
          </p:cNvSpPr>
          <p:nvPr>
            <p:ph type="ftr" sz="quarter" idx="11"/>
          </p:nvPr>
        </p:nvSpPr>
        <p:spPr/>
        <p:txBody>
          <a:bodyPr/>
          <a:lstStyle/>
          <a:p>
            <a:endParaRPr>
              <a:solidFill>
                <a:srgbClr val="514843">
                  <a:lumMod val="75000"/>
                </a:srgbClr>
              </a:solidFill>
            </a:endParaRPr>
          </a:p>
        </p:txBody>
      </p:sp>
      <p:sp>
        <p:nvSpPr>
          <p:cNvPr id="4" name="Slide Number Placeholder 3"/>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41735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6" name="Footer Placeholder 5"/>
          <p:cNvSpPr>
            <a:spLocks noGrp="1"/>
          </p:cNvSpPr>
          <p:nvPr>
            <p:ph type="ftr" sz="quarter" idx="11"/>
          </p:nvPr>
        </p:nvSpPr>
        <p:spPr/>
        <p:txBody>
          <a:bodyPr/>
          <a:lstStyle/>
          <a:p>
            <a:endParaRPr>
              <a:solidFill>
                <a:srgbClr val="514843">
                  <a:lumMod val="75000"/>
                </a:srgb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309844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6" name="Footer Placeholder 5"/>
          <p:cNvSpPr>
            <a:spLocks noGrp="1"/>
          </p:cNvSpPr>
          <p:nvPr>
            <p:ph type="ftr" sz="quarter" idx="11"/>
          </p:nvPr>
        </p:nvSpPr>
        <p:spPr/>
        <p:txBody>
          <a:bodyPr/>
          <a:lstStyle/>
          <a:p>
            <a:endParaRPr>
              <a:solidFill>
                <a:srgbClr val="514843">
                  <a:lumMod val="75000"/>
                </a:srgbClr>
              </a:solidFill>
            </a:endParaRPr>
          </a:p>
        </p:txBody>
      </p:sp>
      <p:sp>
        <p:nvSpPr>
          <p:cNvPr id="7" name="Slide Number Placeholder 6"/>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86731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5" name="Footer Placeholder 4"/>
          <p:cNvSpPr>
            <a:spLocks noGrp="1"/>
          </p:cNvSpPr>
          <p:nvPr>
            <p:ph type="ftr" sz="quarter" idx="11"/>
          </p:nvPr>
        </p:nvSpPr>
        <p:spPr/>
        <p:txBody>
          <a:bodyPr/>
          <a:lstStyle/>
          <a:p>
            <a:endParaRPr>
              <a:solidFill>
                <a:srgbClr val="514843">
                  <a:lumMod val="75000"/>
                </a:srgb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spTree>
    <p:extLst>
      <p:ext uri="{BB962C8B-B14F-4D97-AF65-F5344CB8AC3E}">
        <p14:creationId xmlns:p14="http://schemas.microsoft.com/office/powerpoint/2010/main" val="33403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solidFill>
                  <a:srgbClr val="514843">
                    <a:lumMod val="75000"/>
                  </a:srgbClr>
                </a:solidFill>
              </a:rPr>
              <a:pPr/>
              <a:t>10/23/2020</a:t>
            </a:fld>
            <a:endParaRPr>
              <a:solidFill>
                <a:srgbClr val="514843">
                  <a:lumMod val="75000"/>
                </a:srgbClr>
              </a:solidFill>
            </a:endParaRPr>
          </a:p>
        </p:txBody>
      </p:sp>
      <p:sp>
        <p:nvSpPr>
          <p:cNvPr id="5" name="Footer Placeholder 4"/>
          <p:cNvSpPr>
            <a:spLocks noGrp="1"/>
          </p:cNvSpPr>
          <p:nvPr>
            <p:ph type="ftr" sz="quarter" idx="11"/>
          </p:nvPr>
        </p:nvSpPr>
        <p:spPr/>
        <p:txBody>
          <a:bodyPr/>
          <a:lstStyle/>
          <a:p>
            <a:endParaRPr>
              <a:solidFill>
                <a:srgbClr val="514843">
                  <a:lumMod val="75000"/>
                </a:srgbClr>
              </a:solidFill>
            </a:endParaRPr>
          </a:p>
        </p:txBody>
      </p:sp>
      <p:sp>
        <p:nvSpPr>
          <p:cNvPr id="6" name="Slide Number Placeholder 5"/>
          <p:cNvSpPr>
            <a:spLocks noGrp="1"/>
          </p:cNvSpPr>
          <p:nvPr>
            <p:ph type="sldNum" sz="quarter" idx="12"/>
          </p:nvPr>
        </p:nvSpPr>
        <p:spPr/>
        <p:txBody>
          <a:bodyPr/>
          <a:lstStyle/>
          <a:p>
            <a:fld id="{0FF54DE5-C571-48E8-A5BC-B369434E2F44}" type="slidenum">
              <a:rPr>
                <a:solidFill>
                  <a:srgbClr val="514843">
                    <a:lumMod val="75000"/>
                  </a:srgbClr>
                </a:solidFill>
              </a:rPr>
              <a:pPr/>
              <a:t>‹#›</a:t>
            </a:fld>
            <a:endParaRPr>
              <a:solidFill>
                <a:srgbClr val="514843">
                  <a:lumMod val="75000"/>
                </a:srgbClr>
              </a:solidFill>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550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B21B33-5EA7-4F9D-AE70-92AC244F06C5}"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234595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B21B33-5EA7-4F9D-AE70-92AC244F06C5}" type="datetimeFigureOut">
              <a:rPr lang="en-US" smtClean="0"/>
              <a:t>10/23/2020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240008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B21B33-5EA7-4F9D-AE70-92AC244F06C5}" type="datetimeFigureOut">
              <a:rPr lang="en-US" smtClean="0"/>
              <a:t>10/23/2020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356273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21B33-5EA7-4F9D-AE70-92AC244F06C5}" type="datetimeFigureOut">
              <a:rPr lang="en-US" smtClean="0"/>
              <a:t>10/23/2020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2201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21B33-5EA7-4F9D-AE70-92AC244F06C5}"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146512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21B33-5EA7-4F9D-AE70-92AC244F06C5}" type="datetimeFigureOut">
              <a:rPr lang="en-US" smtClean="0"/>
              <a:t>10/23/2020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19BD-2BFC-4D48-ADEC-FA3226C962C9}" type="slidenum">
              <a:rPr lang="en-US" smtClean="0"/>
              <a:t>‹#›</a:t>
            </a:fld>
            <a:endParaRPr lang="en-US"/>
          </a:p>
        </p:txBody>
      </p:sp>
    </p:spTree>
    <p:extLst>
      <p:ext uri="{BB962C8B-B14F-4D97-AF65-F5344CB8AC3E}">
        <p14:creationId xmlns:p14="http://schemas.microsoft.com/office/powerpoint/2010/main" val="191141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21B33-5EA7-4F9D-AE70-92AC244F06C5}" type="datetimeFigureOut">
              <a:rPr lang="en-US" smtClean="0"/>
              <a:t>10/23/2020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119BD-2BFC-4D48-ADEC-FA3226C962C9}" type="slidenum">
              <a:rPr lang="en-US" smtClean="0"/>
              <a:t>‹#›</a:t>
            </a:fld>
            <a:endParaRPr lang="en-US"/>
          </a:p>
        </p:txBody>
      </p:sp>
    </p:spTree>
    <p:extLst>
      <p:ext uri="{BB962C8B-B14F-4D97-AF65-F5344CB8AC3E}">
        <p14:creationId xmlns:p14="http://schemas.microsoft.com/office/powerpoint/2010/main" val="1031229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solidFill>
                  <a:srgbClr val="514843">
                    <a:lumMod val="75000"/>
                  </a:srgbClr>
                </a:solidFill>
              </a:rPr>
              <a:pPr/>
              <a:t>10/23/2020</a:t>
            </a:fld>
            <a:endParaRPr lang="en-US">
              <a:solidFill>
                <a:srgbClr val="514843">
                  <a:lumMod val="75000"/>
                </a:srgbClr>
              </a:solidFill>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solidFill>
                <a:srgbClr val="514843">
                  <a:lumMod val="75000"/>
                </a:srgbClr>
              </a:solidFill>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solidFill>
                  <a:srgbClr val="514843">
                    <a:lumMod val="75000"/>
                  </a:srgbClr>
                </a:solidFill>
              </a:rPr>
              <a:pPr/>
              <a:t>‹#›</a:t>
            </a:fld>
            <a:endParaRPr lang="en-US">
              <a:solidFill>
                <a:srgbClr val="514843">
                  <a:lumMod val="75000"/>
                </a:srgbClr>
              </a:solidFill>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442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solidFill>
                  <a:srgbClr val="514843">
                    <a:lumMod val="75000"/>
                  </a:srgbClr>
                </a:solidFill>
              </a:rPr>
              <a:pPr/>
              <a:t>10/23/2020</a:t>
            </a:fld>
            <a:endParaRPr lang="en-US">
              <a:solidFill>
                <a:srgbClr val="514843">
                  <a:lumMod val="75000"/>
                </a:srgbClr>
              </a:solidFill>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solidFill>
                <a:srgbClr val="514843">
                  <a:lumMod val="75000"/>
                </a:srgbClr>
              </a:solidFill>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solidFill>
                  <a:srgbClr val="514843">
                    <a:lumMod val="75000"/>
                  </a:srgbClr>
                </a:solidFill>
              </a:rPr>
              <a:pPr/>
              <a:t>‹#›</a:t>
            </a:fld>
            <a:endParaRPr lang="en-US">
              <a:solidFill>
                <a:srgbClr val="514843">
                  <a:lumMod val="75000"/>
                </a:srgbClr>
              </a:solidFill>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03602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solidFill>
                  <a:schemeClr val="tx1">
                    <a:lumMod val="50000"/>
                  </a:schemeClr>
                </a:solidFill>
              </a:rPr>
              <a:t>WRITING BUILDING BLOCKS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388920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SENTENCE</a:t>
            </a:r>
            <a:endParaRPr lang="en-US" sz="4400" dirty="0">
              <a:solidFill>
                <a:schemeClr val="tx1">
                  <a:lumMod val="50000"/>
                </a:schemeClr>
              </a:solidFill>
            </a:endParaRPr>
          </a:p>
        </p:txBody>
      </p:sp>
      <p:sp>
        <p:nvSpPr>
          <p:cNvPr id="3" name="Content Placeholder 2"/>
          <p:cNvSpPr>
            <a:spLocks noGrp="1"/>
          </p:cNvSpPr>
          <p:nvPr>
            <p:ph idx="1"/>
          </p:nvPr>
        </p:nvSpPr>
        <p:spPr>
          <a:xfrm>
            <a:off x="781879" y="1600200"/>
            <a:ext cx="10760764" cy="4572000"/>
          </a:xfrm>
        </p:spPr>
        <p:txBody>
          <a:bodyPr>
            <a:normAutofit/>
          </a:bodyPr>
          <a:lstStyle/>
          <a:p>
            <a:pPr marL="0" indent="0" algn="just">
              <a:buNone/>
            </a:pPr>
            <a:r>
              <a:rPr lang="en-US" sz="2800" dirty="0">
                <a:solidFill>
                  <a:schemeClr val="tx1">
                    <a:lumMod val="50000"/>
                  </a:schemeClr>
                </a:solidFill>
                <a:latin typeface="Georgia" panose="02040502050405020303" pitchFamily="18" charset="0"/>
              </a:rPr>
              <a:t>A sentence is a set of words that is complete in itself, typically containing a subject and verb, conveying a statement, question, exclamation, or command, and consisting of a main clause and sometimes one or more subordinate clauses or phrases.</a:t>
            </a:r>
          </a:p>
          <a:p>
            <a:pPr marL="0" indent="0" algn="just">
              <a:buNone/>
            </a:pPr>
            <a:r>
              <a:rPr lang="en-US" sz="2800" b="1" dirty="0">
                <a:solidFill>
                  <a:schemeClr val="tx1">
                    <a:lumMod val="50000"/>
                  </a:schemeClr>
                </a:solidFill>
                <a:latin typeface="Georgia" panose="02040502050405020303" pitchFamily="18" charset="0"/>
              </a:rPr>
              <a:t>For Example:</a:t>
            </a:r>
          </a:p>
          <a:p>
            <a:pPr algn="just"/>
            <a:r>
              <a:rPr lang="en-US" sz="2800" dirty="0">
                <a:solidFill>
                  <a:schemeClr val="tx1">
                    <a:lumMod val="50000"/>
                  </a:schemeClr>
                </a:solidFill>
                <a:latin typeface="Georgia" panose="02040502050405020303" pitchFamily="18" charset="0"/>
              </a:rPr>
              <a:t>Francis goes to church every day.</a:t>
            </a:r>
          </a:p>
          <a:p>
            <a:pPr algn="just"/>
            <a:r>
              <a:rPr lang="en-US" sz="2800" dirty="0">
                <a:solidFill>
                  <a:schemeClr val="tx1">
                    <a:lumMod val="50000"/>
                  </a:schemeClr>
                </a:solidFill>
                <a:latin typeface="Georgia" panose="02040502050405020303" pitchFamily="18" charset="0"/>
              </a:rPr>
              <a:t>Robert lives in the nearby village.</a:t>
            </a:r>
          </a:p>
          <a:p>
            <a:pPr marL="0" indent="0" algn="just">
              <a:buNone/>
            </a:pPr>
            <a:endParaRPr lang="en-US" sz="2800" dirty="0">
              <a:solidFill>
                <a:schemeClr val="tx1">
                  <a:lumMod val="50000"/>
                </a:schemeClr>
              </a:solidFill>
            </a:endParaRPr>
          </a:p>
        </p:txBody>
      </p:sp>
    </p:spTree>
    <p:extLst>
      <p:ext uri="{BB962C8B-B14F-4D97-AF65-F5344CB8AC3E}">
        <p14:creationId xmlns:p14="http://schemas.microsoft.com/office/powerpoint/2010/main" val="295665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2315" y="1253071"/>
            <a:ext cx="10096500" cy="474999"/>
          </a:xfrm>
        </p:spPr>
        <p:txBody>
          <a:bodyPr>
            <a:normAutofit fontScale="90000"/>
          </a:bodyPr>
          <a:lstStyle/>
          <a:p>
            <a:r>
              <a:rPr lang="en-US" sz="3600" b="1" i="1" dirty="0">
                <a:latin typeface="Georgia" panose="02040502050405020303" pitchFamily="18" charset="0"/>
              </a:rPr>
              <a:t>FUNCTIONAL TYPES OF SENTENCE:</a:t>
            </a:r>
            <a:endParaRPr lang="en-US" sz="3600" dirty="0">
              <a:latin typeface="Georgia" panose="02040502050405020303" pitchFamily="18" charset="0"/>
            </a:endParaRPr>
          </a:p>
        </p:txBody>
      </p:sp>
      <p:grpSp>
        <p:nvGrpSpPr>
          <p:cNvPr id="21" name="Group 20"/>
          <p:cNvGrpSpPr/>
          <p:nvPr/>
        </p:nvGrpSpPr>
        <p:grpSpPr>
          <a:xfrm>
            <a:off x="-4081224" y="1071795"/>
            <a:ext cx="15809398" cy="5858998"/>
            <a:chOff x="-4081224" y="1071795"/>
            <a:chExt cx="15375298" cy="5858998"/>
          </a:xfrm>
          <a:solidFill>
            <a:schemeClr val="accent2">
              <a:lumMod val="75000"/>
            </a:schemeClr>
          </a:solidFill>
        </p:grpSpPr>
        <p:sp>
          <p:nvSpPr>
            <p:cNvPr id="23" name="Freeform 22"/>
            <p:cNvSpPr/>
            <p:nvPr/>
          </p:nvSpPr>
          <p:spPr>
            <a:xfrm>
              <a:off x="1330224" y="2160155"/>
              <a:ext cx="9963850" cy="669409"/>
            </a:xfrm>
            <a:custGeom>
              <a:avLst/>
              <a:gdLst>
                <a:gd name="connsiteX0" fmla="*/ 0 w 9963850"/>
                <a:gd name="connsiteY0" fmla="*/ 0 h 669409"/>
                <a:gd name="connsiteX1" fmla="*/ 9963850 w 9963850"/>
                <a:gd name="connsiteY1" fmla="*/ 0 h 669409"/>
                <a:gd name="connsiteX2" fmla="*/ 9963850 w 9963850"/>
                <a:gd name="connsiteY2" fmla="*/ 669409 h 669409"/>
                <a:gd name="connsiteX3" fmla="*/ 0 w 9963850"/>
                <a:gd name="connsiteY3" fmla="*/ 669409 h 669409"/>
                <a:gd name="connsiteX4" fmla="*/ 0 w 9963850"/>
                <a:gd name="connsiteY4" fmla="*/ 0 h 66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850" h="669409">
                  <a:moveTo>
                    <a:pt x="0" y="0"/>
                  </a:moveTo>
                  <a:lnTo>
                    <a:pt x="9963850" y="0"/>
                  </a:lnTo>
                  <a:lnTo>
                    <a:pt x="9963850" y="669409"/>
                  </a:lnTo>
                  <a:lnTo>
                    <a:pt x="0" y="669409"/>
                  </a:lnTo>
                  <a:lnTo>
                    <a:pt x="0" y="0"/>
                  </a:lnTo>
                  <a:close/>
                </a:path>
              </a:pathLst>
            </a:custGeom>
            <a:grpFill/>
            <a:ln w="12700" cap="flat" cmpd="sng" algn="ctr">
              <a:solidFill>
                <a:sysClr val="window" lastClr="FFFFFF">
                  <a:hueOff val="0"/>
                  <a:satOff val="0"/>
                  <a:lumOff val="0"/>
                  <a:alphaOff val="0"/>
                </a:sysClr>
              </a:solidFill>
              <a:prstDash val="solid"/>
              <a:miter lim="800000"/>
            </a:ln>
            <a:effectLst/>
          </p:spPr>
          <p:txBody>
            <a:bodyPr spcFirstLastPara="0" vert="horz" wrap="square" lIns="531344" tIns="83820" rIns="83820" bIns="83820" numCol="1" spcCol="1270" anchor="ctr" anchorCtr="0">
              <a:noAutofit/>
            </a:bodyPr>
            <a:lstStyle/>
            <a:p>
              <a:pPr lvl="0" defTabSz="1466850">
                <a:lnSpc>
                  <a:spcPct val="90000"/>
                </a:lnSpc>
                <a:spcBef>
                  <a:spcPct val="0"/>
                </a:spcBef>
                <a:spcAft>
                  <a:spcPct val="35000"/>
                </a:spcAft>
                <a:defRPr/>
              </a:pPr>
              <a:r>
                <a:rPr kumimoji="0" lang="en-US" sz="2400" b="0" i="0" u="none" strike="noStrike" kern="0" cap="none" spc="0" normalizeH="0" baseline="0" noProof="0" dirty="0">
                  <a:ln>
                    <a:noFill/>
                  </a:ln>
                  <a:solidFill>
                    <a:prstClr val="white"/>
                  </a:solidFill>
                  <a:effectLst/>
                  <a:uLnTx/>
                  <a:uFillTx/>
                  <a:latin typeface="Georgia" panose="02040502050405020303" pitchFamily="18" charset="0"/>
                </a:rPr>
                <a:t>DECLARATIVE</a:t>
              </a:r>
              <a:r>
                <a:rPr lang="en-US" sz="2400" kern="0" dirty="0">
                  <a:solidFill>
                    <a:prstClr val="white"/>
                  </a:solidFill>
                  <a:latin typeface="Georgia" panose="02040502050405020303" pitchFamily="18" charset="0"/>
                </a:rPr>
                <a:t>: it declares or states something- positive or negative </a:t>
              </a:r>
              <a:endParaRPr kumimoji="0" lang="en-US" sz="2400" b="0" i="0" u="none" strike="noStrike" kern="0" cap="none" spc="0" normalizeH="0" baseline="0" noProof="0" dirty="0">
                <a:ln>
                  <a:noFill/>
                </a:ln>
                <a:solidFill>
                  <a:prstClr val="white"/>
                </a:solidFill>
                <a:effectLst/>
                <a:uLnTx/>
                <a:uFillTx/>
                <a:latin typeface="Georgia" panose="02040502050405020303" pitchFamily="18" charset="0"/>
              </a:endParaRPr>
            </a:p>
          </p:txBody>
        </p:sp>
        <p:sp>
          <p:nvSpPr>
            <p:cNvPr id="22" name="Block Arc 21"/>
            <p:cNvSpPr/>
            <p:nvPr/>
          </p:nvSpPr>
          <p:spPr>
            <a:xfrm>
              <a:off x="-4081224" y="1071795"/>
              <a:ext cx="5858998" cy="5858998"/>
            </a:xfrm>
            <a:prstGeom prst="blockArc">
              <a:avLst>
                <a:gd name="adj1" fmla="val 18900000"/>
                <a:gd name="adj2" fmla="val 2700000"/>
                <a:gd name="adj3" fmla="val 369"/>
              </a:avLst>
            </a:prstGeom>
            <a:grpFill/>
            <a:ln w="12700" cap="flat" cmpd="sng" algn="ctr">
              <a:solidFill>
                <a:srgbClr val="A5A5A5">
                  <a:tint val="90000"/>
                  <a:hueOff val="0"/>
                  <a:satOff val="0"/>
                  <a:lumOff val="0"/>
                  <a:alphaOff val="0"/>
                </a:srgbClr>
              </a:solidFill>
              <a:prstDash val="solid"/>
              <a:miter lim="800000"/>
            </a:ln>
            <a:effectLst/>
          </p:spPr>
        </p:sp>
        <p:sp>
          <p:nvSpPr>
            <p:cNvPr id="24" name="Oval 23"/>
            <p:cNvSpPr/>
            <p:nvPr/>
          </p:nvSpPr>
          <p:spPr>
            <a:xfrm>
              <a:off x="911843" y="2076479"/>
              <a:ext cx="836762" cy="836762"/>
            </a:xfrm>
            <a:prstGeom prst="ellipse">
              <a:avLst/>
            </a:prstGeom>
            <a:grpFill/>
            <a:ln w="12700" cap="flat" cmpd="sng" algn="ctr">
              <a:solidFill>
                <a:srgbClr val="A5A5A5">
                  <a:shade val="50000"/>
                  <a:hueOff val="0"/>
                  <a:satOff val="0"/>
                  <a:lumOff val="0"/>
                  <a:alphaOff val="0"/>
                </a:srgbClr>
              </a:solidFill>
              <a:prstDash val="solid"/>
              <a:miter lim="800000"/>
            </a:ln>
            <a:effectLst/>
          </p:spPr>
        </p:sp>
        <p:sp>
          <p:nvSpPr>
            <p:cNvPr id="25" name="Freeform 24"/>
            <p:cNvSpPr/>
            <p:nvPr/>
          </p:nvSpPr>
          <p:spPr>
            <a:xfrm>
              <a:off x="1714012" y="3164444"/>
              <a:ext cx="9537084" cy="669409"/>
            </a:xfrm>
            <a:custGeom>
              <a:avLst/>
              <a:gdLst>
                <a:gd name="connsiteX0" fmla="*/ 0 w 9580062"/>
                <a:gd name="connsiteY0" fmla="*/ 0 h 669409"/>
                <a:gd name="connsiteX1" fmla="*/ 9580062 w 9580062"/>
                <a:gd name="connsiteY1" fmla="*/ 0 h 669409"/>
                <a:gd name="connsiteX2" fmla="*/ 9580062 w 9580062"/>
                <a:gd name="connsiteY2" fmla="*/ 669409 h 669409"/>
                <a:gd name="connsiteX3" fmla="*/ 0 w 9580062"/>
                <a:gd name="connsiteY3" fmla="*/ 669409 h 669409"/>
                <a:gd name="connsiteX4" fmla="*/ 0 w 9580062"/>
                <a:gd name="connsiteY4" fmla="*/ 0 h 66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0062" h="669409">
                  <a:moveTo>
                    <a:pt x="0" y="0"/>
                  </a:moveTo>
                  <a:lnTo>
                    <a:pt x="9580062" y="0"/>
                  </a:lnTo>
                  <a:lnTo>
                    <a:pt x="9580062" y="669409"/>
                  </a:lnTo>
                  <a:lnTo>
                    <a:pt x="0" y="669409"/>
                  </a:lnTo>
                  <a:lnTo>
                    <a:pt x="0" y="0"/>
                  </a:lnTo>
                  <a:close/>
                </a:path>
              </a:pathLst>
            </a:custGeom>
            <a:grpFill/>
            <a:ln w="12700" cap="flat" cmpd="sng" algn="ctr">
              <a:solidFill>
                <a:sysClr val="window" lastClr="FFFFFF">
                  <a:hueOff val="0"/>
                  <a:satOff val="0"/>
                  <a:lumOff val="0"/>
                  <a:alphaOff val="0"/>
                </a:sysClr>
              </a:solidFill>
              <a:prstDash val="solid"/>
              <a:miter lim="800000"/>
            </a:ln>
            <a:effectLst/>
          </p:spPr>
          <p:txBody>
            <a:bodyPr spcFirstLastPara="0" vert="horz" wrap="square" lIns="531344" tIns="83820" rIns="83820" bIns="83820" numCol="1" spcCol="1270" anchor="ctr" anchorCtr="0">
              <a:noAutofit/>
            </a:bodyPr>
            <a:lstStyle/>
            <a:p>
              <a:pPr lvl="0" defTabSz="1466850">
                <a:lnSpc>
                  <a:spcPct val="90000"/>
                </a:lnSpc>
                <a:spcBef>
                  <a:spcPct val="0"/>
                </a:spcBef>
                <a:spcAft>
                  <a:spcPct val="35000"/>
                </a:spcAft>
                <a:defRPr/>
              </a:pPr>
              <a:r>
                <a:rPr kumimoji="0" lang="en-US" sz="2400" b="0" i="0" u="none" strike="noStrike" kern="0" cap="none" spc="0" normalizeH="0" baseline="0" noProof="0" dirty="0">
                  <a:ln>
                    <a:noFill/>
                  </a:ln>
                  <a:solidFill>
                    <a:prstClr val="white"/>
                  </a:solidFill>
                  <a:effectLst/>
                  <a:uLnTx/>
                  <a:uFillTx/>
                  <a:latin typeface="Georgia" panose="02040502050405020303" pitchFamily="18" charset="0"/>
                </a:rPr>
                <a:t>INTERROGATIVE</a:t>
              </a:r>
              <a:r>
                <a:rPr kumimoji="0" lang="en-US" sz="2400" b="0" i="0" u="none" strike="noStrike" kern="0" cap="none" spc="0" normalizeH="0" baseline="0" noProof="0" dirty="0">
                  <a:ln>
                    <a:noFill/>
                  </a:ln>
                  <a:solidFill>
                    <a:schemeClr val="bg1"/>
                  </a:solidFill>
                  <a:effectLst/>
                  <a:uLnTx/>
                  <a:uFillTx/>
                  <a:latin typeface="Georgia" panose="02040502050405020303" pitchFamily="18" charset="0"/>
                </a:rPr>
                <a:t>: it</a:t>
              </a:r>
              <a:r>
                <a:rPr kumimoji="0" lang="en-US" sz="2400" b="0" i="0" u="none" strike="noStrike" kern="0" cap="none" spc="0" normalizeH="0" noProof="0" dirty="0">
                  <a:ln>
                    <a:noFill/>
                  </a:ln>
                  <a:solidFill>
                    <a:schemeClr val="bg1"/>
                  </a:solidFill>
                  <a:effectLst/>
                  <a:uLnTx/>
                  <a:uFillTx/>
                  <a:latin typeface="Georgia" panose="02040502050405020303" pitchFamily="18" charset="0"/>
                </a:rPr>
                <a:t> asks a question</a:t>
              </a:r>
              <a:endParaRPr lang="en-US" sz="2400" dirty="0">
                <a:solidFill>
                  <a:schemeClr val="bg1"/>
                </a:solidFill>
                <a:latin typeface="Georgia" panose="02040502050405020303" pitchFamily="18" charset="0"/>
              </a:endParaRPr>
            </a:p>
          </p:txBody>
        </p:sp>
        <p:sp>
          <p:nvSpPr>
            <p:cNvPr id="26" name="Oval 25"/>
            <p:cNvSpPr/>
            <p:nvPr/>
          </p:nvSpPr>
          <p:spPr>
            <a:xfrm>
              <a:off x="1295631" y="3080768"/>
              <a:ext cx="836762" cy="836762"/>
            </a:xfrm>
            <a:prstGeom prst="ellipse">
              <a:avLst/>
            </a:prstGeom>
            <a:grpFill/>
            <a:ln w="12700" cap="flat" cmpd="sng" algn="ctr">
              <a:solidFill>
                <a:srgbClr val="A5A5A5">
                  <a:shade val="50000"/>
                  <a:hueOff val="0"/>
                  <a:satOff val="0"/>
                  <a:lumOff val="17981"/>
                  <a:alphaOff val="0"/>
                </a:srgbClr>
              </a:solidFill>
              <a:prstDash val="solid"/>
              <a:miter lim="800000"/>
            </a:ln>
            <a:effectLst/>
          </p:spPr>
        </p:sp>
        <p:sp>
          <p:nvSpPr>
            <p:cNvPr id="27" name="Freeform 26"/>
            <p:cNvSpPr/>
            <p:nvPr/>
          </p:nvSpPr>
          <p:spPr>
            <a:xfrm>
              <a:off x="1714012" y="4168733"/>
              <a:ext cx="9580062" cy="669409"/>
            </a:xfrm>
            <a:custGeom>
              <a:avLst/>
              <a:gdLst>
                <a:gd name="connsiteX0" fmla="*/ 0 w 9580062"/>
                <a:gd name="connsiteY0" fmla="*/ 0 h 669409"/>
                <a:gd name="connsiteX1" fmla="*/ 9580062 w 9580062"/>
                <a:gd name="connsiteY1" fmla="*/ 0 h 669409"/>
                <a:gd name="connsiteX2" fmla="*/ 9580062 w 9580062"/>
                <a:gd name="connsiteY2" fmla="*/ 669409 h 669409"/>
                <a:gd name="connsiteX3" fmla="*/ 0 w 9580062"/>
                <a:gd name="connsiteY3" fmla="*/ 669409 h 669409"/>
                <a:gd name="connsiteX4" fmla="*/ 0 w 9580062"/>
                <a:gd name="connsiteY4" fmla="*/ 0 h 66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0062" h="669409">
                  <a:moveTo>
                    <a:pt x="0" y="0"/>
                  </a:moveTo>
                  <a:lnTo>
                    <a:pt x="9580062" y="0"/>
                  </a:lnTo>
                  <a:lnTo>
                    <a:pt x="9580062" y="669409"/>
                  </a:lnTo>
                  <a:lnTo>
                    <a:pt x="0" y="669409"/>
                  </a:lnTo>
                  <a:lnTo>
                    <a:pt x="0" y="0"/>
                  </a:lnTo>
                  <a:close/>
                </a:path>
              </a:pathLst>
            </a:custGeom>
            <a:grpFill/>
            <a:ln w="12700" cap="flat" cmpd="sng" algn="ctr">
              <a:solidFill>
                <a:sysClr val="window" lastClr="FFFFFF">
                  <a:hueOff val="0"/>
                  <a:satOff val="0"/>
                  <a:lumOff val="0"/>
                  <a:alphaOff val="0"/>
                </a:sysClr>
              </a:solidFill>
              <a:prstDash val="solid"/>
              <a:miter lim="800000"/>
            </a:ln>
            <a:effectLst/>
          </p:spPr>
          <p:txBody>
            <a:bodyPr spcFirstLastPara="0" vert="horz" wrap="square" lIns="531344" tIns="83820" rIns="83820" bIns="83820" numCol="1" spcCol="1270" anchor="ctr" anchorCtr="0">
              <a:noAutofit/>
            </a:bodyPr>
            <a:lstStyle/>
            <a:p>
              <a:pPr lvl="0" defTabSz="1466850">
                <a:lnSpc>
                  <a:spcPct val="90000"/>
                </a:lnSpc>
                <a:spcBef>
                  <a:spcPct val="0"/>
                </a:spcBef>
                <a:spcAft>
                  <a:spcPct val="35000"/>
                </a:spcAft>
                <a:defRPr/>
              </a:pPr>
              <a:r>
                <a:rPr kumimoji="0" lang="en-US" sz="2400" b="0" i="0" u="none" strike="noStrike" kern="0" cap="none" spc="0" normalizeH="0" baseline="0" noProof="0" dirty="0">
                  <a:ln>
                    <a:noFill/>
                  </a:ln>
                  <a:solidFill>
                    <a:prstClr val="white"/>
                  </a:solidFill>
                  <a:effectLst/>
                  <a:uLnTx/>
                  <a:uFillTx/>
                  <a:latin typeface="Georgia" panose="02040502050405020303" pitchFamily="18" charset="0"/>
                </a:rPr>
                <a:t>IMPERATIVE: </a:t>
              </a:r>
              <a:r>
                <a:rPr lang="en-US" sz="2400" dirty="0">
                  <a:solidFill>
                    <a:schemeClr val="bg1"/>
                  </a:solidFill>
                  <a:latin typeface="Georgia" panose="02040502050405020303" pitchFamily="18" charset="0"/>
                </a:rPr>
                <a:t>request, invitation, instruction or command</a:t>
              </a:r>
            </a:p>
          </p:txBody>
        </p:sp>
        <p:sp>
          <p:nvSpPr>
            <p:cNvPr id="28" name="Oval 27"/>
            <p:cNvSpPr/>
            <p:nvPr/>
          </p:nvSpPr>
          <p:spPr>
            <a:xfrm>
              <a:off x="1295631" y="4085057"/>
              <a:ext cx="836762" cy="836762"/>
            </a:xfrm>
            <a:prstGeom prst="ellipse">
              <a:avLst/>
            </a:prstGeom>
            <a:grpFill/>
            <a:ln w="12700" cap="flat" cmpd="sng" algn="ctr">
              <a:solidFill>
                <a:srgbClr val="A5A5A5">
                  <a:shade val="50000"/>
                  <a:hueOff val="0"/>
                  <a:satOff val="0"/>
                  <a:lumOff val="35962"/>
                  <a:alphaOff val="0"/>
                </a:srgbClr>
              </a:solidFill>
              <a:prstDash val="solid"/>
              <a:miter lim="800000"/>
            </a:ln>
            <a:effectLst/>
          </p:spPr>
        </p:sp>
        <p:sp>
          <p:nvSpPr>
            <p:cNvPr id="29" name="Freeform 28"/>
            <p:cNvSpPr/>
            <p:nvPr/>
          </p:nvSpPr>
          <p:spPr>
            <a:xfrm>
              <a:off x="1330224" y="5173022"/>
              <a:ext cx="9963850" cy="669409"/>
            </a:xfrm>
            <a:custGeom>
              <a:avLst/>
              <a:gdLst>
                <a:gd name="connsiteX0" fmla="*/ 0 w 9963850"/>
                <a:gd name="connsiteY0" fmla="*/ 0 h 669409"/>
                <a:gd name="connsiteX1" fmla="*/ 9963850 w 9963850"/>
                <a:gd name="connsiteY1" fmla="*/ 0 h 669409"/>
                <a:gd name="connsiteX2" fmla="*/ 9963850 w 9963850"/>
                <a:gd name="connsiteY2" fmla="*/ 669409 h 669409"/>
                <a:gd name="connsiteX3" fmla="*/ 0 w 9963850"/>
                <a:gd name="connsiteY3" fmla="*/ 669409 h 669409"/>
                <a:gd name="connsiteX4" fmla="*/ 0 w 9963850"/>
                <a:gd name="connsiteY4" fmla="*/ 0 h 669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850" h="669409">
                  <a:moveTo>
                    <a:pt x="0" y="0"/>
                  </a:moveTo>
                  <a:lnTo>
                    <a:pt x="9963850" y="0"/>
                  </a:lnTo>
                  <a:lnTo>
                    <a:pt x="9963850" y="669409"/>
                  </a:lnTo>
                  <a:lnTo>
                    <a:pt x="0" y="669409"/>
                  </a:lnTo>
                  <a:lnTo>
                    <a:pt x="0" y="0"/>
                  </a:lnTo>
                  <a:close/>
                </a:path>
              </a:pathLst>
            </a:custGeom>
            <a:grpFill/>
            <a:ln w="12700" cap="flat" cmpd="sng" algn="ctr">
              <a:solidFill>
                <a:sysClr val="window" lastClr="FFFFFF">
                  <a:hueOff val="0"/>
                  <a:satOff val="0"/>
                  <a:lumOff val="0"/>
                  <a:alphaOff val="0"/>
                </a:sysClr>
              </a:solidFill>
              <a:prstDash val="solid"/>
              <a:miter lim="800000"/>
            </a:ln>
            <a:effectLst/>
          </p:spPr>
          <p:txBody>
            <a:bodyPr spcFirstLastPara="0" vert="horz" wrap="square" lIns="531344" tIns="83820" rIns="83820" bIns="83820" numCol="1" spcCol="1270" anchor="ctr" anchorCtr="0">
              <a:noAutofit/>
            </a:bodyPr>
            <a:lstStyle/>
            <a:p>
              <a:pPr marL="0" marR="0" lvl="0" indent="0" defTabSz="1466850" eaLnBrk="1" fontAlgn="auto" latinLnBrk="0" hangingPunct="1">
                <a:lnSpc>
                  <a:spcPct val="90000"/>
                </a:lnSpc>
                <a:spcBef>
                  <a:spcPct val="0"/>
                </a:spcBef>
                <a:spcAft>
                  <a:spcPct val="3500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Georgia" panose="02040502050405020303" pitchFamily="18" charset="0"/>
                </a:rPr>
                <a:t>EXCLAMATORY:</a:t>
              </a:r>
              <a:r>
                <a:rPr kumimoji="0" lang="en-US" sz="2400" b="0" i="0" u="none" strike="noStrike" kern="0" cap="none" spc="0" normalizeH="0" noProof="0" dirty="0">
                  <a:ln>
                    <a:noFill/>
                  </a:ln>
                  <a:solidFill>
                    <a:prstClr val="white"/>
                  </a:solidFill>
                  <a:effectLst/>
                  <a:uLnTx/>
                  <a:uFillTx/>
                  <a:latin typeface="Georgia" panose="02040502050405020303" pitchFamily="18" charset="0"/>
                </a:rPr>
                <a:t> expresses strong feelings</a:t>
              </a:r>
              <a:endParaRPr kumimoji="0" lang="en-US" sz="2400" b="0" i="0" u="none" strike="noStrike" kern="0" cap="none" spc="0" normalizeH="0" baseline="0" noProof="0" dirty="0">
                <a:ln>
                  <a:noFill/>
                </a:ln>
                <a:solidFill>
                  <a:prstClr val="white"/>
                </a:solidFill>
                <a:effectLst/>
                <a:uLnTx/>
                <a:uFillTx/>
                <a:latin typeface="Georgia" panose="02040502050405020303" pitchFamily="18" charset="0"/>
              </a:endParaRPr>
            </a:p>
          </p:txBody>
        </p:sp>
        <p:sp>
          <p:nvSpPr>
            <p:cNvPr id="30" name="Oval 29"/>
            <p:cNvSpPr/>
            <p:nvPr/>
          </p:nvSpPr>
          <p:spPr>
            <a:xfrm>
              <a:off x="911843" y="5089346"/>
              <a:ext cx="836762" cy="836762"/>
            </a:xfrm>
            <a:prstGeom prst="ellipse">
              <a:avLst/>
            </a:prstGeom>
            <a:grpFill/>
            <a:ln w="12700" cap="flat" cmpd="sng" algn="ctr">
              <a:solidFill>
                <a:srgbClr val="A5A5A5">
                  <a:shade val="50000"/>
                  <a:hueOff val="0"/>
                  <a:satOff val="0"/>
                  <a:lumOff val="17981"/>
                  <a:alphaOff val="0"/>
                </a:srgbClr>
              </a:solidFill>
              <a:prstDash val="solid"/>
              <a:miter lim="800000"/>
            </a:ln>
            <a:effectLst/>
          </p:spPr>
        </p:sp>
      </p:grpSp>
      <p:sp>
        <p:nvSpPr>
          <p:cNvPr id="31" name="TextBox 30"/>
          <p:cNvSpPr txBox="1"/>
          <p:nvPr/>
        </p:nvSpPr>
        <p:spPr>
          <a:xfrm>
            <a:off x="1188619" y="2160155"/>
            <a:ext cx="612668" cy="707886"/>
          </a:xfrm>
          <a:prstGeom prst="rect">
            <a:avLst/>
          </a:prstGeom>
          <a:noFill/>
        </p:spPr>
        <p:txBody>
          <a:bodyPr wrap="none" rtlCol="0">
            <a:spAutoFit/>
          </a:bodyPr>
          <a:lstStyle/>
          <a:p>
            <a:r>
              <a:rPr lang="en-US" sz="4000" b="1" dirty="0">
                <a:solidFill>
                  <a:prstClr val="black"/>
                </a:solidFill>
                <a:latin typeface="Georgia" panose="02040502050405020303" pitchFamily="18" charset="0"/>
              </a:rPr>
              <a:t>D</a:t>
            </a:r>
          </a:p>
        </p:txBody>
      </p:sp>
      <p:sp>
        <p:nvSpPr>
          <p:cNvPr id="32" name="TextBox 31"/>
          <p:cNvSpPr txBox="1"/>
          <p:nvPr/>
        </p:nvSpPr>
        <p:spPr>
          <a:xfrm>
            <a:off x="1705970" y="3452884"/>
            <a:ext cx="184731" cy="369332"/>
          </a:xfrm>
          <a:prstGeom prst="rect">
            <a:avLst/>
          </a:prstGeom>
          <a:noFill/>
        </p:spPr>
        <p:txBody>
          <a:bodyPr wrap="none" rtlCol="0">
            <a:spAutoFit/>
          </a:bodyPr>
          <a:lstStyle/>
          <a:p>
            <a:endParaRPr lang="en-US" dirty="0">
              <a:solidFill>
                <a:prstClr val="black"/>
              </a:solidFill>
              <a:latin typeface="Georgia" panose="02040502050405020303" pitchFamily="18" charset="0"/>
            </a:endParaRPr>
          </a:p>
        </p:txBody>
      </p:sp>
      <p:sp>
        <p:nvSpPr>
          <p:cNvPr id="33" name="TextBox 32"/>
          <p:cNvSpPr txBox="1"/>
          <p:nvPr/>
        </p:nvSpPr>
        <p:spPr>
          <a:xfrm>
            <a:off x="1696086" y="3167627"/>
            <a:ext cx="413896" cy="707886"/>
          </a:xfrm>
          <a:prstGeom prst="rect">
            <a:avLst/>
          </a:prstGeom>
          <a:noFill/>
        </p:spPr>
        <p:txBody>
          <a:bodyPr wrap="none" rtlCol="0">
            <a:spAutoFit/>
          </a:bodyPr>
          <a:lstStyle/>
          <a:p>
            <a:r>
              <a:rPr lang="en-US" sz="4000" b="1" dirty="0">
                <a:solidFill>
                  <a:prstClr val="black"/>
                </a:solidFill>
                <a:latin typeface="Georgia" panose="02040502050405020303" pitchFamily="18" charset="0"/>
              </a:rPr>
              <a:t>I</a:t>
            </a:r>
          </a:p>
        </p:txBody>
      </p:sp>
      <p:sp>
        <p:nvSpPr>
          <p:cNvPr id="34" name="TextBox 33"/>
          <p:cNvSpPr txBox="1"/>
          <p:nvPr/>
        </p:nvSpPr>
        <p:spPr>
          <a:xfrm>
            <a:off x="1683753" y="4179683"/>
            <a:ext cx="413896" cy="707886"/>
          </a:xfrm>
          <a:prstGeom prst="rect">
            <a:avLst/>
          </a:prstGeom>
          <a:noFill/>
        </p:spPr>
        <p:txBody>
          <a:bodyPr wrap="none" rtlCol="0">
            <a:spAutoFit/>
          </a:bodyPr>
          <a:lstStyle/>
          <a:p>
            <a:r>
              <a:rPr lang="en-US" sz="4000" b="1" dirty="0">
                <a:solidFill>
                  <a:prstClr val="black"/>
                </a:solidFill>
                <a:latin typeface="Georgia" panose="02040502050405020303" pitchFamily="18" charset="0"/>
              </a:rPr>
              <a:t>I</a:t>
            </a:r>
          </a:p>
        </p:txBody>
      </p:sp>
      <p:sp>
        <p:nvSpPr>
          <p:cNvPr id="35" name="TextBox 34"/>
          <p:cNvSpPr txBox="1"/>
          <p:nvPr/>
        </p:nvSpPr>
        <p:spPr>
          <a:xfrm>
            <a:off x="1217473" y="5173022"/>
            <a:ext cx="554960" cy="707886"/>
          </a:xfrm>
          <a:prstGeom prst="rect">
            <a:avLst/>
          </a:prstGeom>
          <a:noFill/>
        </p:spPr>
        <p:txBody>
          <a:bodyPr wrap="none" rtlCol="0">
            <a:spAutoFit/>
          </a:bodyPr>
          <a:lstStyle/>
          <a:p>
            <a:r>
              <a:rPr lang="en-US" sz="4000" b="1" dirty="0">
                <a:solidFill>
                  <a:prstClr val="black"/>
                </a:solidFill>
                <a:latin typeface="Georgia" panose="02040502050405020303" pitchFamily="18" charset="0"/>
              </a:rPr>
              <a:t>E</a:t>
            </a:r>
          </a:p>
        </p:txBody>
      </p:sp>
    </p:spTree>
    <p:extLst>
      <p:ext uri="{BB962C8B-B14F-4D97-AF65-F5344CB8AC3E}">
        <p14:creationId xmlns:p14="http://schemas.microsoft.com/office/powerpoint/2010/main" val="52051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chemeClr val="tx1">
                    <a:lumMod val="50000"/>
                  </a:schemeClr>
                </a:solidFill>
                <a:latin typeface="Georgia" panose="02040502050405020303" pitchFamily="18" charset="0"/>
              </a:rPr>
              <a:t>EXAMPLES:</a:t>
            </a:r>
          </a:p>
        </p:txBody>
      </p:sp>
      <p:sp>
        <p:nvSpPr>
          <p:cNvPr id="3" name="Content Placeholder 2"/>
          <p:cNvSpPr>
            <a:spLocks noGrp="1"/>
          </p:cNvSpPr>
          <p:nvPr>
            <p:ph idx="1"/>
          </p:nvPr>
        </p:nvSpPr>
        <p:spPr>
          <a:xfrm>
            <a:off x="1104900" y="1364974"/>
            <a:ext cx="9982200" cy="5493026"/>
          </a:xfrm>
        </p:spPr>
        <p:txBody>
          <a:bodyPr>
            <a:noAutofit/>
          </a:bodyPr>
          <a:lstStyle/>
          <a:p>
            <a:r>
              <a:rPr lang="en-US" sz="1800" b="1" dirty="0">
                <a:solidFill>
                  <a:schemeClr val="tx1">
                    <a:lumMod val="50000"/>
                  </a:schemeClr>
                </a:solidFill>
                <a:latin typeface="Georgia" panose="02040502050405020303" pitchFamily="18" charset="0"/>
              </a:rPr>
              <a:t>Declaratives: </a:t>
            </a:r>
          </a:p>
          <a:p>
            <a:pPr lvl="1"/>
            <a:r>
              <a:rPr lang="en-US" sz="1800" dirty="0">
                <a:solidFill>
                  <a:schemeClr val="tx1">
                    <a:lumMod val="50000"/>
                  </a:schemeClr>
                </a:solidFill>
                <a:latin typeface="Georgia" panose="02040502050405020303" pitchFamily="18" charset="0"/>
              </a:rPr>
              <a:t>The hat costs $15.</a:t>
            </a:r>
          </a:p>
          <a:p>
            <a:pPr lvl="1"/>
            <a:r>
              <a:rPr lang="en-US" sz="1800" dirty="0">
                <a:solidFill>
                  <a:schemeClr val="tx1">
                    <a:lumMod val="50000"/>
                  </a:schemeClr>
                </a:solidFill>
                <a:latin typeface="Georgia" panose="02040502050405020303" pitchFamily="18" charset="0"/>
              </a:rPr>
              <a:t>I do not want to be here.</a:t>
            </a:r>
            <a:endParaRPr lang="en-US" sz="1800" b="1" dirty="0">
              <a:solidFill>
                <a:schemeClr val="tx1">
                  <a:lumMod val="50000"/>
                </a:schemeClr>
              </a:solidFill>
              <a:latin typeface="Georgia" panose="02040502050405020303" pitchFamily="18" charset="0"/>
            </a:endParaRPr>
          </a:p>
          <a:p>
            <a:r>
              <a:rPr lang="en-US" sz="1800" b="1" dirty="0">
                <a:solidFill>
                  <a:schemeClr val="tx1">
                    <a:lumMod val="50000"/>
                  </a:schemeClr>
                </a:solidFill>
                <a:latin typeface="Georgia" panose="02040502050405020303" pitchFamily="18" charset="0"/>
              </a:rPr>
              <a:t>Interrogatives:</a:t>
            </a:r>
          </a:p>
          <a:p>
            <a:pPr lvl="1"/>
            <a:r>
              <a:rPr lang="en-US" sz="1800" dirty="0">
                <a:solidFill>
                  <a:schemeClr val="tx1">
                    <a:lumMod val="50000"/>
                  </a:schemeClr>
                </a:solidFill>
                <a:latin typeface="Georgia" panose="02040502050405020303" pitchFamily="18" charset="0"/>
              </a:rPr>
              <a:t>What will happen in December 2018?</a:t>
            </a:r>
          </a:p>
          <a:p>
            <a:pPr lvl="1"/>
            <a:r>
              <a:rPr lang="en-US" sz="1800" dirty="0">
                <a:solidFill>
                  <a:schemeClr val="tx1">
                    <a:lumMod val="50000"/>
                  </a:schemeClr>
                </a:solidFill>
                <a:latin typeface="Georgia" panose="02040502050405020303" pitchFamily="18" charset="0"/>
              </a:rPr>
              <a:t>Why have you been calling me since morning?</a:t>
            </a:r>
          </a:p>
          <a:p>
            <a:r>
              <a:rPr lang="en-US" sz="1800" b="1" dirty="0">
                <a:solidFill>
                  <a:schemeClr val="tx1">
                    <a:lumMod val="50000"/>
                  </a:schemeClr>
                </a:solidFill>
                <a:latin typeface="Georgia" panose="02040502050405020303" pitchFamily="18" charset="0"/>
              </a:rPr>
              <a:t>Imperatives:</a:t>
            </a:r>
          </a:p>
          <a:p>
            <a:pPr lvl="1"/>
            <a:r>
              <a:rPr lang="en-US" sz="1800" b="1" dirty="0">
                <a:solidFill>
                  <a:schemeClr val="tx1">
                    <a:lumMod val="50000"/>
                  </a:schemeClr>
                </a:solidFill>
                <a:latin typeface="Georgia" panose="02040502050405020303" pitchFamily="18" charset="0"/>
              </a:rPr>
              <a:t>A request</a:t>
            </a:r>
            <a:r>
              <a:rPr lang="en-US" sz="1800" dirty="0">
                <a:solidFill>
                  <a:schemeClr val="tx1">
                    <a:lumMod val="50000"/>
                  </a:schemeClr>
                </a:solidFill>
                <a:latin typeface="Georgia" panose="02040502050405020303" pitchFamily="18" charset="0"/>
              </a:rPr>
              <a:t>: Pack enough clothing for the cruise.</a:t>
            </a:r>
          </a:p>
          <a:p>
            <a:pPr lvl="1"/>
            <a:r>
              <a:rPr lang="en-US" sz="1800" b="1" dirty="0">
                <a:solidFill>
                  <a:schemeClr val="tx1">
                    <a:lumMod val="50000"/>
                  </a:schemeClr>
                </a:solidFill>
                <a:latin typeface="Georgia" panose="02040502050405020303" pitchFamily="18" charset="0"/>
              </a:rPr>
              <a:t>An invitation</a:t>
            </a:r>
            <a:r>
              <a:rPr lang="en-US" sz="1800" dirty="0">
                <a:solidFill>
                  <a:schemeClr val="tx1">
                    <a:lumMod val="50000"/>
                  </a:schemeClr>
                </a:solidFill>
                <a:latin typeface="Georgia" panose="02040502050405020303" pitchFamily="18" charset="0"/>
              </a:rPr>
              <a:t>: Come by at 8, please.</a:t>
            </a:r>
          </a:p>
          <a:p>
            <a:pPr lvl="1"/>
            <a:r>
              <a:rPr lang="en-US" sz="1800" b="1" dirty="0">
                <a:solidFill>
                  <a:schemeClr val="tx1">
                    <a:lumMod val="50000"/>
                  </a:schemeClr>
                </a:solidFill>
                <a:latin typeface="Georgia" panose="02040502050405020303" pitchFamily="18" charset="0"/>
              </a:rPr>
              <a:t>A command</a:t>
            </a:r>
            <a:r>
              <a:rPr lang="en-US" sz="1800" dirty="0">
                <a:solidFill>
                  <a:schemeClr val="tx1">
                    <a:lumMod val="50000"/>
                  </a:schemeClr>
                </a:solidFill>
                <a:latin typeface="Georgia" panose="02040502050405020303" pitchFamily="18" charset="0"/>
              </a:rPr>
              <a:t>: Raise your hands and turn around.</a:t>
            </a:r>
          </a:p>
          <a:p>
            <a:pPr lvl="1"/>
            <a:r>
              <a:rPr lang="en-US" sz="1800" b="1" dirty="0">
                <a:solidFill>
                  <a:schemeClr val="tx1">
                    <a:lumMod val="50000"/>
                  </a:schemeClr>
                </a:solidFill>
                <a:latin typeface="Georgia" panose="02040502050405020303" pitchFamily="18" charset="0"/>
              </a:rPr>
              <a:t>An instruction</a:t>
            </a:r>
            <a:r>
              <a:rPr lang="en-US" sz="1800" dirty="0">
                <a:solidFill>
                  <a:schemeClr val="tx1">
                    <a:lumMod val="50000"/>
                  </a:schemeClr>
                </a:solidFill>
                <a:latin typeface="Georgia" panose="02040502050405020303" pitchFamily="18" charset="0"/>
              </a:rPr>
              <a:t>: Turn left at the intersection.</a:t>
            </a:r>
          </a:p>
          <a:p>
            <a:r>
              <a:rPr lang="en-US" sz="1800" b="1" dirty="0">
                <a:solidFill>
                  <a:schemeClr val="tx1">
                    <a:lumMod val="50000"/>
                  </a:schemeClr>
                </a:solidFill>
                <a:latin typeface="Georgia" panose="02040502050405020303" pitchFamily="18" charset="0"/>
              </a:rPr>
              <a:t>Exclamatory: </a:t>
            </a:r>
          </a:p>
          <a:p>
            <a:pPr lvl="1"/>
            <a:r>
              <a:rPr lang="en-US" sz="1800" dirty="0">
                <a:solidFill>
                  <a:schemeClr val="tx1">
                    <a:lumMod val="50000"/>
                  </a:schemeClr>
                </a:solidFill>
                <a:latin typeface="Georgia" panose="02040502050405020303" pitchFamily="18" charset="0"/>
              </a:rPr>
              <a:t>What a fool I have been!</a:t>
            </a:r>
          </a:p>
          <a:p>
            <a:pPr lvl="1"/>
            <a:r>
              <a:rPr lang="en-US" sz="1800" dirty="0">
                <a:solidFill>
                  <a:schemeClr val="tx1">
                    <a:lumMod val="50000"/>
                  </a:schemeClr>
                </a:solidFill>
                <a:latin typeface="Georgia" panose="02040502050405020303" pitchFamily="18" charset="0"/>
              </a:rPr>
              <a:t>How I hate </a:t>
            </a:r>
            <a:r>
              <a:rPr lang="en-US" sz="1800" dirty="0" err="1">
                <a:solidFill>
                  <a:schemeClr val="tx1">
                    <a:lumMod val="50000"/>
                  </a:schemeClr>
                </a:solidFill>
                <a:latin typeface="Georgia" panose="02040502050405020303" pitchFamily="18" charset="0"/>
              </a:rPr>
              <a:t>Maths</a:t>
            </a:r>
            <a:r>
              <a:rPr lang="en-US" sz="1800" dirty="0">
                <a:solidFill>
                  <a:schemeClr val="tx1">
                    <a:lumMod val="50000"/>
                  </a:schemeClr>
                </a:solidFill>
                <a:latin typeface="Georgia" panose="02040502050405020303" pitchFamily="18" charset="0"/>
              </a:rPr>
              <a:t>!</a:t>
            </a:r>
          </a:p>
          <a:p>
            <a:pPr lvl="1"/>
            <a:r>
              <a:rPr lang="en-US" sz="1800" dirty="0">
                <a:solidFill>
                  <a:schemeClr val="tx1">
                    <a:lumMod val="50000"/>
                  </a:schemeClr>
                </a:solidFill>
                <a:latin typeface="Georgia" panose="02040502050405020303" pitchFamily="18" charset="0"/>
              </a:rPr>
              <a:t>How Marvelous!</a:t>
            </a:r>
          </a:p>
          <a:p>
            <a:pPr marL="457200" lvl="1" indent="0">
              <a:buNone/>
            </a:pPr>
            <a:endParaRPr lang="en-US" sz="18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84624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left)">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left)">
                                      <p:cBhvr>
                                        <p:cTn id="46" dur="500"/>
                                        <p:tgtEl>
                                          <p:spTgt spid="3">
                                            <p:txEl>
                                              <p:pRg st="11" end="11"/>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wipe(left)">
                                      <p:cBhvr>
                                        <p:cTn id="49" dur="500"/>
                                        <p:tgtEl>
                                          <p:spTgt spid="3">
                                            <p:txEl>
                                              <p:pRg st="12" end="12"/>
                                            </p:txEl>
                                          </p:spTgt>
                                        </p:tgtEl>
                                      </p:cBhvr>
                                    </p:animEffect>
                                  </p:childTnLst>
                                </p:cTn>
                              </p:par>
                              <p:par>
                                <p:cTn id="50" presetID="22" presetClass="entr" presetSubtype="8"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wipe(left)">
                                      <p:cBhvr>
                                        <p:cTn id="52" dur="500"/>
                                        <p:tgtEl>
                                          <p:spTgt spid="3">
                                            <p:txEl>
                                              <p:pRg st="13" end="13"/>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wipe(left)">
                                      <p:cBhvr>
                                        <p:cTn id="5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065" y="76200"/>
            <a:ext cx="11359166" cy="1096962"/>
          </a:xfrm>
        </p:spPr>
        <p:txBody>
          <a:bodyPr/>
          <a:lstStyle/>
          <a:p>
            <a:r>
              <a:rPr lang="en-US" b="1" dirty="0"/>
              <a:t>ACTIVITY: Identify the sentence structural types of the following: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1. Give the orange juice to Cecilia.</a:t>
            </a:r>
          </a:p>
          <a:p>
            <a:pPr marL="0" indent="0">
              <a:buNone/>
            </a:pPr>
            <a:r>
              <a:rPr lang="en-US" dirty="0"/>
              <a:t>2. How sleepy I am!</a:t>
            </a:r>
          </a:p>
          <a:p>
            <a:pPr marL="0" indent="0">
              <a:buNone/>
            </a:pPr>
            <a:r>
              <a:rPr lang="en-US" dirty="0"/>
              <a:t>3. What a funny dream I had last night!</a:t>
            </a:r>
          </a:p>
          <a:p>
            <a:pPr marL="0" indent="0">
              <a:buNone/>
            </a:pPr>
            <a:r>
              <a:rPr lang="en-US" dirty="0"/>
              <a:t>4. I can hardly wait for the dance!</a:t>
            </a:r>
          </a:p>
          <a:p>
            <a:pPr marL="0" indent="0">
              <a:buNone/>
            </a:pPr>
            <a:r>
              <a:rPr lang="en-US" dirty="0"/>
              <a:t>5. Please don’t talk so loudly.</a:t>
            </a:r>
          </a:p>
          <a:p>
            <a:pPr marL="0" indent="0">
              <a:buNone/>
            </a:pPr>
            <a:r>
              <a:rPr lang="en-US" dirty="0"/>
              <a:t>6. Tell Ali that it’s time to get up.</a:t>
            </a:r>
          </a:p>
          <a:p>
            <a:pPr marL="0" indent="0">
              <a:buNone/>
            </a:pPr>
            <a:r>
              <a:rPr lang="en-US" dirty="0"/>
              <a:t>7. Put the timer where you’ll be sure to see it.</a:t>
            </a:r>
          </a:p>
          <a:p>
            <a:pPr marL="0" indent="0">
              <a:buNone/>
            </a:pPr>
            <a:r>
              <a:rPr lang="en-US" dirty="0"/>
              <a:t>8. I love peanut butter sandwiches.</a:t>
            </a:r>
          </a:p>
          <a:p>
            <a:pPr marL="0" indent="0">
              <a:buNone/>
            </a:pPr>
            <a:r>
              <a:rPr lang="en-US" dirty="0"/>
              <a:t>9. The toast is burning!</a:t>
            </a:r>
          </a:p>
          <a:p>
            <a:pPr marL="0" indent="0">
              <a:buNone/>
            </a:pPr>
            <a:r>
              <a:rPr lang="en-US" dirty="0"/>
              <a:t>10. Give this bottle to the baby.</a:t>
            </a:r>
          </a:p>
        </p:txBody>
      </p:sp>
    </p:spTree>
    <p:extLst>
      <p:ext uri="{BB962C8B-B14F-4D97-AF65-F5344CB8AC3E}">
        <p14:creationId xmlns:p14="http://schemas.microsoft.com/office/powerpoint/2010/main" val="262093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CONJUNCTIONS </a:t>
            </a:r>
            <a:endParaRPr lang="en-US" sz="4400" dirty="0">
              <a:solidFill>
                <a:schemeClr val="tx1">
                  <a:lumMod val="50000"/>
                </a:schemeClr>
              </a:solidFill>
            </a:endParaRPr>
          </a:p>
        </p:txBody>
      </p:sp>
      <p:sp>
        <p:nvSpPr>
          <p:cNvPr id="3" name="Content Placeholder 2"/>
          <p:cNvSpPr>
            <a:spLocks noGrp="1"/>
          </p:cNvSpPr>
          <p:nvPr>
            <p:ph idx="1"/>
          </p:nvPr>
        </p:nvSpPr>
        <p:spPr/>
        <p:txBody>
          <a:bodyPr>
            <a:normAutofit/>
          </a:bodyPr>
          <a:lstStyle/>
          <a:p>
            <a:pPr marL="0" indent="0" algn="just">
              <a:buNone/>
            </a:pPr>
            <a:r>
              <a:rPr lang="en-US" sz="2800" dirty="0">
                <a:solidFill>
                  <a:schemeClr val="tx1">
                    <a:lumMod val="50000"/>
                  </a:schemeClr>
                </a:solidFill>
                <a:latin typeface="Georgia" panose="02040502050405020303" pitchFamily="18" charset="0"/>
              </a:rPr>
              <a:t>A Conjunction connects and shows a relationship between words, phrases, or clauses. Conjunctions are always used within the sentences. They are called connectors as well.</a:t>
            </a:r>
          </a:p>
          <a:p>
            <a:pPr marL="0" indent="0" algn="just">
              <a:buNone/>
            </a:pPr>
            <a:r>
              <a:rPr lang="en-US" sz="2800" dirty="0">
                <a:solidFill>
                  <a:schemeClr val="tx1">
                    <a:lumMod val="50000"/>
                  </a:schemeClr>
                </a:solidFill>
                <a:latin typeface="Georgia" panose="02040502050405020303" pitchFamily="18" charset="0"/>
              </a:rPr>
              <a:t>For Example:  </a:t>
            </a:r>
          </a:p>
          <a:p>
            <a:pPr algn="just"/>
            <a:r>
              <a:rPr lang="en-US" sz="2800" i="1" dirty="0">
                <a:solidFill>
                  <a:schemeClr val="tx1">
                    <a:lumMod val="50000"/>
                  </a:schemeClr>
                </a:solidFill>
                <a:latin typeface="Georgia" panose="02040502050405020303" pitchFamily="18" charset="0"/>
              </a:rPr>
              <a:t>I bought pen and pencil.</a:t>
            </a:r>
          </a:p>
          <a:p>
            <a:pPr algn="just"/>
            <a:r>
              <a:rPr lang="en-US" sz="2800" i="1" dirty="0">
                <a:solidFill>
                  <a:schemeClr val="tx1">
                    <a:lumMod val="50000"/>
                  </a:schemeClr>
                </a:solidFill>
                <a:latin typeface="Georgia" panose="02040502050405020303" pitchFamily="18" charset="0"/>
              </a:rPr>
              <a:t>When you are not here, the house seems very empty.</a:t>
            </a:r>
          </a:p>
          <a:p>
            <a:pPr marL="0" indent="0" algn="just">
              <a:buNone/>
            </a:pPr>
            <a:endParaRPr lang="en-US" sz="2800" dirty="0">
              <a:solidFill>
                <a:schemeClr val="tx1">
                  <a:lumMod val="50000"/>
                </a:schemeClr>
              </a:solidFill>
            </a:endParaRPr>
          </a:p>
        </p:txBody>
      </p:sp>
    </p:spTree>
    <p:extLst>
      <p:ext uri="{BB962C8B-B14F-4D97-AF65-F5344CB8AC3E}">
        <p14:creationId xmlns:p14="http://schemas.microsoft.com/office/powerpoint/2010/main" val="166334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4" name="Freeform 3"/>
          <p:cNvSpPr/>
          <p:nvPr/>
        </p:nvSpPr>
        <p:spPr>
          <a:xfrm>
            <a:off x="8468889" y="3303915"/>
            <a:ext cx="472463" cy="3112066"/>
          </a:xfrm>
          <a:custGeom>
            <a:avLst/>
            <a:gdLst/>
            <a:ahLst/>
            <a:cxnLst/>
            <a:rect l="0" t="0" r="0" b="0"/>
            <a:pathLst>
              <a:path>
                <a:moveTo>
                  <a:pt x="0" y="0"/>
                </a:moveTo>
                <a:lnTo>
                  <a:pt x="0" y="2646400"/>
                </a:lnTo>
                <a:lnTo>
                  <a:pt x="355865" y="2646400"/>
                </a:lnTo>
              </a:path>
            </a:pathLst>
          </a:custGeom>
          <a:noFill/>
          <a:scene3d>
            <a:camera prst="orthographicFront"/>
            <a:lightRig rig="flat" dir="t"/>
          </a:scene3d>
          <a:sp3d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 name="Freeform 4"/>
          <p:cNvSpPr/>
          <p:nvPr/>
        </p:nvSpPr>
        <p:spPr>
          <a:xfrm>
            <a:off x="5891636" y="1186866"/>
            <a:ext cx="1859986" cy="806480"/>
          </a:xfrm>
          <a:custGeom>
            <a:avLst/>
            <a:gdLst/>
            <a:ahLst/>
            <a:cxnLst/>
            <a:rect l="0" t="0" r="0" b="0"/>
            <a:pathLst>
              <a:path>
                <a:moveTo>
                  <a:pt x="0" y="0"/>
                </a:moveTo>
                <a:lnTo>
                  <a:pt x="0" y="685804"/>
                </a:lnTo>
                <a:lnTo>
                  <a:pt x="1400964" y="685804"/>
                </a:lnTo>
              </a:path>
            </a:pathLst>
          </a:custGeom>
          <a:noFill/>
          <a:scene3d>
            <a:camera prst="orthographicFront"/>
            <a:lightRig rig="flat" dir="t"/>
          </a:scene3d>
          <a:sp3d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Freeform 5"/>
          <p:cNvSpPr/>
          <p:nvPr/>
        </p:nvSpPr>
        <p:spPr>
          <a:xfrm>
            <a:off x="2970111" y="3945015"/>
            <a:ext cx="207833" cy="806480"/>
          </a:xfrm>
          <a:custGeom>
            <a:avLst/>
            <a:gdLst/>
            <a:ahLst/>
            <a:cxnLst/>
            <a:rect l="0" t="0" r="0" b="0"/>
            <a:pathLst>
              <a:path>
                <a:moveTo>
                  <a:pt x="156542" y="0"/>
                </a:moveTo>
                <a:lnTo>
                  <a:pt x="156542" y="685804"/>
                </a:lnTo>
                <a:lnTo>
                  <a:pt x="0" y="685804"/>
                </a:lnTo>
              </a:path>
            </a:pathLst>
          </a:custGeom>
          <a:noFill/>
          <a:scene3d>
            <a:camera prst="orthographicFront"/>
            <a:lightRig rig="flat" dir="t"/>
          </a:scene3d>
          <a:sp3d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3126653" y="3945014"/>
            <a:ext cx="441095" cy="2518817"/>
          </a:xfrm>
          <a:custGeom>
            <a:avLst/>
            <a:gdLst/>
            <a:ahLst/>
            <a:cxnLst/>
            <a:rect l="0" t="0" r="0" b="0"/>
            <a:pathLst>
              <a:path>
                <a:moveTo>
                  <a:pt x="0" y="0"/>
                </a:moveTo>
                <a:lnTo>
                  <a:pt x="0" y="2141920"/>
                </a:lnTo>
                <a:lnTo>
                  <a:pt x="332238" y="2141920"/>
                </a:lnTo>
              </a:path>
            </a:pathLst>
          </a:custGeom>
          <a:noFill/>
          <a:scene3d>
            <a:camera prst="orthographicFront"/>
            <a:lightRig rig="flat" dir="t"/>
          </a:scene3d>
          <a:sp3d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4186788" y="1186866"/>
            <a:ext cx="2263435" cy="806480"/>
          </a:xfrm>
          <a:custGeom>
            <a:avLst/>
            <a:gdLst/>
            <a:ahLst/>
            <a:cxnLst/>
            <a:rect l="0" t="0" r="0" b="0"/>
            <a:pathLst>
              <a:path>
                <a:moveTo>
                  <a:pt x="1704846" y="0"/>
                </a:moveTo>
                <a:lnTo>
                  <a:pt x="1704846" y="685804"/>
                </a:lnTo>
                <a:lnTo>
                  <a:pt x="0" y="685804"/>
                </a:lnTo>
              </a:path>
            </a:pathLst>
          </a:custGeom>
          <a:noFill/>
          <a:scene3d>
            <a:camera prst="orthographicFront"/>
            <a:lightRig rig="flat" dir="t"/>
          </a:scene3d>
          <a:sp3d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4836562" y="752"/>
            <a:ext cx="2801530" cy="1394824"/>
          </a:xfrm>
          <a:custGeom>
            <a:avLst/>
            <a:gdLst>
              <a:gd name="connsiteX0" fmla="*/ 0 w 2110146"/>
              <a:gd name="connsiteY0" fmla="*/ 0 h 1186113"/>
              <a:gd name="connsiteX1" fmla="*/ 2110146 w 2110146"/>
              <a:gd name="connsiteY1" fmla="*/ 0 h 1186113"/>
              <a:gd name="connsiteX2" fmla="*/ 2110146 w 2110146"/>
              <a:gd name="connsiteY2" fmla="*/ 1186113 h 1186113"/>
              <a:gd name="connsiteX3" fmla="*/ 0 w 2110146"/>
              <a:gd name="connsiteY3" fmla="*/ 1186113 h 1186113"/>
              <a:gd name="connsiteX4" fmla="*/ 0 w 2110146"/>
              <a:gd name="connsiteY4" fmla="*/ 0 h 118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0146" h="1186113">
                <a:moveTo>
                  <a:pt x="0" y="0"/>
                </a:moveTo>
                <a:lnTo>
                  <a:pt x="2110146" y="0"/>
                </a:lnTo>
                <a:lnTo>
                  <a:pt x="2110146" y="1186113"/>
                </a:lnTo>
                <a:lnTo>
                  <a:pt x="0" y="1186113"/>
                </a:lnTo>
                <a:lnTo>
                  <a:pt x="0" y="0"/>
                </a:lnTo>
                <a:close/>
              </a:path>
            </a:pathLst>
          </a:custGeom>
          <a:solidFill>
            <a:srgbClr val="C0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latin typeface="Georgia" panose="02040502050405020303" pitchFamily="18" charset="0"/>
              </a:rPr>
              <a:t>TYPES OF CONJUNCTIONS</a:t>
            </a:r>
          </a:p>
        </p:txBody>
      </p:sp>
      <p:sp>
        <p:nvSpPr>
          <p:cNvPr id="10" name="Freeform 9"/>
          <p:cNvSpPr/>
          <p:nvPr/>
        </p:nvSpPr>
        <p:spPr>
          <a:xfrm>
            <a:off x="2066519" y="1499950"/>
            <a:ext cx="2814970" cy="876608"/>
          </a:xfrm>
          <a:custGeom>
            <a:avLst/>
            <a:gdLst>
              <a:gd name="connsiteX0" fmla="*/ 0 w 2120269"/>
              <a:gd name="connsiteY0" fmla="*/ 0 h 745439"/>
              <a:gd name="connsiteX1" fmla="*/ 2120269 w 2120269"/>
              <a:gd name="connsiteY1" fmla="*/ 0 h 745439"/>
              <a:gd name="connsiteX2" fmla="*/ 2120269 w 2120269"/>
              <a:gd name="connsiteY2" fmla="*/ 745439 h 745439"/>
              <a:gd name="connsiteX3" fmla="*/ 0 w 2120269"/>
              <a:gd name="connsiteY3" fmla="*/ 745439 h 745439"/>
              <a:gd name="connsiteX4" fmla="*/ 0 w 2120269"/>
              <a:gd name="connsiteY4" fmla="*/ 0 h 74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0269" h="745439">
                <a:moveTo>
                  <a:pt x="0" y="0"/>
                </a:moveTo>
                <a:lnTo>
                  <a:pt x="2120269" y="0"/>
                </a:lnTo>
                <a:lnTo>
                  <a:pt x="2120269" y="745439"/>
                </a:lnTo>
                <a:lnTo>
                  <a:pt x="0" y="745439"/>
                </a:lnTo>
                <a:lnTo>
                  <a:pt x="0" y="0"/>
                </a:lnTo>
                <a:close/>
              </a:path>
            </a:pathLst>
          </a:custGeom>
          <a:solidFill>
            <a:schemeClr val="accent2">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latin typeface="Georgia" panose="02040502050405020303" pitchFamily="18" charset="0"/>
              </a:rPr>
              <a:t>COORDINATING CONJUNCTIONS</a:t>
            </a:r>
          </a:p>
        </p:txBody>
      </p:sp>
      <p:sp>
        <p:nvSpPr>
          <p:cNvPr id="11" name="Freeform 10"/>
          <p:cNvSpPr/>
          <p:nvPr/>
        </p:nvSpPr>
        <p:spPr>
          <a:xfrm>
            <a:off x="2019191" y="2558475"/>
            <a:ext cx="2940640" cy="1630518"/>
          </a:xfrm>
          <a:custGeom>
            <a:avLst/>
            <a:gdLst>
              <a:gd name="connsiteX0" fmla="*/ 0 w 2214925"/>
              <a:gd name="connsiteY0" fmla="*/ 0 h 1386540"/>
              <a:gd name="connsiteX1" fmla="*/ 2214925 w 2214925"/>
              <a:gd name="connsiteY1" fmla="*/ 0 h 1386540"/>
              <a:gd name="connsiteX2" fmla="*/ 2214925 w 2214925"/>
              <a:gd name="connsiteY2" fmla="*/ 1386540 h 1386540"/>
              <a:gd name="connsiteX3" fmla="*/ 0 w 2214925"/>
              <a:gd name="connsiteY3" fmla="*/ 1386540 h 1386540"/>
              <a:gd name="connsiteX4" fmla="*/ 0 w 2214925"/>
              <a:gd name="connsiteY4" fmla="*/ 0 h 1386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925" h="1386540">
                <a:moveTo>
                  <a:pt x="0" y="0"/>
                </a:moveTo>
                <a:lnTo>
                  <a:pt x="2214925" y="0"/>
                </a:lnTo>
                <a:lnTo>
                  <a:pt x="2214925" y="1386540"/>
                </a:lnTo>
                <a:lnTo>
                  <a:pt x="0" y="1386540"/>
                </a:lnTo>
                <a:lnTo>
                  <a:pt x="0" y="0"/>
                </a:lnTo>
                <a:close/>
              </a:path>
            </a:pathLst>
          </a:custGeom>
          <a:solidFill>
            <a:schemeClr val="accent4">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latin typeface="Georgia" panose="02040502050405020303" pitchFamily="18" charset="0"/>
              </a:rPr>
              <a:t>Connect independent clauses, words, phrases and clauses of equal rank: noun with noun, adjective with adjective and so on.</a:t>
            </a:r>
          </a:p>
        </p:txBody>
      </p:sp>
      <p:sp>
        <p:nvSpPr>
          <p:cNvPr id="12" name="Freeform 11"/>
          <p:cNvSpPr/>
          <p:nvPr/>
        </p:nvSpPr>
        <p:spPr>
          <a:xfrm>
            <a:off x="3458892" y="5316623"/>
            <a:ext cx="3021991" cy="1811713"/>
          </a:xfrm>
          <a:custGeom>
            <a:avLst/>
            <a:gdLst>
              <a:gd name="connsiteX0" fmla="*/ 0 w 2276200"/>
              <a:gd name="connsiteY0" fmla="*/ 0 h 1540622"/>
              <a:gd name="connsiteX1" fmla="*/ 2276200 w 2276200"/>
              <a:gd name="connsiteY1" fmla="*/ 0 h 1540622"/>
              <a:gd name="connsiteX2" fmla="*/ 2276200 w 2276200"/>
              <a:gd name="connsiteY2" fmla="*/ 1540622 h 1540622"/>
              <a:gd name="connsiteX3" fmla="*/ 0 w 2276200"/>
              <a:gd name="connsiteY3" fmla="*/ 1540622 h 1540622"/>
              <a:gd name="connsiteX4" fmla="*/ 0 w 2276200"/>
              <a:gd name="connsiteY4" fmla="*/ 0 h 1540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200" h="1540622">
                <a:moveTo>
                  <a:pt x="0" y="0"/>
                </a:moveTo>
                <a:lnTo>
                  <a:pt x="2276200" y="0"/>
                </a:lnTo>
                <a:lnTo>
                  <a:pt x="2276200" y="1540622"/>
                </a:lnTo>
                <a:lnTo>
                  <a:pt x="0" y="1540622"/>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285750" lvl="0" indent="-285750" defTabSz="666750">
              <a:lnSpc>
                <a:spcPct val="90000"/>
              </a:lnSpc>
              <a:spcBef>
                <a:spcPct val="0"/>
              </a:spcBef>
              <a:spcAft>
                <a:spcPct val="35000"/>
              </a:spcAft>
              <a:buFont typeface="Arial" panose="020B0604020202020204" pitchFamily="34" charset="0"/>
              <a:buChar char="•"/>
            </a:pPr>
            <a:r>
              <a:rPr lang="en-US" sz="1500" kern="1200" dirty="0">
                <a:latin typeface="Georgia" panose="02040502050405020303" pitchFamily="18" charset="0"/>
              </a:rPr>
              <a:t>Bring a pencil and paper tomorrow.</a:t>
            </a:r>
          </a:p>
          <a:p>
            <a:pPr marL="285750" lvl="0" indent="-285750" defTabSz="666750">
              <a:lnSpc>
                <a:spcPct val="90000"/>
              </a:lnSpc>
              <a:spcBef>
                <a:spcPct val="0"/>
              </a:spcBef>
              <a:spcAft>
                <a:spcPct val="35000"/>
              </a:spcAft>
              <a:buFont typeface="Arial" panose="020B0604020202020204" pitchFamily="34" charset="0"/>
              <a:buChar char="•"/>
            </a:pPr>
            <a:r>
              <a:rPr lang="en-US" sz="1500" kern="1200" dirty="0">
                <a:latin typeface="Georgia" panose="02040502050405020303" pitchFamily="18" charset="0"/>
              </a:rPr>
              <a:t>Did she go to the store or to the game?</a:t>
            </a:r>
          </a:p>
        </p:txBody>
      </p:sp>
      <p:sp>
        <p:nvSpPr>
          <p:cNvPr id="13" name="Freeform 12"/>
          <p:cNvSpPr/>
          <p:nvPr/>
        </p:nvSpPr>
        <p:spPr>
          <a:xfrm>
            <a:off x="1184798" y="4258100"/>
            <a:ext cx="2370266" cy="876608"/>
          </a:xfrm>
          <a:custGeom>
            <a:avLst/>
            <a:gdLst>
              <a:gd name="connsiteX0" fmla="*/ 0 w 1785313"/>
              <a:gd name="connsiteY0" fmla="*/ 0 h 745439"/>
              <a:gd name="connsiteX1" fmla="*/ 1785313 w 1785313"/>
              <a:gd name="connsiteY1" fmla="*/ 0 h 745439"/>
              <a:gd name="connsiteX2" fmla="*/ 1785313 w 1785313"/>
              <a:gd name="connsiteY2" fmla="*/ 745439 h 745439"/>
              <a:gd name="connsiteX3" fmla="*/ 0 w 1785313"/>
              <a:gd name="connsiteY3" fmla="*/ 745439 h 745439"/>
              <a:gd name="connsiteX4" fmla="*/ 0 w 1785313"/>
              <a:gd name="connsiteY4" fmla="*/ 0 h 74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5313" h="745439">
                <a:moveTo>
                  <a:pt x="0" y="0"/>
                </a:moveTo>
                <a:lnTo>
                  <a:pt x="1785313" y="0"/>
                </a:lnTo>
                <a:lnTo>
                  <a:pt x="1785313" y="745439"/>
                </a:lnTo>
                <a:lnTo>
                  <a:pt x="0" y="745439"/>
                </a:lnTo>
                <a:lnTo>
                  <a:pt x="0" y="0"/>
                </a:lnTo>
                <a:close/>
              </a:path>
            </a:pathLst>
          </a:custGeom>
          <a:solidFill>
            <a:schemeClr val="accent6">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latin typeface="Georgia" panose="02040502050405020303" pitchFamily="18" charset="0"/>
              </a:rPr>
              <a:t>FANBOYS</a:t>
            </a:r>
          </a:p>
          <a:p>
            <a:pPr lvl="0" algn="ctr" defTabSz="666750">
              <a:lnSpc>
                <a:spcPct val="90000"/>
              </a:lnSpc>
              <a:spcBef>
                <a:spcPct val="0"/>
              </a:spcBef>
              <a:spcAft>
                <a:spcPct val="35000"/>
              </a:spcAft>
            </a:pPr>
            <a:r>
              <a:rPr lang="en-US" sz="1500" kern="1200" dirty="0">
                <a:latin typeface="Georgia" panose="02040502050405020303" pitchFamily="18" charset="0"/>
              </a:rPr>
              <a:t>For, And, Nor, But, Or, Yet, So.</a:t>
            </a:r>
          </a:p>
        </p:txBody>
      </p:sp>
      <p:sp>
        <p:nvSpPr>
          <p:cNvPr id="14" name="Freeform 13"/>
          <p:cNvSpPr/>
          <p:nvPr/>
        </p:nvSpPr>
        <p:spPr>
          <a:xfrm>
            <a:off x="7292600" y="1499950"/>
            <a:ext cx="3123394" cy="876608"/>
          </a:xfrm>
          <a:custGeom>
            <a:avLst/>
            <a:gdLst>
              <a:gd name="connsiteX0" fmla="*/ 0 w 2352578"/>
              <a:gd name="connsiteY0" fmla="*/ 0 h 745439"/>
              <a:gd name="connsiteX1" fmla="*/ 2352578 w 2352578"/>
              <a:gd name="connsiteY1" fmla="*/ 0 h 745439"/>
              <a:gd name="connsiteX2" fmla="*/ 2352578 w 2352578"/>
              <a:gd name="connsiteY2" fmla="*/ 745439 h 745439"/>
              <a:gd name="connsiteX3" fmla="*/ 0 w 2352578"/>
              <a:gd name="connsiteY3" fmla="*/ 745439 h 745439"/>
              <a:gd name="connsiteX4" fmla="*/ 0 w 2352578"/>
              <a:gd name="connsiteY4" fmla="*/ 0 h 74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578" h="745439">
                <a:moveTo>
                  <a:pt x="0" y="0"/>
                </a:moveTo>
                <a:lnTo>
                  <a:pt x="2352578" y="0"/>
                </a:lnTo>
                <a:lnTo>
                  <a:pt x="2352578" y="745439"/>
                </a:lnTo>
                <a:lnTo>
                  <a:pt x="0" y="745439"/>
                </a:lnTo>
                <a:lnTo>
                  <a:pt x="0" y="0"/>
                </a:lnTo>
                <a:close/>
              </a:path>
            </a:pathLst>
          </a:custGeom>
          <a:solidFill>
            <a:schemeClr val="accent2">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latin typeface="Georgia" panose="02040502050405020303" pitchFamily="18" charset="0"/>
              </a:rPr>
              <a:t>SUBORDINATING CONJUNCTIONS</a:t>
            </a:r>
          </a:p>
        </p:txBody>
      </p:sp>
      <p:sp>
        <p:nvSpPr>
          <p:cNvPr id="15" name="Freeform 14"/>
          <p:cNvSpPr/>
          <p:nvPr/>
        </p:nvSpPr>
        <p:spPr>
          <a:xfrm>
            <a:off x="7282670" y="2558475"/>
            <a:ext cx="3149759" cy="876608"/>
          </a:xfrm>
          <a:custGeom>
            <a:avLst/>
            <a:gdLst>
              <a:gd name="connsiteX0" fmla="*/ 0 w 2372436"/>
              <a:gd name="connsiteY0" fmla="*/ 0 h 745439"/>
              <a:gd name="connsiteX1" fmla="*/ 2372436 w 2372436"/>
              <a:gd name="connsiteY1" fmla="*/ 0 h 745439"/>
              <a:gd name="connsiteX2" fmla="*/ 2372436 w 2372436"/>
              <a:gd name="connsiteY2" fmla="*/ 745439 h 745439"/>
              <a:gd name="connsiteX3" fmla="*/ 0 w 2372436"/>
              <a:gd name="connsiteY3" fmla="*/ 745439 h 745439"/>
              <a:gd name="connsiteX4" fmla="*/ 0 w 2372436"/>
              <a:gd name="connsiteY4" fmla="*/ 0 h 74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436" h="745439">
                <a:moveTo>
                  <a:pt x="0" y="0"/>
                </a:moveTo>
                <a:lnTo>
                  <a:pt x="2372436" y="0"/>
                </a:lnTo>
                <a:lnTo>
                  <a:pt x="2372436" y="745439"/>
                </a:lnTo>
                <a:lnTo>
                  <a:pt x="0" y="745439"/>
                </a:lnTo>
                <a:lnTo>
                  <a:pt x="0" y="0"/>
                </a:lnTo>
                <a:close/>
              </a:path>
            </a:pathLst>
          </a:custGeom>
          <a:solidFill>
            <a:schemeClr val="accent4">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latin typeface="Georgia" panose="02040502050405020303" pitchFamily="18" charset="0"/>
              </a:rPr>
              <a:t>Connect dependent clauses with main clauses.</a:t>
            </a:r>
          </a:p>
        </p:txBody>
      </p:sp>
      <p:sp>
        <p:nvSpPr>
          <p:cNvPr id="16" name="Freeform 15"/>
          <p:cNvSpPr/>
          <p:nvPr/>
        </p:nvSpPr>
        <p:spPr>
          <a:xfrm>
            <a:off x="8824755" y="5205904"/>
            <a:ext cx="2826548" cy="1750798"/>
          </a:xfrm>
          <a:custGeom>
            <a:avLst/>
            <a:gdLst>
              <a:gd name="connsiteX0" fmla="*/ 0 w 2128990"/>
              <a:gd name="connsiteY0" fmla="*/ 0 h 1488822"/>
              <a:gd name="connsiteX1" fmla="*/ 2128990 w 2128990"/>
              <a:gd name="connsiteY1" fmla="*/ 0 h 1488822"/>
              <a:gd name="connsiteX2" fmla="*/ 2128990 w 2128990"/>
              <a:gd name="connsiteY2" fmla="*/ 1488822 h 1488822"/>
              <a:gd name="connsiteX3" fmla="*/ 0 w 2128990"/>
              <a:gd name="connsiteY3" fmla="*/ 1488822 h 1488822"/>
              <a:gd name="connsiteX4" fmla="*/ 0 w 2128990"/>
              <a:gd name="connsiteY4" fmla="*/ 0 h 1488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990" h="1488822">
                <a:moveTo>
                  <a:pt x="0" y="0"/>
                </a:moveTo>
                <a:lnTo>
                  <a:pt x="2128990" y="0"/>
                </a:lnTo>
                <a:lnTo>
                  <a:pt x="2128990" y="1488822"/>
                </a:lnTo>
                <a:lnTo>
                  <a:pt x="0" y="1488822"/>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285750" lvl="0" indent="-285750" defTabSz="666750">
              <a:lnSpc>
                <a:spcPct val="90000"/>
              </a:lnSpc>
              <a:spcBef>
                <a:spcPct val="0"/>
              </a:spcBef>
              <a:spcAft>
                <a:spcPct val="35000"/>
              </a:spcAft>
              <a:buFont typeface="Arial" panose="020B0604020202020204" pitchFamily="34" charset="0"/>
              <a:buChar char="•"/>
            </a:pPr>
            <a:r>
              <a:rPr lang="en-US" sz="1500" kern="1200" dirty="0">
                <a:latin typeface="Georgia" panose="02040502050405020303" pitchFamily="18" charset="0"/>
              </a:rPr>
              <a:t>Although she was in pain, she stayed in game.</a:t>
            </a:r>
          </a:p>
          <a:p>
            <a:pPr marL="285750" lvl="0" indent="-285750" defTabSz="666750">
              <a:lnSpc>
                <a:spcPct val="90000"/>
              </a:lnSpc>
              <a:spcBef>
                <a:spcPct val="0"/>
              </a:spcBef>
              <a:spcAft>
                <a:spcPct val="35000"/>
              </a:spcAft>
              <a:buFont typeface="Arial" panose="020B0604020202020204" pitchFamily="34" charset="0"/>
              <a:buChar char="•"/>
            </a:pPr>
            <a:r>
              <a:rPr lang="en-US" sz="1500" kern="1200" dirty="0">
                <a:latin typeface="Georgia" panose="02040502050405020303" pitchFamily="18" charset="0"/>
              </a:rPr>
              <a:t>She stayed in game because she was needed.</a:t>
            </a:r>
          </a:p>
        </p:txBody>
      </p:sp>
      <p:sp>
        <p:nvSpPr>
          <p:cNvPr id="17" name="Freeform 16"/>
          <p:cNvSpPr/>
          <p:nvPr/>
        </p:nvSpPr>
        <p:spPr>
          <a:xfrm>
            <a:off x="6048177" y="3616999"/>
            <a:ext cx="3006017" cy="1500316"/>
          </a:xfrm>
          <a:custGeom>
            <a:avLst/>
            <a:gdLst>
              <a:gd name="connsiteX0" fmla="*/ 0 w 2264168"/>
              <a:gd name="connsiteY0" fmla="*/ 0 h 1275820"/>
              <a:gd name="connsiteX1" fmla="*/ 2264168 w 2264168"/>
              <a:gd name="connsiteY1" fmla="*/ 0 h 1275820"/>
              <a:gd name="connsiteX2" fmla="*/ 2264168 w 2264168"/>
              <a:gd name="connsiteY2" fmla="*/ 1275820 h 1275820"/>
              <a:gd name="connsiteX3" fmla="*/ 0 w 2264168"/>
              <a:gd name="connsiteY3" fmla="*/ 1275820 h 1275820"/>
              <a:gd name="connsiteX4" fmla="*/ 0 w 2264168"/>
              <a:gd name="connsiteY4" fmla="*/ 0 h 127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168" h="1275820">
                <a:moveTo>
                  <a:pt x="0" y="0"/>
                </a:moveTo>
                <a:lnTo>
                  <a:pt x="2264168" y="0"/>
                </a:lnTo>
                <a:lnTo>
                  <a:pt x="2264168" y="1275820"/>
                </a:lnTo>
                <a:lnTo>
                  <a:pt x="0" y="1275820"/>
                </a:lnTo>
                <a:lnTo>
                  <a:pt x="0" y="0"/>
                </a:lnTo>
                <a:close/>
              </a:path>
            </a:pathLst>
          </a:custGeom>
          <a:solidFill>
            <a:schemeClr val="accent6">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latin typeface="Georgia" panose="02040502050405020303" pitchFamily="18" charset="0"/>
              </a:rPr>
              <a:t>After, Because, Although, as, as if, as long as, as soon as, before, if, since, till, until, when, where, whereas, wherever, whenever</a:t>
            </a:r>
          </a:p>
        </p:txBody>
      </p:sp>
      <p:sp>
        <p:nvSpPr>
          <p:cNvPr id="18" name="Freeform 17"/>
          <p:cNvSpPr/>
          <p:nvPr/>
        </p:nvSpPr>
        <p:spPr>
          <a:xfrm>
            <a:off x="8423169" y="2245389"/>
            <a:ext cx="121400" cy="368175"/>
          </a:xfrm>
          <a:custGeom>
            <a:avLst/>
            <a:gdLst/>
            <a:ahLst/>
            <a:cxnLst/>
            <a:rect l="0" t="0" r="0" b="0"/>
            <a:pathLst>
              <a:path>
                <a:moveTo>
                  <a:pt x="45720" y="0"/>
                </a:moveTo>
                <a:lnTo>
                  <a:pt x="45720" y="313084"/>
                </a:lnTo>
              </a:path>
            </a:pathLst>
          </a:custGeom>
          <a:noFill/>
          <a:scene3d>
            <a:camera prst="orthographicFront"/>
            <a:lightRig rig="flat" dir="t"/>
          </a:scene3d>
          <a:sp3d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9" name="Freeform 18"/>
          <p:cNvSpPr/>
          <p:nvPr/>
        </p:nvSpPr>
        <p:spPr>
          <a:xfrm>
            <a:off x="3080934" y="2245389"/>
            <a:ext cx="121400" cy="368175"/>
          </a:xfrm>
          <a:custGeom>
            <a:avLst/>
            <a:gdLst/>
            <a:ahLst/>
            <a:cxnLst/>
            <a:rect l="0" t="0" r="0" b="0"/>
            <a:pathLst>
              <a:path>
                <a:moveTo>
                  <a:pt x="45720" y="0"/>
                </a:moveTo>
                <a:lnTo>
                  <a:pt x="45720" y="313084"/>
                </a:lnTo>
              </a:path>
            </a:pathLst>
          </a:custGeom>
          <a:noFill/>
          <a:scene3d>
            <a:camera prst="orthographicFront"/>
            <a:lightRig rig="flat" dir="t"/>
          </a:scene3d>
          <a:sp3d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0" name="Freeform 19"/>
          <p:cNvSpPr/>
          <p:nvPr/>
        </p:nvSpPr>
        <p:spPr>
          <a:xfrm>
            <a:off x="8312346" y="3303914"/>
            <a:ext cx="207833" cy="1118333"/>
          </a:xfrm>
          <a:custGeom>
            <a:avLst/>
            <a:gdLst/>
            <a:ahLst/>
            <a:cxnLst/>
            <a:rect l="0" t="0" r="0" b="0"/>
            <a:pathLst>
              <a:path>
                <a:moveTo>
                  <a:pt x="156542" y="0"/>
                </a:moveTo>
                <a:lnTo>
                  <a:pt x="156542" y="950994"/>
                </a:lnTo>
                <a:lnTo>
                  <a:pt x="0" y="950994"/>
                </a:lnTo>
              </a:path>
            </a:pathLst>
          </a:custGeom>
          <a:noFill/>
          <a:scene3d>
            <a:camera prst="orthographicFront"/>
            <a:lightRig rig="flat" dir="t"/>
          </a:scene3d>
          <a:sp3d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08391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par>
                                <p:cTn id="19" presetID="22" presetClass="entr" presetSubtype="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500"/>
                                        <p:tgtEl>
                                          <p:spTgt spid="19"/>
                                        </p:tgtEl>
                                      </p:cBhvr>
                                    </p:animEffect>
                                  </p:childTnLst>
                                </p:cTn>
                              </p:par>
                              <p:par>
                                <p:cTn id="27" presetID="22" presetClass="entr" presetSubtype="1"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par>
                                <p:cTn id="46" presetID="22" presetClass="entr" presetSubtype="1"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up)">
                                      <p:cBhvr>
                                        <p:cTn id="48" dur="500"/>
                                        <p:tgtEl>
                                          <p:spTgt spid="4"/>
                                        </p:tgtEl>
                                      </p:cBhvr>
                                    </p:animEffect>
                                  </p:childTnLst>
                                </p:cTn>
                              </p:par>
                              <p:par>
                                <p:cTn id="49" presetID="22" presetClass="entr" presetSubtype="1"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right)">
                                      <p:cBhvr>
                                        <p:cTn id="56" dur="500"/>
                                        <p:tgtEl>
                                          <p:spTgt spid="13"/>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right)">
                                      <p:cBhvr>
                                        <p:cTn id="59" dur="500"/>
                                        <p:tgtEl>
                                          <p:spTgt spid="17"/>
                                        </p:tgtEl>
                                      </p:cBhvr>
                                    </p:animEffect>
                                  </p:childTnLst>
                                </p:cTn>
                              </p:par>
                              <p:par>
                                <p:cTn id="60" presetID="22" presetClass="entr" presetSubtype="2"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right)">
                                      <p:cBhvr>
                                        <p:cTn id="62" dur="500"/>
                                        <p:tgtEl>
                                          <p:spTgt spid="20"/>
                                        </p:tgtEl>
                                      </p:cBhvr>
                                    </p:animEffect>
                                  </p:childTnLst>
                                </p:cTn>
                              </p:par>
                              <p:par>
                                <p:cTn id="63" presetID="22" presetClass="entr" presetSubtype="2"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right)">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Coordinating conjunctions</a:t>
            </a:r>
          </a:p>
        </p:txBody>
      </p:sp>
      <p:sp>
        <p:nvSpPr>
          <p:cNvPr id="3" name="Content Placeholder 2"/>
          <p:cNvSpPr>
            <a:spLocks noGrp="1"/>
          </p:cNvSpPr>
          <p:nvPr>
            <p:ph idx="1"/>
          </p:nvPr>
        </p:nvSpPr>
        <p:spPr>
          <a:xfrm>
            <a:off x="1104899" y="1600200"/>
            <a:ext cx="10676283" cy="4946374"/>
          </a:xfrm>
        </p:spPr>
        <p:txBody>
          <a:bodyPr>
            <a:noAutofit/>
          </a:bodyPr>
          <a:lstStyle/>
          <a:p>
            <a:pPr marL="0" indent="0" algn="just">
              <a:buNone/>
            </a:pPr>
            <a:r>
              <a:rPr lang="en-US" sz="2400" dirty="0">
                <a:solidFill>
                  <a:schemeClr val="tx1">
                    <a:lumMod val="50000"/>
                  </a:schemeClr>
                </a:solidFill>
                <a:latin typeface="Georgia" panose="02040502050405020303" pitchFamily="18" charset="0"/>
              </a:rPr>
              <a:t>Coordinate or join two or more sentences, main clauses, words, or other parts of speech which are of the same syntactic importance. Also known as coordinators, coordinating conjunctions are used to give equal emphasis to a pair of main clauses.</a:t>
            </a:r>
          </a:p>
          <a:p>
            <a:pPr marL="0" indent="0" algn="just">
              <a:buNone/>
            </a:pPr>
            <a:r>
              <a:rPr lang="en-US" sz="2400" dirty="0">
                <a:solidFill>
                  <a:schemeClr val="tx1">
                    <a:lumMod val="50000"/>
                  </a:schemeClr>
                </a:solidFill>
                <a:latin typeface="Georgia" panose="02040502050405020303" pitchFamily="18" charset="0"/>
              </a:rPr>
              <a:t>Examples:</a:t>
            </a:r>
          </a:p>
          <a:p>
            <a:pPr algn="just"/>
            <a:r>
              <a:rPr lang="en-US" sz="2400" dirty="0">
                <a:solidFill>
                  <a:schemeClr val="tx1">
                    <a:lumMod val="50000"/>
                  </a:schemeClr>
                </a:solidFill>
                <a:latin typeface="Georgia" panose="02040502050405020303" pitchFamily="18" charset="0"/>
              </a:rPr>
              <a:t>You can eat your cake with a spoon </a:t>
            </a:r>
            <a:r>
              <a:rPr lang="en-US" sz="2400" i="1" dirty="0">
                <a:solidFill>
                  <a:schemeClr val="tx1">
                    <a:lumMod val="50000"/>
                  </a:schemeClr>
                </a:solidFill>
                <a:latin typeface="Georgia" panose="02040502050405020303" pitchFamily="18" charset="0"/>
              </a:rPr>
              <a:t>or </a:t>
            </a:r>
            <a:r>
              <a:rPr lang="en-US" sz="2400" dirty="0">
                <a:solidFill>
                  <a:schemeClr val="tx1">
                    <a:lumMod val="50000"/>
                  </a:schemeClr>
                </a:solidFill>
                <a:latin typeface="Georgia" panose="02040502050405020303" pitchFamily="18" charset="0"/>
              </a:rPr>
              <a:t>fork.</a:t>
            </a:r>
          </a:p>
          <a:p>
            <a:pPr algn="just"/>
            <a:r>
              <a:rPr lang="en-US" sz="2400" dirty="0">
                <a:solidFill>
                  <a:schemeClr val="tx1">
                    <a:lumMod val="50000"/>
                  </a:schemeClr>
                </a:solidFill>
                <a:latin typeface="Georgia" panose="02040502050405020303" pitchFamily="18" charset="0"/>
              </a:rPr>
              <a:t>My dog enjoys being bathed </a:t>
            </a:r>
            <a:r>
              <a:rPr lang="en-US" sz="2400" i="1" dirty="0">
                <a:solidFill>
                  <a:schemeClr val="tx1">
                    <a:lumMod val="50000"/>
                  </a:schemeClr>
                </a:solidFill>
                <a:latin typeface="Georgia" panose="02040502050405020303" pitchFamily="18" charset="0"/>
              </a:rPr>
              <a:t>but</a:t>
            </a:r>
            <a:r>
              <a:rPr lang="en-US" sz="2400" dirty="0">
                <a:solidFill>
                  <a:schemeClr val="tx1">
                    <a:lumMod val="50000"/>
                  </a:schemeClr>
                </a:solidFill>
                <a:latin typeface="Georgia" panose="02040502050405020303" pitchFamily="18" charset="0"/>
              </a:rPr>
              <a:t> hates getting his nails trimmed.</a:t>
            </a:r>
          </a:p>
          <a:p>
            <a:pPr algn="just"/>
            <a:r>
              <a:rPr lang="en-US" sz="2400" dirty="0">
                <a:solidFill>
                  <a:schemeClr val="tx1">
                    <a:lumMod val="50000"/>
                  </a:schemeClr>
                </a:solidFill>
                <a:latin typeface="Georgia" panose="02040502050405020303" pitchFamily="18" charset="0"/>
              </a:rPr>
              <a:t>Bill refuses to eat peas, </a:t>
            </a:r>
            <a:r>
              <a:rPr lang="en-US" sz="2400" i="1" dirty="0">
                <a:solidFill>
                  <a:schemeClr val="tx1">
                    <a:lumMod val="50000"/>
                  </a:schemeClr>
                </a:solidFill>
                <a:latin typeface="Georgia" panose="02040502050405020303" pitchFamily="18" charset="0"/>
              </a:rPr>
              <a:t>nor</a:t>
            </a:r>
            <a:r>
              <a:rPr lang="en-US" sz="2400" dirty="0">
                <a:solidFill>
                  <a:schemeClr val="tx1">
                    <a:lumMod val="50000"/>
                  </a:schemeClr>
                </a:solidFill>
                <a:latin typeface="Georgia" panose="02040502050405020303" pitchFamily="18" charset="0"/>
              </a:rPr>
              <a:t> will he touch carrots.</a:t>
            </a:r>
          </a:p>
          <a:p>
            <a:pPr algn="just"/>
            <a:r>
              <a:rPr lang="en-US" sz="2400" dirty="0">
                <a:solidFill>
                  <a:schemeClr val="tx1">
                    <a:lumMod val="50000"/>
                  </a:schemeClr>
                </a:solidFill>
                <a:latin typeface="Georgia" panose="02040502050405020303" pitchFamily="18" charset="0"/>
              </a:rPr>
              <a:t>I hate to waste a drop of gas, </a:t>
            </a:r>
            <a:r>
              <a:rPr lang="en-US" sz="2400" i="1" dirty="0">
                <a:solidFill>
                  <a:schemeClr val="tx1">
                    <a:lumMod val="50000"/>
                  </a:schemeClr>
                </a:solidFill>
                <a:latin typeface="Georgia" panose="02040502050405020303" pitchFamily="18" charset="0"/>
              </a:rPr>
              <a:t>for</a:t>
            </a:r>
            <a:r>
              <a:rPr lang="en-US" sz="2400" dirty="0">
                <a:solidFill>
                  <a:schemeClr val="tx1">
                    <a:lumMod val="50000"/>
                  </a:schemeClr>
                </a:solidFill>
                <a:latin typeface="Georgia" panose="02040502050405020303" pitchFamily="18" charset="0"/>
              </a:rPr>
              <a:t> it is very expensive these days.</a:t>
            </a:r>
          </a:p>
          <a:p>
            <a:pPr marL="0" indent="0" algn="just">
              <a:buNone/>
            </a:pPr>
            <a:endParaRPr lang="en-US" sz="24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270004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30128021"/>
              </p:ext>
            </p:extLst>
          </p:nvPr>
        </p:nvGraphicFramePr>
        <p:xfrm>
          <a:off x="0" y="-104501"/>
          <a:ext cx="12192000" cy="7174649"/>
        </p:xfrm>
        <a:graphic>
          <a:graphicData uri="http://schemas.openxmlformats.org/drawingml/2006/table">
            <a:tbl>
              <a:tblPr firstRow="1" bandRow="1">
                <a:tableStyleId>{F5AB1C69-6EDB-4FF4-983F-18BD219EF322}</a:tableStyleId>
              </a:tblPr>
              <a:tblGrid>
                <a:gridCol w="731520">
                  <a:extLst>
                    <a:ext uri="{9D8B030D-6E8A-4147-A177-3AD203B41FA5}">
                      <a16:colId xmlns:a16="http://schemas.microsoft.com/office/drawing/2014/main" val="2036634333"/>
                    </a:ext>
                  </a:extLst>
                </a:gridCol>
                <a:gridCol w="4781006">
                  <a:extLst>
                    <a:ext uri="{9D8B030D-6E8A-4147-A177-3AD203B41FA5}">
                      <a16:colId xmlns:a16="http://schemas.microsoft.com/office/drawing/2014/main" val="2267998448"/>
                    </a:ext>
                  </a:extLst>
                </a:gridCol>
                <a:gridCol w="6679474">
                  <a:extLst>
                    <a:ext uri="{9D8B030D-6E8A-4147-A177-3AD203B41FA5}">
                      <a16:colId xmlns:a16="http://schemas.microsoft.com/office/drawing/2014/main" val="3850828206"/>
                    </a:ext>
                  </a:extLst>
                </a:gridCol>
              </a:tblGrid>
              <a:tr h="300444">
                <a:tc>
                  <a:txBody>
                    <a:bodyPr/>
                    <a:lstStyle/>
                    <a:p>
                      <a:pPr algn="ctr"/>
                      <a:r>
                        <a:rPr lang="en-US" sz="1400" b="1" dirty="0">
                          <a:latin typeface="Georgia" panose="02040502050405020303" pitchFamily="18" charset="0"/>
                        </a:rPr>
                        <a:t>CONJUNCTIONS</a:t>
                      </a:r>
                    </a:p>
                  </a:txBody>
                  <a:tcPr/>
                </a:tc>
                <a:tc>
                  <a:txBody>
                    <a:bodyPr/>
                    <a:lstStyle/>
                    <a:p>
                      <a:pPr algn="ctr"/>
                      <a:r>
                        <a:rPr lang="en-US" sz="2200" b="1" dirty="0">
                          <a:latin typeface="Georgia" panose="02040502050405020303" pitchFamily="18" charset="0"/>
                        </a:rPr>
                        <a:t>EXPLANATION</a:t>
                      </a:r>
                    </a:p>
                  </a:txBody>
                  <a:tcPr/>
                </a:tc>
                <a:tc>
                  <a:txBody>
                    <a:bodyPr/>
                    <a:lstStyle/>
                    <a:p>
                      <a:pPr algn="ctr"/>
                      <a:r>
                        <a:rPr lang="en-US" sz="2200" b="1" dirty="0">
                          <a:latin typeface="Georgia" panose="02040502050405020303" pitchFamily="18" charset="0"/>
                        </a:rPr>
                        <a:t>EXAMPLES</a:t>
                      </a:r>
                    </a:p>
                  </a:txBody>
                  <a:tcPr/>
                </a:tc>
                <a:extLst>
                  <a:ext uri="{0D108BD9-81ED-4DB2-BD59-A6C34878D82A}">
                    <a16:rowId xmlns:a16="http://schemas.microsoft.com/office/drawing/2014/main" val="3014773514"/>
                  </a:ext>
                </a:extLst>
              </a:tr>
              <a:tr h="933542">
                <a:tc>
                  <a:txBody>
                    <a:bodyPr/>
                    <a:lstStyle/>
                    <a:p>
                      <a:pPr algn="l"/>
                      <a:r>
                        <a:rPr lang="en-US" sz="1800" b="0" dirty="0">
                          <a:latin typeface="Georgia" panose="02040502050405020303" pitchFamily="18" charset="0"/>
                        </a:rPr>
                        <a:t>FOR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means </a:t>
                      </a:r>
                      <a:r>
                        <a:rPr lang="en-US" sz="1800" b="1" dirty="0">
                          <a:latin typeface="Georgia" panose="02040502050405020303" pitchFamily="18" charset="0"/>
                        </a:rPr>
                        <a:t>because</a:t>
                      </a:r>
                      <a:r>
                        <a:rPr lang="en-US" sz="1800" b="0" dirty="0">
                          <a:latin typeface="Georgia" panose="02040502050405020303" pitchFamily="18" charset="0"/>
                        </a:rPr>
                        <a:t>. It introduces the cause of a </a:t>
                      </a:r>
                      <a:r>
                        <a:rPr lang="en-US" sz="1800" b="1" dirty="0">
                          <a:latin typeface="Georgia" panose="02040502050405020303" pitchFamily="18" charset="0"/>
                        </a:rPr>
                        <a:t>cause-effect relationship</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The car that the police seized at the crime scene had been sold in auction, for no one came forward to claim it. (The reason the car was sold was because no one claimed it.)</a:t>
                      </a:r>
                    </a:p>
                  </a:txBody>
                  <a:tcPr/>
                </a:tc>
                <a:extLst>
                  <a:ext uri="{0D108BD9-81ED-4DB2-BD59-A6C34878D82A}">
                    <a16:rowId xmlns:a16="http://schemas.microsoft.com/office/drawing/2014/main" val="3975258067"/>
                  </a:ext>
                </a:extLst>
              </a:tr>
              <a:tr h="933542">
                <a:tc>
                  <a:txBody>
                    <a:bodyPr/>
                    <a:lstStyle/>
                    <a:p>
                      <a:r>
                        <a:rPr lang="en-US" sz="1800" b="0" dirty="0">
                          <a:latin typeface="Georgia" panose="02040502050405020303" pitchFamily="18" charset="0"/>
                        </a:rPr>
                        <a:t>AND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Georgia" panose="02040502050405020303" pitchFamily="18" charset="0"/>
                        </a:rPr>
                        <a:t>adds</a:t>
                      </a:r>
                      <a:r>
                        <a:rPr lang="en-US" sz="1800" b="0" dirty="0">
                          <a:latin typeface="Georgia" panose="02040502050405020303" pitchFamily="18" charset="0"/>
                        </a:rPr>
                        <a:t> information</a:t>
                      </a:r>
                    </a:p>
                    <a:p>
                      <a:endParaRPr lang="en-US" sz="1800" b="0" dirty="0">
                        <a:latin typeface="Georgia" panose="020405020504050203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Diabetes is a serious disease, and it is becoming more common. (The second part of the sentence gives more information about diabetes)</a:t>
                      </a:r>
                    </a:p>
                  </a:txBody>
                  <a:tcPr/>
                </a:tc>
                <a:extLst>
                  <a:ext uri="{0D108BD9-81ED-4DB2-BD59-A6C34878D82A}">
                    <a16:rowId xmlns:a16="http://schemas.microsoft.com/office/drawing/2014/main" val="562473938"/>
                  </a:ext>
                </a:extLst>
              </a:tr>
              <a:tr h="653479">
                <a:tc>
                  <a:txBody>
                    <a:bodyPr/>
                    <a:lstStyle/>
                    <a:p>
                      <a:r>
                        <a:rPr lang="en-US" sz="1800" b="0" dirty="0">
                          <a:latin typeface="Georgia" panose="02040502050405020303" pitchFamily="18" charset="0"/>
                        </a:rPr>
                        <a:t>NOR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Georgia" panose="02040502050405020303" pitchFamily="18" charset="0"/>
                        </a:rPr>
                        <a:t>removes alternatives</a:t>
                      </a:r>
                      <a:r>
                        <a:rPr lang="en-US" sz="1800" b="0" dirty="0">
                          <a:latin typeface="Georgia" panose="02040502050405020303" pitchFamily="18" charset="0"/>
                        </a:rPr>
                        <a:t>. It tells what something is not, rather than what it is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The discussion was not exciting, nor was it informative. (This sentence tells us two things that the discussion was not.) </a:t>
                      </a:r>
                    </a:p>
                  </a:txBody>
                  <a:tcPr/>
                </a:tc>
                <a:extLst>
                  <a:ext uri="{0D108BD9-81ED-4DB2-BD59-A6C34878D82A}">
                    <a16:rowId xmlns:a16="http://schemas.microsoft.com/office/drawing/2014/main" val="3846081797"/>
                  </a:ext>
                </a:extLst>
              </a:tr>
              <a:tr h="933542">
                <a:tc>
                  <a:txBody>
                    <a:bodyPr/>
                    <a:lstStyle/>
                    <a:p>
                      <a:r>
                        <a:rPr lang="en-US" sz="1800" b="0" dirty="0">
                          <a:latin typeface="Georgia" panose="02040502050405020303" pitchFamily="18" charset="0"/>
                        </a:rPr>
                        <a:t>BUT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Georgia" panose="02040502050405020303" pitchFamily="18" charset="0"/>
                        </a:rPr>
                        <a:t>contradicts, offers a contrast, or introduces</a:t>
                      </a:r>
                      <a:r>
                        <a:rPr lang="en-US" sz="1800" b="0" dirty="0">
                          <a:latin typeface="Georgia" panose="02040502050405020303" pitchFamily="18" charset="0"/>
                        </a:rPr>
                        <a:t> something unexpected</a:t>
                      </a:r>
                    </a:p>
                    <a:p>
                      <a:endParaRPr lang="en-US" sz="1800" b="0" dirty="0">
                        <a:latin typeface="Georgia" panose="020405020504050203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Smoking has been linked to health problems, but many people continue to smoke. (Many people smoking contrasts with the fact that smoking causes health problems.) </a:t>
                      </a:r>
                    </a:p>
                  </a:txBody>
                  <a:tcPr/>
                </a:tc>
                <a:extLst>
                  <a:ext uri="{0D108BD9-81ED-4DB2-BD59-A6C34878D82A}">
                    <a16:rowId xmlns:a16="http://schemas.microsoft.com/office/drawing/2014/main" val="851704956"/>
                  </a:ext>
                </a:extLst>
              </a:tr>
              <a:tr h="1013438">
                <a:tc>
                  <a:txBody>
                    <a:bodyPr/>
                    <a:lstStyle/>
                    <a:p>
                      <a:r>
                        <a:rPr lang="en-US" sz="1800" b="0" dirty="0">
                          <a:latin typeface="Georgia" panose="02040502050405020303" pitchFamily="18" charset="0"/>
                        </a:rPr>
                        <a:t>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offers </a:t>
                      </a:r>
                      <a:r>
                        <a:rPr lang="en-US" sz="1800" b="1" dirty="0">
                          <a:latin typeface="Georgia" panose="02040502050405020303" pitchFamily="18" charset="0"/>
                        </a:rPr>
                        <a:t>a choice</a:t>
                      </a:r>
                    </a:p>
                    <a:p>
                      <a:endParaRPr lang="en-US" sz="1800" b="0" dirty="0">
                        <a:latin typeface="Georgia" panose="020405020504050203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The professor may give the students a take-home exam, or he will have them write research papers. (The professor has a choice: requiring an exam or a paper, but not both.) </a:t>
                      </a:r>
                    </a:p>
                  </a:txBody>
                  <a:tcPr/>
                </a:tc>
                <a:extLst>
                  <a:ext uri="{0D108BD9-81ED-4DB2-BD59-A6C34878D82A}">
                    <a16:rowId xmlns:a16="http://schemas.microsoft.com/office/drawing/2014/main" val="43932782"/>
                  </a:ext>
                </a:extLst>
              </a:tr>
              <a:tr h="962148">
                <a:tc>
                  <a:txBody>
                    <a:bodyPr/>
                    <a:lstStyle/>
                    <a:p>
                      <a:r>
                        <a:rPr lang="en-US" sz="1800" b="0" dirty="0">
                          <a:latin typeface="Georgia" panose="02040502050405020303" pitchFamily="18" charset="0"/>
                        </a:rPr>
                        <a:t>YET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expresses a </a:t>
                      </a:r>
                      <a:r>
                        <a:rPr lang="en-US" sz="1800" b="1" dirty="0">
                          <a:latin typeface="Georgia" panose="02040502050405020303" pitchFamily="18" charset="0"/>
                        </a:rPr>
                        <a:t>stronger contrast than but</a:t>
                      </a:r>
                    </a:p>
                    <a:p>
                      <a:endParaRPr lang="en-US" sz="1800" b="0" dirty="0">
                        <a:latin typeface="Georgia" panose="020405020504050203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Boris works ten hours a day, yet he has time to volunteer at a homeless shelter. (It is very surprising that Boris has time left for volunteering.) </a:t>
                      </a:r>
                    </a:p>
                  </a:txBody>
                  <a:tcPr/>
                </a:tc>
                <a:extLst>
                  <a:ext uri="{0D108BD9-81ED-4DB2-BD59-A6C34878D82A}">
                    <a16:rowId xmlns:a16="http://schemas.microsoft.com/office/drawing/2014/main" val="3696488608"/>
                  </a:ext>
                </a:extLst>
              </a:tr>
              <a:tr h="1013438">
                <a:tc>
                  <a:txBody>
                    <a:bodyPr/>
                    <a:lstStyle/>
                    <a:p>
                      <a:r>
                        <a:rPr lang="en-US" sz="1800" b="0" dirty="0">
                          <a:latin typeface="Georgia" panose="02040502050405020303" pitchFamily="18" charset="0"/>
                        </a:rPr>
                        <a:t>SO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means </a:t>
                      </a:r>
                      <a:r>
                        <a:rPr lang="en-US" sz="1800" b="1" dirty="0">
                          <a:latin typeface="Georgia" panose="02040502050405020303" pitchFamily="18" charset="0"/>
                        </a:rPr>
                        <a:t>as a result</a:t>
                      </a:r>
                      <a:r>
                        <a:rPr lang="en-US" sz="1800" b="0" dirty="0">
                          <a:latin typeface="Georgia" panose="02040502050405020303" pitchFamily="18" charset="0"/>
                        </a:rPr>
                        <a:t>. It introduces the effect of a cause-effect relationship</a:t>
                      </a:r>
                    </a:p>
                    <a:p>
                      <a:endParaRPr lang="en-US" sz="1800" b="0" dirty="0">
                        <a:latin typeface="Georgia" panose="02040502050405020303"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Georgia" panose="02040502050405020303" pitchFamily="18" charset="0"/>
                        </a:rPr>
                        <a:t>The president did not come because of illness, so someone else gave the achievement awards on her behalf. (Someone else giving the awards is the result of the president’s illness.) </a:t>
                      </a:r>
                    </a:p>
                  </a:txBody>
                  <a:tcPr/>
                </a:tc>
                <a:extLst>
                  <a:ext uri="{0D108BD9-81ED-4DB2-BD59-A6C34878D82A}">
                    <a16:rowId xmlns:a16="http://schemas.microsoft.com/office/drawing/2014/main" val="1460668652"/>
                  </a:ext>
                </a:extLst>
              </a:tr>
            </a:tbl>
          </a:graphicData>
        </a:graphic>
      </p:graphicFrame>
    </p:spTree>
    <p:extLst>
      <p:ext uri="{BB962C8B-B14F-4D97-AF65-F5344CB8AC3E}">
        <p14:creationId xmlns:p14="http://schemas.microsoft.com/office/powerpoint/2010/main" val="295672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Subordinating conjunctions</a:t>
            </a:r>
          </a:p>
        </p:txBody>
      </p:sp>
      <p:sp>
        <p:nvSpPr>
          <p:cNvPr id="3" name="Content Placeholder 2"/>
          <p:cNvSpPr>
            <a:spLocks noGrp="1"/>
          </p:cNvSpPr>
          <p:nvPr>
            <p:ph idx="1"/>
          </p:nvPr>
        </p:nvSpPr>
        <p:spPr>
          <a:xfrm>
            <a:off x="1104900" y="1600200"/>
            <a:ext cx="10755796" cy="5181600"/>
          </a:xfrm>
        </p:spPr>
        <p:txBody>
          <a:bodyPr>
            <a:noAutofit/>
          </a:bodyPr>
          <a:lstStyle/>
          <a:p>
            <a:pPr marL="0" indent="0">
              <a:buNone/>
            </a:pPr>
            <a:r>
              <a:rPr lang="en-US" sz="2800" dirty="0">
                <a:solidFill>
                  <a:schemeClr val="tx1">
                    <a:lumMod val="50000"/>
                  </a:schemeClr>
                </a:solidFill>
                <a:latin typeface="Georgia" panose="02040502050405020303" pitchFamily="18" charset="0"/>
              </a:rPr>
              <a:t>Subordinating conjunctions are essential parts of complex sentences which include at least two clauses, with one of the clauses being main (independent) and the other being subordinate (dependent).</a:t>
            </a:r>
          </a:p>
          <a:p>
            <a:pPr marL="0" indent="0">
              <a:buNone/>
            </a:pPr>
            <a:r>
              <a:rPr lang="en-US" sz="2800" dirty="0">
                <a:solidFill>
                  <a:schemeClr val="tx1">
                    <a:lumMod val="50000"/>
                  </a:schemeClr>
                </a:solidFill>
                <a:latin typeface="Georgia" panose="02040502050405020303" pitchFamily="18" charset="0"/>
              </a:rPr>
              <a:t>Examples:</a:t>
            </a:r>
          </a:p>
          <a:p>
            <a:r>
              <a:rPr lang="en-US" sz="2800" b="1" i="1" dirty="0">
                <a:solidFill>
                  <a:schemeClr val="tx1">
                    <a:lumMod val="50000"/>
                  </a:schemeClr>
                </a:solidFill>
                <a:latin typeface="Georgia" panose="02040502050405020303" pitchFamily="18" charset="0"/>
              </a:rPr>
              <a:t>As</a:t>
            </a:r>
            <a:r>
              <a:rPr lang="en-US" sz="2800" b="1" dirty="0">
                <a:solidFill>
                  <a:schemeClr val="tx1">
                    <a:lumMod val="50000"/>
                  </a:schemeClr>
                </a:solidFill>
                <a:latin typeface="Georgia" panose="02040502050405020303" pitchFamily="18" charset="0"/>
              </a:rPr>
              <a:t> </a:t>
            </a:r>
            <a:r>
              <a:rPr lang="en-US" sz="2800" dirty="0">
                <a:solidFill>
                  <a:schemeClr val="tx1">
                    <a:lumMod val="50000"/>
                  </a:schemeClr>
                </a:solidFill>
                <a:latin typeface="Georgia" panose="02040502050405020303" pitchFamily="18" charset="0"/>
              </a:rPr>
              <a:t>Sherri blew out the candles atop her birthday cake, she caught her hair on fire.</a:t>
            </a:r>
          </a:p>
          <a:p>
            <a:r>
              <a:rPr lang="en-US" sz="2800" dirty="0">
                <a:solidFill>
                  <a:schemeClr val="tx1">
                    <a:lumMod val="50000"/>
                  </a:schemeClr>
                </a:solidFill>
                <a:latin typeface="Georgia" panose="02040502050405020303" pitchFamily="18" charset="0"/>
              </a:rPr>
              <a:t>Sara begins to sneeze </a:t>
            </a:r>
            <a:r>
              <a:rPr lang="en-US" sz="2800" b="1" i="1" dirty="0">
                <a:solidFill>
                  <a:schemeClr val="tx1">
                    <a:lumMod val="50000"/>
                  </a:schemeClr>
                </a:solidFill>
                <a:latin typeface="Georgia" panose="02040502050405020303" pitchFamily="18" charset="0"/>
              </a:rPr>
              <a:t>whenever</a:t>
            </a:r>
            <a:r>
              <a:rPr lang="en-US" sz="2800" dirty="0">
                <a:solidFill>
                  <a:schemeClr val="tx1">
                    <a:lumMod val="50000"/>
                  </a:schemeClr>
                </a:solidFill>
                <a:latin typeface="Georgia" panose="02040502050405020303" pitchFamily="18" charset="0"/>
              </a:rPr>
              <a:t> she opens the window to get a breath of fresh air.</a:t>
            </a:r>
          </a:p>
          <a:p>
            <a:r>
              <a:rPr lang="en-US" sz="2800" b="1" i="1" dirty="0">
                <a:solidFill>
                  <a:schemeClr val="tx1">
                    <a:lumMod val="50000"/>
                  </a:schemeClr>
                </a:solidFill>
                <a:latin typeface="Georgia" panose="02040502050405020303" pitchFamily="18" charset="0"/>
              </a:rPr>
              <a:t>When </a:t>
            </a:r>
            <a:r>
              <a:rPr lang="en-US" sz="2800" dirty="0">
                <a:solidFill>
                  <a:schemeClr val="tx1">
                    <a:lumMod val="50000"/>
                  </a:schemeClr>
                </a:solidFill>
                <a:latin typeface="Georgia" panose="02040502050405020303" pitchFamily="18" charset="0"/>
              </a:rPr>
              <a:t>the doorbell rang, my dog </a:t>
            </a:r>
            <a:r>
              <a:rPr lang="en-US" sz="2800" dirty="0" err="1">
                <a:solidFill>
                  <a:schemeClr val="tx1">
                    <a:lumMod val="50000"/>
                  </a:schemeClr>
                </a:solidFill>
                <a:latin typeface="Georgia" panose="02040502050405020303" pitchFamily="18" charset="0"/>
              </a:rPr>
              <a:t>Skeeter</a:t>
            </a:r>
            <a:r>
              <a:rPr lang="en-US" sz="2800" dirty="0">
                <a:solidFill>
                  <a:schemeClr val="tx1">
                    <a:lumMod val="50000"/>
                  </a:schemeClr>
                </a:solidFill>
                <a:latin typeface="Georgia" panose="02040502050405020303" pitchFamily="18" charset="0"/>
              </a:rPr>
              <a:t> barked loudly.</a:t>
            </a:r>
          </a:p>
          <a:p>
            <a:pPr marL="0" indent="0">
              <a:buNone/>
            </a:pPr>
            <a:endParaRPr lang="en-US" sz="28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188891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Correlative Conjunctions</a:t>
            </a:r>
          </a:p>
        </p:txBody>
      </p:sp>
      <p:sp>
        <p:nvSpPr>
          <p:cNvPr id="3" name="Content Placeholder 2"/>
          <p:cNvSpPr>
            <a:spLocks noGrp="1"/>
          </p:cNvSpPr>
          <p:nvPr>
            <p:ph idx="1"/>
          </p:nvPr>
        </p:nvSpPr>
        <p:spPr>
          <a:xfrm>
            <a:off x="1104899" y="1600200"/>
            <a:ext cx="10530509" cy="4572000"/>
          </a:xfrm>
        </p:spPr>
        <p:txBody>
          <a:bodyPr>
            <a:normAutofit/>
          </a:bodyPr>
          <a:lstStyle/>
          <a:p>
            <a:pPr marL="0" indent="0">
              <a:buNone/>
            </a:pPr>
            <a:r>
              <a:rPr lang="en-US" sz="2400" dirty="0">
                <a:solidFill>
                  <a:schemeClr val="tx1">
                    <a:lumMod val="50000"/>
                  </a:schemeClr>
                </a:solidFill>
                <a:latin typeface="Georgia" panose="02040502050405020303" pitchFamily="18" charset="0"/>
              </a:rPr>
              <a:t>As suggested by their name, correlative conjunctions correlate, working in pairs to join phrases or words that carry equal importance within a sentence. </a:t>
            </a:r>
          </a:p>
          <a:p>
            <a:pPr marL="0" indent="0">
              <a:buNone/>
            </a:pPr>
            <a:r>
              <a:rPr lang="en-US" sz="2400" dirty="0">
                <a:solidFill>
                  <a:schemeClr val="tx1">
                    <a:lumMod val="50000"/>
                  </a:schemeClr>
                </a:solidFill>
                <a:latin typeface="Georgia" panose="02040502050405020303" pitchFamily="18" charset="0"/>
              </a:rPr>
              <a:t>Examples:</a:t>
            </a:r>
          </a:p>
          <a:p>
            <a:r>
              <a:rPr lang="en-US" sz="2400" dirty="0">
                <a:solidFill>
                  <a:schemeClr val="tx1">
                    <a:lumMod val="50000"/>
                  </a:schemeClr>
                </a:solidFill>
                <a:latin typeface="Georgia" panose="02040502050405020303" pitchFamily="18" charset="0"/>
              </a:rPr>
              <a:t>She is </a:t>
            </a:r>
            <a:r>
              <a:rPr lang="en-US" sz="2400" b="1" i="1" dirty="0">
                <a:solidFill>
                  <a:schemeClr val="tx1">
                    <a:lumMod val="50000"/>
                  </a:schemeClr>
                </a:solidFill>
                <a:latin typeface="Georgia" panose="02040502050405020303" pitchFamily="18" charset="0"/>
              </a:rPr>
              <a:t>both</a:t>
            </a:r>
            <a:r>
              <a:rPr lang="en-US" sz="2400" i="1" dirty="0">
                <a:solidFill>
                  <a:schemeClr val="tx1">
                    <a:lumMod val="50000"/>
                  </a:schemeClr>
                </a:solidFill>
                <a:latin typeface="Georgia" panose="02040502050405020303" pitchFamily="18" charset="0"/>
              </a:rPr>
              <a:t> </a:t>
            </a:r>
            <a:r>
              <a:rPr lang="en-US" sz="2400" dirty="0">
                <a:solidFill>
                  <a:schemeClr val="tx1">
                    <a:lumMod val="50000"/>
                  </a:schemeClr>
                </a:solidFill>
                <a:latin typeface="Georgia" panose="02040502050405020303" pitchFamily="18" charset="0"/>
              </a:rPr>
              <a:t>intelligent </a:t>
            </a:r>
            <a:r>
              <a:rPr lang="en-US" sz="2400" b="1" i="1" dirty="0">
                <a:solidFill>
                  <a:schemeClr val="tx1">
                    <a:lumMod val="50000"/>
                  </a:schemeClr>
                </a:solidFill>
                <a:latin typeface="Georgia" panose="02040502050405020303" pitchFamily="18" charset="0"/>
              </a:rPr>
              <a:t>and</a:t>
            </a:r>
            <a:r>
              <a:rPr lang="en-US" sz="2400" dirty="0">
                <a:solidFill>
                  <a:schemeClr val="tx1">
                    <a:lumMod val="50000"/>
                  </a:schemeClr>
                </a:solidFill>
                <a:latin typeface="Georgia" panose="02040502050405020303" pitchFamily="18" charset="0"/>
              </a:rPr>
              <a:t> beautiful.</a:t>
            </a:r>
          </a:p>
          <a:p>
            <a:r>
              <a:rPr lang="en-US" sz="2400" dirty="0">
                <a:solidFill>
                  <a:schemeClr val="tx1">
                    <a:lumMod val="50000"/>
                  </a:schemeClr>
                </a:solidFill>
                <a:latin typeface="Georgia" panose="02040502050405020303" pitchFamily="18" charset="0"/>
              </a:rPr>
              <a:t>I will </a:t>
            </a:r>
            <a:r>
              <a:rPr lang="en-US" sz="2400" b="1" i="1" dirty="0">
                <a:solidFill>
                  <a:schemeClr val="tx1">
                    <a:lumMod val="50000"/>
                  </a:schemeClr>
                </a:solidFill>
                <a:latin typeface="Georgia" panose="02040502050405020303" pitchFamily="18" charset="0"/>
              </a:rPr>
              <a:t>either</a:t>
            </a:r>
            <a:r>
              <a:rPr lang="en-US" sz="2400" i="1" dirty="0">
                <a:solidFill>
                  <a:schemeClr val="tx1">
                    <a:lumMod val="50000"/>
                  </a:schemeClr>
                </a:solidFill>
                <a:latin typeface="Georgia" panose="02040502050405020303" pitchFamily="18" charset="0"/>
              </a:rPr>
              <a:t> </a:t>
            </a:r>
            <a:r>
              <a:rPr lang="en-US" sz="2400" dirty="0">
                <a:solidFill>
                  <a:schemeClr val="tx1">
                    <a:lumMod val="50000"/>
                  </a:schemeClr>
                </a:solidFill>
                <a:latin typeface="Georgia" panose="02040502050405020303" pitchFamily="18" charset="0"/>
              </a:rPr>
              <a:t>go for a hike </a:t>
            </a:r>
            <a:r>
              <a:rPr lang="en-US" sz="2400" b="1" i="1" dirty="0">
                <a:solidFill>
                  <a:schemeClr val="tx1">
                    <a:lumMod val="50000"/>
                  </a:schemeClr>
                </a:solidFill>
                <a:latin typeface="Georgia" panose="02040502050405020303" pitchFamily="18" charset="0"/>
              </a:rPr>
              <a:t>or</a:t>
            </a:r>
            <a:r>
              <a:rPr lang="en-US" sz="2400" dirty="0">
                <a:solidFill>
                  <a:schemeClr val="tx1">
                    <a:lumMod val="50000"/>
                  </a:schemeClr>
                </a:solidFill>
                <a:latin typeface="Georgia" panose="02040502050405020303" pitchFamily="18" charset="0"/>
              </a:rPr>
              <a:t> stay home and watch TV.</a:t>
            </a:r>
          </a:p>
          <a:p>
            <a:r>
              <a:rPr lang="en-US" sz="2400" dirty="0">
                <a:solidFill>
                  <a:schemeClr val="tx1">
                    <a:lumMod val="50000"/>
                  </a:schemeClr>
                </a:solidFill>
                <a:latin typeface="Georgia" panose="02040502050405020303" pitchFamily="18" charset="0"/>
              </a:rPr>
              <a:t>Jerry is </a:t>
            </a:r>
            <a:r>
              <a:rPr lang="en-US" sz="2400" b="1" i="1" dirty="0">
                <a:solidFill>
                  <a:schemeClr val="tx1">
                    <a:lumMod val="50000"/>
                  </a:schemeClr>
                </a:solidFill>
                <a:latin typeface="Georgia" panose="02040502050405020303" pitchFamily="18" charset="0"/>
              </a:rPr>
              <a:t>neither</a:t>
            </a:r>
            <a:r>
              <a:rPr lang="en-US" sz="2400" dirty="0">
                <a:solidFill>
                  <a:schemeClr val="tx1">
                    <a:lumMod val="50000"/>
                  </a:schemeClr>
                </a:solidFill>
                <a:latin typeface="Georgia" panose="02040502050405020303" pitchFamily="18" charset="0"/>
              </a:rPr>
              <a:t> rich </a:t>
            </a:r>
            <a:r>
              <a:rPr lang="en-US" sz="2400" b="1" i="1" dirty="0">
                <a:solidFill>
                  <a:schemeClr val="tx1">
                    <a:lumMod val="50000"/>
                  </a:schemeClr>
                </a:solidFill>
                <a:latin typeface="Georgia" panose="02040502050405020303" pitchFamily="18" charset="0"/>
              </a:rPr>
              <a:t>nor</a:t>
            </a:r>
            <a:r>
              <a:rPr lang="en-US" sz="2400" dirty="0">
                <a:solidFill>
                  <a:schemeClr val="tx1">
                    <a:lumMod val="50000"/>
                  </a:schemeClr>
                </a:solidFill>
                <a:latin typeface="Georgia" panose="02040502050405020303" pitchFamily="18" charset="0"/>
              </a:rPr>
              <a:t> famous.</a:t>
            </a:r>
          </a:p>
          <a:p>
            <a:r>
              <a:rPr lang="en-US" sz="2400" dirty="0">
                <a:solidFill>
                  <a:schemeClr val="tx1">
                    <a:lumMod val="50000"/>
                  </a:schemeClr>
                </a:solidFill>
                <a:latin typeface="Georgia" panose="02040502050405020303" pitchFamily="18" charset="0"/>
              </a:rPr>
              <a:t>He is </a:t>
            </a:r>
            <a:r>
              <a:rPr lang="en-US" sz="2400" b="1" i="1" dirty="0">
                <a:solidFill>
                  <a:schemeClr val="tx1">
                    <a:lumMod val="50000"/>
                  </a:schemeClr>
                </a:solidFill>
                <a:latin typeface="Georgia" panose="02040502050405020303" pitchFamily="18" charset="0"/>
              </a:rPr>
              <a:t>not</a:t>
            </a:r>
            <a:r>
              <a:rPr lang="en-US" sz="2400" i="1" dirty="0">
                <a:solidFill>
                  <a:schemeClr val="tx1">
                    <a:lumMod val="50000"/>
                  </a:schemeClr>
                </a:solidFill>
                <a:latin typeface="Georgia" panose="02040502050405020303" pitchFamily="18" charset="0"/>
              </a:rPr>
              <a:t> only </a:t>
            </a:r>
            <a:r>
              <a:rPr lang="en-US" sz="2400" dirty="0">
                <a:solidFill>
                  <a:schemeClr val="tx1">
                    <a:lumMod val="50000"/>
                  </a:schemeClr>
                </a:solidFill>
                <a:latin typeface="Georgia" panose="02040502050405020303" pitchFamily="18" charset="0"/>
              </a:rPr>
              <a:t>intelligent </a:t>
            </a:r>
            <a:r>
              <a:rPr lang="en-US" sz="2400" b="1" i="1" dirty="0">
                <a:solidFill>
                  <a:schemeClr val="tx1">
                    <a:lumMod val="50000"/>
                  </a:schemeClr>
                </a:solidFill>
                <a:latin typeface="Georgia" panose="02040502050405020303" pitchFamily="18" charset="0"/>
              </a:rPr>
              <a:t>but</a:t>
            </a:r>
            <a:r>
              <a:rPr lang="en-US" sz="2400" i="1" dirty="0">
                <a:solidFill>
                  <a:schemeClr val="tx1">
                    <a:lumMod val="50000"/>
                  </a:schemeClr>
                </a:solidFill>
                <a:latin typeface="Georgia" panose="02040502050405020303" pitchFamily="18" charset="0"/>
              </a:rPr>
              <a:t> also </a:t>
            </a:r>
            <a:r>
              <a:rPr lang="en-US" sz="2400" dirty="0">
                <a:solidFill>
                  <a:schemeClr val="tx1">
                    <a:lumMod val="50000"/>
                  </a:schemeClr>
                </a:solidFill>
                <a:latin typeface="Georgia" panose="02040502050405020303" pitchFamily="18" charset="0"/>
              </a:rPr>
              <a:t>very funny.</a:t>
            </a:r>
          </a:p>
          <a:p>
            <a:r>
              <a:rPr lang="en-US" sz="2400" dirty="0">
                <a:solidFill>
                  <a:schemeClr val="tx1">
                    <a:lumMod val="50000"/>
                  </a:schemeClr>
                </a:solidFill>
                <a:latin typeface="Georgia" panose="02040502050405020303" pitchFamily="18" charset="0"/>
              </a:rPr>
              <a:t>Would you </a:t>
            </a:r>
            <a:r>
              <a:rPr lang="en-US" sz="2400" b="1" i="1" dirty="0">
                <a:solidFill>
                  <a:schemeClr val="tx1">
                    <a:lumMod val="50000"/>
                  </a:schemeClr>
                </a:solidFill>
                <a:latin typeface="Georgia" panose="02040502050405020303" pitchFamily="18" charset="0"/>
              </a:rPr>
              <a:t>rather</a:t>
            </a:r>
            <a:r>
              <a:rPr lang="en-US" sz="2400" dirty="0">
                <a:solidFill>
                  <a:schemeClr val="tx1">
                    <a:lumMod val="50000"/>
                  </a:schemeClr>
                </a:solidFill>
                <a:latin typeface="Georgia" panose="02040502050405020303" pitchFamily="18" charset="0"/>
              </a:rPr>
              <a:t> go shopping </a:t>
            </a:r>
            <a:r>
              <a:rPr lang="en-US" sz="2400" b="1" i="1" dirty="0">
                <a:solidFill>
                  <a:schemeClr val="tx1">
                    <a:lumMod val="50000"/>
                  </a:schemeClr>
                </a:solidFill>
                <a:latin typeface="Georgia" panose="02040502050405020303" pitchFamily="18" charset="0"/>
              </a:rPr>
              <a:t>or</a:t>
            </a:r>
            <a:r>
              <a:rPr lang="en-US" sz="2400" i="1" dirty="0">
                <a:solidFill>
                  <a:schemeClr val="tx1">
                    <a:lumMod val="50000"/>
                  </a:schemeClr>
                </a:solidFill>
                <a:latin typeface="Georgia" panose="02040502050405020303" pitchFamily="18" charset="0"/>
              </a:rPr>
              <a:t> </a:t>
            </a:r>
            <a:r>
              <a:rPr lang="en-US" sz="2400" dirty="0">
                <a:solidFill>
                  <a:schemeClr val="tx1">
                    <a:lumMod val="50000"/>
                  </a:schemeClr>
                </a:solidFill>
                <a:latin typeface="Georgia" panose="02040502050405020303" pitchFamily="18" charset="0"/>
              </a:rPr>
              <a:t>spend the day at the beach?</a:t>
            </a:r>
          </a:p>
          <a:p>
            <a:pPr marL="0" indent="0">
              <a:buNone/>
            </a:pPr>
            <a:endParaRPr lang="en-US" sz="24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79729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5219700" y="245659"/>
            <a:ext cx="1752600" cy="1075898"/>
          </a:xfrm>
          <a:custGeom>
            <a:avLst/>
            <a:gdLst>
              <a:gd name="connsiteX0" fmla="*/ 0 w 1752600"/>
              <a:gd name="connsiteY0" fmla="*/ 1075898 h 1075898"/>
              <a:gd name="connsiteX1" fmla="*/ 876297 w 1752600"/>
              <a:gd name="connsiteY1" fmla="*/ 0 h 1075898"/>
              <a:gd name="connsiteX2" fmla="*/ 876303 w 1752600"/>
              <a:gd name="connsiteY2" fmla="*/ 0 h 1075898"/>
              <a:gd name="connsiteX3" fmla="*/ 1752600 w 1752600"/>
              <a:gd name="connsiteY3" fmla="*/ 1075898 h 1075898"/>
              <a:gd name="connsiteX4" fmla="*/ 0 w 1752600"/>
              <a:gd name="connsiteY4" fmla="*/ 1075898 h 107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2600" h="1075898">
                <a:moveTo>
                  <a:pt x="0" y="1075898"/>
                </a:moveTo>
                <a:lnTo>
                  <a:pt x="876297" y="0"/>
                </a:lnTo>
                <a:lnTo>
                  <a:pt x="876303" y="0"/>
                </a:lnTo>
                <a:lnTo>
                  <a:pt x="1752600" y="1075898"/>
                </a:lnTo>
                <a:lnTo>
                  <a:pt x="0" y="1075898"/>
                </a:lnTo>
                <a:close/>
              </a:path>
            </a:pathLst>
          </a:custGeom>
          <a:solidFill>
            <a:schemeClr val="tx1">
              <a:lumMod val="50000"/>
              <a:lumOff val="5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a:solidFill>
                  <a:schemeClr val="tx1"/>
                </a:solidFill>
                <a:latin typeface="Georgia" panose="02040502050405020303" pitchFamily="18" charset="0"/>
              </a:rPr>
              <a:t>Words</a:t>
            </a:r>
          </a:p>
        </p:txBody>
      </p:sp>
      <p:sp>
        <p:nvSpPr>
          <p:cNvPr id="5" name="Freeform 4"/>
          <p:cNvSpPr/>
          <p:nvPr/>
        </p:nvSpPr>
        <p:spPr>
          <a:xfrm>
            <a:off x="4343400" y="1321557"/>
            <a:ext cx="3505200" cy="1075898"/>
          </a:xfrm>
          <a:custGeom>
            <a:avLst/>
            <a:gdLst>
              <a:gd name="connsiteX0" fmla="*/ 0 w 3505200"/>
              <a:gd name="connsiteY0" fmla="*/ 1075898 h 1075898"/>
              <a:gd name="connsiteX1" fmla="*/ 876297 w 3505200"/>
              <a:gd name="connsiteY1" fmla="*/ 0 h 1075898"/>
              <a:gd name="connsiteX2" fmla="*/ 2628903 w 3505200"/>
              <a:gd name="connsiteY2" fmla="*/ 0 h 1075898"/>
              <a:gd name="connsiteX3" fmla="*/ 3505200 w 3505200"/>
              <a:gd name="connsiteY3" fmla="*/ 1075898 h 1075898"/>
              <a:gd name="connsiteX4" fmla="*/ 0 w 3505200"/>
              <a:gd name="connsiteY4" fmla="*/ 1075898 h 107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1075898">
                <a:moveTo>
                  <a:pt x="0" y="1075898"/>
                </a:moveTo>
                <a:lnTo>
                  <a:pt x="876297" y="0"/>
                </a:lnTo>
                <a:lnTo>
                  <a:pt x="2628903" y="0"/>
                </a:lnTo>
                <a:lnTo>
                  <a:pt x="3505200" y="1075898"/>
                </a:lnTo>
                <a:lnTo>
                  <a:pt x="0" y="1075898"/>
                </a:lnTo>
                <a:close/>
              </a:path>
            </a:pathLst>
          </a:custGeom>
          <a:solidFill>
            <a:schemeClr val="tx1">
              <a:lumMod val="65000"/>
              <a:lumOff val="35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669290" tIns="55880" rIns="669290" bIns="55880" numCol="1" spcCol="1270" anchor="ctr" anchorCtr="0">
            <a:noAutofit/>
          </a:bodyPr>
          <a:lstStyle/>
          <a:p>
            <a:pPr lvl="0" algn="ctr" defTabSz="1955800">
              <a:lnSpc>
                <a:spcPct val="90000"/>
              </a:lnSpc>
              <a:spcBef>
                <a:spcPct val="0"/>
              </a:spcBef>
              <a:spcAft>
                <a:spcPct val="35000"/>
              </a:spcAft>
            </a:pPr>
            <a:r>
              <a:rPr lang="en-US" sz="4400" kern="1200" dirty="0">
                <a:latin typeface="Georgia" panose="02040502050405020303" pitchFamily="18" charset="0"/>
              </a:rPr>
              <a:t>Phrases</a:t>
            </a:r>
          </a:p>
        </p:txBody>
      </p:sp>
      <p:sp>
        <p:nvSpPr>
          <p:cNvPr id="6" name="Freeform 5"/>
          <p:cNvSpPr/>
          <p:nvPr/>
        </p:nvSpPr>
        <p:spPr>
          <a:xfrm>
            <a:off x="3467100" y="2397456"/>
            <a:ext cx="5257800" cy="1075898"/>
          </a:xfrm>
          <a:custGeom>
            <a:avLst/>
            <a:gdLst>
              <a:gd name="connsiteX0" fmla="*/ 0 w 5257800"/>
              <a:gd name="connsiteY0" fmla="*/ 1075898 h 1075898"/>
              <a:gd name="connsiteX1" fmla="*/ 876297 w 5257800"/>
              <a:gd name="connsiteY1" fmla="*/ 0 h 1075898"/>
              <a:gd name="connsiteX2" fmla="*/ 4381503 w 5257800"/>
              <a:gd name="connsiteY2" fmla="*/ 0 h 1075898"/>
              <a:gd name="connsiteX3" fmla="*/ 5257800 w 5257800"/>
              <a:gd name="connsiteY3" fmla="*/ 1075898 h 1075898"/>
              <a:gd name="connsiteX4" fmla="*/ 0 w 5257800"/>
              <a:gd name="connsiteY4" fmla="*/ 1075898 h 107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1075898">
                <a:moveTo>
                  <a:pt x="0" y="1075898"/>
                </a:moveTo>
                <a:lnTo>
                  <a:pt x="876297" y="0"/>
                </a:lnTo>
                <a:lnTo>
                  <a:pt x="4381503" y="0"/>
                </a:lnTo>
                <a:lnTo>
                  <a:pt x="5257800" y="1075898"/>
                </a:lnTo>
                <a:lnTo>
                  <a:pt x="0" y="1075898"/>
                </a:lnTo>
                <a:close/>
              </a:path>
            </a:pathLst>
          </a:custGeom>
          <a:solidFill>
            <a:schemeClr val="tx1">
              <a:lumMod val="75000"/>
              <a:lumOff val="25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75995" tIns="55880" rIns="975995" bIns="55880" numCol="1" spcCol="1270" anchor="ctr" anchorCtr="0">
            <a:noAutofit/>
          </a:bodyPr>
          <a:lstStyle/>
          <a:p>
            <a:pPr lvl="0" algn="ctr" defTabSz="1955800">
              <a:lnSpc>
                <a:spcPct val="90000"/>
              </a:lnSpc>
              <a:spcBef>
                <a:spcPct val="0"/>
              </a:spcBef>
              <a:spcAft>
                <a:spcPct val="35000"/>
              </a:spcAft>
            </a:pPr>
            <a:r>
              <a:rPr lang="en-US" sz="4400" kern="1200" dirty="0">
                <a:latin typeface="Georgia" panose="02040502050405020303" pitchFamily="18" charset="0"/>
              </a:rPr>
              <a:t>Clauses</a:t>
            </a:r>
          </a:p>
        </p:txBody>
      </p:sp>
      <p:sp>
        <p:nvSpPr>
          <p:cNvPr id="7" name="Freeform 6"/>
          <p:cNvSpPr/>
          <p:nvPr/>
        </p:nvSpPr>
        <p:spPr>
          <a:xfrm>
            <a:off x="2590800" y="3473354"/>
            <a:ext cx="7010400" cy="1075898"/>
          </a:xfrm>
          <a:custGeom>
            <a:avLst/>
            <a:gdLst>
              <a:gd name="connsiteX0" fmla="*/ 0 w 7010400"/>
              <a:gd name="connsiteY0" fmla="*/ 1075898 h 1075898"/>
              <a:gd name="connsiteX1" fmla="*/ 876297 w 7010400"/>
              <a:gd name="connsiteY1" fmla="*/ 0 h 1075898"/>
              <a:gd name="connsiteX2" fmla="*/ 6134103 w 7010400"/>
              <a:gd name="connsiteY2" fmla="*/ 0 h 1075898"/>
              <a:gd name="connsiteX3" fmla="*/ 7010400 w 7010400"/>
              <a:gd name="connsiteY3" fmla="*/ 1075898 h 1075898"/>
              <a:gd name="connsiteX4" fmla="*/ 0 w 7010400"/>
              <a:gd name="connsiteY4" fmla="*/ 1075898 h 107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10400" h="1075898">
                <a:moveTo>
                  <a:pt x="0" y="1075898"/>
                </a:moveTo>
                <a:lnTo>
                  <a:pt x="876297" y="0"/>
                </a:lnTo>
                <a:lnTo>
                  <a:pt x="6134103" y="0"/>
                </a:lnTo>
                <a:lnTo>
                  <a:pt x="7010400" y="1075898"/>
                </a:lnTo>
                <a:lnTo>
                  <a:pt x="0" y="1075898"/>
                </a:lnTo>
                <a:close/>
              </a:path>
            </a:pathLst>
          </a:custGeom>
          <a:solidFill>
            <a:schemeClr val="tx1">
              <a:lumMod val="85000"/>
              <a:lumOff val="15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282699" tIns="55880" rIns="1282701" bIns="55880" numCol="1" spcCol="1270" anchor="ctr" anchorCtr="0">
            <a:noAutofit/>
          </a:bodyPr>
          <a:lstStyle/>
          <a:p>
            <a:pPr lvl="0" algn="ctr" defTabSz="1955800">
              <a:lnSpc>
                <a:spcPct val="90000"/>
              </a:lnSpc>
              <a:spcBef>
                <a:spcPct val="0"/>
              </a:spcBef>
              <a:spcAft>
                <a:spcPct val="35000"/>
              </a:spcAft>
            </a:pPr>
            <a:r>
              <a:rPr lang="en-US" sz="4400" kern="1200" dirty="0">
                <a:latin typeface="Georgia" panose="02040502050405020303" pitchFamily="18" charset="0"/>
              </a:rPr>
              <a:t>Sentences</a:t>
            </a:r>
          </a:p>
        </p:txBody>
      </p:sp>
      <p:sp>
        <p:nvSpPr>
          <p:cNvPr id="8" name="Freeform 7"/>
          <p:cNvSpPr/>
          <p:nvPr/>
        </p:nvSpPr>
        <p:spPr>
          <a:xfrm>
            <a:off x="1714500" y="4549253"/>
            <a:ext cx="8763000" cy="1075898"/>
          </a:xfrm>
          <a:custGeom>
            <a:avLst/>
            <a:gdLst>
              <a:gd name="connsiteX0" fmla="*/ 0 w 8763000"/>
              <a:gd name="connsiteY0" fmla="*/ 1075898 h 1075898"/>
              <a:gd name="connsiteX1" fmla="*/ 876297 w 8763000"/>
              <a:gd name="connsiteY1" fmla="*/ 0 h 1075898"/>
              <a:gd name="connsiteX2" fmla="*/ 7886703 w 8763000"/>
              <a:gd name="connsiteY2" fmla="*/ 0 h 1075898"/>
              <a:gd name="connsiteX3" fmla="*/ 8763000 w 8763000"/>
              <a:gd name="connsiteY3" fmla="*/ 1075898 h 1075898"/>
              <a:gd name="connsiteX4" fmla="*/ 0 w 8763000"/>
              <a:gd name="connsiteY4" fmla="*/ 1075898 h 107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0" h="1075898">
                <a:moveTo>
                  <a:pt x="0" y="1075898"/>
                </a:moveTo>
                <a:lnTo>
                  <a:pt x="876297" y="0"/>
                </a:lnTo>
                <a:lnTo>
                  <a:pt x="7886703" y="0"/>
                </a:lnTo>
                <a:lnTo>
                  <a:pt x="8763000" y="1075898"/>
                </a:lnTo>
                <a:lnTo>
                  <a:pt x="0" y="1075898"/>
                </a:lnTo>
                <a:close/>
              </a:path>
            </a:pathLst>
          </a:custGeom>
          <a:solidFill>
            <a:schemeClr val="tx1">
              <a:lumMod val="95000"/>
              <a:lumOff val="5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589404" tIns="55880" rIns="1589406" bIns="55880" numCol="1" spcCol="1270" anchor="ctr" anchorCtr="0">
            <a:noAutofit/>
          </a:bodyPr>
          <a:lstStyle/>
          <a:p>
            <a:pPr lvl="0" algn="ctr" defTabSz="1955800">
              <a:lnSpc>
                <a:spcPct val="90000"/>
              </a:lnSpc>
              <a:spcBef>
                <a:spcPct val="0"/>
              </a:spcBef>
              <a:spcAft>
                <a:spcPct val="35000"/>
              </a:spcAft>
            </a:pPr>
            <a:r>
              <a:rPr lang="en-US" sz="4400" kern="1200" dirty="0">
                <a:latin typeface="Georgia" panose="02040502050405020303" pitchFamily="18" charset="0"/>
              </a:rPr>
              <a:t>Paragraph</a:t>
            </a:r>
          </a:p>
        </p:txBody>
      </p:sp>
      <p:sp>
        <p:nvSpPr>
          <p:cNvPr id="9" name="Freeform 8"/>
          <p:cNvSpPr/>
          <p:nvPr/>
        </p:nvSpPr>
        <p:spPr>
          <a:xfrm>
            <a:off x="838200" y="5625151"/>
            <a:ext cx="10515600" cy="1075898"/>
          </a:xfrm>
          <a:custGeom>
            <a:avLst/>
            <a:gdLst>
              <a:gd name="connsiteX0" fmla="*/ 0 w 10515600"/>
              <a:gd name="connsiteY0" fmla="*/ 1075898 h 1075898"/>
              <a:gd name="connsiteX1" fmla="*/ 876297 w 10515600"/>
              <a:gd name="connsiteY1" fmla="*/ 0 h 1075898"/>
              <a:gd name="connsiteX2" fmla="*/ 9639303 w 10515600"/>
              <a:gd name="connsiteY2" fmla="*/ 0 h 1075898"/>
              <a:gd name="connsiteX3" fmla="*/ 10515600 w 10515600"/>
              <a:gd name="connsiteY3" fmla="*/ 1075898 h 1075898"/>
              <a:gd name="connsiteX4" fmla="*/ 0 w 10515600"/>
              <a:gd name="connsiteY4" fmla="*/ 1075898 h 107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1075898">
                <a:moveTo>
                  <a:pt x="0" y="1075898"/>
                </a:moveTo>
                <a:lnTo>
                  <a:pt x="876297" y="0"/>
                </a:lnTo>
                <a:lnTo>
                  <a:pt x="9639303" y="0"/>
                </a:lnTo>
                <a:lnTo>
                  <a:pt x="10515600" y="1075898"/>
                </a:lnTo>
                <a:lnTo>
                  <a:pt x="0" y="1075898"/>
                </a:lnTo>
                <a:close/>
              </a:path>
            </a:pathLst>
          </a:custGeom>
          <a:solidFill>
            <a:schemeClr val="tx1"/>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896109" tIns="55880" rIns="1896111" bIns="55880" numCol="1" spcCol="1270" anchor="ctr" anchorCtr="0">
            <a:noAutofit/>
          </a:bodyPr>
          <a:lstStyle/>
          <a:p>
            <a:pPr lvl="0" algn="ctr" defTabSz="1955800">
              <a:lnSpc>
                <a:spcPct val="90000"/>
              </a:lnSpc>
              <a:spcBef>
                <a:spcPct val="0"/>
              </a:spcBef>
              <a:spcAft>
                <a:spcPct val="35000"/>
              </a:spcAft>
            </a:pPr>
            <a:r>
              <a:rPr lang="en-US" sz="4400" kern="1200" dirty="0">
                <a:latin typeface="Georgia" panose="02040502050405020303" pitchFamily="18" charset="0"/>
              </a:rPr>
              <a:t>Essays/compositions</a:t>
            </a:r>
          </a:p>
        </p:txBody>
      </p:sp>
      <p:sp>
        <p:nvSpPr>
          <p:cNvPr id="10" name="Rectangle 9"/>
          <p:cNvSpPr/>
          <p:nvPr/>
        </p:nvSpPr>
        <p:spPr>
          <a:xfrm rot="18566782">
            <a:off x="-1264966" y="2826659"/>
            <a:ext cx="8166403"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WRITING BUILDING BLOCKS</a:t>
            </a:r>
          </a:p>
        </p:txBody>
      </p:sp>
    </p:spTree>
    <p:extLst>
      <p:ext uri="{BB962C8B-B14F-4D97-AF65-F5344CB8AC3E}">
        <p14:creationId xmlns:p14="http://schemas.microsoft.com/office/powerpoint/2010/main" val="230539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2183" y="897973"/>
            <a:ext cx="10515600" cy="4351338"/>
          </a:xfrm>
        </p:spPr>
        <p:txBody>
          <a:bodyPr/>
          <a:lstStyle/>
          <a:p>
            <a:pPr marL="0" lvl="0" indent="0">
              <a:spcBef>
                <a:spcPts val="1800"/>
              </a:spcBef>
              <a:buNone/>
            </a:pPr>
            <a:endParaRPr lang="en-US" sz="5400" b="1" dirty="0">
              <a:solidFill>
                <a:prstClr val="black"/>
              </a:solidFill>
              <a:latin typeface="Calibri Light" panose="020F0302020204030204"/>
            </a:endParaRPr>
          </a:p>
          <a:p>
            <a:pPr lvl="0">
              <a:spcBef>
                <a:spcPts val="1800"/>
              </a:spcBef>
              <a:buFont typeface="Wingdings" panose="05000000000000000000" pitchFamily="2" charset="2"/>
              <a:buChar char="Ø"/>
            </a:pPr>
            <a:r>
              <a:rPr lang="en-US" sz="5400" b="1" dirty="0">
                <a:solidFill>
                  <a:prstClr val="black"/>
                </a:solidFill>
                <a:latin typeface="Calibri Light" panose="020F0302020204030204"/>
              </a:rPr>
              <a:t>ACTIVITY IS ON PAGE NUMBERS </a:t>
            </a:r>
            <a:r>
              <a:rPr lang="en-US" sz="5400" b="1" dirty="0"/>
              <a:t>74, 75, &amp; 77</a:t>
            </a:r>
            <a:endParaRPr lang="en-US" dirty="0"/>
          </a:p>
        </p:txBody>
      </p:sp>
    </p:spTree>
    <p:extLst>
      <p:ext uri="{BB962C8B-B14F-4D97-AF65-F5344CB8AC3E}">
        <p14:creationId xmlns:p14="http://schemas.microsoft.com/office/powerpoint/2010/main" val="4291342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70" y="76200"/>
            <a:ext cx="11317356" cy="1262270"/>
          </a:xfrm>
        </p:spPr>
        <p:txBody>
          <a:bodyPr>
            <a:noAutofit/>
          </a:bodyPr>
          <a:lstStyle/>
          <a:p>
            <a:r>
              <a:rPr lang="en-US" sz="4400" b="1" i="1" dirty="0">
                <a:solidFill>
                  <a:schemeClr val="tx1">
                    <a:lumMod val="50000"/>
                  </a:schemeClr>
                </a:solidFill>
                <a:latin typeface="Georgia" panose="02040502050405020303" pitchFamily="18" charset="0"/>
              </a:rPr>
              <a:t>Conjunctive adverbs/Transitional Words: (Transitional Words)</a:t>
            </a:r>
          </a:p>
        </p:txBody>
      </p:sp>
      <p:sp>
        <p:nvSpPr>
          <p:cNvPr id="3" name="Content Placeholder 2"/>
          <p:cNvSpPr>
            <a:spLocks noGrp="1"/>
          </p:cNvSpPr>
          <p:nvPr>
            <p:ph idx="1"/>
          </p:nvPr>
        </p:nvSpPr>
        <p:spPr>
          <a:xfrm>
            <a:off x="318052" y="1600200"/>
            <a:ext cx="11595652" cy="5078896"/>
          </a:xfrm>
        </p:spPr>
        <p:txBody>
          <a:bodyPr>
            <a:noAutofit/>
          </a:bodyPr>
          <a:lstStyle/>
          <a:p>
            <a:pPr marL="0" indent="0">
              <a:buNone/>
            </a:pPr>
            <a:r>
              <a:rPr lang="en-US" sz="2200" dirty="0">
                <a:solidFill>
                  <a:schemeClr val="tx1">
                    <a:lumMod val="50000"/>
                  </a:schemeClr>
                </a:solidFill>
                <a:latin typeface="Georgia" panose="02040502050405020303" pitchFamily="18" charset="0"/>
              </a:rPr>
              <a:t>Conjunctive adverbs are parts of speech that are used to connect one clause to another. They are also used to show sequence, contrast, cause and effect, and other relationships.</a:t>
            </a:r>
          </a:p>
          <a:p>
            <a:pPr marL="0" indent="0">
              <a:buNone/>
            </a:pPr>
            <a:r>
              <a:rPr lang="en-US" sz="2200" dirty="0">
                <a:solidFill>
                  <a:schemeClr val="tx1">
                    <a:lumMod val="50000"/>
                  </a:schemeClr>
                </a:solidFill>
                <a:latin typeface="Georgia" panose="02040502050405020303" pitchFamily="18" charset="0"/>
              </a:rPr>
              <a:t>Examples:</a:t>
            </a:r>
          </a:p>
          <a:p>
            <a:r>
              <a:rPr lang="en-US" sz="2200" dirty="0">
                <a:solidFill>
                  <a:schemeClr val="tx1">
                    <a:lumMod val="50000"/>
                  </a:schemeClr>
                </a:solidFill>
                <a:latin typeface="Georgia" panose="02040502050405020303" pitchFamily="18" charset="0"/>
              </a:rPr>
              <a:t>Jeremy kept talking in class; </a:t>
            </a:r>
            <a:r>
              <a:rPr lang="en-US" sz="2200" b="1" i="1" dirty="0">
                <a:solidFill>
                  <a:schemeClr val="tx1">
                    <a:lumMod val="50000"/>
                  </a:schemeClr>
                </a:solidFill>
                <a:latin typeface="Georgia" panose="02040502050405020303" pitchFamily="18" charset="0"/>
              </a:rPr>
              <a:t>therefore</a:t>
            </a:r>
            <a:r>
              <a:rPr lang="en-US" sz="2200" dirty="0">
                <a:solidFill>
                  <a:schemeClr val="tx1">
                    <a:lumMod val="50000"/>
                  </a:schemeClr>
                </a:solidFill>
                <a:latin typeface="Georgia" panose="02040502050405020303" pitchFamily="18" charset="0"/>
              </a:rPr>
              <a:t>, he got in trouble.</a:t>
            </a:r>
          </a:p>
          <a:p>
            <a:r>
              <a:rPr lang="en-US" sz="2200" dirty="0">
                <a:solidFill>
                  <a:schemeClr val="tx1">
                    <a:lumMod val="50000"/>
                  </a:schemeClr>
                </a:solidFill>
                <a:latin typeface="Georgia" panose="02040502050405020303" pitchFamily="18" charset="0"/>
              </a:rPr>
              <a:t>She went into the store; </a:t>
            </a:r>
            <a:r>
              <a:rPr lang="en-US" sz="2200" b="1" i="1" dirty="0">
                <a:solidFill>
                  <a:schemeClr val="tx1">
                    <a:lumMod val="50000"/>
                  </a:schemeClr>
                </a:solidFill>
                <a:latin typeface="Georgia" panose="02040502050405020303" pitchFamily="18" charset="0"/>
              </a:rPr>
              <a:t>however</a:t>
            </a:r>
            <a:r>
              <a:rPr lang="en-US" sz="2200" i="1" dirty="0">
                <a:solidFill>
                  <a:schemeClr val="tx1">
                    <a:lumMod val="50000"/>
                  </a:schemeClr>
                </a:solidFill>
                <a:latin typeface="Georgia" panose="02040502050405020303" pitchFamily="18" charset="0"/>
              </a:rPr>
              <a:t>, </a:t>
            </a:r>
            <a:r>
              <a:rPr lang="en-US" sz="2200" dirty="0">
                <a:solidFill>
                  <a:schemeClr val="tx1">
                    <a:lumMod val="50000"/>
                  </a:schemeClr>
                </a:solidFill>
                <a:latin typeface="Georgia" panose="02040502050405020303" pitchFamily="18" charset="0"/>
              </a:rPr>
              <a:t>she didn’t find anything she wanted to buy.</a:t>
            </a:r>
          </a:p>
          <a:p>
            <a:r>
              <a:rPr lang="en-US" sz="2200" dirty="0">
                <a:solidFill>
                  <a:schemeClr val="tx1">
                    <a:lumMod val="50000"/>
                  </a:schemeClr>
                </a:solidFill>
                <a:latin typeface="Georgia" panose="02040502050405020303" pitchFamily="18" charset="0"/>
              </a:rPr>
              <a:t>I like you a lot; </a:t>
            </a:r>
            <a:r>
              <a:rPr lang="en-US" sz="2200" b="1" i="1" dirty="0">
                <a:solidFill>
                  <a:schemeClr val="tx1">
                    <a:lumMod val="50000"/>
                  </a:schemeClr>
                </a:solidFill>
                <a:latin typeface="Georgia" panose="02040502050405020303" pitchFamily="18" charset="0"/>
              </a:rPr>
              <a:t>in fact</a:t>
            </a:r>
            <a:r>
              <a:rPr lang="en-US" sz="2200" dirty="0">
                <a:solidFill>
                  <a:schemeClr val="tx1">
                    <a:lumMod val="50000"/>
                  </a:schemeClr>
                </a:solidFill>
                <a:latin typeface="Georgia" panose="02040502050405020303" pitchFamily="18" charset="0"/>
              </a:rPr>
              <a:t>, I think we should be best friends.</a:t>
            </a:r>
          </a:p>
          <a:p>
            <a:r>
              <a:rPr lang="en-US" sz="2200" dirty="0">
                <a:solidFill>
                  <a:schemeClr val="tx1">
                    <a:lumMod val="50000"/>
                  </a:schemeClr>
                </a:solidFill>
                <a:latin typeface="Georgia" panose="02040502050405020303" pitchFamily="18" charset="0"/>
              </a:rPr>
              <a:t>Your dog got into my yard; </a:t>
            </a:r>
            <a:r>
              <a:rPr lang="en-US" sz="2200" b="1" i="1" dirty="0">
                <a:solidFill>
                  <a:schemeClr val="tx1">
                    <a:lumMod val="50000"/>
                  </a:schemeClr>
                </a:solidFill>
                <a:latin typeface="Georgia" panose="02040502050405020303" pitchFamily="18" charset="0"/>
              </a:rPr>
              <a:t>in addition</a:t>
            </a:r>
            <a:r>
              <a:rPr lang="en-US" sz="2200" dirty="0">
                <a:solidFill>
                  <a:schemeClr val="tx1">
                    <a:lumMod val="50000"/>
                  </a:schemeClr>
                </a:solidFill>
                <a:latin typeface="Georgia" panose="02040502050405020303" pitchFamily="18" charset="0"/>
              </a:rPr>
              <a:t>, he dug up my roses.</a:t>
            </a:r>
          </a:p>
          <a:p>
            <a:r>
              <a:rPr lang="en-US" sz="2200" dirty="0">
                <a:solidFill>
                  <a:schemeClr val="tx1">
                    <a:lumMod val="50000"/>
                  </a:schemeClr>
                </a:solidFill>
                <a:latin typeface="Georgia" panose="02040502050405020303" pitchFamily="18" charset="0"/>
              </a:rPr>
              <a:t>You’re my friend; </a:t>
            </a:r>
            <a:r>
              <a:rPr lang="en-US" sz="2200" b="1" i="1" dirty="0">
                <a:solidFill>
                  <a:schemeClr val="tx1">
                    <a:lumMod val="50000"/>
                  </a:schemeClr>
                </a:solidFill>
                <a:latin typeface="Georgia" panose="02040502050405020303" pitchFamily="18" charset="0"/>
              </a:rPr>
              <a:t>nonetheless</a:t>
            </a:r>
            <a:r>
              <a:rPr lang="en-US" sz="2200" i="1" dirty="0">
                <a:solidFill>
                  <a:schemeClr val="tx1">
                    <a:lumMod val="50000"/>
                  </a:schemeClr>
                </a:solidFill>
                <a:latin typeface="Georgia" panose="02040502050405020303" pitchFamily="18" charset="0"/>
              </a:rPr>
              <a:t>, </a:t>
            </a:r>
            <a:r>
              <a:rPr lang="en-US" sz="2200" dirty="0">
                <a:solidFill>
                  <a:schemeClr val="tx1">
                    <a:lumMod val="50000"/>
                  </a:schemeClr>
                </a:solidFill>
                <a:latin typeface="Georgia" panose="02040502050405020303" pitchFamily="18" charset="0"/>
              </a:rPr>
              <a:t>I feel like you’re taking advantage of me.</a:t>
            </a:r>
          </a:p>
          <a:p>
            <a:r>
              <a:rPr lang="en-US" sz="2200" dirty="0">
                <a:solidFill>
                  <a:schemeClr val="tx1">
                    <a:lumMod val="50000"/>
                  </a:schemeClr>
                </a:solidFill>
                <a:latin typeface="Georgia" panose="02040502050405020303" pitchFamily="18" charset="0"/>
              </a:rPr>
              <a:t>My car payments are high; </a:t>
            </a:r>
            <a:r>
              <a:rPr lang="en-US" sz="2200" b="1" i="1" dirty="0">
                <a:solidFill>
                  <a:schemeClr val="tx1">
                    <a:lumMod val="50000"/>
                  </a:schemeClr>
                </a:solidFill>
                <a:latin typeface="Georgia" panose="02040502050405020303" pitchFamily="18" charset="0"/>
              </a:rPr>
              <a:t>on the other hand</a:t>
            </a:r>
            <a:r>
              <a:rPr lang="en-US" sz="2200" i="1" dirty="0">
                <a:solidFill>
                  <a:schemeClr val="tx1">
                    <a:lumMod val="50000"/>
                  </a:schemeClr>
                </a:solidFill>
                <a:latin typeface="Georgia" panose="02040502050405020303" pitchFamily="18" charset="0"/>
              </a:rPr>
              <a:t>,</a:t>
            </a:r>
            <a:r>
              <a:rPr lang="en-US" sz="2200" dirty="0">
                <a:solidFill>
                  <a:schemeClr val="tx1">
                    <a:lumMod val="50000"/>
                  </a:schemeClr>
                </a:solidFill>
                <a:latin typeface="Georgia" panose="02040502050405020303" pitchFamily="18" charset="0"/>
              </a:rPr>
              <a:t> I really enjoy driving such a nice vehicle.</a:t>
            </a:r>
          </a:p>
          <a:p>
            <a:pPr marL="0" indent="0">
              <a:buNone/>
            </a:pPr>
            <a:endParaRPr lang="en-US" sz="2200" dirty="0">
              <a:solidFill>
                <a:schemeClr val="tx1">
                  <a:lumMod val="50000"/>
                </a:schemeClr>
              </a:solidFill>
              <a:latin typeface="Georgia" panose="02040502050405020303" pitchFamily="18" charset="0"/>
            </a:endParaRPr>
          </a:p>
          <a:p>
            <a:pPr marL="0" indent="0">
              <a:buNone/>
            </a:pPr>
            <a:endParaRPr lang="en-US" sz="22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15918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i="1" dirty="0">
                <a:solidFill>
                  <a:schemeClr val="tx1">
                    <a:lumMod val="50000"/>
                  </a:schemeClr>
                </a:solidFill>
                <a:latin typeface="Georgia" panose="02040502050405020303" pitchFamily="18" charset="0"/>
              </a:rPr>
              <a:t>Conjunctive adverbs List</a:t>
            </a:r>
            <a:endParaRPr lang="en-US" sz="4400" b="1" i="1" dirty="0">
              <a:solidFill>
                <a:schemeClr val="tx1">
                  <a:lumMod val="50000"/>
                </a:schemeClr>
              </a:solidFill>
            </a:endParaRPr>
          </a:p>
        </p:txBody>
      </p:sp>
      <p:graphicFrame>
        <p:nvGraphicFramePr>
          <p:cNvPr id="4" name="Content Placeholder 3"/>
          <p:cNvGraphicFramePr>
            <a:graphicFrameLocks noGrp="1"/>
          </p:cNvGraphicFramePr>
          <p:nvPr>
            <p:ph idx="1"/>
          </p:nvPr>
        </p:nvGraphicFramePr>
        <p:xfrm>
          <a:off x="1104900" y="1600200"/>
          <a:ext cx="9982200" cy="2225040"/>
        </p:xfrm>
        <a:graphic>
          <a:graphicData uri="http://schemas.openxmlformats.org/drawingml/2006/table">
            <a:tbl>
              <a:tblPr firstRow="1" bandRow="1">
                <a:tableStyleId>{5C22544A-7EE6-4342-B048-85BDC9FD1C3A}</a:tableStyleId>
              </a:tblPr>
              <a:tblGrid>
                <a:gridCol w="1663700">
                  <a:extLst>
                    <a:ext uri="{9D8B030D-6E8A-4147-A177-3AD203B41FA5}">
                      <a16:colId xmlns:a16="http://schemas.microsoft.com/office/drawing/2014/main" val="4204744040"/>
                    </a:ext>
                  </a:extLst>
                </a:gridCol>
                <a:gridCol w="1663700">
                  <a:extLst>
                    <a:ext uri="{9D8B030D-6E8A-4147-A177-3AD203B41FA5}">
                      <a16:colId xmlns:a16="http://schemas.microsoft.com/office/drawing/2014/main" val="3957372730"/>
                    </a:ext>
                  </a:extLst>
                </a:gridCol>
                <a:gridCol w="1663700">
                  <a:extLst>
                    <a:ext uri="{9D8B030D-6E8A-4147-A177-3AD203B41FA5}">
                      <a16:colId xmlns:a16="http://schemas.microsoft.com/office/drawing/2014/main" val="206634813"/>
                    </a:ext>
                  </a:extLst>
                </a:gridCol>
                <a:gridCol w="1663700">
                  <a:extLst>
                    <a:ext uri="{9D8B030D-6E8A-4147-A177-3AD203B41FA5}">
                      <a16:colId xmlns:a16="http://schemas.microsoft.com/office/drawing/2014/main" val="2072984567"/>
                    </a:ext>
                  </a:extLst>
                </a:gridCol>
                <a:gridCol w="1663700">
                  <a:extLst>
                    <a:ext uri="{9D8B030D-6E8A-4147-A177-3AD203B41FA5}">
                      <a16:colId xmlns:a16="http://schemas.microsoft.com/office/drawing/2014/main" val="3990188686"/>
                    </a:ext>
                  </a:extLst>
                </a:gridCol>
                <a:gridCol w="1663700">
                  <a:extLst>
                    <a:ext uri="{9D8B030D-6E8A-4147-A177-3AD203B41FA5}">
                      <a16:colId xmlns:a16="http://schemas.microsoft.com/office/drawing/2014/main" val="1486562429"/>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98050936"/>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1773642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02541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683834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01746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12813200"/>
                  </a:ext>
                </a:extLst>
              </a:tr>
            </a:tbl>
          </a:graphicData>
        </a:graphic>
      </p:graphicFrame>
      <p:graphicFrame>
        <p:nvGraphicFramePr>
          <p:cNvPr id="5" name="Table 4"/>
          <p:cNvGraphicFramePr>
            <a:graphicFrameLocks noGrp="1"/>
          </p:cNvGraphicFramePr>
          <p:nvPr/>
        </p:nvGraphicFramePr>
        <p:xfrm>
          <a:off x="1104900" y="1600200"/>
          <a:ext cx="10515600" cy="3952452"/>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1077270855"/>
                    </a:ext>
                  </a:extLst>
                </a:gridCol>
                <a:gridCol w="2628900">
                  <a:extLst>
                    <a:ext uri="{9D8B030D-6E8A-4147-A177-3AD203B41FA5}">
                      <a16:colId xmlns:a16="http://schemas.microsoft.com/office/drawing/2014/main" val="427503874"/>
                    </a:ext>
                  </a:extLst>
                </a:gridCol>
                <a:gridCol w="2628900">
                  <a:extLst>
                    <a:ext uri="{9D8B030D-6E8A-4147-A177-3AD203B41FA5}">
                      <a16:colId xmlns:a16="http://schemas.microsoft.com/office/drawing/2014/main" val="641560902"/>
                    </a:ext>
                  </a:extLst>
                </a:gridCol>
                <a:gridCol w="2628900">
                  <a:extLst>
                    <a:ext uri="{9D8B030D-6E8A-4147-A177-3AD203B41FA5}">
                      <a16:colId xmlns:a16="http://schemas.microsoft.com/office/drawing/2014/main" val="4272210572"/>
                    </a:ext>
                  </a:extLst>
                </a:gridCol>
              </a:tblGrid>
              <a:tr h="658742">
                <a:tc>
                  <a:txBody>
                    <a:bodyPr/>
                    <a:lstStyle/>
                    <a:p>
                      <a:endParaRPr lang="en-US" sz="2800" dirty="0">
                        <a:latin typeface="Georgia" panose="02040502050405020303" pitchFamily="18" charset="0"/>
                      </a:endParaRPr>
                    </a:p>
                  </a:txBody>
                  <a:tcPr/>
                </a:tc>
                <a:tc>
                  <a:txBody>
                    <a:bodyPr/>
                    <a:lstStyle/>
                    <a:p>
                      <a:endParaRPr lang="en-US" sz="2800" dirty="0">
                        <a:latin typeface="Georgia" panose="02040502050405020303" pitchFamily="18" charset="0"/>
                      </a:endParaRPr>
                    </a:p>
                  </a:txBody>
                  <a:tcPr/>
                </a:tc>
                <a:tc>
                  <a:txBody>
                    <a:bodyPr/>
                    <a:lstStyle/>
                    <a:p>
                      <a:endParaRPr lang="en-US" sz="2800" dirty="0">
                        <a:latin typeface="Georgia" panose="02040502050405020303" pitchFamily="18" charset="0"/>
                      </a:endParaRPr>
                    </a:p>
                  </a:txBody>
                  <a:tcPr/>
                </a:tc>
                <a:tc>
                  <a:txBody>
                    <a:bodyPr/>
                    <a:lstStyle/>
                    <a:p>
                      <a:endParaRPr lang="en-US" sz="2800" dirty="0">
                        <a:latin typeface="Georgia" panose="02040502050405020303" pitchFamily="18" charset="0"/>
                      </a:endParaRPr>
                    </a:p>
                  </a:txBody>
                  <a:tcPr/>
                </a:tc>
                <a:extLst>
                  <a:ext uri="{0D108BD9-81ED-4DB2-BD59-A6C34878D82A}">
                    <a16:rowId xmlns:a16="http://schemas.microsoft.com/office/drawing/2014/main" val="198632122"/>
                  </a:ext>
                </a:extLst>
              </a:tr>
              <a:tr h="658742">
                <a:tc>
                  <a:txBody>
                    <a:bodyPr/>
                    <a:lstStyle/>
                    <a:p>
                      <a:r>
                        <a:rPr lang="en-US" sz="2800" dirty="0">
                          <a:latin typeface="Georgia" panose="02040502050405020303" pitchFamily="18" charset="0"/>
                        </a:rPr>
                        <a:t>Any way</a:t>
                      </a:r>
                    </a:p>
                  </a:txBody>
                  <a:tcPr/>
                </a:tc>
                <a:tc>
                  <a:txBody>
                    <a:bodyPr/>
                    <a:lstStyle/>
                    <a:p>
                      <a:r>
                        <a:rPr lang="en-US" sz="2800" dirty="0">
                          <a:latin typeface="Georgia" panose="02040502050405020303" pitchFamily="18" charset="0"/>
                        </a:rPr>
                        <a:t>Certainly</a:t>
                      </a:r>
                    </a:p>
                  </a:txBody>
                  <a:tcPr/>
                </a:tc>
                <a:tc>
                  <a:txBody>
                    <a:bodyPr/>
                    <a:lstStyle/>
                    <a:p>
                      <a:r>
                        <a:rPr lang="en-US" sz="2800" dirty="0">
                          <a:latin typeface="Georgia" panose="02040502050405020303" pitchFamily="18" charset="0"/>
                        </a:rPr>
                        <a:t>Conversely</a:t>
                      </a:r>
                    </a:p>
                  </a:txBody>
                  <a:tcPr/>
                </a:tc>
                <a:tc>
                  <a:txBody>
                    <a:bodyPr/>
                    <a:lstStyle/>
                    <a:p>
                      <a:r>
                        <a:rPr lang="en-US" sz="2800" dirty="0">
                          <a:latin typeface="Georgia" panose="02040502050405020303" pitchFamily="18" charset="0"/>
                        </a:rPr>
                        <a:t>Henceforth</a:t>
                      </a:r>
                    </a:p>
                  </a:txBody>
                  <a:tcPr/>
                </a:tc>
                <a:extLst>
                  <a:ext uri="{0D108BD9-81ED-4DB2-BD59-A6C34878D82A}">
                    <a16:rowId xmlns:a16="http://schemas.microsoft.com/office/drawing/2014/main" val="2178021093"/>
                  </a:ext>
                </a:extLst>
              </a:tr>
              <a:tr h="658742">
                <a:tc>
                  <a:txBody>
                    <a:bodyPr/>
                    <a:lstStyle/>
                    <a:p>
                      <a:r>
                        <a:rPr lang="en-US" sz="2800" dirty="0">
                          <a:latin typeface="Georgia" panose="02040502050405020303" pitchFamily="18" charset="0"/>
                        </a:rPr>
                        <a:t>Again</a:t>
                      </a:r>
                    </a:p>
                  </a:txBody>
                  <a:tcPr/>
                </a:tc>
                <a:tc>
                  <a:txBody>
                    <a:bodyPr/>
                    <a:lstStyle/>
                    <a:p>
                      <a:r>
                        <a:rPr lang="en-US" sz="2800" dirty="0">
                          <a:latin typeface="Georgia" panose="02040502050405020303" pitchFamily="18" charset="0"/>
                        </a:rPr>
                        <a:t>Comparatively</a:t>
                      </a:r>
                    </a:p>
                  </a:txBody>
                  <a:tcPr/>
                </a:tc>
                <a:tc>
                  <a:txBody>
                    <a:bodyPr/>
                    <a:lstStyle/>
                    <a:p>
                      <a:r>
                        <a:rPr lang="en-US" sz="2800" dirty="0">
                          <a:latin typeface="Georgia" panose="02040502050405020303" pitchFamily="18" charset="0"/>
                        </a:rPr>
                        <a:t>Elsewhere</a:t>
                      </a:r>
                    </a:p>
                  </a:txBody>
                  <a:tcPr/>
                </a:tc>
                <a:tc>
                  <a:txBody>
                    <a:bodyPr/>
                    <a:lstStyle/>
                    <a:p>
                      <a:r>
                        <a:rPr lang="en-US" sz="2800" dirty="0">
                          <a:latin typeface="Georgia" panose="02040502050405020303" pitchFamily="18" charset="0"/>
                        </a:rPr>
                        <a:t>Hence</a:t>
                      </a:r>
                    </a:p>
                  </a:txBody>
                  <a:tcPr/>
                </a:tc>
                <a:extLst>
                  <a:ext uri="{0D108BD9-81ED-4DB2-BD59-A6C34878D82A}">
                    <a16:rowId xmlns:a16="http://schemas.microsoft.com/office/drawing/2014/main" val="2522922004"/>
                  </a:ext>
                </a:extLst>
              </a:tr>
              <a:tr h="658742">
                <a:tc>
                  <a:txBody>
                    <a:bodyPr/>
                    <a:lstStyle/>
                    <a:p>
                      <a:r>
                        <a:rPr lang="en-US" sz="2800" dirty="0">
                          <a:latin typeface="Georgia" panose="02040502050405020303" pitchFamily="18" charset="0"/>
                        </a:rPr>
                        <a:t>As a result</a:t>
                      </a:r>
                    </a:p>
                  </a:txBody>
                  <a:tcPr/>
                </a:tc>
                <a:tc>
                  <a:txBody>
                    <a:bodyPr/>
                    <a:lstStyle/>
                    <a:p>
                      <a:r>
                        <a:rPr lang="en-US" sz="2800" dirty="0">
                          <a:latin typeface="Georgia" panose="02040502050405020303" pitchFamily="18" charset="0"/>
                        </a:rPr>
                        <a:t>consequently</a:t>
                      </a:r>
                    </a:p>
                  </a:txBody>
                  <a:tcPr/>
                </a:tc>
                <a:tc>
                  <a:txBody>
                    <a:bodyPr/>
                    <a:lstStyle/>
                    <a:p>
                      <a:r>
                        <a:rPr lang="en-US" sz="2800" dirty="0">
                          <a:latin typeface="Georgia" panose="02040502050405020303" pitchFamily="18" charset="0"/>
                        </a:rPr>
                        <a:t>Equally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latin typeface="Georgia" panose="02040502050405020303" pitchFamily="18" charset="0"/>
                        </a:rPr>
                        <a:t>However</a:t>
                      </a:r>
                    </a:p>
                  </a:txBody>
                  <a:tcPr/>
                </a:tc>
                <a:extLst>
                  <a:ext uri="{0D108BD9-81ED-4DB2-BD59-A6C34878D82A}">
                    <a16:rowId xmlns:a16="http://schemas.microsoft.com/office/drawing/2014/main" val="1093085709"/>
                  </a:ext>
                </a:extLst>
              </a:tr>
              <a:tr h="658742">
                <a:tc>
                  <a:txBody>
                    <a:bodyPr/>
                    <a:lstStyle/>
                    <a:p>
                      <a:r>
                        <a:rPr lang="en-US" sz="2800" dirty="0">
                          <a:latin typeface="Georgia" panose="02040502050405020303" pitchFamily="18" charset="0"/>
                        </a:rPr>
                        <a:t>Almost</a:t>
                      </a:r>
                    </a:p>
                  </a:txBody>
                  <a:tcPr/>
                </a:tc>
                <a:tc>
                  <a:txBody>
                    <a:bodyPr/>
                    <a:lstStyle/>
                    <a:p>
                      <a:r>
                        <a:rPr lang="en-US" sz="2800" dirty="0">
                          <a:latin typeface="Georgia" panose="02040502050405020303" pitchFamily="18" charset="0"/>
                        </a:rPr>
                        <a:t>Contrarily</a:t>
                      </a:r>
                    </a:p>
                  </a:txBody>
                  <a:tcPr/>
                </a:tc>
                <a:tc>
                  <a:txBody>
                    <a:bodyPr/>
                    <a:lstStyle/>
                    <a:p>
                      <a:r>
                        <a:rPr lang="en-US" sz="2800" dirty="0">
                          <a:latin typeface="Georgia" panose="02040502050405020303" pitchFamily="18" charset="0"/>
                        </a:rPr>
                        <a:t>Eventually</a:t>
                      </a:r>
                    </a:p>
                  </a:txBody>
                  <a:tcPr/>
                </a:tc>
                <a:tc>
                  <a:txBody>
                    <a:bodyPr/>
                    <a:lstStyle/>
                    <a:p>
                      <a:r>
                        <a:rPr lang="en-US" sz="2800" dirty="0">
                          <a:latin typeface="Georgia" panose="02040502050405020303" pitchFamily="18" charset="0"/>
                        </a:rPr>
                        <a:t>Elsewhere</a:t>
                      </a:r>
                    </a:p>
                  </a:txBody>
                  <a:tcPr/>
                </a:tc>
                <a:extLst>
                  <a:ext uri="{0D108BD9-81ED-4DB2-BD59-A6C34878D82A}">
                    <a16:rowId xmlns:a16="http://schemas.microsoft.com/office/drawing/2014/main" val="3028394103"/>
                  </a:ext>
                </a:extLst>
              </a:tr>
              <a:tr h="658742">
                <a:tc>
                  <a:txBody>
                    <a:bodyPr/>
                    <a:lstStyle/>
                    <a:p>
                      <a:r>
                        <a:rPr lang="en-US" sz="2800" dirty="0">
                          <a:latin typeface="Georgia" panose="02040502050405020303" pitchFamily="18" charset="0"/>
                        </a:rPr>
                        <a:t>In addition</a:t>
                      </a:r>
                    </a:p>
                  </a:txBody>
                  <a:tcPr/>
                </a:tc>
                <a:tc>
                  <a:txBody>
                    <a:bodyPr/>
                    <a:lstStyle/>
                    <a:p>
                      <a:r>
                        <a:rPr lang="en-US" sz="2800" dirty="0">
                          <a:latin typeface="Georgia" panose="02040502050405020303" pitchFamily="18" charset="0"/>
                        </a:rPr>
                        <a:t>Comparatively</a:t>
                      </a:r>
                    </a:p>
                  </a:txBody>
                  <a:tcPr/>
                </a:tc>
                <a:tc>
                  <a:txBody>
                    <a:bodyPr/>
                    <a:lstStyle/>
                    <a:p>
                      <a:r>
                        <a:rPr lang="en-US" sz="2800" dirty="0">
                          <a:latin typeface="Georgia" panose="02040502050405020303" pitchFamily="18" charset="0"/>
                        </a:rPr>
                        <a:t>Finally</a:t>
                      </a:r>
                    </a:p>
                  </a:txBody>
                  <a:tcPr/>
                </a:tc>
                <a:tc>
                  <a:txBody>
                    <a:bodyPr/>
                    <a:lstStyle/>
                    <a:p>
                      <a:r>
                        <a:rPr lang="en-US" sz="2800" dirty="0">
                          <a:latin typeface="Georgia" panose="02040502050405020303" pitchFamily="18" charset="0"/>
                        </a:rPr>
                        <a:t>Furthermore</a:t>
                      </a:r>
                    </a:p>
                  </a:txBody>
                  <a:tcPr/>
                </a:tc>
                <a:extLst>
                  <a:ext uri="{0D108BD9-81ED-4DB2-BD59-A6C34878D82A}">
                    <a16:rowId xmlns:a16="http://schemas.microsoft.com/office/drawing/2014/main" val="2926852556"/>
                  </a:ext>
                </a:extLst>
              </a:tr>
            </a:tbl>
          </a:graphicData>
        </a:graphic>
      </p:graphicFrame>
    </p:spTree>
    <p:extLst>
      <p:ext uri="{BB962C8B-B14F-4D97-AF65-F5344CB8AC3E}">
        <p14:creationId xmlns:p14="http://schemas.microsoft.com/office/powerpoint/2010/main" val="12746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PUNCTUATION TIPS:</a:t>
            </a:r>
            <a:endParaRPr lang="en-US" sz="4400" dirty="0">
              <a:solidFill>
                <a:schemeClr val="tx1">
                  <a:lumMod val="50000"/>
                </a:schemeClr>
              </a:solidFill>
            </a:endParaRPr>
          </a:p>
        </p:txBody>
      </p:sp>
      <p:sp>
        <p:nvSpPr>
          <p:cNvPr id="3" name="Content Placeholder 2"/>
          <p:cNvSpPr>
            <a:spLocks noGrp="1"/>
          </p:cNvSpPr>
          <p:nvPr>
            <p:ph idx="1"/>
          </p:nvPr>
        </p:nvSpPr>
        <p:spPr>
          <a:xfrm>
            <a:off x="352697" y="1394136"/>
            <a:ext cx="11839303" cy="5581430"/>
          </a:xfrm>
        </p:spPr>
        <p:txBody>
          <a:bodyPr>
            <a:noAutofit/>
          </a:bodyPr>
          <a:lstStyle/>
          <a:p>
            <a:r>
              <a:rPr lang="en-US" sz="2100" dirty="0">
                <a:solidFill>
                  <a:schemeClr val="tx1">
                    <a:lumMod val="50000"/>
                  </a:schemeClr>
                </a:solidFill>
                <a:latin typeface="Georgia" panose="02040502050405020303" pitchFamily="18" charset="0"/>
              </a:rPr>
              <a:t>Use a comma </a:t>
            </a:r>
            <a:r>
              <a:rPr lang="en-US" sz="2100" b="1" i="1" dirty="0">
                <a:solidFill>
                  <a:schemeClr val="tx1">
                    <a:lumMod val="50000"/>
                  </a:schemeClr>
                </a:solidFill>
                <a:latin typeface="Georgia" panose="02040502050405020303" pitchFamily="18" charset="0"/>
              </a:rPr>
              <a:t>before</a:t>
            </a:r>
            <a:r>
              <a:rPr lang="en-US" sz="2100" dirty="0">
                <a:solidFill>
                  <a:schemeClr val="tx1">
                    <a:lumMod val="50000"/>
                  </a:schemeClr>
                </a:solidFill>
                <a:latin typeface="Georgia" panose="02040502050405020303" pitchFamily="18" charset="0"/>
              </a:rPr>
              <a:t> coordinating conjunction (FANBOYS) between two independent clauses.</a:t>
            </a:r>
          </a:p>
          <a:p>
            <a:pPr lvl="2"/>
            <a:r>
              <a:rPr lang="en-US" sz="2100" dirty="0">
                <a:solidFill>
                  <a:schemeClr val="tx1">
                    <a:lumMod val="50000"/>
                  </a:schemeClr>
                </a:solidFill>
                <a:latin typeface="Georgia" panose="02040502050405020303" pitchFamily="18" charset="0"/>
              </a:rPr>
              <a:t>Movie was good, but the tickets were expensive.</a:t>
            </a:r>
          </a:p>
          <a:p>
            <a:r>
              <a:rPr lang="en-US" sz="2100" dirty="0">
                <a:solidFill>
                  <a:schemeClr val="tx1">
                    <a:lumMod val="50000"/>
                  </a:schemeClr>
                </a:solidFill>
                <a:latin typeface="Georgia" panose="02040502050405020303" pitchFamily="18" charset="0"/>
              </a:rPr>
              <a:t>Use a comma </a:t>
            </a:r>
            <a:r>
              <a:rPr lang="en-US" sz="2100" b="1" dirty="0">
                <a:solidFill>
                  <a:schemeClr val="tx1">
                    <a:lumMod val="50000"/>
                  </a:schemeClr>
                </a:solidFill>
                <a:latin typeface="Georgia" panose="02040502050405020303" pitchFamily="18" charset="0"/>
              </a:rPr>
              <a:t>after</a:t>
            </a:r>
            <a:r>
              <a:rPr lang="en-US" sz="2100" dirty="0">
                <a:solidFill>
                  <a:schemeClr val="tx1">
                    <a:lumMod val="50000"/>
                  </a:schemeClr>
                </a:solidFill>
                <a:latin typeface="Georgia" panose="02040502050405020303" pitchFamily="18" charset="0"/>
              </a:rPr>
              <a:t> a dependent clause (subordination) that appears </a:t>
            </a:r>
            <a:r>
              <a:rPr lang="en-US" sz="2100" b="1" i="1" dirty="0">
                <a:solidFill>
                  <a:schemeClr val="tx1">
                    <a:lumMod val="50000"/>
                  </a:schemeClr>
                </a:solidFill>
                <a:latin typeface="Georgia" panose="02040502050405020303" pitchFamily="18" charset="0"/>
              </a:rPr>
              <a:t>before</a:t>
            </a:r>
            <a:r>
              <a:rPr lang="en-US" sz="2100" dirty="0">
                <a:solidFill>
                  <a:schemeClr val="tx1">
                    <a:lumMod val="50000"/>
                  </a:schemeClr>
                </a:solidFill>
                <a:latin typeface="Georgia" panose="02040502050405020303" pitchFamily="18" charset="0"/>
              </a:rPr>
              <a:t> the main clause.</a:t>
            </a:r>
          </a:p>
          <a:p>
            <a:pPr lvl="2"/>
            <a:r>
              <a:rPr lang="en-US" sz="2100" dirty="0">
                <a:solidFill>
                  <a:schemeClr val="tx1">
                    <a:lumMod val="50000"/>
                  </a:schemeClr>
                </a:solidFill>
                <a:latin typeface="Georgia" panose="02040502050405020303" pitchFamily="18" charset="0"/>
              </a:rPr>
              <a:t>When the bus arrived, we quickly boarded.</a:t>
            </a:r>
          </a:p>
          <a:p>
            <a:r>
              <a:rPr lang="en-US" sz="2100" b="1" i="1" dirty="0">
                <a:solidFill>
                  <a:schemeClr val="tx1">
                    <a:lumMod val="50000"/>
                  </a:schemeClr>
                </a:solidFill>
                <a:latin typeface="Georgia" panose="02040502050405020303" pitchFamily="18" charset="0"/>
              </a:rPr>
              <a:t>Do not </a:t>
            </a:r>
            <a:r>
              <a:rPr lang="en-US" sz="2100" dirty="0">
                <a:solidFill>
                  <a:schemeClr val="tx1">
                    <a:lumMod val="50000"/>
                  </a:schemeClr>
                </a:solidFill>
                <a:latin typeface="Georgia" panose="02040502050405020303" pitchFamily="18" charset="0"/>
              </a:rPr>
              <a:t>use comma if dependent clause comes </a:t>
            </a:r>
            <a:r>
              <a:rPr lang="en-US" sz="2100" b="1" i="1" dirty="0">
                <a:solidFill>
                  <a:schemeClr val="tx1">
                    <a:lumMod val="50000"/>
                  </a:schemeClr>
                </a:solidFill>
                <a:latin typeface="Georgia" panose="02040502050405020303" pitchFamily="18" charset="0"/>
              </a:rPr>
              <a:t>after</a:t>
            </a:r>
            <a:r>
              <a:rPr lang="en-US" sz="2100" dirty="0">
                <a:solidFill>
                  <a:schemeClr val="tx1">
                    <a:lumMod val="50000"/>
                  </a:schemeClr>
                </a:solidFill>
                <a:latin typeface="Georgia" panose="02040502050405020303" pitchFamily="18" charset="0"/>
              </a:rPr>
              <a:t> the main clause.</a:t>
            </a:r>
          </a:p>
          <a:p>
            <a:pPr lvl="2"/>
            <a:r>
              <a:rPr lang="en-US" sz="2100" dirty="0">
                <a:solidFill>
                  <a:schemeClr val="tx1">
                    <a:lumMod val="50000"/>
                  </a:schemeClr>
                </a:solidFill>
                <a:latin typeface="Georgia" panose="02040502050405020303" pitchFamily="18" charset="0"/>
              </a:rPr>
              <a:t>She stayed in the game because she was needed.</a:t>
            </a:r>
          </a:p>
          <a:p>
            <a:r>
              <a:rPr lang="en-US" sz="2100" dirty="0">
                <a:solidFill>
                  <a:schemeClr val="tx1">
                    <a:lumMod val="50000"/>
                  </a:schemeClr>
                </a:solidFill>
                <a:latin typeface="Georgia" panose="02040502050405020303" pitchFamily="18" charset="0"/>
              </a:rPr>
              <a:t>Use a semicolon between two independent clauses in one sentence and use a comma </a:t>
            </a:r>
            <a:r>
              <a:rPr lang="en-US" sz="2100" b="1" dirty="0">
                <a:solidFill>
                  <a:schemeClr val="tx1">
                    <a:lumMod val="50000"/>
                  </a:schemeClr>
                </a:solidFill>
                <a:latin typeface="Georgia" panose="02040502050405020303" pitchFamily="18" charset="0"/>
              </a:rPr>
              <a:t>after conjunctive adverbs/transitional words.</a:t>
            </a:r>
          </a:p>
          <a:p>
            <a:pPr lvl="2"/>
            <a:r>
              <a:rPr lang="en-US" sz="2100" dirty="0">
                <a:solidFill>
                  <a:schemeClr val="tx1">
                    <a:lumMod val="50000"/>
                  </a:schemeClr>
                </a:solidFill>
                <a:latin typeface="Georgia" panose="02040502050405020303" pitchFamily="18" charset="0"/>
              </a:rPr>
              <a:t>My car payments are high; </a:t>
            </a:r>
            <a:r>
              <a:rPr lang="en-US" sz="2100" b="1" i="1" dirty="0">
                <a:solidFill>
                  <a:schemeClr val="tx1">
                    <a:lumMod val="50000"/>
                  </a:schemeClr>
                </a:solidFill>
                <a:latin typeface="Georgia" panose="02040502050405020303" pitchFamily="18" charset="0"/>
              </a:rPr>
              <a:t>on the other hand</a:t>
            </a:r>
            <a:r>
              <a:rPr lang="en-US" sz="2100" i="1" dirty="0">
                <a:solidFill>
                  <a:schemeClr val="tx1">
                    <a:lumMod val="50000"/>
                  </a:schemeClr>
                </a:solidFill>
                <a:latin typeface="Georgia" panose="02040502050405020303" pitchFamily="18" charset="0"/>
              </a:rPr>
              <a:t>,</a:t>
            </a:r>
            <a:r>
              <a:rPr lang="en-US" sz="2100" dirty="0">
                <a:solidFill>
                  <a:schemeClr val="tx1">
                    <a:lumMod val="50000"/>
                  </a:schemeClr>
                </a:solidFill>
                <a:latin typeface="Georgia" panose="02040502050405020303" pitchFamily="18" charset="0"/>
              </a:rPr>
              <a:t> I really enjoy driving such a nice vehicle.</a:t>
            </a:r>
            <a:endParaRPr lang="en-US" sz="2100" b="1" dirty="0">
              <a:solidFill>
                <a:schemeClr val="tx1">
                  <a:lumMod val="50000"/>
                </a:schemeClr>
              </a:solidFill>
              <a:latin typeface="Georgia" panose="02040502050405020303" pitchFamily="18" charset="0"/>
            </a:endParaRPr>
          </a:p>
          <a:p>
            <a:r>
              <a:rPr lang="en-US" sz="2100" dirty="0">
                <a:solidFill>
                  <a:schemeClr val="tx1">
                    <a:lumMod val="50000"/>
                  </a:schemeClr>
                </a:solidFill>
                <a:latin typeface="Georgia" panose="02040502050405020303" pitchFamily="18" charset="0"/>
              </a:rPr>
              <a:t>Use a semicolon between two independent clauses in one sentence if there is </a:t>
            </a:r>
            <a:r>
              <a:rPr lang="en-US" sz="2100" b="1" i="1" dirty="0">
                <a:solidFill>
                  <a:schemeClr val="tx1">
                    <a:lumMod val="50000"/>
                  </a:schemeClr>
                </a:solidFill>
                <a:latin typeface="Georgia" panose="02040502050405020303" pitchFamily="18" charset="0"/>
              </a:rPr>
              <a:t>no coordinating conjunction</a:t>
            </a:r>
            <a:r>
              <a:rPr lang="en-US" sz="2100" dirty="0">
                <a:solidFill>
                  <a:schemeClr val="tx1">
                    <a:lumMod val="50000"/>
                  </a:schemeClr>
                </a:solidFill>
                <a:latin typeface="Georgia" panose="02040502050405020303" pitchFamily="18" charset="0"/>
              </a:rPr>
              <a:t>.</a:t>
            </a:r>
          </a:p>
          <a:p>
            <a:pPr lvl="2"/>
            <a:r>
              <a:rPr lang="en-US" sz="2100" dirty="0">
                <a:solidFill>
                  <a:schemeClr val="tx1">
                    <a:lumMod val="50000"/>
                  </a:schemeClr>
                </a:solidFill>
                <a:latin typeface="Georgia" panose="02040502050405020303" pitchFamily="18" charset="0"/>
              </a:rPr>
              <a:t>The bus arrived; we quickly boarded. </a:t>
            </a:r>
          </a:p>
          <a:p>
            <a:endParaRPr lang="en-US" sz="2100" dirty="0">
              <a:solidFill>
                <a:schemeClr val="tx1">
                  <a:lumMod val="50000"/>
                </a:schemeClr>
              </a:solidFill>
            </a:endParaRPr>
          </a:p>
        </p:txBody>
      </p:sp>
    </p:spTree>
    <p:extLst>
      <p:ext uri="{BB962C8B-B14F-4D97-AF65-F5344CB8AC3E}">
        <p14:creationId xmlns:p14="http://schemas.microsoft.com/office/powerpoint/2010/main" val="91437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Font typeface="Wingdings" panose="05000000000000000000" pitchFamily="2" charset="2"/>
              <a:buChar char="Ø"/>
            </a:pPr>
            <a:r>
              <a:rPr lang="en-US" sz="5400" b="1" dirty="0">
                <a:solidFill>
                  <a:prstClr val="black"/>
                </a:solidFill>
                <a:latin typeface="Calibri Light" panose="020F0302020204030204"/>
              </a:rPr>
              <a:t>ACTIVITY IS ON PAGE NUMBER </a:t>
            </a:r>
            <a:r>
              <a:rPr lang="en-US" sz="5400" b="1" dirty="0">
                <a:solidFill>
                  <a:prstClr val="black"/>
                </a:solidFill>
                <a:latin typeface="Calibri" panose="020F0502020204030204"/>
              </a:rPr>
              <a:t>83 &amp; 85</a:t>
            </a:r>
            <a:endParaRPr lang="en-US" sz="2800" dirty="0">
              <a:solidFill>
                <a:prstClr val="black"/>
              </a:solidFill>
              <a:latin typeface="Calibri" panose="020F0502020204030204"/>
            </a:endParaRPr>
          </a:p>
          <a:p>
            <a:endParaRPr lang="en-US" dirty="0"/>
          </a:p>
        </p:txBody>
      </p:sp>
    </p:spTree>
    <p:extLst>
      <p:ext uri="{BB962C8B-B14F-4D97-AF65-F5344CB8AC3E}">
        <p14:creationId xmlns:p14="http://schemas.microsoft.com/office/powerpoint/2010/main" val="211245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i="1" dirty="0">
                <a:solidFill>
                  <a:schemeClr val="tx1">
                    <a:lumMod val="50000"/>
                  </a:schemeClr>
                </a:solidFill>
                <a:latin typeface="Georgia" panose="02040502050405020303" pitchFamily="18" charset="0"/>
              </a:rPr>
              <a:t>STRUCTURAL TYPES OF SENTENCE:</a:t>
            </a:r>
          </a:p>
        </p:txBody>
      </p:sp>
      <p:sp>
        <p:nvSpPr>
          <p:cNvPr id="3" name="Content Placeholder 2"/>
          <p:cNvSpPr>
            <a:spLocks noGrp="1"/>
          </p:cNvSpPr>
          <p:nvPr>
            <p:ph idx="1"/>
          </p:nvPr>
        </p:nvSpPr>
        <p:spPr/>
        <p:txBody>
          <a:bodyPr>
            <a:normAutofit/>
          </a:bodyPr>
          <a:lstStyle/>
          <a:p>
            <a:pPr marL="0" indent="0">
              <a:buNone/>
            </a:pPr>
            <a:r>
              <a:rPr lang="en-US" sz="2800" dirty="0">
                <a:solidFill>
                  <a:schemeClr val="tx1">
                    <a:lumMod val="50000"/>
                  </a:schemeClr>
                </a:solidFill>
                <a:latin typeface="Georgia" panose="02040502050405020303" pitchFamily="18" charset="0"/>
              </a:rPr>
              <a:t>Structural types of the sentences are based on the number and type of clauses they have. They can be classified as:</a:t>
            </a:r>
          </a:p>
          <a:p>
            <a:pPr marL="457200" indent="-457200">
              <a:buFont typeface="+mj-lt"/>
              <a:buAutoNum type="arabicPeriod"/>
            </a:pPr>
            <a:r>
              <a:rPr lang="en-US" sz="2800" dirty="0">
                <a:solidFill>
                  <a:schemeClr val="tx1">
                    <a:lumMod val="50000"/>
                  </a:schemeClr>
                </a:solidFill>
                <a:latin typeface="Georgia" panose="02040502050405020303" pitchFamily="18" charset="0"/>
              </a:rPr>
              <a:t>Simple</a:t>
            </a:r>
          </a:p>
          <a:p>
            <a:pPr marL="457200" indent="-457200">
              <a:buFont typeface="+mj-lt"/>
              <a:buAutoNum type="arabicPeriod"/>
            </a:pPr>
            <a:r>
              <a:rPr lang="en-US" sz="2800" dirty="0">
                <a:solidFill>
                  <a:schemeClr val="tx1">
                    <a:lumMod val="50000"/>
                  </a:schemeClr>
                </a:solidFill>
                <a:latin typeface="Georgia" panose="02040502050405020303" pitchFamily="18" charset="0"/>
              </a:rPr>
              <a:t>Compound</a:t>
            </a:r>
          </a:p>
          <a:p>
            <a:pPr marL="457200" indent="-457200">
              <a:buFont typeface="+mj-lt"/>
              <a:buAutoNum type="arabicPeriod"/>
            </a:pPr>
            <a:r>
              <a:rPr lang="en-US" sz="2800" dirty="0">
                <a:solidFill>
                  <a:schemeClr val="tx1">
                    <a:lumMod val="50000"/>
                  </a:schemeClr>
                </a:solidFill>
                <a:latin typeface="Georgia" panose="02040502050405020303" pitchFamily="18" charset="0"/>
              </a:rPr>
              <a:t>Complex</a:t>
            </a:r>
          </a:p>
          <a:p>
            <a:pPr marL="457200" indent="-457200">
              <a:buFont typeface="+mj-lt"/>
              <a:buAutoNum type="arabicPeriod"/>
            </a:pPr>
            <a:r>
              <a:rPr lang="en-US" sz="2800" dirty="0">
                <a:solidFill>
                  <a:schemeClr val="tx1">
                    <a:lumMod val="50000"/>
                  </a:schemeClr>
                </a:solidFill>
                <a:latin typeface="Georgia" panose="02040502050405020303" pitchFamily="18" charset="0"/>
              </a:rPr>
              <a:t>Compound Complex</a:t>
            </a:r>
          </a:p>
          <a:p>
            <a:endParaRPr lang="en-US" sz="28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198763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SIMPLE SENTENCE:</a:t>
            </a:r>
          </a:p>
        </p:txBody>
      </p:sp>
      <p:sp>
        <p:nvSpPr>
          <p:cNvPr id="3" name="Content Placeholder 2"/>
          <p:cNvSpPr>
            <a:spLocks noGrp="1"/>
          </p:cNvSpPr>
          <p:nvPr>
            <p:ph idx="1"/>
          </p:nvPr>
        </p:nvSpPr>
        <p:spPr/>
        <p:txBody>
          <a:bodyPr>
            <a:normAutofit/>
          </a:bodyPr>
          <a:lstStyle/>
          <a:p>
            <a:pPr marL="0" indent="0" algn="just">
              <a:buNone/>
            </a:pPr>
            <a:r>
              <a:rPr lang="en-US" sz="2600" dirty="0">
                <a:solidFill>
                  <a:schemeClr val="tx1">
                    <a:lumMod val="50000"/>
                  </a:schemeClr>
                </a:solidFill>
                <a:latin typeface="Georgia" panose="02040502050405020303" pitchFamily="18" charset="0"/>
              </a:rPr>
              <a:t>This type contains only </a:t>
            </a:r>
            <a:r>
              <a:rPr lang="en-US" sz="2600" b="1" dirty="0">
                <a:solidFill>
                  <a:schemeClr val="tx1">
                    <a:lumMod val="50000"/>
                  </a:schemeClr>
                </a:solidFill>
                <a:latin typeface="Georgia" panose="02040502050405020303" pitchFamily="18" charset="0"/>
              </a:rPr>
              <a:t>one independent clause</a:t>
            </a:r>
            <a:r>
              <a:rPr lang="en-US" sz="2600" dirty="0">
                <a:solidFill>
                  <a:schemeClr val="tx1">
                    <a:lumMod val="50000"/>
                  </a:schemeClr>
                </a:solidFill>
                <a:latin typeface="Georgia" panose="02040502050405020303" pitchFamily="18" charset="0"/>
              </a:rPr>
              <a:t>, which has a subject and a verb. It expresses a complete thought. It has no dependent clause. </a:t>
            </a:r>
          </a:p>
          <a:p>
            <a:pPr marL="0" indent="0" algn="just">
              <a:buNone/>
            </a:pPr>
            <a:r>
              <a:rPr lang="en-US" sz="2600" dirty="0">
                <a:solidFill>
                  <a:schemeClr val="tx1">
                    <a:lumMod val="50000"/>
                  </a:schemeClr>
                </a:solidFill>
                <a:latin typeface="Georgia" panose="02040502050405020303" pitchFamily="18" charset="0"/>
              </a:rPr>
              <a:t>Examples:</a:t>
            </a:r>
          </a:p>
          <a:p>
            <a:pPr algn="just"/>
            <a:r>
              <a:rPr lang="en-US" sz="2600" dirty="0">
                <a:solidFill>
                  <a:schemeClr val="tx1">
                    <a:lumMod val="50000"/>
                  </a:schemeClr>
                </a:solidFill>
                <a:latin typeface="Georgia" panose="02040502050405020303" pitchFamily="18" charset="0"/>
              </a:rPr>
              <a:t>I kicked the ball.</a:t>
            </a:r>
          </a:p>
          <a:p>
            <a:pPr algn="just"/>
            <a:r>
              <a:rPr lang="en-US" sz="2600" dirty="0">
                <a:solidFill>
                  <a:schemeClr val="tx1">
                    <a:lumMod val="50000"/>
                  </a:schemeClr>
                </a:solidFill>
                <a:latin typeface="Georgia" panose="02040502050405020303" pitchFamily="18" charset="0"/>
              </a:rPr>
              <a:t>He bought a chair.</a:t>
            </a:r>
          </a:p>
          <a:p>
            <a:pPr algn="just"/>
            <a:r>
              <a:rPr lang="en-US" sz="2600" dirty="0">
                <a:solidFill>
                  <a:schemeClr val="tx1">
                    <a:lumMod val="50000"/>
                  </a:schemeClr>
                </a:solidFill>
                <a:latin typeface="Georgia" panose="02040502050405020303" pitchFamily="18" charset="0"/>
              </a:rPr>
              <a:t>She goes to college.</a:t>
            </a:r>
          </a:p>
          <a:p>
            <a:pPr algn="just"/>
            <a:endParaRPr lang="en-US" sz="26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41961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COMPOUND SENTENCE:</a:t>
            </a:r>
          </a:p>
        </p:txBody>
      </p:sp>
      <p:sp>
        <p:nvSpPr>
          <p:cNvPr id="3" name="Content Placeholder 2"/>
          <p:cNvSpPr>
            <a:spLocks noGrp="1"/>
          </p:cNvSpPr>
          <p:nvPr>
            <p:ph idx="1"/>
          </p:nvPr>
        </p:nvSpPr>
        <p:spPr>
          <a:xfrm>
            <a:off x="728870" y="1600200"/>
            <a:ext cx="10827026" cy="4919870"/>
          </a:xfrm>
        </p:spPr>
        <p:txBody>
          <a:bodyPr>
            <a:normAutofit/>
          </a:bodyPr>
          <a:lstStyle/>
          <a:p>
            <a:pPr marL="0" indent="0">
              <a:buNone/>
            </a:pPr>
            <a:r>
              <a:rPr lang="en-US" sz="2600" dirty="0">
                <a:solidFill>
                  <a:schemeClr val="tx1">
                    <a:lumMod val="50000"/>
                  </a:schemeClr>
                </a:solidFill>
                <a:latin typeface="Georgia" panose="02040502050405020303" pitchFamily="18" charset="0"/>
              </a:rPr>
              <a:t>Compound sentence has </a:t>
            </a:r>
            <a:r>
              <a:rPr lang="en-US" sz="2600" b="1" dirty="0">
                <a:solidFill>
                  <a:schemeClr val="tx1">
                    <a:lumMod val="50000"/>
                  </a:schemeClr>
                </a:solidFill>
                <a:latin typeface="Georgia" panose="02040502050405020303" pitchFamily="18" charset="0"/>
              </a:rPr>
              <a:t>at least two independent clauses </a:t>
            </a:r>
            <a:r>
              <a:rPr lang="en-US" sz="2600" dirty="0">
                <a:solidFill>
                  <a:schemeClr val="tx1">
                    <a:lumMod val="50000"/>
                  </a:schemeClr>
                </a:solidFill>
                <a:latin typeface="Georgia" panose="02040502050405020303" pitchFamily="18" charset="0"/>
              </a:rPr>
              <a:t>connected by </a:t>
            </a:r>
            <a:r>
              <a:rPr lang="en-US" sz="2600" b="1" dirty="0">
                <a:solidFill>
                  <a:schemeClr val="tx1">
                    <a:lumMod val="50000"/>
                  </a:schemeClr>
                </a:solidFill>
                <a:latin typeface="Georgia" panose="02040502050405020303" pitchFamily="18" charset="0"/>
              </a:rPr>
              <a:t>coordinating conjunctions.</a:t>
            </a:r>
            <a:r>
              <a:rPr lang="en-US" sz="2600" dirty="0">
                <a:solidFill>
                  <a:schemeClr val="tx1">
                    <a:lumMod val="50000"/>
                  </a:schemeClr>
                </a:solidFill>
                <a:latin typeface="Georgia" panose="02040502050405020303" pitchFamily="18" charset="0"/>
              </a:rPr>
              <a:t> It has no dependent clause. In these sentences, we have </a:t>
            </a:r>
            <a:r>
              <a:rPr lang="en-US" sz="2600" i="1" dirty="0">
                <a:solidFill>
                  <a:schemeClr val="tx1">
                    <a:lumMod val="50000"/>
                  </a:schemeClr>
                </a:solidFill>
                <a:latin typeface="Georgia" panose="02040502050405020303" pitchFamily="18" charset="0"/>
              </a:rPr>
              <a:t>two</a:t>
            </a:r>
            <a:r>
              <a:rPr lang="en-US" sz="2600" dirty="0">
                <a:solidFill>
                  <a:schemeClr val="tx1">
                    <a:lumMod val="50000"/>
                  </a:schemeClr>
                </a:solidFill>
                <a:latin typeface="Georgia" panose="02040502050405020303" pitchFamily="18" charset="0"/>
              </a:rPr>
              <a:t> complete thoughts that are joined with coordinating conjunctions, conjunctive adverbs or semicolon.</a:t>
            </a:r>
          </a:p>
          <a:p>
            <a:r>
              <a:rPr lang="en-US" sz="2600" i="1" dirty="0">
                <a:solidFill>
                  <a:schemeClr val="tx1">
                    <a:lumMod val="50000"/>
                  </a:schemeClr>
                </a:solidFill>
                <a:latin typeface="Georgia" panose="02040502050405020303" pitchFamily="18" charset="0"/>
              </a:rPr>
              <a:t>I found a dollar on the street, </a:t>
            </a:r>
            <a:r>
              <a:rPr lang="en-US" sz="2600" b="1" i="1" dirty="0">
                <a:solidFill>
                  <a:schemeClr val="tx1">
                    <a:lumMod val="50000"/>
                  </a:schemeClr>
                </a:solidFill>
                <a:latin typeface="Georgia" panose="02040502050405020303" pitchFamily="18" charset="0"/>
              </a:rPr>
              <a:t>so</a:t>
            </a:r>
            <a:r>
              <a:rPr lang="en-US" sz="2600" i="1" dirty="0">
                <a:solidFill>
                  <a:schemeClr val="tx1">
                    <a:lumMod val="50000"/>
                  </a:schemeClr>
                </a:solidFill>
                <a:latin typeface="Georgia" panose="02040502050405020303" pitchFamily="18" charset="0"/>
              </a:rPr>
              <a:t> I went to the candy store.</a:t>
            </a:r>
            <a:endParaRPr lang="en-US" sz="2600" dirty="0">
              <a:solidFill>
                <a:schemeClr val="tx1">
                  <a:lumMod val="50000"/>
                </a:schemeClr>
              </a:solidFill>
              <a:latin typeface="Georgia" panose="02040502050405020303" pitchFamily="18" charset="0"/>
            </a:endParaRPr>
          </a:p>
          <a:p>
            <a:r>
              <a:rPr lang="en-US" sz="2600" dirty="0">
                <a:solidFill>
                  <a:schemeClr val="tx1">
                    <a:lumMod val="50000"/>
                  </a:schemeClr>
                </a:solidFill>
                <a:latin typeface="Georgia" panose="02040502050405020303" pitchFamily="18" charset="0"/>
              </a:rPr>
              <a:t>We visited Paris last September, </a:t>
            </a:r>
            <a:r>
              <a:rPr lang="en-US" sz="2600" b="1" i="1" dirty="0">
                <a:solidFill>
                  <a:schemeClr val="tx1">
                    <a:lumMod val="50000"/>
                  </a:schemeClr>
                </a:solidFill>
                <a:latin typeface="Georgia" panose="02040502050405020303" pitchFamily="18" charset="0"/>
              </a:rPr>
              <a:t>but</a:t>
            </a:r>
            <a:r>
              <a:rPr lang="en-US" sz="2600" dirty="0">
                <a:solidFill>
                  <a:schemeClr val="tx1">
                    <a:lumMod val="50000"/>
                  </a:schemeClr>
                </a:solidFill>
                <a:latin typeface="Georgia" panose="02040502050405020303" pitchFamily="18" charset="0"/>
              </a:rPr>
              <a:t> my sister visited Berlin last summer.</a:t>
            </a:r>
          </a:p>
          <a:p>
            <a:r>
              <a:rPr lang="en-US" sz="2600" dirty="0">
                <a:solidFill>
                  <a:schemeClr val="tx1">
                    <a:lumMod val="50000"/>
                  </a:schemeClr>
                </a:solidFill>
                <a:latin typeface="Georgia" panose="02040502050405020303" pitchFamily="18" charset="0"/>
              </a:rPr>
              <a:t>Most people enjoy visiting European cities; few do not.</a:t>
            </a:r>
          </a:p>
          <a:p>
            <a:r>
              <a:rPr lang="en-US" sz="2600" dirty="0">
                <a:solidFill>
                  <a:schemeClr val="tx1">
                    <a:lumMod val="50000"/>
                  </a:schemeClr>
                </a:solidFill>
                <a:latin typeface="Georgia" panose="02040502050405020303" pitchFamily="18" charset="0"/>
              </a:rPr>
              <a:t>Most people enjoy visiting European cities; however, few do not.</a:t>
            </a:r>
          </a:p>
        </p:txBody>
      </p:sp>
    </p:spTree>
    <p:extLst>
      <p:ext uri="{BB962C8B-B14F-4D97-AF65-F5344CB8AC3E}">
        <p14:creationId xmlns:p14="http://schemas.microsoft.com/office/powerpoint/2010/main" val="322501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PUNCTUATION TIP:</a:t>
            </a:r>
          </a:p>
        </p:txBody>
      </p:sp>
      <p:sp>
        <p:nvSpPr>
          <p:cNvPr id="3" name="Content Placeholder 2"/>
          <p:cNvSpPr>
            <a:spLocks noGrp="1"/>
          </p:cNvSpPr>
          <p:nvPr>
            <p:ph idx="1"/>
          </p:nvPr>
        </p:nvSpPr>
        <p:spPr>
          <a:xfrm>
            <a:off x="1104899" y="1600199"/>
            <a:ext cx="10702787" cy="4999383"/>
          </a:xfrm>
        </p:spPr>
        <p:txBody>
          <a:bodyPr>
            <a:noAutofit/>
          </a:bodyPr>
          <a:lstStyle/>
          <a:p>
            <a:r>
              <a:rPr lang="en-US" sz="2500" dirty="0">
                <a:solidFill>
                  <a:schemeClr val="tx1">
                    <a:lumMod val="50000"/>
                  </a:schemeClr>
                </a:solidFill>
                <a:latin typeface="Georgia" panose="02040502050405020303" pitchFamily="18" charset="0"/>
              </a:rPr>
              <a:t>Use comma to join two independent clauses along with FANBOYS.</a:t>
            </a:r>
          </a:p>
          <a:p>
            <a:pPr marL="1143000" lvl="4">
              <a:spcBef>
                <a:spcPts val="1800"/>
              </a:spcBef>
            </a:pPr>
            <a:r>
              <a:rPr lang="en-US" sz="2500" dirty="0">
                <a:solidFill>
                  <a:schemeClr val="tx1">
                    <a:lumMod val="50000"/>
                  </a:schemeClr>
                </a:solidFill>
                <a:latin typeface="Georgia" panose="02040502050405020303" pitchFamily="18" charset="0"/>
              </a:rPr>
              <a:t>We visited Paris last September, </a:t>
            </a:r>
            <a:r>
              <a:rPr lang="en-US" sz="2500" b="1" i="1" dirty="0">
                <a:solidFill>
                  <a:schemeClr val="tx1">
                    <a:lumMod val="50000"/>
                  </a:schemeClr>
                </a:solidFill>
                <a:latin typeface="Georgia" panose="02040502050405020303" pitchFamily="18" charset="0"/>
              </a:rPr>
              <a:t>but</a:t>
            </a:r>
            <a:r>
              <a:rPr lang="en-US" sz="2500" dirty="0">
                <a:solidFill>
                  <a:schemeClr val="tx1">
                    <a:lumMod val="50000"/>
                  </a:schemeClr>
                </a:solidFill>
                <a:latin typeface="Georgia" panose="02040502050405020303" pitchFamily="18" charset="0"/>
              </a:rPr>
              <a:t> my sister visited Berlin last summer.</a:t>
            </a:r>
          </a:p>
          <a:p>
            <a:r>
              <a:rPr lang="en-US" sz="2500" dirty="0">
                <a:solidFill>
                  <a:schemeClr val="tx1">
                    <a:lumMod val="50000"/>
                  </a:schemeClr>
                </a:solidFill>
                <a:latin typeface="Georgia" panose="02040502050405020303" pitchFamily="18" charset="0"/>
              </a:rPr>
              <a:t> Use a semicolon between two independent clauses in one sentence and use a comma </a:t>
            </a:r>
            <a:r>
              <a:rPr lang="en-US" sz="2500" b="1" dirty="0">
                <a:solidFill>
                  <a:schemeClr val="tx1">
                    <a:lumMod val="50000"/>
                  </a:schemeClr>
                </a:solidFill>
                <a:latin typeface="Georgia" panose="02040502050405020303" pitchFamily="18" charset="0"/>
              </a:rPr>
              <a:t>after conjunctive adverbs/transitional words.</a:t>
            </a:r>
          </a:p>
          <a:p>
            <a:pPr lvl="2"/>
            <a:r>
              <a:rPr lang="en-US" sz="2500" dirty="0">
                <a:solidFill>
                  <a:schemeClr val="tx1">
                    <a:lumMod val="50000"/>
                  </a:schemeClr>
                </a:solidFill>
                <a:latin typeface="Georgia" panose="02040502050405020303" pitchFamily="18" charset="0"/>
              </a:rPr>
              <a:t>My car payments are high; </a:t>
            </a:r>
            <a:r>
              <a:rPr lang="en-US" sz="2500" b="1" i="1" dirty="0">
                <a:solidFill>
                  <a:schemeClr val="tx1">
                    <a:lumMod val="50000"/>
                  </a:schemeClr>
                </a:solidFill>
                <a:latin typeface="Georgia" panose="02040502050405020303" pitchFamily="18" charset="0"/>
              </a:rPr>
              <a:t>on the other hand</a:t>
            </a:r>
            <a:r>
              <a:rPr lang="en-US" sz="2500" i="1" dirty="0">
                <a:solidFill>
                  <a:schemeClr val="tx1">
                    <a:lumMod val="50000"/>
                  </a:schemeClr>
                </a:solidFill>
                <a:latin typeface="Georgia" panose="02040502050405020303" pitchFamily="18" charset="0"/>
              </a:rPr>
              <a:t>,</a:t>
            </a:r>
            <a:r>
              <a:rPr lang="en-US" sz="2500" dirty="0">
                <a:solidFill>
                  <a:schemeClr val="tx1">
                    <a:lumMod val="50000"/>
                  </a:schemeClr>
                </a:solidFill>
                <a:latin typeface="Georgia" panose="02040502050405020303" pitchFamily="18" charset="0"/>
              </a:rPr>
              <a:t> I really enjoy driving such a nice vehicle.</a:t>
            </a:r>
          </a:p>
          <a:p>
            <a:r>
              <a:rPr lang="en-US" sz="2500" dirty="0">
                <a:solidFill>
                  <a:schemeClr val="tx1">
                    <a:lumMod val="50000"/>
                  </a:schemeClr>
                </a:solidFill>
                <a:latin typeface="Georgia" panose="02040502050405020303" pitchFamily="18" charset="0"/>
              </a:rPr>
              <a:t>Use semicolon to connect two independent clauses when coordinating conjunction or conjunctive adverb is not used.</a:t>
            </a:r>
          </a:p>
          <a:p>
            <a:pPr lvl="2"/>
            <a:r>
              <a:rPr lang="en-US" sz="2500" dirty="0">
                <a:solidFill>
                  <a:schemeClr val="tx1">
                    <a:lumMod val="50000"/>
                  </a:schemeClr>
                </a:solidFill>
                <a:latin typeface="Georgia" panose="02040502050405020303" pitchFamily="18" charset="0"/>
              </a:rPr>
              <a:t>Most people enjoy visiting European cities; few do not.</a:t>
            </a:r>
          </a:p>
          <a:p>
            <a:pPr marL="914400" lvl="2" indent="0">
              <a:buNone/>
            </a:pPr>
            <a:endParaRPr lang="en-US" sz="2500" dirty="0">
              <a:solidFill>
                <a:schemeClr val="tx1">
                  <a:lumMod val="50000"/>
                </a:schemeClr>
              </a:solidFill>
              <a:latin typeface="Georgia" panose="02040502050405020303" pitchFamily="18" charset="0"/>
            </a:endParaRPr>
          </a:p>
          <a:p>
            <a:pPr marL="914400" lvl="2" indent="0">
              <a:buNone/>
            </a:pPr>
            <a:endParaRPr lang="en-US" sz="25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28243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COMPLEX SENTENCE:</a:t>
            </a:r>
          </a:p>
        </p:txBody>
      </p:sp>
      <p:sp>
        <p:nvSpPr>
          <p:cNvPr id="3" name="Content Placeholder 2"/>
          <p:cNvSpPr>
            <a:spLocks noGrp="1"/>
          </p:cNvSpPr>
          <p:nvPr>
            <p:ph idx="1"/>
          </p:nvPr>
        </p:nvSpPr>
        <p:spPr>
          <a:xfrm>
            <a:off x="143691" y="1600199"/>
            <a:ext cx="11939451" cy="5127171"/>
          </a:xfrm>
        </p:spPr>
        <p:txBody>
          <a:bodyPr>
            <a:noAutofit/>
          </a:bodyPr>
          <a:lstStyle/>
          <a:p>
            <a:pPr marL="0" indent="0">
              <a:buNone/>
            </a:pPr>
            <a:r>
              <a:rPr lang="en-US" sz="2200" b="1" dirty="0">
                <a:solidFill>
                  <a:schemeClr val="tx1">
                    <a:lumMod val="50000"/>
                  </a:schemeClr>
                </a:solidFill>
                <a:latin typeface="Georgia" panose="02040502050405020303" pitchFamily="18" charset="0"/>
              </a:rPr>
              <a:t>A complex sentence</a:t>
            </a:r>
            <a:r>
              <a:rPr lang="en-US" sz="2200" dirty="0">
                <a:solidFill>
                  <a:schemeClr val="tx1">
                    <a:lumMod val="50000"/>
                  </a:schemeClr>
                </a:solidFill>
                <a:latin typeface="Georgia" panose="02040502050405020303" pitchFamily="18" charset="0"/>
              </a:rPr>
              <a:t> is composed of </a:t>
            </a:r>
            <a:r>
              <a:rPr lang="en-US" sz="2200" b="1" dirty="0">
                <a:solidFill>
                  <a:schemeClr val="tx1">
                    <a:lumMod val="50000"/>
                  </a:schemeClr>
                </a:solidFill>
                <a:latin typeface="Georgia" panose="02040502050405020303" pitchFamily="18" charset="0"/>
              </a:rPr>
              <a:t>one independent clause</a:t>
            </a:r>
            <a:r>
              <a:rPr lang="en-US" sz="2200" dirty="0">
                <a:solidFill>
                  <a:schemeClr val="tx1">
                    <a:lumMod val="50000"/>
                  </a:schemeClr>
                </a:solidFill>
                <a:latin typeface="Georgia" panose="02040502050405020303" pitchFamily="18" charset="0"/>
              </a:rPr>
              <a:t> (the main clause) and </a:t>
            </a:r>
            <a:r>
              <a:rPr lang="en-US" sz="2200" b="1" dirty="0">
                <a:solidFill>
                  <a:schemeClr val="tx1">
                    <a:lumMod val="50000"/>
                  </a:schemeClr>
                </a:solidFill>
                <a:latin typeface="Georgia" panose="02040502050405020303" pitchFamily="18" charset="0"/>
              </a:rPr>
              <a:t>one or more dependent clauses</a:t>
            </a:r>
            <a:r>
              <a:rPr lang="en-US" sz="2200" dirty="0">
                <a:solidFill>
                  <a:schemeClr val="tx1">
                    <a:lumMod val="50000"/>
                  </a:schemeClr>
                </a:solidFill>
                <a:latin typeface="Georgia" panose="02040502050405020303" pitchFamily="18" charset="0"/>
              </a:rPr>
              <a:t>. A dependent clause needs to attach to an independent one because it is not a complete thought by itself; it simply expands on the complete thought by providing more information. </a:t>
            </a:r>
          </a:p>
          <a:p>
            <a:r>
              <a:rPr lang="en-US" sz="2200" b="1" i="1" dirty="0">
                <a:solidFill>
                  <a:schemeClr val="tx1">
                    <a:lumMod val="50000"/>
                  </a:schemeClr>
                </a:solidFill>
                <a:latin typeface="Georgia" panose="02040502050405020303" pitchFamily="18" charset="0"/>
              </a:rPr>
              <a:t>Because</a:t>
            </a:r>
            <a:r>
              <a:rPr lang="en-US" sz="2200" dirty="0">
                <a:solidFill>
                  <a:schemeClr val="tx1">
                    <a:lumMod val="50000"/>
                  </a:schemeClr>
                </a:solidFill>
                <a:latin typeface="Georgia" panose="02040502050405020303" pitchFamily="18" charset="0"/>
              </a:rPr>
              <a:t> </a:t>
            </a:r>
            <a:r>
              <a:rPr lang="en-US" sz="2200" i="1" dirty="0">
                <a:solidFill>
                  <a:schemeClr val="tx1">
                    <a:lumMod val="50000"/>
                  </a:schemeClr>
                </a:solidFill>
                <a:latin typeface="Georgia" panose="02040502050405020303" pitchFamily="18" charset="0"/>
              </a:rPr>
              <a:t>I found a dollar on the street, I went to the candy store.</a:t>
            </a:r>
            <a:endParaRPr lang="en-US" sz="2200" dirty="0">
              <a:solidFill>
                <a:schemeClr val="tx1">
                  <a:lumMod val="50000"/>
                </a:schemeClr>
              </a:solidFill>
              <a:latin typeface="Georgia" panose="02040502050405020303" pitchFamily="18" charset="0"/>
            </a:endParaRPr>
          </a:p>
          <a:p>
            <a:r>
              <a:rPr lang="en-US" sz="2200" b="1" i="1" dirty="0">
                <a:solidFill>
                  <a:schemeClr val="tx1">
                    <a:lumMod val="50000"/>
                  </a:schemeClr>
                </a:solidFill>
                <a:latin typeface="Georgia" panose="02040502050405020303" pitchFamily="18" charset="0"/>
              </a:rPr>
              <a:t>Even though</a:t>
            </a:r>
            <a:r>
              <a:rPr lang="en-US" sz="2200" dirty="0">
                <a:solidFill>
                  <a:schemeClr val="tx1">
                    <a:lumMod val="50000"/>
                  </a:schemeClr>
                </a:solidFill>
                <a:latin typeface="Georgia" panose="02040502050405020303" pitchFamily="18" charset="0"/>
              </a:rPr>
              <a:t> </a:t>
            </a:r>
            <a:r>
              <a:rPr lang="en-US" sz="2200" i="1" dirty="0">
                <a:solidFill>
                  <a:schemeClr val="tx1">
                    <a:lumMod val="50000"/>
                  </a:schemeClr>
                </a:solidFill>
                <a:latin typeface="Georgia" panose="02040502050405020303" pitchFamily="18" charset="0"/>
              </a:rPr>
              <a:t>she loves to eat chocolate ice cream, it makes her stomach ache.</a:t>
            </a:r>
            <a:endParaRPr lang="en-US" sz="2200" dirty="0">
              <a:solidFill>
                <a:schemeClr val="tx1">
                  <a:lumMod val="50000"/>
                </a:schemeClr>
              </a:solidFill>
              <a:latin typeface="Georgia" panose="02040502050405020303" pitchFamily="18" charset="0"/>
            </a:endParaRPr>
          </a:p>
          <a:p>
            <a:pPr marL="0" indent="0">
              <a:buNone/>
            </a:pPr>
            <a:r>
              <a:rPr lang="en-US" sz="2200" dirty="0">
                <a:solidFill>
                  <a:schemeClr val="tx1">
                    <a:lumMod val="50000"/>
                  </a:schemeClr>
                </a:solidFill>
                <a:latin typeface="Georgia" panose="02040502050405020303" pitchFamily="18" charset="0"/>
              </a:rPr>
              <a:t>They are connected by </a:t>
            </a:r>
            <a:r>
              <a:rPr lang="en-US" sz="2200" b="1" dirty="0">
                <a:solidFill>
                  <a:schemeClr val="tx1">
                    <a:lumMod val="50000"/>
                  </a:schemeClr>
                </a:solidFill>
                <a:latin typeface="Georgia" panose="02040502050405020303" pitchFamily="18" charset="0"/>
              </a:rPr>
              <a:t>subordinate conjunctions</a:t>
            </a:r>
            <a:r>
              <a:rPr lang="en-US" sz="2200" dirty="0">
                <a:solidFill>
                  <a:schemeClr val="tx1">
                    <a:lumMod val="50000"/>
                  </a:schemeClr>
                </a:solidFill>
                <a:latin typeface="Georgia" panose="02040502050405020303" pitchFamily="18" charset="0"/>
              </a:rPr>
              <a:t> or </a:t>
            </a:r>
            <a:r>
              <a:rPr lang="en-US" sz="2200" b="1" dirty="0">
                <a:solidFill>
                  <a:schemeClr val="tx1">
                    <a:lumMod val="50000"/>
                  </a:schemeClr>
                </a:solidFill>
                <a:latin typeface="Georgia" panose="02040502050405020303" pitchFamily="18" charset="0"/>
              </a:rPr>
              <a:t>relative pronouns</a:t>
            </a:r>
            <a:r>
              <a:rPr lang="en-US" sz="2200" dirty="0">
                <a:solidFill>
                  <a:schemeClr val="tx1">
                    <a:lumMod val="50000"/>
                  </a:schemeClr>
                </a:solidFill>
                <a:latin typeface="Georgia" panose="02040502050405020303" pitchFamily="18" charset="0"/>
              </a:rPr>
              <a:t> such as </a:t>
            </a:r>
            <a:r>
              <a:rPr lang="en-US" sz="2200" b="1" dirty="0">
                <a:solidFill>
                  <a:schemeClr val="tx1">
                    <a:lumMod val="50000"/>
                  </a:schemeClr>
                </a:solidFill>
                <a:latin typeface="Georgia" panose="02040502050405020303" pitchFamily="18" charset="0"/>
              </a:rPr>
              <a:t>who, that, which.</a:t>
            </a:r>
          </a:p>
          <a:p>
            <a:r>
              <a:rPr lang="en-US" sz="2200" dirty="0">
                <a:solidFill>
                  <a:schemeClr val="tx1">
                    <a:lumMod val="50000"/>
                  </a:schemeClr>
                </a:solidFill>
                <a:latin typeface="Georgia" panose="02040502050405020303" pitchFamily="18" charset="0"/>
              </a:rPr>
              <a:t>I saw a man who was wearing a white shirt.</a:t>
            </a:r>
          </a:p>
          <a:p>
            <a:r>
              <a:rPr lang="en-US" sz="2200" dirty="0">
                <a:solidFill>
                  <a:schemeClr val="tx1">
                    <a:lumMod val="50000"/>
                  </a:schemeClr>
                </a:solidFill>
                <a:latin typeface="Georgia" panose="02040502050405020303" pitchFamily="18" charset="0"/>
              </a:rPr>
              <a:t>The girl bought a doll that sings a song.</a:t>
            </a:r>
          </a:p>
          <a:p>
            <a:r>
              <a:rPr lang="en-US" sz="2200" dirty="0">
                <a:solidFill>
                  <a:schemeClr val="tx1">
                    <a:lumMod val="50000"/>
                  </a:schemeClr>
                </a:solidFill>
                <a:latin typeface="Georgia" panose="02040502050405020303" pitchFamily="18" charset="0"/>
              </a:rPr>
              <a:t>While we were walking through the Louvre, which is one of the most famous museums in the world, we suddenly met our neighbor John and his family who were also on vacation in Paris.</a:t>
            </a:r>
          </a:p>
          <a:p>
            <a:pPr marL="0" indent="0">
              <a:buNone/>
            </a:pPr>
            <a:endParaRPr lang="en-US" sz="22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16565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PHRASES</a:t>
            </a:r>
            <a:endParaRPr lang="en-US" sz="4400" dirty="0">
              <a:solidFill>
                <a:schemeClr val="tx1">
                  <a:lumMod val="50000"/>
                </a:schemeClr>
              </a:solidFill>
            </a:endParaRPr>
          </a:p>
        </p:txBody>
      </p:sp>
      <p:sp>
        <p:nvSpPr>
          <p:cNvPr id="14" name="Content Placeholder 13"/>
          <p:cNvSpPr>
            <a:spLocks noGrp="1"/>
          </p:cNvSpPr>
          <p:nvPr>
            <p:ph idx="1"/>
          </p:nvPr>
        </p:nvSpPr>
        <p:spPr/>
        <p:txBody>
          <a:bodyPr/>
          <a:lstStyle/>
          <a:p>
            <a:pPr marL="0" lvl="0" indent="0">
              <a:spcBef>
                <a:spcPts val="1000"/>
              </a:spcBef>
              <a:buNone/>
            </a:pPr>
            <a:r>
              <a:rPr lang="en-US" sz="2800" dirty="0">
                <a:solidFill>
                  <a:schemeClr val="tx1">
                    <a:lumMod val="50000"/>
                  </a:schemeClr>
                </a:solidFill>
                <a:latin typeface="Georgia" panose="02040502050405020303" pitchFamily="18" charset="0"/>
              </a:rPr>
              <a:t>A phrase is a group of words that does not have a subject and a verb. A phrase is meaningless if alone.</a:t>
            </a:r>
          </a:p>
          <a:p>
            <a:pPr marL="0" lvl="0" indent="0">
              <a:spcBef>
                <a:spcPts val="1000"/>
              </a:spcBef>
              <a:buNone/>
            </a:pPr>
            <a:r>
              <a:rPr lang="en-US" sz="2800" b="1" dirty="0">
                <a:solidFill>
                  <a:schemeClr val="tx1">
                    <a:lumMod val="50000"/>
                  </a:schemeClr>
                </a:solidFill>
                <a:latin typeface="Georgia" panose="02040502050405020303" pitchFamily="18" charset="0"/>
              </a:rPr>
              <a:t>For Example:</a:t>
            </a:r>
          </a:p>
          <a:p>
            <a:pPr lvl="0">
              <a:spcBef>
                <a:spcPts val="1000"/>
              </a:spcBef>
              <a:buFont typeface="Arial" panose="020B0604020202020204" pitchFamily="34" charset="0"/>
              <a:buChar char="•"/>
            </a:pPr>
            <a:r>
              <a:rPr lang="en-US" sz="2800" dirty="0">
                <a:solidFill>
                  <a:schemeClr val="tx1">
                    <a:lumMod val="50000"/>
                  </a:schemeClr>
                </a:solidFill>
                <a:latin typeface="Georgia" panose="02040502050405020303" pitchFamily="18" charset="0"/>
              </a:rPr>
              <a:t>In the evening</a:t>
            </a:r>
          </a:p>
          <a:p>
            <a:pPr lvl="0">
              <a:spcBef>
                <a:spcPts val="1000"/>
              </a:spcBef>
              <a:buFont typeface="Arial" panose="020B0604020202020204" pitchFamily="34" charset="0"/>
              <a:buChar char="•"/>
            </a:pPr>
            <a:r>
              <a:rPr lang="en-US" sz="2800" dirty="0">
                <a:solidFill>
                  <a:schemeClr val="tx1">
                    <a:lumMod val="50000"/>
                  </a:schemeClr>
                </a:solidFill>
                <a:latin typeface="Georgia" panose="02040502050405020303" pitchFamily="18" charset="0"/>
              </a:rPr>
              <a:t>A sincere and honest leader</a:t>
            </a:r>
          </a:p>
          <a:p>
            <a:pPr lvl="0">
              <a:spcBef>
                <a:spcPts val="1000"/>
              </a:spcBef>
              <a:buFont typeface="Arial" panose="020B0604020202020204" pitchFamily="34" charset="0"/>
              <a:buChar char="•"/>
            </a:pPr>
            <a:r>
              <a:rPr lang="en-US" sz="2800" dirty="0">
                <a:solidFill>
                  <a:schemeClr val="tx1">
                    <a:lumMod val="50000"/>
                  </a:schemeClr>
                </a:solidFill>
                <a:latin typeface="Georgia" panose="02040502050405020303" pitchFamily="18" charset="0"/>
              </a:rPr>
              <a:t>In early nineties</a:t>
            </a:r>
          </a:p>
          <a:p>
            <a:pPr lvl="0">
              <a:spcBef>
                <a:spcPts val="1000"/>
              </a:spcBef>
              <a:buFont typeface="Arial" panose="020B0604020202020204" pitchFamily="34" charset="0"/>
              <a:buChar char="•"/>
            </a:pPr>
            <a:r>
              <a:rPr lang="en-US" sz="2800" dirty="0">
                <a:solidFill>
                  <a:schemeClr val="tx1">
                    <a:lumMod val="50000"/>
                  </a:schemeClr>
                </a:solidFill>
                <a:latin typeface="Georgia" panose="02040502050405020303" pitchFamily="18" charset="0"/>
              </a:rPr>
              <a:t>Extremely beautiful</a:t>
            </a:r>
          </a:p>
          <a:p>
            <a:pPr marL="0" indent="0">
              <a:buNone/>
            </a:pPr>
            <a:endParaRPr lang="en-US" dirty="0">
              <a:solidFill>
                <a:schemeClr val="tx1">
                  <a:lumMod val="50000"/>
                </a:schemeClr>
              </a:solidFill>
            </a:endParaRPr>
          </a:p>
        </p:txBody>
      </p:sp>
      <p:pic>
        <p:nvPicPr>
          <p:cNvPr id="4" name="Picture Placeholder 3" descr="Open book on table, blurred shelves of books in background"/>
          <p:cNvPicPr>
            <a:picLocks noChangeAspect="1"/>
          </p:cNvPicPr>
          <p:nvPr/>
        </p:nvPicPr>
        <p:blipFill>
          <a:blip r:embed="rId2" cstate="print">
            <a:extLst>
              <a:ext uri="{28A0092B-C50C-407E-A947-70E740481C1C}">
                <a14:useLocalDpi xmlns:a14="http://schemas.microsoft.com/office/drawing/2010/main" val="0"/>
              </a:ext>
            </a:extLst>
          </a:blip>
          <a:srcRect l="8890" r="8890"/>
          <a:stretch>
            <a:fillRect/>
          </a:stretch>
        </p:blipFill>
        <p:spPr>
          <a:xfrm>
            <a:off x="6620451" y="2405358"/>
            <a:ext cx="5210937" cy="4208604"/>
          </a:xfrm>
          <a:prstGeom prst="rect">
            <a:avLst/>
          </a:prstGeom>
        </p:spPr>
      </p:pic>
    </p:spTree>
    <p:extLst>
      <p:ext uri="{BB962C8B-B14F-4D97-AF65-F5344CB8AC3E}">
        <p14:creationId xmlns:p14="http://schemas.microsoft.com/office/powerpoint/2010/main" val="101097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PUNCTUATION TIP:</a:t>
            </a:r>
          </a:p>
        </p:txBody>
      </p:sp>
      <p:sp>
        <p:nvSpPr>
          <p:cNvPr id="3" name="Content Placeholder 2"/>
          <p:cNvSpPr>
            <a:spLocks noGrp="1"/>
          </p:cNvSpPr>
          <p:nvPr>
            <p:ph idx="1"/>
          </p:nvPr>
        </p:nvSpPr>
        <p:spPr>
          <a:xfrm>
            <a:off x="1104900" y="1600200"/>
            <a:ext cx="10623274" cy="4572000"/>
          </a:xfrm>
        </p:spPr>
        <p:txBody>
          <a:bodyPr>
            <a:normAutofit/>
          </a:bodyPr>
          <a:lstStyle/>
          <a:p>
            <a:pPr marL="0" indent="0">
              <a:buNone/>
            </a:pPr>
            <a:r>
              <a:rPr lang="en-US" sz="2600" dirty="0">
                <a:solidFill>
                  <a:schemeClr val="tx1">
                    <a:lumMod val="50000"/>
                  </a:schemeClr>
                </a:solidFill>
                <a:latin typeface="Georgia" panose="02040502050405020303" pitchFamily="18" charset="0"/>
              </a:rPr>
              <a:t>Do not use comma if the complex sentence starts with independent clause.</a:t>
            </a:r>
          </a:p>
          <a:p>
            <a:pPr marL="0" indent="0">
              <a:buNone/>
            </a:pPr>
            <a:r>
              <a:rPr lang="en-US" sz="2600" dirty="0">
                <a:solidFill>
                  <a:schemeClr val="tx1">
                    <a:lumMod val="50000"/>
                  </a:schemeClr>
                </a:solidFill>
                <a:latin typeface="Georgia" panose="02040502050405020303" pitchFamily="18" charset="0"/>
              </a:rPr>
              <a:t>Example:</a:t>
            </a:r>
          </a:p>
          <a:p>
            <a:r>
              <a:rPr lang="en-US" sz="2600" dirty="0">
                <a:solidFill>
                  <a:schemeClr val="tx1">
                    <a:lumMod val="50000"/>
                  </a:schemeClr>
                </a:solidFill>
                <a:latin typeface="Georgia" panose="02040502050405020303" pitchFamily="18" charset="0"/>
              </a:rPr>
              <a:t>We met our neighbor </a:t>
            </a:r>
            <a:r>
              <a:rPr lang="en-US" sz="2600" b="1" dirty="0">
                <a:solidFill>
                  <a:schemeClr val="tx1">
                    <a:lumMod val="50000"/>
                  </a:schemeClr>
                </a:solidFill>
                <a:latin typeface="Georgia" panose="02040502050405020303" pitchFamily="18" charset="0"/>
              </a:rPr>
              <a:t>while </a:t>
            </a:r>
            <a:r>
              <a:rPr lang="en-US" sz="2600" dirty="0">
                <a:solidFill>
                  <a:schemeClr val="tx1">
                    <a:lumMod val="50000"/>
                  </a:schemeClr>
                </a:solidFill>
                <a:latin typeface="Georgia" panose="02040502050405020303" pitchFamily="18" charset="0"/>
              </a:rPr>
              <a:t>we are walking through the passage. </a:t>
            </a:r>
          </a:p>
          <a:p>
            <a:pPr marL="0" indent="0">
              <a:buNone/>
            </a:pPr>
            <a:r>
              <a:rPr lang="en-US" sz="2600" dirty="0">
                <a:solidFill>
                  <a:schemeClr val="tx1">
                    <a:lumMod val="50000"/>
                  </a:schemeClr>
                </a:solidFill>
                <a:latin typeface="Georgia" panose="02040502050405020303" pitchFamily="18" charset="0"/>
              </a:rPr>
              <a:t>Use comma to join independent clause if a complex sentence starts with dependent clause.</a:t>
            </a:r>
          </a:p>
          <a:p>
            <a:pPr marL="0" indent="0">
              <a:buNone/>
            </a:pPr>
            <a:r>
              <a:rPr lang="en-US" sz="2600" dirty="0">
                <a:solidFill>
                  <a:schemeClr val="tx1">
                    <a:lumMod val="50000"/>
                  </a:schemeClr>
                </a:solidFill>
                <a:latin typeface="Georgia" panose="02040502050405020303" pitchFamily="18" charset="0"/>
              </a:rPr>
              <a:t>Example:</a:t>
            </a:r>
          </a:p>
          <a:p>
            <a:r>
              <a:rPr lang="en-US" sz="2600" b="1" dirty="0">
                <a:solidFill>
                  <a:schemeClr val="tx1">
                    <a:lumMod val="50000"/>
                  </a:schemeClr>
                </a:solidFill>
                <a:latin typeface="Georgia" panose="02040502050405020303" pitchFamily="18" charset="0"/>
              </a:rPr>
              <a:t>While</a:t>
            </a:r>
            <a:r>
              <a:rPr lang="en-US" sz="2600" dirty="0">
                <a:solidFill>
                  <a:schemeClr val="tx1">
                    <a:lumMod val="50000"/>
                  </a:schemeClr>
                </a:solidFill>
                <a:latin typeface="Georgia" panose="02040502050405020303" pitchFamily="18" charset="0"/>
              </a:rPr>
              <a:t> we were walking through the passage</a:t>
            </a:r>
            <a:r>
              <a:rPr lang="en-US" sz="2600" b="1" dirty="0">
                <a:solidFill>
                  <a:schemeClr val="tx1">
                    <a:lumMod val="50000"/>
                  </a:schemeClr>
                </a:solidFill>
                <a:latin typeface="Georgia" panose="02040502050405020303" pitchFamily="18" charset="0"/>
              </a:rPr>
              <a:t>,</a:t>
            </a:r>
            <a:r>
              <a:rPr lang="en-US" sz="2600" dirty="0">
                <a:solidFill>
                  <a:schemeClr val="tx1">
                    <a:lumMod val="50000"/>
                  </a:schemeClr>
                </a:solidFill>
                <a:latin typeface="Georgia" panose="02040502050405020303" pitchFamily="18" charset="0"/>
              </a:rPr>
              <a:t> we met our neighbor. </a:t>
            </a:r>
          </a:p>
        </p:txBody>
      </p:sp>
    </p:spTree>
    <p:extLst>
      <p:ext uri="{BB962C8B-B14F-4D97-AF65-F5344CB8AC3E}">
        <p14:creationId xmlns:p14="http://schemas.microsoft.com/office/powerpoint/2010/main" val="240987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i="1" dirty="0">
                <a:solidFill>
                  <a:schemeClr val="tx1">
                    <a:lumMod val="50000"/>
                  </a:schemeClr>
                </a:solidFill>
                <a:latin typeface="Georgia" panose="02040502050405020303" pitchFamily="18" charset="0"/>
              </a:rPr>
              <a:t>COMPOUND COMPLEX SENTENCE</a:t>
            </a:r>
          </a:p>
        </p:txBody>
      </p:sp>
      <p:sp>
        <p:nvSpPr>
          <p:cNvPr id="3" name="Content Placeholder 2"/>
          <p:cNvSpPr>
            <a:spLocks noGrp="1"/>
          </p:cNvSpPr>
          <p:nvPr>
            <p:ph idx="1"/>
          </p:nvPr>
        </p:nvSpPr>
        <p:spPr>
          <a:xfrm>
            <a:off x="914400" y="1600200"/>
            <a:ext cx="10853530" cy="4572000"/>
          </a:xfrm>
        </p:spPr>
        <p:txBody>
          <a:bodyPr>
            <a:normAutofit/>
          </a:bodyPr>
          <a:lstStyle/>
          <a:p>
            <a:pPr marL="0" indent="0">
              <a:buNone/>
            </a:pPr>
            <a:r>
              <a:rPr lang="en-US" sz="2600" b="1" dirty="0">
                <a:solidFill>
                  <a:schemeClr val="tx1">
                    <a:lumMod val="50000"/>
                  </a:schemeClr>
                </a:solidFill>
                <a:latin typeface="Georgia" panose="02040502050405020303" pitchFamily="18" charset="0"/>
              </a:rPr>
              <a:t>A compound-complex sentence</a:t>
            </a:r>
            <a:r>
              <a:rPr lang="en-US" sz="2600" dirty="0">
                <a:solidFill>
                  <a:schemeClr val="tx1">
                    <a:lumMod val="50000"/>
                  </a:schemeClr>
                </a:solidFill>
                <a:latin typeface="Georgia" panose="02040502050405020303" pitchFamily="18" charset="0"/>
              </a:rPr>
              <a:t> combines a compound sentence with a complex sentence. It contains </a:t>
            </a:r>
            <a:r>
              <a:rPr lang="en-US" sz="2600" b="1" dirty="0">
                <a:solidFill>
                  <a:schemeClr val="tx1">
                    <a:lumMod val="50000"/>
                  </a:schemeClr>
                </a:solidFill>
                <a:latin typeface="Georgia" panose="02040502050405020303" pitchFamily="18" charset="0"/>
              </a:rPr>
              <a:t>two or more independent clauses</a:t>
            </a:r>
            <a:r>
              <a:rPr lang="en-US" sz="2600" dirty="0">
                <a:solidFill>
                  <a:schemeClr val="tx1">
                    <a:lumMod val="50000"/>
                  </a:schemeClr>
                </a:solidFill>
                <a:latin typeface="Georgia" panose="02040502050405020303" pitchFamily="18" charset="0"/>
              </a:rPr>
              <a:t> and </a:t>
            </a:r>
            <a:r>
              <a:rPr lang="en-US" sz="2600" b="1" dirty="0">
                <a:solidFill>
                  <a:schemeClr val="tx1">
                    <a:lumMod val="50000"/>
                  </a:schemeClr>
                </a:solidFill>
                <a:latin typeface="Georgia" panose="02040502050405020303" pitchFamily="18" charset="0"/>
              </a:rPr>
              <a:t>one or more dependent clauses</a:t>
            </a:r>
            <a:r>
              <a:rPr lang="en-US" sz="2600" dirty="0">
                <a:solidFill>
                  <a:schemeClr val="tx1">
                    <a:lumMod val="50000"/>
                  </a:schemeClr>
                </a:solidFill>
                <a:latin typeface="Georgia" panose="02040502050405020303" pitchFamily="18" charset="0"/>
              </a:rPr>
              <a:t>.</a:t>
            </a:r>
          </a:p>
          <a:p>
            <a:pPr marL="0" indent="0">
              <a:buNone/>
            </a:pPr>
            <a:r>
              <a:rPr lang="en-US" sz="2600" dirty="0">
                <a:solidFill>
                  <a:schemeClr val="tx1">
                    <a:lumMod val="50000"/>
                  </a:schemeClr>
                </a:solidFill>
                <a:latin typeface="Georgia" panose="02040502050405020303" pitchFamily="18" charset="0"/>
              </a:rPr>
              <a:t>Examples:</a:t>
            </a:r>
          </a:p>
          <a:p>
            <a:r>
              <a:rPr lang="en-US" sz="2600" b="1" i="1" dirty="0">
                <a:solidFill>
                  <a:schemeClr val="tx1">
                    <a:lumMod val="50000"/>
                  </a:schemeClr>
                </a:solidFill>
                <a:latin typeface="Georgia" panose="02040502050405020303" pitchFamily="18" charset="0"/>
              </a:rPr>
              <a:t>Because</a:t>
            </a:r>
            <a:r>
              <a:rPr lang="en-US" sz="2600" dirty="0">
                <a:solidFill>
                  <a:schemeClr val="tx1">
                    <a:lumMod val="50000"/>
                  </a:schemeClr>
                </a:solidFill>
                <a:latin typeface="Georgia" panose="02040502050405020303" pitchFamily="18" charset="0"/>
              </a:rPr>
              <a:t> </a:t>
            </a:r>
            <a:r>
              <a:rPr lang="en-US" sz="2600" i="1" dirty="0">
                <a:solidFill>
                  <a:schemeClr val="tx1">
                    <a:lumMod val="50000"/>
                  </a:schemeClr>
                </a:solidFill>
                <a:latin typeface="Georgia" panose="02040502050405020303" pitchFamily="18" charset="0"/>
              </a:rPr>
              <a:t>I found a dollar on the street, I went to the candy store, </a:t>
            </a:r>
            <a:r>
              <a:rPr lang="en-US" sz="2600" b="1" i="1" dirty="0">
                <a:solidFill>
                  <a:schemeClr val="tx1">
                    <a:lumMod val="50000"/>
                  </a:schemeClr>
                </a:solidFill>
                <a:latin typeface="Georgia" panose="02040502050405020303" pitchFamily="18" charset="0"/>
              </a:rPr>
              <a:t>and</a:t>
            </a:r>
            <a:r>
              <a:rPr lang="en-US" sz="2600" i="1" dirty="0">
                <a:solidFill>
                  <a:schemeClr val="tx1">
                    <a:lumMod val="50000"/>
                  </a:schemeClr>
                </a:solidFill>
                <a:latin typeface="Georgia" panose="02040502050405020303" pitchFamily="18" charset="0"/>
              </a:rPr>
              <a:t> I bought a lollipop.</a:t>
            </a:r>
          </a:p>
          <a:p>
            <a:r>
              <a:rPr lang="en-US" sz="2600" dirty="0">
                <a:solidFill>
                  <a:schemeClr val="tx1">
                    <a:lumMod val="50000"/>
                  </a:schemeClr>
                </a:solidFill>
                <a:latin typeface="Georgia" panose="02040502050405020303" pitchFamily="18" charset="0"/>
              </a:rPr>
              <a:t>While we were walking through the Louvre, which is one of the most famous museums in the world, we suddenly met our neighbor John with his family, </a:t>
            </a:r>
            <a:r>
              <a:rPr lang="en-US" sz="2600" b="1" dirty="0">
                <a:solidFill>
                  <a:schemeClr val="tx1">
                    <a:lumMod val="50000"/>
                  </a:schemeClr>
                </a:solidFill>
                <a:latin typeface="Georgia" panose="02040502050405020303" pitchFamily="18" charset="0"/>
              </a:rPr>
              <a:t>and</a:t>
            </a:r>
            <a:r>
              <a:rPr lang="en-US" sz="2600" dirty="0">
                <a:solidFill>
                  <a:schemeClr val="tx1">
                    <a:lumMod val="50000"/>
                  </a:schemeClr>
                </a:solidFill>
                <a:latin typeface="Georgia" panose="02040502050405020303" pitchFamily="18" charset="0"/>
              </a:rPr>
              <a:t> all of us went out for lunch at a splendid bistro.</a:t>
            </a:r>
          </a:p>
          <a:p>
            <a:pPr marL="0" indent="0">
              <a:buNone/>
            </a:pPr>
            <a:endParaRPr lang="en-US" sz="26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191772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i="1" dirty="0">
                <a:solidFill>
                  <a:schemeClr val="tx1">
                    <a:lumMod val="50000"/>
                  </a:schemeClr>
                </a:solidFill>
                <a:latin typeface="Georgia" panose="02040502050405020303" pitchFamily="18" charset="0"/>
              </a:rPr>
              <a:t>PUNCTUATION TIP:</a:t>
            </a:r>
          </a:p>
        </p:txBody>
      </p:sp>
      <p:sp>
        <p:nvSpPr>
          <p:cNvPr id="3" name="Content Placeholder 2"/>
          <p:cNvSpPr>
            <a:spLocks noGrp="1"/>
          </p:cNvSpPr>
          <p:nvPr>
            <p:ph idx="1"/>
          </p:nvPr>
        </p:nvSpPr>
        <p:spPr/>
        <p:txBody>
          <a:bodyPr>
            <a:normAutofit/>
          </a:bodyPr>
          <a:lstStyle/>
          <a:p>
            <a:r>
              <a:rPr lang="en-US" sz="2600" dirty="0">
                <a:solidFill>
                  <a:schemeClr val="tx1">
                    <a:lumMod val="50000"/>
                  </a:schemeClr>
                </a:solidFill>
                <a:latin typeface="Georgia" panose="02040502050405020303" pitchFamily="18" charset="0"/>
              </a:rPr>
              <a:t>Use a comma before a coordinating conjunction which connects two independent clauses.</a:t>
            </a:r>
          </a:p>
          <a:p>
            <a:r>
              <a:rPr lang="en-US" sz="2600" dirty="0">
                <a:solidFill>
                  <a:schemeClr val="tx1">
                    <a:lumMod val="50000"/>
                  </a:schemeClr>
                </a:solidFill>
                <a:latin typeface="Georgia" panose="02040502050405020303" pitchFamily="18" charset="0"/>
              </a:rPr>
              <a:t>Use comma to join independent clause if a sentence starts with dependent clause.</a:t>
            </a:r>
          </a:p>
          <a:p>
            <a:r>
              <a:rPr lang="en-US" sz="2600" dirty="0">
                <a:solidFill>
                  <a:schemeClr val="tx1">
                    <a:lumMod val="50000"/>
                  </a:schemeClr>
                </a:solidFill>
                <a:latin typeface="Georgia" panose="02040502050405020303" pitchFamily="18" charset="0"/>
              </a:rPr>
              <a:t>Do not use comma if sentence starts with independent clause.</a:t>
            </a:r>
          </a:p>
          <a:p>
            <a:endParaRPr lang="en-US" sz="2600" dirty="0">
              <a:solidFill>
                <a:schemeClr val="tx1">
                  <a:lumMod val="50000"/>
                </a:schemeClr>
              </a:solidFill>
              <a:latin typeface="Georgia" panose="02040502050405020303" pitchFamily="18" charset="0"/>
            </a:endParaRPr>
          </a:p>
          <a:p>
            <a:endParaRPr lang="en-US" sz="26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300041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Georgia" panose="02040502050405020303" pitchFamily="18" charset="0"/>
              </a:rPr>
              <a:t>In a Nutshell: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014863"/>
              </p:ext>
            </p:extLst>
          </p:nvPr>
        </p:nvGraphicFramePr>
        <p:xfrm>
          <a:off x="1104900" y="1600200"/>
          <a:ext cx="9982200" cy="4846320"/>
        </p:xfrm>
        <a:graphic>
          <a:graphicData uri="http://schemas.openxmlformats.org/drawingml/2006/table">
            <a:tbl>
              <a:tblPr firstRow="1" bandRow="1">
                <a:tableStyleId>{5C22544A-7EE6-4342-B048-85BDC9FD1C3A}</a:tableStyleId>
              </a:tblPr>
              <a:tblGrid>
                <a:gridCol w="3327400">
                  <a:extLst>
                    <a:ext uri="{9D8B030D-6E8A-4147-A177-3AD203B41FA5}">
                      <a16:colId xmlns:a16="http://schemas.microsoft.com/office/drawing/2014/main" val="20000"/>
                    </a:ext>
                  </a:extLst>
                </a:gridCol>
                <a:gridCol w="3327400">
                  <a:extLst>
                    <a:ext uri="{9D8B030D-6E8A-4147-A177-3AD203B41FA5}">
                      <a16:colId xmlns:a16="http://schemas.microsoft.com/office/drawing/2014/main" val="20001"/>
                    </a:ext>
                  </a:extLst>
                </a:gridCol>
                <a:gridCol w="3327400">
                  <a:extLst>
                    <a:ext uri="{9D8B030D-6E8A-4147-A177-3AD203B41FA5}">
                      <a16:colId xmlns:a16="http://schemas.microsoft.com/office/drawing/2014/main" val="20002"/>
                    </a:ext>
                  </a:extLst>
                </a:gridCol>
              </a:tblGrid>
              <a:tr h="370840">
                <a:tc>
                  <a:txBody>
                    <a:bodyPr/>
                    <a:lstStyle/>
                    <a:p>
                      <a:pPr algn="l"/>
                      <a:r>
                        <a:rPr lang="en-US" sz="2400" dirty="0">
                          <a:latin typeface="Georgia" panose="02040502050405020303" pitchFamily="18" charset="0"/>
                        </a:rPr>
                        <a:t>Type</a:t>
                      </a:r>
                    </a:p>
                  </a:txBody>
                  <a:tcPr/>
                </a:tc>
                <a:tc>
                  <a:txBody>
                    <a:bodyPr/>
                    <a:lstStyle/>
                    <a:p>
                      <a:pPr algn="l"/>
                      <a:r>
                        <a:rPr lang="en-US" sz="2400" dirty="0">
                          <a:latin typeface="Georgia" panose="02040502050405020303" pitchFamily="18" charset="0"/>
                        </a:rPr>
                        <a:t>Definition</a:t>
                      </a:r>
                    </a:p>
                  </a:txBody>
                  <a:tcPr/>
                </a:tc>
                <a:tc>
                  <a:txBody>
                    <a:bodyPr/>
                    <a:lstStyle/>
                    <a:p>
                      <a:pPr algn="l"/>
                      <a:r>
                        <a:rPr lang="en-US" sz="2400" dirty="0">
                          <a:latin typeface="Georgia" panose="02040502050405020303" pitchFamily="18" charset="0"/>
                        </a:rPr>
                        <a:t>Example</a:t>
                      </a:r>
                    </a:p>
                  </a:txBody>
                  <a:tcPr/>
                </a:tc>
                <a:extLst>
                  <a:ext uri="{0D108BD9-81ED-4DB2-BD59-A6C34878D82A}">
                    <a16:rowId xmlns:a16="http://schemas.microsoft.com/office/drawing/2014/main" val="10000"/>
                  </a:ext>
                </a:extLst>
              </a:tr>
              <a:tr h="370840">
                <a:tc>
                  <a:txBody>
                    <a:bodyPr/>
                    <a:lstStyle/>
                    <a:p>
                      <a:pPr marL="342900" indent="-342900" algn="l">
                        <a:buAutoNum type="arabicPeriod"/>
                      </a:pPr>
                      <a:r>
                        <a:rPr lang="en-US" sz="2400" dirty="0">
                          <a:latin typeface="Georgia" panose="02040502050405020303" pitchFamily="18" charset="0"/>
                        </a:rPr>
                        <a:t>Simple</a:t>
                      </a:r>
                    </a:p>
                  </a:txBody>
                  <a:tcPr/>
                </a:tc>
                <a:tc>
                  <a:txBody>
                    <a:bodyPr/>
                    <a:lstStyle/>
                    <a:p>
                      <a:pPr algn="l"/>
                      <a:r>
                        <a:rPr lang="en-US" sz="2400" dirty="0">
                          <a:latin typeface="Georgia" panose="02040502050405020303" pitchFamily="18" charset="0"/>
                        </a:rPr>
                        <a:t>One independent clause</a:t>
                      </a:r>
                    </a:p>
                  </a:txBody>
                  <a:tcPr/>
                </a:tc>
                <a:tc>
                  <a:txBody>
                    <a:bodyPr/>
                    <a:lstStyle/>
                    <a:p>
                      <a:pPr algn="l"/>
                      <a:r>
                        <a:rPr lang="en-US" sz="2400" dirty="0">
                          <a:latin typeface="Georgia" panose="02040502050405020303" pitchFamily="18" charset="0"/>
                        </a:rPr>
                        <a:t>She did the work well.</a:t>
                      </a:r>
                    </a:p>
                  </a:txBody>
                  <a:tcPr/>
                </a:tc>
                <a:extLst>
                  <a:ext uri="{0D108BD9-81ED-4DB2-BD59-A6C34878D82A}">
                    <a16:rowId xmlns:a16="http://schemas.microsoft.com/office/drawing/2014/main" val="10001"/>
                  </a:ext>
                </a:extLst>
              </a:tr>
              <a:tr h="370840">
                <a:tc>
                  <a:txBody>
                    <a:bodyPr/>
                    <a:lstStyle/>
                    <a:p>
                      <a:pPr algn="l"/>
                      <a:r>
                        <a:rPr lang="en-US" sz="2400" dirty="0">
                          <a:latin typeface="Georgia" panose="02040502050405020303" pitchFamily="18" charset="0"/>
                        </a:rPr>
                        <a:t>2. Compound</a:t>
                      </a:r>
                    </a:p>
                  </a:txBody>
                  <a:tcPr/>
                </a:tc>
                <a:tc>
                  <a:txBody>
                    <a:bodyPr/>
                    <a:lstStyle/>
                    <a:p>
                      <a:pPr algn="l"/>
                      <a:r>
                        <a:rPr lang="en-US" sz="2400" dirty="0">
                          <a:latin typeface="Georgia" panose="02040502050405020303" pitchFamily="18" charset="0"/>
                        </a:rPr>
                        <a:t>Two or more independent clauses</a:t>
                      </a:r>
                    </a:p>
                  </a:txBody>
                  <a:tcPr/>
                </a:tc>
                <a:tc>
                  <a:txBody>
                    <a:bodyPr/>
                    <a:lstStyle/>
                    <a:p>
                      <a:pPr algn="l"/>
                      <a:r>
                        <a:rPr lang="en-US" sz="2400" dirty="0">
                          <a:latin typeface="Georgia" panose="02040502050405020303" pitchFamily="18" charset="0"/>
                        </a:rPr>
                        <a:t>She did the work well, and she was paid well.</a:t>
                      </a:r>
                    </a:p>
                  </a:txBody>
                  <a:tcPr/>
                </a:tc>
                <a:extLst>
                  <a:ext uri="{0D108BD9-81ED-4DB2-BD59-A6C34878D82A}">
                    <a16:rowId xmlns:a16="http://schemas.microsoft.com/office/drawing/2014/main" val="10002"/>
                  </a:ext>
                </a:extLst>
              </a:tr>
              <a:tr h="370840">
                <a:tc>
                  <a:txBody>
                    <a:bodyPr/>
                    <a:lstStyle/>
                    <a:p>
                      <a:pPr algn="l"/>
                      <a:r>
                        <a:rPr lang="en-US" sz="2400" dirty="0">
                          <a:latin typeface="Georgia" panose="02040502050405020303" pitchFamily="18" charset="0"/>
                        </a:rPr>
                        <a:t>3. Complex</a:t>
                      </a:r>
                    </a:p>
                  </a:txBody>
                  <a:tcPr/>
                </a:tc>
                <a:tc>
                  <a:txBody>
                    <a:bodyPr/>
                    <a:lstStyle/>
                    <a:p>
                      <a:pPr algn="l"/>
                      <a:r>
                        <a:rPr lang="en-US" sz="2400" dirty="0">
                          <a:latin typeface="Georgia" panose="02040502050405020303" pitchFamily="18" charset="0"/>
                        </a:rPr>
                        <a:t>One independent clause and one or more dependent clauses</a:t>
                      </a:r>
                    </a:p>
                  </a:txBody>
                  <a:tcPr/>
                </a:tc>
                <a:tc>
                  <a:txBody>
                    <a:bodyPr/>
                    <a:lstStyle/>
                    <a:p>
                      <a:pPr algn="l"/>
                      <a:r>
                        <a:rPr lang="en-US" sz="2400" dirty="0">
                          <a:latin typeface="Georgia" panose="02040502050405020303" pitchFamily="18" charset="0"/>
                        </a:rPr>
                        <a:t>Because she did the work well, she was paid.</a:t>
                      </a:r>
                    </a:p>
                  </a:txBody>
                  <a:tcPr/>
                </a:tc>
                <a:extLst>
                  <a:ext uri="{0D108BD9-81ED-4DB2-BD59-A6C34878D82A}">
                    <a16:rowId xmlns:a16="http://schemas.microsoft.com/office/drawing/2014/main" val="10003"/>
                  </a:ext>
                </a:extLst>
              </a:tr>
              <a:tr h="370840">
                <a:tc>
                  <a:txBody>
                    <a:bodyPr/>
                    <a:lstStyle/>
                    <a:p>
                      <a:pPr algn="l"/>
                      <a:r>
                        <a:rPr lang="en-US" sz="2400" dirty="0">
                          <a:latin typeface="Georgia" panose="02040502050405020303" pitchFamily="18" charset="0"/>
                        </a:rPr>
                        <a:t>4. Compound Complex</a:t>
                      </a:r>
                    </a:p>
                  </a:txBody>
                  <a:tcPr/>
                </a:tc>
                <a:tc>
                  <a:txBody>
                    <a:bodyPr/>
                    <a:lstStyle/>
                    <a:p>
                      <a:pPr algn="l"/>
                      <a:r>
                        <a:rPr lang="en-US" sz="2400" dirty="0">
                          <a:latin typeface="Georgia" panose="02040502050405020303" pitchFamily="18" charset="0"/>
                        </a:rPr>
                        <a:t>Two or more independent clauses and</a:t>
                      </a:r>
                      <a:r>
                        <a:rPr lang="en-US" sz="2400" baseline="0" dirty="0">
                          <a:latin typeface="Georgia" panose="02040502050405020303" pitchFamily="18" charset="0"/>
                        </a:rPr>
                        <a:t> one or more dependent clauses</a:t>
                      </a:r>
                      <a:endParaRPr lang="en-US" sz="2400" dirty="0">
                        <a:latin typeface="Georgia" panose="02040502050405020303" pitchFamily="18" charset="0"/>
                      </a:endParaRPr>
                    </a:p>
                  </a:txBody>
                  <a:tcPr/>
                </a:tc>
                <a:tc>
                  <a:txBody>
                    <a:bodyPr/>
                    <a:lstStyle/>
                    <a:p>
                      <a:pPr algn="l"/>
                      <a:r>
                        <a:rPr lang="en-US" sz="2400" dirty="0">
                          <a:latin typeface="Georgia" panose="02040502050405020303" pitchFamily="18" charset="0"/>
                        </a:rPr>
                        <a:t>Because she</a:t>
                      </a:r>
                      <a:r>
                        <a:rPr lang="en-US" sz="2400" baseline="0" dirty="0">
                          <a:latin typeface="Georgia" panose="02040502050405020303" pitchFamily="18" charset="0"/>
                        </a:rPr>
                        <a:t> did the work well, she was paid well, and she was satisfied. </a:t>
                      </a:r>
                      <a:endParaRPr lang="en-US" sz="2400" dirty="0">
                        <a:latin typeface="Georgia" panose="02040502050405020303"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612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Font typeface="Wingdings" panose="05000000000000000000" pitchFamily="2" charset="2"/>
              <a:buChar char="Ø"/>
            </a:pPr>
            <a:r>
              <a:rPr lang="en-US" sz="5400" b="1" dirty="0">
                <a:solidFill>
                  <a:prstClr val="black"/>
                </a:solidFill>
                <a:latin typeface="Calibri Light" panose="020F0302020204030204"/>
              </a:rPr>
              <a:t>ACTIVITY IS ON PAGE NUMBER </a:t>
            </a:r>
            <a:r>
              <a:rPr lang="en-US" sz="5400" b="1" dirty="0">
                <a:solidFill>
                  <a:prstClr val="black"/>
                </a:solidFill>
                <a:latin typeface="Calibri" panose="020F0502020204030204"/>
              </a:rPr>
              <a:t>78, 79</a:t>
            </a:r>
            <a:endParaRPr lang="en-US" sz="2800" dirty="0">
              <a:solidFill>
                <a:prstClr val="black"/>
              </a:solidFill>
              <a:latin typeface="Calibri" panose="020F0502020204030204"/>
            </a:endParaRPr>
          </a:p>
          <a:p>
            <a:endParaRPr lang="en-US" dirty="0"/>
          </a:p>
        </p:txBody>
      </p:sp>
    </p:spTree>
    <p:extLst>
      <p:ext uri="{BB962C8B-B14F-4D97-AF65-F5344CB8AC3E}">
        <p14:creationId xmlns:p14="http://schemas.microsoft.com/office/powerpoint/2010/main" val="181503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dirty="0">
                <a:latin typeface="Georgia" panose="02040502050405020303" pitchFamily="18" charset="0"/>
              </a:rPr>
              <a:t>EXERCISE</a:t>
            </a:r>
            <a:r>
              <a:rPr lang="en-US" dirty="0">
                <a:latin typeface="Georgia" panose="02040502050405020303" pitchFamily="18" charset="0"/>
              </a:rPr>
              <a:t>:</a:t>
            </a:r>
          </a:p>
        </p:txBody>
      </p:sp>
      <p:sp>
        <p:nvSpPr>
          <p:cNvPr id="3" name="Content Placeholder 2"/>
          <p:cNvSpPr>
            <a:spLocks noGrp="1"/>
          </p:cNvSpPr>
          <p:nvPr>
            <p:ph idx="1"/>
          </p:nvPr>
        </p:nvSpPr>
        <p:spPr>
          <a:xfrm>
            <a:off x="1104900" y="1600200"/>
            <a:ext cx="10610022" cy="5078896"/>
          </a:xfrm>
        </p:spPr>
        <p:txBody>
          <a:bodyPr>
            <a:noAutofit/>
          </a:bodyPr>
          <a:lstStyle/>
          <a:p>
            <a:pPr marL="0" indent="0">
              <a:buNone/>
            </a:pPr>
            <a:r>
              <a:rPr lang="en-US" sz="2300" b="1" i="1" dirty="0">
                <a:solidFill>
                  <a:schemeClr val="tx1">
                    <a:lumMod val="50000"/>
                  </a:schemeClr>
                </a:solidFill>
                <a:latin typeface="Georgia" panose="02040502050405020303" pitchFamily="18" charset="0"/>
              </a:rPr>
              <a:t>Instructions</a:t>
            </a:r>
            <a:r>
              <a:rPr lang="en-US" sz="2300" dirty="0">
                <a:solidFill>
                  <a:schemeClr val="tx1">
                    <a:lumMod val="50000"/>
                  </a:schemeClr>
                </a:solidFill>
                <a:latin typeface="Georgia" panose="02040502050405020303" pitchFamily="18" charset="0"/>
              </a:rPr>
              <a:t>: Combine each set of simple sentences below to produce the kind of sentence specified in parentheses. You will have to add, delete, change, and arrange words.</a:t>
            </a:r>
          </a:p>
          <a:p>
            <a:pPr marL="0" indent="0">
              <a:buNone/>
            </a:pPr>
            <a:r>
              <a:rPr lang="en-US" sz="2300" b="1" i="1" dirty="0">
                <a:solidFill>
                  <a:schemeClr val="tx1">
                    <a:lumMod val="50000"/>
                  </a:schemeClr>
                </a:solidFill>
                <a:latin typeface="Georgia" panose="02040502050405020303" pitchFamily="18" charset="0"/>
              </a:rPr>
              <a:t>Example:</a:t>
            </a:r>
            <a:r>
              <a:rPr lang="en-US" sz="2300" dirty="0">
                <a:solidFill>
                  <a:schemeClr val="tx1">
                    <a:lumMod val="50000"/>
                  </a:schemeClr>
                </a:solidFill>
                <a:latin typeface="Georgia" panose="02040502050405020303" pitchFamily="18" charset="0"/>
              </a:rPr>
              <a:t> I could protest. The dentist began to drill. (Complex)</a:t>
            </a:r>
          </a:p>
          <a:p>
            <a:pPr marL="0" indent="0">
              <a:buNone/>
            </a:pPr>
            <a:r>
              <a:rPr lang="en-US" sz="2300" b="1" i="1" dirty="0">
                <a:solidFill>
                  <a:schemeClr val="tx1">
                    <a:lumMod val="50000"/>
                  </a:schemeClr>
                </a:solidFill>
                <a:latin typeface="Georgia" panose="02040502050405020303" pitchFamily="18" charset="0"/>
              </a:rPr>
              <a:t>Answer:</a:t>
            </a:r>
            <a:r>
              <a:rPr lang="en-US" sz="2300" dirty="0">
                <a:solidFill>
                  <a:schemeClr val="tx1">
                    <a:lumMod val="50000"/>
                  </a:schemeClr>
                </a:solidFill>
                <a:latin typeface="Georgia" panose="02040502050405020303" pitchFamily="18" charset="0"/>
              </a:rPr>
              <a:t>    Before I could protest, the dentist began to drill.</a:t>
            </a:r>
          </a:p>
          <a:p>
            <a:pPr marL="457200" indent="-457200">
              <a:buFont typeface="+mj-lt"/>
              <a:buAutoNum type="arabicPeriod"/>
            </a:pPr>
            <a:r>
              <a:rPr lang="en-US" sz="2300" dirty="0">
                <a:solidFill>
                  <a:schemeClr val="tx1">
                    <a:lumMod val="50000"/>
                  </a:schemeClr>
                </a:solidFill>
                <a:latin typeface="Georgia" panose="02040502050405020303" pitchFamily="18" charset="0"/>
              </a:rPr>
              <a:t>Recycling takes time. It reduces garbage in landfills. (Compound)</a:t>
            </a:r>
          </a:p>
          <a:p>
            <a:pPr marL="457200" indent="-457200">
              <a:buFont typeface="+mj-lt"/>
              <a:buAutoNum type="arabicPeriod"/>
            </a:pPr>
            <a:r>
              <a:rPr lang="en-US" sz="2300" dirty="0">
                <a:solidFill>
                  <a:schemeClr val="tx1">
                    <a:lumMod val="50000"/>
                  </a:schemeClr>
                </a:solidFill>
                <a:latin typeface="Georgia" panose="02040502050405020303" pitchFamily="18" charset="0"/>
              </a:rPr>
              <a:t>People begin to recycle. They generate much less trash. (Complex)</a:t>
            </a:r>
          </a:p>
          <a:p>
            <a:pPr marL="457200" indent="-457200">
              <a:buFont typeface="+mj-lt"/>
              <a:buAutoNum type="arabicPeriod"/>
            </a:pPr>
            <a:r>
              <a:rPr lang="en-US" sz="2300" dirty="0">
                <a:solidFill>
                  <a:schemeClr val="tx1">
                    <a:lumMod val="50000"/>
                  </a:schemeClr>
                </a:solidFill>
                <a:latin typeface="Georgia" panose="02040502050405020303" pitchFamily="18" charset="0"/>
              </a:rPr>
              <a:t>The cans are aluminum. They bring recyclers good money. (Simple)</a:t>
            </a:r>
          </a:p>
          <a:p>
            <a:pPr marL="457200" indent="-457200">
              <a:buFont typeface="+mj-lt"/>
              <a:buAutoNum type="arabicPeriod"/>
            </a:pPr>
            <a:r>
              <a:rPr lang="en-US" sz="2300" dirty="0">
                <a:solidFill>
                  <a:schemeClr val="tx1">
                    <a:lumMod val="50000"/>
                  </a:schemeClr>
                </a:solidFill>
                <a:latin typeface="Georgia" panose="02040502050405020303" pitchFamily="18" charset="0"/>
              </a:rPr>
              <a:t>Environmentalist have hope. Perhaps more communities will recycle newspaper and glass. Many citizens refuse to participate.  (Compound Complex)</a:t>
            </a:r>
          </a:p>
        </p:txBody>
      </p:sp>
    </p:spTree>
    <p:extLst>
      <p:ext uri="{BB962C8B-B14F-4D97-AF65-F5344CB8AC3E}">
        <p14:creationId xmlns:p14="http://schemas.microsoft.com/office/powerpoint/2010/main" val="371836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4" name="Freeform 3"/>
          <p:cNvSpPr/>
          <p:nvPr/>
        </p:nvSpPr>
        <p:spPr>
          <a:xfrm>
            <a:off x="65010" y="2893966"/>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TYPES OF PHRASE</a:t>
            </a:r>
          </a:p>
        </p:txBody>
      </p:sp>
      <p:sp>
        <p:nvSpPr>
          <p:cNvPr id="5" name="Freeform 4"/>
          <p:cNvSpPr/>
          <p:nvPr/>
        </p:nvSpPr>
        <p:spPr>
          <a:xfrm rot="17350740">
            <a:off x="1443240" y="2120813"/>
            <a:ext cx="2838423" cy="31025"/>
          </a:xfrm>
          <a:custGeom>
            <a:avLst/>
            <a:gdLst>
              <a:gd name="connsiteX0" fmla="*/ 0 w 2838423"/>
              <a:gd name="connsiteY0" fmla="*/ 15512 h 31025"/>
              <a:gd name="connsiteX1" fmla="*/ 2838423 w 2838423"/>
              <a:gd name="connsiteY1" fmla="*/ 15512 h 31025"/>
            </a:gdLst>
            <a:ahLst/>
            <a:cxnLst>
              <a:cxn ang="0">
                <a:pos x="connsiteX0" y="connsiteY0"/>
              </a:cxn>
              <a:cxn ang="0">
                <a:pos x="connsiteX1" y="connsiteY1"/>
              </a:cxn>
            </a:cxnLst>
            <a:rect l="l" t="t" r="r" b="b"/>
            <a:pathLst>
              <a:path w="2838423" h="31025">
                <a:moveTo>
                  <a:pt x="0" y="15512"/>
                </a:moveTo>
                <a:lnTo>
                  <a:pt x="2838423" y="1551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60950" tIns="-55448" rIns="1360951" bIns="-55449" numCol="1" spcCol="1270" anchor="ctr" anchorCtr="0">
            <a:noAutofit/>
          </a:bodyPr>
          <a:lstStyle/>
          <a:p>
            <a:pPr lvl="0" algn="ctr" defTabSz="444500">
              <a:lnSpc>
                <a:spcPct val="90000"/>
              </a:lnSpc>
              <a:spcBef>
                <a:spcPct val="0"/>
              </a:spcBef>
              <a:spcAft>
                <a:spcPct val="35000"/>
              </a:spcAft>
            </a:pPr>
            <a:endParaRPr lang="en-US" sz="1000" kern="1200">
              <a:latin typeface="Georgia" panose="02040502050405020303" pitchFamily="18" charset="0"/>
            </a:endParaRPr>
          </a:p>
        </p:txBody>
      </p:sp>
      <p:sp>
        <p:nvSpPr>
          <p:cNvPr id="6" name="Freeform 5"/>
          <p:cNvSpPr/>
          <p:nvPr/>
        </p:nvSpPr>
        <p:spPr>
          <a:xfrm>
            <a:off x="5659894" y="780372"/>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799" rIns="455628" bIns="-780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7" name="Freeform 6"/>
          <p:cNvSpPr/>
          <p:nvPr/>
        </p:nvSpPr>
        <p:spPr>
          <a:xfrm>
            <a:off x="6592374" y="213084"/>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Which has noun or a pronoun</a:t>
            </a:r>
          </a:p>
        </p:txBody>
      </p:sp>
      <p:sp>
        <p:nvSpPr>
          <p:cNvPr id="8" name="Freeform 7"/>
          <p:cNvSpPr/>
          <p:nvPr/>
        </p:nvSpPr>
        <p:spPr>
          <a:xfrm>
            <a:off x="8923576" y="780372"/>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799" rIns="455628" bIns="-780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9" name="Freeform 8"/>
          <p:cNvSpPr/>
          <p:nvPr/>
        </p:nvSpPr>
        <p:spPr>
          <a:xfrm>
            <a:off x="9856057" y="213084"/>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Steve and Tom</a:t>
            </a:r>
          </a:p>
          <a:p>
            <a:pPr lvl="0" algn="ctr" defTabSz="711200">
              <a:lnSpc>
                <a:spcPct val="90000"/>
              </a:lnSpc>
              <a:spcBef>
                <a:spcPct val="0"/>
              </a:spcBef>
              <a:spcAft>
                <a:spcPct val="35000"/>
              </a:spcAft>
            </a:pPr>
            <a:r>
              <a:rPr lang="en-US" sz="1600" kern="1200" dirty="0">
                <a:latin typeface="Georgia" panose="02040502050405020303" pitchFamily="18" charset="0"/>
              </a:rPr>
              <a:t>Big dogs</a:t>
            </a:r>
          </a:p>
        </p:txBody>
      </p:sp>
      <p:sp>
        <p:nvSpPr>
          <p:cNvPr id="10" name="Freeform 9"/>
          <p:cNvSpPr/>
          <p:nvPr/>
        </p:nvSpPr>
        <p:spPr>
          <a:xfrm rot="18289469">
            <a:off x="2046011" y="2791033"/>
            <a:ext cx="1632881" cy="31025"/>
          </a:xfrm>
          <a:custGeom>
            <a:avLst/>
            <a:gdLst>
              <a:gd name="connsiteX0" fmla="*/ 0 w 1632881"/>
              <a:gd name="connsiteY0" fmla="*/ 15512 h 31025"/>
              <a:gd name="connsiteX1" fmla="*/ 1632881 w 1632881"/>
              <a:gd name="connsiteY1" fmla="*/ 15512 h 31025"/>
            </a:gdLst>
            <a:ahLst/>
            <a:cxnLst>
              <a:cxn ang="0">
                <a:pos x="connsiteX0" y="connsiteY0"/>
              </a:cxn>
              <a:cxn ang="0">
                <a:pos x="connsiteX1" y="connsiteY1"/>
              </a:cxn>
            </a:cxnLst>
            <a:rect l="l" t="t" r="r" b="b"/>
            <a:pathLst>
              <a:path w="1632881" h="31025">
                <a:moveTo>
                  <a:pt x="0" y="15512"/>
                </a:moveTo>
                <a:lnTo>
                  <a:pt x="1632881" y="1551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8317" tIns="-25309" rIns="788319" bIns="-25311" numCol="1" spcCol="1270" anchor="ctr" anchorCtr="0">
            <a:noAutofit/>
          </a:bodyPr>
          <a:lstStyle/>
          <a:p>
            <a:pPr lvl="0" algn="ctr" defTabSz="266700">
              <a:lnSpc>
                <a:spcPct val="90000"/>
              </a:lnSpc>
              <a:spcBef>
                <a:spcPct val="0"/>
              </a:spcBef>
              <a:spcAft>
                <a:spcPct val="35000"/>
              </a:spcAft>
            </a:pPr>
            <a:endParaRPr lang="en-US" sz="600" kern="1200">
              <a:latin typeface="Georgia" panose="02040502050405020303" pitchFamily="18" charset="0"/>
            </a:endParaRPr>
          </a:p>
        </p:txBody>
      </p:sp>
      <p:sp>
        <p:nvSpPr>
          <p:cNvPr id="11" name="Freeform 10"/>
          <p:cNvSpPr/>
          <p:nvPr/>
        </p:nvSpPr>
        <p:spPr>
          <a:xfrm>
            <a:off x="3328692" y="1553525"/>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C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ADJECTIVE PHRASE</a:t>
            </a:r>
          </a:p>
        </p:txBody>
      </p:sp>
      <p:sp>
        <p:nvSpPr>
          <p:cNvPr id="12" name="Freeform 11"/>
          <p:cNvSpPr/>
          <p:nvPr/>
        </p:nvSpPr>
        <p:spPr>
          <a:xfrm>
            <a:off x="5659894" y="2120813"/>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799" rIns="455628" bIns="-780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13" name="Freeform 12"/>
          <p:cNvSpPr/>
          <p:nvPr/>
        </p:nvSpPr>
        <p:spPr>
          <a:xfrm>
            <a:off x="6592374" y="1553525"/>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Which has adjective</a:t>
            </a:r>
          </a:p>
        </p:txBody>
      </p:sp>
      <p:sp>
        <p:nvSpPr>
          <p:cNvPr id="14" name="Freeform 13"/>
          <p:cNvSpPr/>
          <p:nvPr/>
        </p:nvSpPr>
        <p:spPr>
          <a:xfrm>
            <a:off x="8923576" y="2120813"/>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799" rIns="455628" bIns="-780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15" name="Freeform 14"/>
          <p:cNvSpPr/>
          <p:nvPr/>
        </p:nvSpPr>
        <p:spPr>
          <a:xfrm>
            <a:off x="9856057" y="1553525"/>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She </a:t>
            </a:r>
            <a:r>
              <a:rPr lang="en-US" sz="1600" dirty="0">
                <a:latin typeface="Georgia" panose="02040502050405020303" pitchFamily="18" charset="0"/>
              </a:rPr>
              <a:t>has</a:t>
            </a:r>
            <a:r>
              <a:rPr lang="en-US" sz="1600" kern="1200" dirty="0">
                <a:latin typeface="Georgia" panose="02040502050405020303" pitchFamily="18" charset="0"/>
              </a:rPr>
              <a:t> </a:t>
            </a:r>
            <a:r>
              <a:rPr lang="en-US" sz="1600" b="1" dirty="0">
                <a:latin typeface="Georgia" panose="02040502050405020303" pitchFamily="18" charset="0"/>
              </a:rPr>
              <a:t>long</a:t>
            </a:r>
            <a:r>
              <a:rPr lang="en-US" sz="1600" b="1" kern="1200" dirty="0">
                <a:latin typeface="Georgia" panose="02040502050405020303" pitchFamily="18" charset="0"/>
              </a:rPr>
              <a:t> hair</a:t>
            </a:r>
            <a:r>
              <a:rPr lang="en-US" sz="1600" kern="1200" dirty="0">
                <a:latin typeface="Georgia" panose="02040502050405020303" pitchFamily="18" charset="0"/>
              </a:rPr>
              <a:t>.</a:t>
            </a:r>
          </a:p>
          <a:p>
            <a:pPr lvl="0" algn="ctr" defTabSz="711200">
              <a:lnSpc>
                <a:spcPct val="90000"/>
              </a:lnSpc>
              <a:spcBef>
                <a:spcPct val="0"/>
              </a:spcBef>
              <a:spcAft>
                <a:spcPct val="35000"/>
              </a:spcAft>
            </a:pPr>
            <a:r>
              <a:rPr lang="en-US" sz="1600" kern="1200" dirty="0">
                <a:latin typeface="Georgia" panose="02040502050405020303" pitchFamily="18" charset="0"/>
              </a:rPr>
              <a:t>Their house is </a:t>
            </a:r>
            <a:r>
              <a:rPr lang="en-US" sz="1600" b="1" kern="1200" dirty="0">
                <a:latin typeface="Georgia" panose="02040502050405020303" pitchFamily="18" charset="0"/>
              </a:rPr>
              <a:t>extremely beautiful.</a:t>
            </a:r>
          </a:p>
        </p:txBody>
      </p:sp>
      <p:sp>
        <p:nvSpPr>
          <p:cNvPr id="16" name="Freeform 15"/>
          <p:cNvSpPr/>
          <p:nvPr/>
        </p:nvSpPr>
        <p:spPr>
          <a:xfrm>
            <a:off x="2396211" y="3461254"/>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9" tIns="-7800" rIns="455627" bIns="-7799"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17" name="Freeform 16"/>
          <p:cNvSpPr/>
          <p:nvPr/>
        </p:nvSpPr>
        <p:spPr>
          <a:xfrm>
            <a:off x="3328692" y="2893966"/>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C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ADVERB PHRASE</a:t>
            </a:r>
          </a:p>
        </p:txBody>
      </p:sp>
      <p:sp>
        <p:nvSpPr>
          <p:cNvPr id="18" name="Freeform 17"/>
          <p:cNvSpPr/>
          <p:nvPr/>
        </p:nvSpPr>
        <p:spPr>
          <a:xfrm>
            <a:off x="5659894" y="3461254"/>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800" rIns="455628" bIns="-7799"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19" name="Freeform 18"/>
          <p:cNvSpPr/>
          <p:nvPr/>
        </p:nvSpPr>
        <p:spPr>
          <a:xfrm>
            <a:off x="6592374" y="2893966"/>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Which has adverb</a:t>
            </a:r>
          </a:p>
        </p:txBody>
      </p:sp>
      <p:sp>
        <p:nvSpPr>
          <p:cNvPr id="20" name="Freeform 19"/>
          <p:cNvSpPr/>
          <p:nvPr/>
        </p:nvSpPr>
        <p:spPr>
          <a:xfrm>
            <a:off x="8923576" y="3461254"/>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800" rIns="455628" bIns="-7799"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21" name="Freeform 20"/>
          <p:cNvSpPr/>
          <p:nvPr/>
        </p:nvSpPr>
        <p:spPr>
          <a:xfrm>
            <a:off x="9856057" y="2893966"/>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He got out of bed </a:t>
            </a:r>
            <a:r>
              <a:rPr lang="en-US" sz="1600" b="1" kern="1200" dirty="0">
                <a:latin typeface="Georgia" panose="02040502050405020303" pitchFamily="18" charset="0"/>
              </a:rPr>
              <a:t>very slowly.</a:t>
            </a:r>
          </a:p>
          <a:p>
            <a:pPr lvl="0" algn="ctr" defTabSz="711200">
              <a:lnSpc>
                <a:spcPct val="90000"/>
              </a:lnSpc>
              <a:spcBef>
                <a:spcPct val="0"/>
              </a:spcBef>
              <a:spcAft>
                <a:spcPct val="35000"/>
              </a:spcAft>
            </a:pPr>
            <a:r>
              <a:rPr lang="en-US" sz="1600" kern="1200" dirty="0">
                <a:latin typeface="Georgia" panose="02040502050405020303" pitchFamily="18" charset="0"/>
              </a:rPr>
              <a:t>Please walk </a:t>
            </a:r>
            <a:r>
              <a:rPr lang="en-US" sz="1600" b="1" kern="1200" dirty="0">
                <a:latin typeface="Georgia" panose="02040502050405020303" pitchFamily="18" charset="0"/>
              </a:rPr>
              <a:t>more quickly.</a:t>
            </a:r>
          </a:p>
        </p:txBody>
      </p:sp>
      <p:sp>
        <p:nvSpPr>
          <p:cNvPr id="22" name="Freeform 21"/>
          <p:cNvSpPr/>
          <p:nvPr/>
        </p:nvSpPr>
        <p:spPr>
          <a:xfrm rot="3310531">
            <a:off x="2046011" y="4131474"/>
            <a:ext cx="1632881" cy="31025"/>
          </a:xfrm>
          <a:custGeom>
            <a:avLst/>
            <a:gdLst>
              <a:gd name="connsiteX0" fmla="*/ 0 w 1632881"/>
              <a:gd name="connsiteY0" fmla="*/ 15512 h 31025"/>
              <a:gd name="connsiteX1" fmla="*/ 1632881 w 1632881"/>
              <a:gd name="connsiteY1" fmla="*/ 15512 h 31025"/>
            </a:gdLst>
            <a:ahLst/>
            <a:cxnLst>
              <a:cxn ang="0">
                <a:pos x="connsiteX0" y="connsiteY0"/>
              </a:cxn>
              <a:cxn ang="0">
                <a:pos x="connsiteX1" y="connsiteY1"/>
              </a:cxn>
            </a:cxnLst>
            <a:rect l="l" t="t" r="r" b="b"/>
            <a:pathLst>
              <a:path w="1632881" h="31025">
                <a:moveTo>
                  <a:pt x="0" y="15512"/>
                </a:moveTo>
                <a:lnTo>
                  <a:pt x="1632881" y="1551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8319" tIns="-25311" rIns="788317" bIns="-25309" numCol="1" spcCol="1270" anchor="ctr" anchorCtr="0">
            <a:noAutofit/>
          </a:bodyPr>
          <a:lstStyle/>
          <a:p>
            <a:pPr lvl="0" algn="ctr" defTabSz="266700">
              <a:lnSpc>
                <a:spcPct val="90000"/>
              </a:lnSpc>
              <a:spcBef>
                <a:spcPct val="0"/>
              </a:spcBef>
              <a:spcAft>
                <a:spcPct val="35000"/>
              </a:spcAft>
            </a:pPr>
            <a:endParaRPr lang="en-US" sz="600" kern="1200">
              <a:latin typeface="Georgia" panose="02040502050405020303" pitchFamily="18" charset="0"/>
            </a:endParaRPr>
          </a:p>
        </p:txBody>
      </p:sp>
      <p:sp>
        <p:nvSpPr>
          <p:cNvPr id="23" name="Freeform 22"/>
          <p:cNvSpPr/>
          <p:nvPr/>
        </p:nvSpPr>
        <p:spPr>
          <a:xfrm>
            <a:off x="3328692" y="4234407"/>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C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VERB PHRASE</a:t>
            </a:r>
          </a:p>
        </p:txBody>
      </p:sp>
      <p:sp>
        <p:nvSpPr>
          <p:cNvPr id="24" name="Freeform 23"/>
          <p:cNvSpPr/>
          <p:nvPr/>
        </p:nvSpPr>
        <p:spPr>
          <a:xfrm>
            <a:off x="5659894" y="4801695"/>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800" rIns="455628" bIns="-7799"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25" name="Freeform 24"/>
          <p:cNvSpPr/>
          <p:nvPr/>
        </p:nvSpPr>
        <p:spPr>
          <a:xfrm>
            <a:off x="6592374" y="4234407"/>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Which has a main verb and one more helping verb</a:t>
            </a:r>
          </a:p>
        </p:txBody>
      </p:sp>
      <p:sp>
        <p:nvSpPr>
          <p:cNvPr id="26" name="Freeform 25"/>
          <p:cNvSpPr/>
          <p:nvPr/>
        </p:nvSpPr>
        <p:spPr>
          <a:xfrm>
            <a:off x="8923576" y="4801695"/>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800" rIns="455628" bIns="-7799"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27" name="Freeform 26"/>
          <p:cNvSpPr/>
          <p:nvPr/>
        </p:nvSpPr>
        <p:spPr>
          <a:xfrm>
            <a:off x="9856057" y="4234407"/>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I </a:t>
            </a:r>
            <a:r>
              <a:rPr lang="en-US" sz="1600" b="1" kern="1200" dirty="0">
                <a:latin typeface="Georgia" panose="02040502050405020303" pitchFamily="18" charset="0"/>
              </a:rPr>
              <a:t>have read </a:t>
            </a:r>
            <a:r>
              <a:rPr lang="en-US" sz="1600" kern="1200" dirty="0">
                <a:latin typeface="Georgia" panose="02040502050405020303" pitchFamily="18" charset="0"/>
              </a:rPr>
              <a:t>books.</a:t>
            </a:r>
          </a:p>
          <a:p>
            <a:pPr lvl="0" algn="ctr" defTabSz="711200">
              <a:lnSpc>
                <a:spcPct val="90000"/>
              </a:lnSpc>
              <a:spcBef>
                <a:spcPct val="0"/>
              </a:spcBef>
              <a:spcAft>
                <a:spcPct val="35000"/>
              </a:spcAft>
            </a:pPr>
            <a:r>
              <a:rPr lang="en-US" sz="1600" kern="1200" dirty="0">
                <a:latin typeface="Georgia" panose="02040502050405020303" pitchFamily="18" charset="0"/>
              </a:rPr>
              <a:t>Tina </a:t>
            </a:r>
            <a:r>
              <a:rPr lang="en-US" sz="1600" b="1" kern="1200" dirty="0">
                <a:latin typeface="Georgia" panose="02040502050405020303" pitchFamily="18" charset="0"/>
              </a:rPr>
              <a:t>should have known </a:t>
            </a:r>
            <a:r>
              <a:rPr lang="en-US" sz="1600" kern="1200" dirty="0">
                <a:latin typeface="Georgia" panose="02040502050405020303" pitchFamily="18" charset="0"/>
              </a:rPr>
              <a:t>what to do.</a:t>
            </a:r>
          </a:p>
        </p:txBody>
      </p:sp>
      <p:sp>
        <p:nvSpPr>
          <p:cNvPr id="28" name="Freeform 27"/>
          <p:cNvSpPr/>
          <p:nvPr/>
        </p:nvSpPr>
        <p:spPr>
          <a:xfrm rot="4249260">
            <a:off x="1443240" y="4801695"/>
            <a:ext cx="2838423" cy="31025"/>
          </a:xfrm>
          <a:custGeom>
            <a:avLst/>
            <a:gdLst>
              <a:gd name="connsiteX0" fmla="*/ 0 w 2838423"/>
              <a:gd name="connsiteY0" fmla="*/ 15512 h 31025"/>
              <a:gd name="connsiteX1" fmla="*/ 2838423 w 2838423"/>
              <a:gd name="connsiteY1" fmla="*/ 15512 h 31025"/>
            </a:gdLst>
            <a:ahLst/>
            <a:cxnLst>
              <a:cxn ang="0">
                <a:pos x="connsiteX0" y="connsiteY0"/>
              </a:cxn>
              <a:cxn ang="0">
                <a:pos x="connsiteX1" y="connsiteY1"/>
              </a:cxn>
            </a:cxnLst>
            <a:rect l="l" t="t" r="r" b="b"/>
            <a:pathLst>
              <a:path w="2838423" h="31025">
                <a:moveTo>
                  <a:pt x="0" y="15512"/>
                </a:moveTo>
                <a:lnTo>
                  <a:pt x="2838423" y="1551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60951" tIns="-55449" rIns="1360950" bIns="-55448" numCol="1" spcCol="1270" anchor="ctr" anchorCtr="0">
            <a:noAutofit/>
          </a:bodyPr>
          <a:lstStyle/>
          <a:p>
            <a:pPr lvl="0" algn="ctr" defTabSz="444500">
              <a:lnSpc>
                <a:spcPct val="90000"/>
              </a:lnSpc>
              <a:spcBef>
                <a:spcPct val="0"/>
              </a:spcBef>
              <a:spcAft>
                <a:spcPct val="35000"/>
              </a:spcAft>
            </a:pPr>
            <a:endParaRPr lang="en-US" sz="1000" kern="1200">
              <a:latin typeface="Georgia" panose="02040502050405020303" pitchFamily="18" charset="0"/>
            </a:endParaRPr>
          </a:p>
        </p:txBody>
      </p:sp>
      <p:sp>
        <p:nvSpPr>
          <p:cNvPr id="29" name="Freeform 28"/>
          <p:cNvSpPr/>
          <p:nvPr/>
        </p:nvSpPr>
        <p:spPr>
          <a:xfrm>
            <a:off x="3328692" y="5574848"/>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C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PREPOSITIONAL PHRASE</a:t>
            </a:r>
          </a:p>
        </p:txBody>
      </p:sp>
      <p:sp>
        <p:nvSpPr>
          <p:cNvPr id="30" name="Freeform 29"/>
          <p:cNvSpPr/>
          <p:nvPr/>
        </p:nvSpPr>
        <p:spPr>
          <a:xfrm>
            <a:off x="5659894" y="6142136"/>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800" rIns="455628" bIns="-7799"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31" name="Freeform 30"/>
          <p:cNvSpPr/>
          <p:nvPr/>
        </p:nvSpPr>
        <p:spPr>
          <a:xfrm>
            <a:off x="6592374" y="5574848"/>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Which has a preposition and one or more nouns or pronouns as their modifiers</a:t>
            </a:r>
          </a:p>
        </p:txBody>
      </p:sp>
      <p:sp>
        <p:nvSpPr>
          <p:cNvPr id="32" name="Freeform 31"/>
          <p:cNvSpPr/>
          <p:nvPr/>
        </p:nvSpPr>
        <p:spPr>
          <a:xfrm>
            <a:off x="8923576" y="6142136"/>
            <a:ext cx="932480" cy="31025"/>
          </a:xfrm>
          <a:custGeom>
            <a:avLst/>
            <a:gdLst>
              <a:gd name="connsiteX0" fmla="*/ 0 w 932480"/>
              <a:gd name="connsiteY0" fmla="*/ 15512 h 31025"/>
              <a:gd name="connsiteX1" fmla="*/ 932480 w 932480"/>
              <a:gd name="connsiteY1" fmla="*/ 15512 h 31025"/>
            </a:gdLst>
            <a:ahLst/>
            <a:cxnLst>
              <a:cxn ang="0">
                <a:pos x="connsiteX0" y="connsiteY0"/>
              </a:cxn>
              <a:cxn ang="0">
                <a:pos x="connsiteX1" y="connsiteY1"/>
              </a:cxn>
            </a:cxnLst>
            <a:rect l="l" t="t" r="r" b="b"/>
            <a:pathLst>
              <a:path w="932480" h="31025">
                <a:moveTo>
                  <a:pt x="0" y="15512"/>
                </a:moveTo>
                <a:lnTo>
                  <a:pt x="932480" y="155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55628" tIns="-7800" rIns="455628" bIns="-7799"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p:txBody>
      </p:sp>
      <p:sp>
        <p:nvSpPr>
          <p:cNvPr id="33" name="Freeform 32"/>
          <p:cNvSpPr/>
          <p:nvPr/>
        </p:nvSpPr>
        <p:spPr>
          <a:xfrm>
            <a:off x="9856057" y="5574848"/>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The car </a:t>
            </a:r>
            <a:r>
              <a:rPr lang="en-US" sz="1600" b="1" kern="1200" dirty="0">
                <a:latin typeface="Georgia" panose="02040502050405020303" pitchFamily="18" charset="0"/>
              </a:rPr>
              <a:t>with the dents</a:t>
            </a:r>
            <a:r>
              <a:rPr lang="en-US" sz="1600" kern="1200" dirty="0">
                <a:latin typeface="Georgia" panose="02040502050405020303" pitchFamily="18" charset="0"/>
              </a:rPr>
              <a:t> is mine.</a:t>
            </a:r>
          </a:p>
          <a:p>
            <a:pPr lvl="0" algn="ctr" defTabSz="711200">
              <a:lnSpc>
                <a:spcPct val="90000"/>
              </a:lnSpc>
              <a:spcBef>
                <a:spcPct val="0"/>
              </a:spcBef>
              <a:spcAft>
                <a:spcPct val="35000"/>
              </a:spcAft>
            </a:pPr>
            <a:r>
              <a:rPr lang="en-US" sz="1600" b="1" kern="1200" dirty="0">
                <a:latin typeface="Georgia" panose="02040502050405020303" pitchFamily="18" charset="0"/>
              </a:rPr>
              <a:t>Most</a:t>
            </a:r>
            <a:r>
              <a:rPr lang="en-US" sz="1600" kern="1200" dirty="0">
                <a:latin typeface="Georgia" panose="02040502050405020303" pitchFamily="18" charset="0"/>
              </a:rPr>
              <a:t> </a:t>
            </a:r>
            <a:r>
              <a:rPr lang="en-US" sz="1600" b="1" kern="1200" dirty="0">
                <a:latin typeface="Georgia" panose="02040502050405020303" pitchFamily="18" charset="0"/>
              </a:rPr>
              <a:t>of the pie</a:t>
            </a:r>
            <a:r>
              <a:rPr lang="en-US" sz="1600" kern="1200" dirty="0">
                <a:latin typeface="Georgia" panose="02040502050405020303" pitchFamily="18" charset="0"/>
              </a:rPr>
              <a:t> has been eaten.</a:t>
            </a:r>
          </a:p>
        </p:txBody>
      </p:sp>
      <p:sp>
        <p:nvSpPr>
          <p:cNvPr id="34" name="Freeform 33"/>
          <p:cNvSpPr/>
          <p:nvPr/>
        </p:nvSpPr>
        <p:spPr>
          <a:xfrm>
            <a:off x="3328692" y="213084"/>
            <a:ext cx="2331201" cy="1165600"/>
          </a:xfrm>
          <a:custGeom>
            <a:avLst/>
            <a:gdLst>
              <a:gd name="connsiteX0" fmla="*/ 0 w 2331201"/>
              <a:gd name="connsiteY0" fmla="*/ 116560 h 1165600"/>
              <a:gd name="connsiteX1" fmla="*/ 116560 w 2331201"/>
              <a:gd name="connsiteY1" fmla="*/ 0 h 1165600"/>
              <a:gd name="connsiteX2" fmla="*/ 2214641 w 2331201"/>
              <a:gd name="connsiteY2" fmla="*/ 0 h 1165600"/>
              <a:gd name="connsiteX3" fmla="*/ 2331201 w 2331201"/>
              <a:gd name="connsiteY3" fmla="*/ 116560 h 1165600"/>
              <a:gd name="connsiteX4" fmla="*/ 2331201 w 2331201"/>
              <a:gd name="connsiteY4" fmla="*/ 1049040 h 1165600"/>
              <a:gd name="connsiteX5" fmla="*/ 2214641 w 2331201"/>
              <a:gd name="connsiteY5" fmla="*/ 1165600 h 1165600"/>
              <a:gd name="connsiteX6" fmla="*/ 116560 w 2331201"/>
              <a:gd name="connsiteY6" fmla="*/ 1165600 h 1165600"/>
              <a:gd name="connsiteX7" fmla="*/ 0 w 2331201"/>
              <a:gd name="connsiteY7" fmla="*/ 1049040 h 1165600"/>
              <a:gd name="connsiteX8" fmla="*/ 0 w 2331201"/>
              <a:gd name="connsiteY8" fmla="*/ 116560 h 11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201" h="1165600">
                <a:moveTo>
                  <a:pt x="0" y="116560"/>
                </a:moveTo>
                <a:cubicBezTo>
                  <a:pt x="0" y="52186"/>
                  <a:pt x="52186" y="0"/>
                  <a:pt x="116560" y="0"/>
                </a:cubicBezTo>
                <a:lnTo>
                  <a:pt x="2214641" y="0"/>
                </a:lnTo>
                <a:cubicBezTo>
                  <a:pt x="2279015" y="0"/>
                  <a:pt x="2331201" y="52186"/>
                  <a:pt x="2331201" y="116560"/>
                </a:cubicBezTo>
                <a:lnTo>
                  <a:pt x="2331201" y="1049040"/>
                </a:lnTo>
                <a:cubicBezTo>
                  <a:pt x="2331201" y="1113414"/>
                  <a:pt x="2279015" y="1165600"/>
                  <a:pt x="2214641" y="1165600"/>
                </a:cubicBezTo>
                <a:lnTo>
                  <a:pt x="116560" y="1165600"/>
                </a:lnTo>
                <a:cubicBezTo>
                  <a:pt x="52186" y="1165600"/>
                  <a:pt x="0" y="1113414"/>
                  <a:pt x="0" y="1049040"/>
                </a:cubicBezTo>
                <a:lnTo>
                  <a:pt x="0" y="116560"/>
                </a:lnTo>
                <a:close/>
              </a:path>
            </a:pathLst>
          </a:custGeom>
          <a:solidFill>
            <a:srgbClr val="C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299" tIns="44299" rIns="44299" bIns="44299" numCol="1" spcCol="1270" anchor="ctr" anchorCtr="0">
            <a:noAutofit/>
          </a:bodyPr>
          <a:lstStyle/>
          <a:p>
            <a:pPr lvl="0" algn="ctr" defTabSz="711200">
              <a:lnSpc>
                <a:spcPct val="90000"/>
              </a:lnSpc>
              <a:spcBef>
                <a:spcPct val="0"/>
              </a:spcBef>
              <a:spcAft>
                <a:spcPct val="35000"/>
              </a:spcAft>
            </a:pPr>
            <a:r>
              <a:rPr lang="en-US" sz="1600" kern="1200" dirty="0">
                <a:latin typeface="Georgia" panose="02040502050405020303" pitchFamily="18" charset="0"/>
              </a:rPr>
              <a:t>NOUN PHRASE</a:t>
            </a:r>
          </a:p>
        </p:txBody>
      </p:sp>
    </p:spTree>
    <p:extLst>
      <p:ext uri="{BB962C8B-B14F-4D97-AF65-F5344CB8AC3E}">
        <p14:creationId xmlns:p14="http://schemas.microsoft.com/office/powerpoint/2010/main" val="211455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down)">
                                      <p:cBhvr>
                                        <p:cTn id="15" dur="500"/>
                                        <p:tgtEl>
                                          <p:spTgt spid="3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00"/>
                                        <p:tgtEl>
                                          <p:spTgt spid="2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500"/>
                                        <p:tgtEl>
                                          <p:spTgt spid="25"/>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down)">
                                      <p:cBhvr>
                                        <p:cTn id="84" dur="500"/>
                                        <p:tgtEl>
                                          <p:spTgt spid="2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left)">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wipe(down)">
                                      <p:cBhvr>
                                        <p:cTn id="92" dur="500"/>
                                        <p:tgtEl>
                                          <p:spTgt spid="28"/>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left)">
                                      <p:cBhvr>
                                        <p:cTn id="95" dur="500"/>
                                        <p:tgtEl>
                                          <p:spTgt spid="29"/>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wipe(down)">
                                      <p:cBhvr>
                                        <p:cTn id="98" dur="500"/>
                                        <p:tgtEl>
                                          <p:spTgt spid="30"/>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down)">
                                      <p:cBhvr>
                                        <p:cTn id="104" dur="500"/>
                                        <p:tgtEl>
                                          <p:spTgt spid="32"/>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wipe(left)">
                                      <p:cBhvr>
                                        <p:cTn id="10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6" y="3018173"/>
            <a:ext cx="11559862" cy="1325563"/>
          </a:xfrm>
        </p:spPr>
        <p:txBody>
          <a:bodyPr/>
          <a:lstStyle/>
          <a:p>
            <a:r>
              <a:rPr lang="en-US" b="1" dirty="0">
                <a:latin typeface="Georgia" panose="02040502050405020303" pitchFamily="18" charset="0"/>
              </a:rPr>
              <a:t>ACTIVITY IS ON PAGE NUMBER 66</a:t>
            </a:r>
          </a:p>
        </p:txBody>
      </p:sp>
    </p:spTree>
    <p:extLst>
      <p:ext uri="{BB962C8B-B14F-4D97-AF65-F5344CB8AC3E}">
        <p14:creationId xmlns:p14="http://schemas.microsoft.com/office/powerpoint/2010/main" val="263464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89079"/>
            <a:ext cx="9980682" cy="1096962"/>
          </a:xfrm>
        </p:spPr>
        <p:txBody>
          <a:bodyPr/>
          <a:lstStyle/>
          <a:p>
            <a:r>
              <a:rPr lang="en-US" sz="4400" b="1" i="1" dirty="0">
                <a:solidFill>
                  <a:schemeClr val="tx1">
                    <a:lumMod val="50000"/>
                  </a:schemeClr>
                </a:solidFill>
                <a:latin typeface="Georgia" panose="02040502050405020303" pitchFamily="18" charset="0"/>
              </a:rPr>
              <a:t>CLAUSES</a:t>
            </a:r>
            <a:endParaRPr lang="en-US" dirty="0">
              <a:solidFill>
                <a:schemeClr val="tx1">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US" sz="2800" dirty="0">
                <a:solidFill>
                  <a:schemeClr val="tx1">
                    <a:lumMod val="50000"/>
                  </a:schemeClr>
                </a:solidFill>
                <a:latin typeface="Georgia" panose="02040502050405020303" pitchFamily="18" charset="0"/>
              </a:rPr>
              <a:t>A Clause is a group of words with a subject and a verb that functions as a part or all of a complete sentence.</a:t>
            </a:r>
          </a:p>
          <a:p>
            <a:pPr marL="0" indent="0">
              <a:buNone/>
            </a:pPr>
            <a:r>
              <a:rPr lang="en-US" sz="2800" b="1" dirty="0">
                <a:solidFill>
                  <a:schemeClr val="tx1">
                    <a:lumMod val="50000"/>
                  </a:schemeClr>
                </a:solidFill>
                <a:latin typeface="Georgia" panose="02040502050405020303" pitchFamily="18" charset="0"/>
              </a:rPr>
              <a:t>For Example:</a:t>
            </a:r>
          </a:p>
          <a:p>
            <a:r>
              <a:rPr lang="en-US" sz="2800" dirty="0">
                <a:solidFill>
                  <a:schemeClr val="tx1">
                    <a:lumMod val="50000"/>
                  </a:schemeClr>
                </a:solidFill>
                <a:latin typeface="Georgia" panose="02040502050405020303" pitchFamily="18" charset="0"/>
              </a:rPr>
              <a:t>I have books.</a:t>
            </a:r>
          </a:p>
          <a:p>
            <a:r>
              <a:rPr lang="en-US" sz="2800" dirty="0">
                <a:solidFill>
                  <a:schemeClr val="tx1">
                    <a:lumMod val="50000"/>
                  </a:schemeClr>
                </a:solidFill>
                <a:latin typeface="Georgia" panose="02040502050405020303" pitchFamily="18" charset="0"/>
              </a:rPr>
              <a:t>You look beautiful. </a:t>
            </a:r>
          </a:p>
          <a:p>
            <a:pPr marL="0" indent="0">
              <a:buNone/>
            </a:pPr>
            <a:endParaRPr lang="en-US" sz="280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237998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819" y="1825625"/>
            <a:ext cx="12117821" cy="4932848"/>
          </a:xfrm>
        </p:spPr>
      </p:pic>
      <p:sp>
        <p:nvSpPr>
          <p:cNvPr id="5" name="Freeform 4"/>
          <p:cNvSpPr/>
          <p:nvPr/>
        </p:nvSpPr>
        <p:spPr>
          <a:xfrm>
            <a:off x="69819" y="1837446"/>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4">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8319" tIns="178319" rIns="178319" bIns="178319" numCol="1" spcCol="1270" anchor="ctr" anchorCtr="0">
            <a:noAutofit/>
          </a:bodyPr>
          <a:lstStyle/>
          <a:p>
            <a:pPr lvl="0" algn="ctr" defTabSz="1555750">
              <a:lnSpc>
                <a:spcPct val="90000"/>
              </a:lnSpc>
              <a:spcBef>
                <a:spcPct val="0"/>
              </a:spcBef>
              <a:spcAft>
                <a:spcPct val="35000"/>
              </a:spcAft>
            </a:pPr>
            <a:r>
              <a:rPr lang="en-US" sz="3500" kern="1200" dirty="0">
                <a:latin typeface="Georgia" panose="02040502050405020303" pitchFamily="18" charset="0"/>
              </a:rPr>
              <a:t>INDEPENDENT</a:t>
            </a:r>
          </a:p>
        </p:txBody>
      </p:sp>
      <p:sp>
        <p:nvSpPr>
          <p:cNvPr id="6" name="Freeform 5"/>
          <p:cNvSpPr/>
          <p:nvPr/>
        </p:nvSpPr>
        <p:spPr>
          <a:xfrm>
            <a:off x="69819" y="144603"/>
            <a:ext cx="12117821" cy="1535340"/>
          </a:xfrm>
          <a:custGeom>
            <a:avLst/>
            <a:gdLst>
              <a:gd name="connsiteX0" fmla="*/ 0 w 12117821"/>
              <a:gd name="connsiteY0" fmla="*/ 153534 h 1535340"/>
              <a:gd name="connsiteX1" fmla="*/ 153534 w 12117821"/>
              <a:gd name="connsiteY1" fmla="*/ 0 h 1535340"/>
              <a:gd name="connsiteX2" fmla="*/ 11964287 w 12117821"/>
              <a:gd name="connsiteY2" fmla="*/ 0 h 1535340"/>
              <a:gd name="connsiteX3" fmla="*/ 12117821 w 12117821"/>
              <a:gd name="connsiteY3" fmla="*/ 153534 h 1535340"/>
              <a:gd name="connsiteX4" fmla="*/ 12117821 w 12117821"/>
              <a:gd name="connsiteY4" fmla="*/ 1381806 h 1535340"/>
              <a:gd name="connsiteX5" fmla="*/ 11964287 w 12117821"/>
              <a:gd name="connsiteY5" fmla="*/ 1535340 h 1535340"/>
              <a:gd name="connsiteX6" fmla="*/ 153534 w 12117821"/>
              <a:gd name="connsiteY6" fmla="*/ 1535340 h 1535340"/>
              <a:gd name="connsiteX7" fmla="*/ 0 w 12117821"/>
              <a:gd name="connsiteY7" fmla="*/ 1381806 h 1535340"/>
              <a:gd name="connsiteX8" fmla="*/ 0 w 12117821"/>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7821" h="1535340">
                <a:moveTo>
                  <a:pt x="0" y="153534"/>
                </a:moveTo>
                <a:cubicBezTo>
                  <a:pt x="0" y="68740"/>
                  <a:pt x="68740" y="0"/>
                  <a:pt x="153534" y="0"/>
                </a:cubicBezTo>
                <a:lnTo>
                  <a:pt x="11964287" y="0"/>
                </a:lnTo>
                <a:cubicBezTo>
                  <a:pt x="12049081" y="0"/>
                  <a:pt x="12117821" y="68740"/>
                  <a:pt x="12117821" y="153534"/>
                </a:cubicBezTo>
                <a:lnTo>
                  <a:pt x="12117821" y="1381806"/>
                </a:lnTo>
                <a:cubicBezTo>
                  <a:pt x="12117821" y="1466600"/>
                  <a:pt x="12049081" y="1535340"/>
                  <a:pt x="11964287" y="1535340"/>
                </a:cubicBezTo>
                <a:lnTo>
                  <a:pt x="153534" y="1535340"/>
                </a:lnTo>
                <a:cubicBezTo>
                  <a:pt x="68740" y="1535340"/>
                  <a:pt x="0" y="1466600"/>
                  <a:pt x="0" y="1381806"/>
                </a:cubicBezTo>
                <a:lnTo>
                  <a:pt x="0" y="153534"/>
                </a:lnTo>
                <a:close/>
              </a:path>
            </a:pathLst>
          </a:custGeom>
          <a:solidFill>
            <a:srgbClr val="00B05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92619" tIns="292619" rIns="292619" bIns="292619" numCol="1" spcCol="1270" anchor="ctr" anchorCtr="0">
            <a:noAutofit/>
          </a:bodyPr>
          <a:lstStyle/>
          <a:p>
            <a:pPr lvl="0" algn="ctr" defTabSz="2889250">
              <a:lnSpc>
                <a:spcPct val="90000"/>
              </a:lnSpc>
              <a:spcBef>
                <a:spcPct val="0"/>
              </a:spcBef>
              <a:spcAft>
                <a:spcPct val="35000"/>
              </a:spcAft>
            </a:pPr>
            <a:r>
              <a:rPr lang="en-US" sz="6500" kern="1200" dirty="0">
                <a:latin typeface="Georgia" panose="02040502050405020303" pitchFamily="18" charset="0"/>
              </a:rPr>
              <a:t>TYPES OF CLAUSES</a:t>
            </a:r>
          </a:p>
        </p:txBody>
      </p:sp>
      <p:sp>
        <p:nvSpPr>
          <p:cNvPr id="7" name="Freeform 6"/>
          <p:cNvSpPr/>
          <p:nvPr/>
        </p:nvSpPr>
        <p:spPr>
          <a:xfrm>
            <a:off x="69819" y="3530289"/>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4">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7359" tIns="117359" rIns="117359" bIns="117359" numCol="1" spcCol="1270" anchor="ctr" anchorCtr="0">
            <a:noAutofit/>
          </a:bodyPr>
          <a:lstStyle/>
          <a:p>
            <a:pPr lvl="0" algn="ctr" defTabSz="844550">
              <a:lnSpc>
                <a:spcPct val="90000"/>
              </a:lnSpc>
              <a:spcBef>
                <a:spcPct val="0"/>
              </a:spcBef>
              <a:spcAft>
                <a:spcPct val="35000"/>
              </a:spcAft>
            </a:pPr>
            <a:r>
              <a:rPr lang="en-US" sz="1900" kern="1200" dirty="0">
                <a:latin typeface="Georgia" panose="02040502050405020303" pitchFamily="18" charset="0"/>
              </a:rPr>
              <a:t>Group of words with a subject and verb that can stand alone and make sense.</a:t>
            </a:r>
          </a:p>
        </p:txBody>
      </p:sp>
      <p:sp>
        <p:nvSpPr>
          <p:cNvPr id="8" name="Freeform 7"/>
          <p:cNvSpPr/>
          <p:nvPr/>
        </p:nvSpPr>
        <p:spPr>
          <a:xfrm>
            <a:off x="69819" y="5223132"/>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4">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7359" tIns="117359" rIns="117359" bIns="117359" numCol="1" spcCol="1270" anchor="ctr" anchorCtr="0">
            <a:noAutofit/>
          </a:bodyPr>
          <a:lstStyle/>
          <a:p>
            <a:pPr lvl="0" algn="ctr" defTabSz="844550">
              <a:lnSpc>
                <a:spcPct val="90000"/>
              </a:lnSpc>
              <a:spcBef>
                <a:spcPct val="0"/>
              </a:spcBef>
              <a:spcAft>
                <a:spcPct val="35000"/>
              </a:spcAft>
            </a:pPr>
            <a:r>
              <a:rPr lang="en-US" sz="1900" kern="1200" dirty="0">
                <a:latin typeface="Georgia" panose="02040502050405020303" pitchFamily="18" charset="0"/>
              </a:rPr>
              <a:t>Sabrina plays the guitar.</a:t>
            </a:r>
          </a:p>
          <a:p>
            <a:pPr lvl="0" algn="ctr" defTabSz="844550">
              <a:lnSpc>
                <a:spcPct val="90000"/>
              </a:lnSpc>
              <a:spcBef>
                <a:spcPct val="0"/>
              </a:spcBef>
              <a:spcAft>
                <a:spcPct val="35000"/>
              </a:spcAft>
            </a:pPr>
            <a:r>
              <a:rPr lang="en-US" sz="1900" kern="1200" dirty="0">
                <a:latin typeface="Georgia" panose="02040502050405020303" pitchFamily="18" charset="0"/>
              </a:rPr>
              <a:t>The manager is not at fault.</a:t>
            </a:r>
          </a:p>
        </p:txBody>
      </p:sp>
      <p:sp>
        <p:nvSpPr>
          <p:cNvPr id="9" name="Freeform 8"/>
          <p:cNvSpPr/>
          <p:nvPr/>
        </p:nvSpPr>
        <p:spPr>
          <a:xfrm>
            <a:off x="8208649" y="1837446"/>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4">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8319" tIns="178319" rIns="178319" bIns="178319" numCol="1" spcCol="1270" anchor="ctr" anchorCtr="0">
            <a:noAutofit/>
          </a:bodyPr>
          <a:lstStyle/>
          <a:p>
            <a:pPr lvl="0" algn="ctr" defTabSz="1555750">
              <a:lnSpc>
                <a:spcPct val="90000"/>
              </a:lnSpc>
              <a:spcBef>
                <a:spcPct val="0"/>
              </a:spcBef>
              <a:spcAft>
                <a:spcPct val="35000"/>
              </a:spcAft>
            </a:pPr>
            <a:r>
              <a:rPr lang="en-US" sz="3500" kern="1200" dirty="0">
                <a:latin typeface="Georgia" panose="02040502050405020303" pitchFamily="18" charset="0"/>
              </a:rPr>
              <a:t>DEPENDENT</a:t>
            </a:r>
          </a:p>
        </p:txBody>
      </p:sp>
      <p:sp>
        <p:nvSpPr>
          <p:cNvPr id="10" name="Freeform 9"/>
          <p:cNvSpPr/>
          <p:nvPr/>
        </p:nvSpPr>
        <p:spPr>
          <a:xfrm>
            <a:off x="8208649" y="3530289"/>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4">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7359" tIns="117359" rIns="117359" bIns="117359" numCol="1" spcCol="1270" anchor="ctr" anchorCtr="0">
            <a:noAutofit/>
          </a:bodyPr>
          <a:lstStyle/>
          <a:p>
            <a:pPr lvl="0" algn="ctr" defTabSz="844550">
              <a:lnSpc>
                <a:spcPct val="90000"/>
              </a:lnSpc>
              <a:spcBef>
                <a:spcPct val="0"/>
              </a:spcBef>
              <a:spcAft>
                <a:spcPct val="35000"/>
              </a:spcAft>
            </a:pPr>
            <a:r>
              <a:rPr lang="en-US" sz="1900" kern="1200" dirty="0">
                <a:latin typeface="Georgia" panose="02040502050405020303" pitchFamily="18" charset="0"/>
              </a:rPr>
              <a:t>Group of words with a subject and verb that cannot stand alone and it needs independent clause to make sense</a:t>
            </a:r>
          </a:p>
        </p:txBody>
      </p:sp>
      <p:sp>
        <p:nvSpPr>
          <p:cNvPr id="11" name="Freeform 10"/>
          <p:cNvSpPr/>
          <p:nvPr/>
        </p:nvSpPr>
        <p:spPr>
          <a:xfrm>
            <a:off x="8208649" y="5223132"/>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4">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7359" tIns="117359" rIns="117359" bIns="117359" numCol="1" spcCol="1270" anchor="ctr" anchorCtr="0">
            <a:noAutofit/>
          </a:bodyPr>
          <a:lstStyle/>
          <a:p>
            <a:pPr lvl="0" algn="ctr" defTabSz="844550">
              <a:lnSpc>
                <a:spcPct val="90000"/>
              </a:lnSpc>
              <a:spcBef>
                <a:spcPct val="0"/>
              </a:spcBef>
              <a:spcAft>
                <a:spcPct val="35000"/>
              </a:spcAft>
            </a:pPr>
            <a:r>
              <a:rPr lang="en-US" sz="1900" kern="1200" dirty="0">
                <a:latin typeface="Georgia" panose="02040502050405020303" pitchFamily="18" charset="0"/>
              </a:rPr>
              <a:t>Since Ahmed came home, his mother has been happy.</a:t>
            </a:r>
          </a:p>
          <a:p>
            <a:pPr lvl="0" algn="ctr" defTabSz="844550">
              <a:lnSpc>
                <a:spcPct val="90000"/>
              </a:lnSpc>
              <a:spcBef>
                <a:spcPct val="0"/>
              </a:spcBef>
              <a:spcAft>
                <a:spcPct val="35000"/>
              </a:spcAft>
            </a:pPr>
            <a:r>
              <a:rPr lang="en-US" sz="1900" kern="1200" dirty="0">
                <a:latin typeface="Georgia" panose="02040502050405020303" pitchFamily="18" charset="0"/>
              </a:rPr>
              <a:t>Sana styed in the game because she was needed.</a:t>
            </a:r>
          </a:p>
        </p:txBody>
      </p:sp>
    </p:spTree>
    <p:extLst>
      <p:ext uri="{BB962C8B-B14F-4D97-AF65-F5344CB8AC3E}">
        <p14:creationId xmlns:p14="http://schemas.microsoft.com/office/powerpoint/2010/main" val="51058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par>
                                <p:cTn id="38" presetID="22" presetClass="entr" presetSubtype="1" fill="hold" grpId="0" nodeType="withEffect" nodePh="1">
                                  <p:stCondLst>
                                    <p:cond delay="0"/>
                                  </p:stCondLst>
                                  <p:endCondLst>
                                    <p:cond evt="begin" delay="0">
                                      <p:tn val="38"/>
                                    </p:cond>
                                  </p:endCondLst>
                                  <p:childTnLst>
                                    <p:set>
                                      <p:cBhvr>
                                        <p:cTn id="39" dur="1" fill="hold">
                                          <p:stCondLst>
                                            <p:cond delay="0"/>
                                          </p:stCondLst>
                                        </p:cTn>
                                        <p:tgtEl>
                                          <p:spTgt spid="2"/>
                                        </p:tgtEl>
                                        <p:attrNameLst>
                                          <p:attrName>style.visibility</p:attrName>
                                        </p:attrNameLst>
                                      </p:cBhvr>
                                      <p:to>
                                        <p:strVal val="visible"/>
                                      </p:to>
                                    </p:set>
                                    <p:animEffect transition="in" filter="wipe(up)">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9" y="1825625"/>
            <a:ext cx="12117821" cy="4932848"/>
          </a:xfrm>
          <a:prstGeom prst="rect">
            <a:avLst/>
          </a:prstGeom>
        </p:spPr>
      </p:pic>
      <p:sp>
        <p:nvSpPr>
          <p:cNvPr id="2" name="Title 1"/>
          <p:cNvSpPr>
            <a:spLocks noGrp="1"/>
          </p:cNvSpPr>
          <p:nvPr>
            <p:ph type="title"/>
          </p:nvPr>
        </p:nvSpPr>
        <p:spPr/>
        <p:txBody>
          <a:bodyPr/>
          <a:lstStyle/>
          <a:p>
            <a:endParaRPr lang="en-US" dirty="0"/>
          </a:p>
        </p:txBody>
      </p:sp>
      <p:sp>
        <p:nvSpPr>
          <p:cNvPr id="4" name="Freeform 3"/>
          <p:cNvSpPr/>
          <p:nvPr/>
        </p:nvSpPr>
        <p:spPr>
          <a:xfrm>
            <a:off x="8362571" y="1837446"/>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6">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8319" tIns="178319" rIns="178319" bIns="178319" numCol="1" spcCol="1270" anchor="ctr" anchorCtr="0">
            <a:noAutofit/>
          </a:bodyPr>
          <a:lstStyle/>
          <a:p>
            <a:pPr lvl="0" algn="ctr" defTabSz="1555750">
              <a:lnSpc>
                <a:spcPct val="90000"/>
              </a:lnSpc>
              <a:spcBef>
                <a:spcPct val="0"/>
              </a:spcBef>
              <a:spcAft>
                <a:spcPct val="35000"/>
              </a:spcAft>
            </a:pPr>
            <a:r>
              <a:rPr lang="en-US" sz="3500" kern="1200" dirty="0">
                <a:latin typeface="Georgia" panose="02040502050405020303" pitchFamily="18" charset="0"/>
              </a:rPr>
              <a:t>RELATIVE CLAUSE</a:t>
            </a:r>
          </a:p>
        </p:txBody>
      </p:sp>
      <p:sp>
        <p:nvSpPr>
          <p:cNvPr id="5" name="Freeform 4"/>
          <p:cNvSpPr/>
          <p:nvPr/>
        </p:nvSpPr>
        <p:spPr>
          <a:xfrm>
            <a:off x="8362571" y="3530289"/>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6">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7359" tIns="117359" rIns="117359" bIns="117359" numCol="1" spcCol="1270" anchor="ctr" anchorCtr="0">
            <a:noAutofit/>
          </a:bodyPr>
          <a:lstStyle/>
          <a:p>
            <a:pPr lvl="0" algn="ctr" defTabSz="844550">
              <a:lnSpc>
                <a:spcPct val="90000"/>
              </a:lnSpc>
              <a:spcBef>
                <a:spcPct val="0"/>
              </a:spcBef>
              <a:spcAft>
                <a:spcPct val="35000"/>
              </a:spcAft>
            </a:pPr>
            <a:r>
              <a:rPr lang="en-US" sz="1900" kern="1200" dirty="0">
                <a:latin typeface="Georgia" panose="02040502050405020303" pitchFamily="18" charset="0"/>
              </a:rPr>
              <a:t>It begins with a relative pronoun like That, Which or Who.  Relative pronouns relate the clause to another word in sentence.</a:t>
            </a:r>
          </a:p>
        </p:txBody>
      </p:sp>
      <p:sp>
        <p:nvSpPr>
          <p:cNvPr id="6" name="Freeform 5"/>
          <p:cNvSpPr/>
          <p:nvPr/>
        </p:nvSpPr>
        <p:spPr>
          <a:xfrm>
            <a:off x="8362571" y="5223132"/>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6">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7359" tIns="117359" rIns="117359" bIns="117359" numCol="1" spcCol="1270" anchor="ctr" anchorCtr="0">
            <a:noAutofit/>
          </a:bodyPr>
          <a:lstStyle/>
          <a:p>
            <a:pPr lvl="0" algn="ctr" defTabSz="844550">
              <a:lnSpc>
                <a:spcPct val="90000"/>
              </a:lnSpc>
              <a:spcBef>
                <a:spcPct val="0"/>
              </a:spcBef>
              <a:spcAft>
                <a:spcPct val="35000"/>
              </a:spcAft>
            </a:pPr>
            <a:r>
              <a:rPr lang="en-US" sz="1900" kern="1200" dirty="0">
                <a:latin typeface="Georgia" panose="02040502050405020303" pitchFamily="18" charset="0"/>
              </a:rPr>
              <a:t>The snow </a:t>
            </a:r>
            <a:r>
              <a:rPr lang="en-US" sz="1900" kern="1200" dirty="0">
                <a:solidFill>
                  <a:srgbClr val="002060"/>
                </a:solidFill>
                <a:latin typeface="Georgia" panose="02040502050405020303" pitchFamily="18" charset="0"/>
              </a:rPr>
              <a:t>that fell last night is nearly gone.</a:t>
            </a:r>
          </a:p>
          <a:p>
            <a:pPr lvl="0" algn="ctr" defTabSz="844550">
              <a:lnSpc>
                <a:spcPct val="90000"/>
              </a:lnSpc>
              <a:spcBef>
                <a:spcPct val="0"/>
              </a:spcBef>
              <a:spcAft>
                <a:spcPct val="35000"/>
              </a:spcAft>
            </a:pPr>
            <a:r>
              <a:rPr lang="en-US" sz="1900" kern="1200" dirty="0">
                <a:latin typeface="Georgia" panose="02040502050405020303" pitchFamily="18" charset="0"/>
              </a:rPr>
              <a:t>Sana was only one </a:t>
            </a:r>
            <a:r>
              <a:rPr lang="en-US" sz="1900" kern="1200" dirty="0">
                <a:solidFill>
                  <a:srgbClr val="002060"/>
                </a:solidFill>
                <a:latin typeface="Georgia" panose="02040502050405020303" pitchFamily="18" charset="0"/>
              </a:rPr>
              <a:t>who stayed in the game. </a:t>
            </a:r>
          </a:p>
        </p:txBody>
      </p:sp>
      <p:sp>
        <p:nvSpPr>
          <p:cNvPr id="7" name="Freeform 6"/>
          <p:cNvSpPr/>
          <p:nvPr/>
        </p:nvSpPr>
        <p:spPr>
          <a:xfrm>
            <a:off x="69819" y="144603"/>
            <a:ext cx="12117821" cy="1535340"/>
          </a:xfrm>
          <a:custGeom>
            <a:avLst/>
            <a:gdLst>
              <a:gd name="connsiteX0" fmla="*/ 0 w 12117821"/>
              <a:gd name="connsiteY0" fmla="*/ 153534 h 1535340"/>
              <a:gd name="connsiteX1" fmla="*/ 153534 w 12117821"/>
              <a:gd name="connsiteY1" fmla="*/ 0 h 1535340"/>
              <a:gd name="connsiteX2" fmla="*/ 11964287 w 12117821"/>
              <a:gd name="connsiteY2" fmla="*/ 0 h 1535340"/>
              <a:gd name="connsiteX3" fmla="*/ 12117821 w 12117821"/>
              <a:gd name="connsiteY3" fmla="*/ 153534 h 1535340"/>
              <a:gd name="connsiteX4" fmla="*/ 12117821 w 12117821"/>
              <a:gd name="connsiteY4" fmla="*/ 1381806 h 1535340"/>
              <a:gd name="connsiteX5" fmla="*/ 11964287 w 12117821"/>
              <a:gd name="connsiteY5" fmla="*/ 1535340 h 1535340"/>
              <a:gd name="connsiteX6" fmla="*/ 153534 w 12117821"/>
              <a:gd name="connsiteY6" fmla="*/ 1535340 h 1535340"/>
              <a:gd name="connsiteX7" fmla="*/ 0 w 12117821"/>
              <a:gd name="connsiteY7" fmla="*/ 1381806 h 1535340"/>
              <a:gd name="connsiteX8" fmla="*/ 0 w 12117821"/>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17821" h="1535340">
                <a:moveTo>
                  <a:pt x="0" y="153534"/>
                </a:moveTo>
                <a:cubicBezTo>
                  <a:pt x="0" y="68740"/>
                  <a:pt x="68740" y="0"/>
                  <a:pt x="153534" y="0"/>
                </a:cubicBezTo>
                <a:lnTo>
                  <a:pt x="11964287" y="0"/>
                </a:lnTo>
                <a:cubicBezTo>
                  <a:pt x="12049081" y="0"/>
                  <a:pt x="12117821" y="68740"/>
                  <a:pt x="12117821" y="153534"/>
                </a:cubicBezTo>
                <a:lnTo>
                  <a:pt x="12117821" y="1381806"/>
                </a:lnTo>
                <a:cubicBezTo>
                  <a:pt x="12117821" y="1466600"/>
                  <a:pt x="12049081" y="1535340"/>
                  <a:pt x="11964287" y="1535340"/>
                </a:cubicBezTo>
                <a:lnTo>
                  <a:pt x="153534" y="1535340"/>
                </a:lnTo>
                <a:cubicBezTo>
                  <a:pt x="68740" y="1535340"/>
                  <a:pt x="0" y="1466600"/>
                  <a:pt x="0" y="1381806"/>
                </a:cubicBezTo>
                <a:lnTo>
                  <a:pt x="0" y="153534"/>
                </a:lnTo>
                <a:close/>
              </a:path>
            </a:pathLst>
          </a:custGeom>
          <a:solidFill>
            <a:schemeClr val="accent1">
              <a:lumMod val="50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92619" tIns="292619" rIns="292619" bIns="292619" numCol="1" spcCol="1270" anchor="ctr" anchorCtr="0">
            <a:noAutofit/>
          </a:bodyPr>
          <a:lstStyle/>
          <a:p>
            <a:pPr lvl="0" algn="ctr" defTabSz="2889250">
              <a:lnSpc>
                <a:spcPct val="90000"/>
              </a:lnSpc>
              <a:spcBef>
                <a:spcPct val="0"/>
              </a:spcBef>
              <a:spcAft>
                <a:spcPct val="35000"/>
              </a:spcAft>
            </a:pPr>
            <a:r>
              <a:rPr lang="en-US" sz="5400" kern="1200" dirty="0">
                <a:latin typeface="Georgia" panose="02040502050405020303" pitchFamily="18" charset="0"/>
              </a:rPr>
              <a:t>TYPES OF DEPENDENT CLAUSES</a:t>
            </a:r>
          </a:p>
        </p:txBody>
      </p:sp>
      <p:sp>
        <p:nvSpPr>
          <p:cNvPr id="12" name="Freeform 11"/>
          <p:cNvSpPr/>
          <p:nvPr/>
        </p:nvSpPr>
        <p:spPr>
          <a:xfrm>
            <a:off x="69819" y="1837446"/>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6">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8319" tIns="178319" rIns="178319" bIns="178319" numCol="1" spcCol="1270" anchor="ctr" anchorCtr="0">
            <a:noAutofit/>
          </a:bodyPr>
          <a:lstStyle/>
          <a:p>
            <a:pPr lvl="0" algn="ctr" defTabSz="1555750">
              <a:lnSpc>
                <a:spcPct val="90000"/>
              </a:lnSpc>
              <a:spcBef>
                <a:spcPct val="0"/>
              </a:spcBef>
              <a:spcAft>
                <a:spcPct val="35000"/>
              </a:spcAft>
            </a:pPr>
            <a:r>
              <a:rPr lang="en-US" sz="3500" kern="1200" dirty="0">
                <a:latin typeface="Georgia" panose="02040502050405020303" pitchFamily="18" charset="0"/>
              </a:rPr>
              <a:t>SUBORDINATE CLAUSE</a:t>
            </a:r>
          </a:p>
        </p:txBody>
      </p:sp>
      <p:sp>
        <p:nvSpPr>
          <p:cNvPr id="13" name="Freeform 12"/>
          <p:cNvSpPr/>
          <p:nvPr/>
        </p:nvSpPr>
        <p:spPr>
          <a:xfrm>
            <a:off x="69819" y="3530289"/>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6">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7359" tIns="117359" rIns="117359" bIns="117359" numCol="1" spcCol="1270" anchor="ctr" anchorCtr="0">
            <a:noAutofit/>
          </a:bodyPr>
          <a:lstStyle/>
          <a:p>
            <a:pPr lvl="0" algn="ctr" defTabSz="844550">
              <a:lnSpc>
                <a:spcPct val="90000"/>
              </a:lnSpc>
              <a:spcBef>
                <a:spcPct val="0"/>
              </a:spcBef>
              <a:spcAft>
                <a:spcPct val="35000"/>
              </a:spcAft>
            </a:pPr>
            <a:r>
              <a:rPr lang="en-US" sz="1900" kern="1200" dirty="0">
                <a:latin typeface="Georgia" panose="02040502050405020303" pitchFamily="18" charset="0"/>
              </a:rPr>
              <a:t>It begins with a subordinating conjunction</a:t>
            </a:r>
            <a:r>
              <a:rPr lang="en-US" sz="1900" dirty="0">
                <a:latin typeface="Georgia" panose="02040502050405020303" pitchFamily="18" charset="0"/>
              </a:rPr>
              <a:t> like after, although, as, if, when, where, because etc.</a:t>
            </a:r>
            <a:endParaRPr lang="en-US" sz="1900" kern="1200" dirty="0">
              <a:latin typeface="Georgia" panose="02040502050405020303" pitchFamily="18" charset="0"/>
            </a:endParaRPr>
          </a:p>
        </p:txBody>
      </p:sp>
      <p:sp>
        <p:nvSpPr>
          <p:cNvPr id="14" name="Freeform 13"/>
          <p:cNvSpPr/>
          <p:nvPr/>
        </p:nvSpPr>
        <p:spPr>
          <a:xfrm>
            <a:off x="69819" y="5223132"/>
            <a:ext cx="3825069" cy="1535340"/>
          </a:xfrm>
          <a:custGeom>
            <a:avLst/>
            <a:gdLst>
              <a:gd name="connsiteX0" fmla="*/ 0 w 3825069"/>
              <a:gd name="connsiteY0" fmla="*/ 153534 h 1535340"/>
              <a:gd name="connsiteX1" fmla="*/ 153534 w 3825069"/>
              <a:gd name="connsiteY1" fmla="*/ 0 h 1535340"/>
              <a:gd name="connsiteX2" fmla="*/ 3671535 w 3825069"/>
              <a:gd name="connsiteY2" fmla="*/ 0 h 1535340"/>
              <a:gd name="connsiteX3" fmla="*/ 3825069 w 3825069"/>
              <a:gd name="connsiteY3" fmla="*/ 153534 h 1535340"/>
              <a:gd name="connsiteX4" fmla="*/ 3825069 w 3825069"/>
              <a:gd name="connsiteY4" fmla="*/ 1381806 h 1535340"/>
              <a:gd name="connsiteX5" fmla="*/ 3671535 w 3825069"/>
              <a:gd name="connsiteY5" fmla="*/ 1535340 h 1535340"/>
              <a:gd name="connsiteX6" fmla="*/ 153534 w 3825069"/>
              <a:gd name="connsiteY6" fmla="*/ 1535340 h 1535340"/>
              <a:gd name="connsiteX7" fmla="*/ 0 w 3825069"/>
              <a:gd name="connsiteY7" fmla="*/ 1381806 h 1535340"/>
              <a:gd name="connsiteX8" fmla="*/ 0 w 3825069"/>
              <a:gd name="connsiteY8" fmla="*/ 153534 h 153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5069" h="1535340">
                <a:moveTo>
                  <a:pt x="0" y="153534"/>
                </a:moveTo>
                <a:cubicBezTo>
                  <a:pt x="0" y="68740"/>
                  <a:pt x="68740" y="0"/>
                  <a:pt x="153534" y="0"/>
                </a:cubicBezTo>
                <a:lnTo>
                  <a:pt x="3671535" y="0"/>
                </a:lnTo>
                <a:cubicBezTo>
                  <a:pt x="3756329" y="0"/>
                  <a:pt x="3825069" y="68740"/>
                  <a:pt x="3825069" y="153534"/>
                </a:cubicBezTo>
                <a:lnTo>
                  <a:pt x="3825069" y="1381806"/>
                </a:lnTo>
                <a:cubicBezTo>
                  <a:pt x="3825069" y="1466600"/>
                  <a:pt x="3756329" y="1535340"/>
                  <a:pt x="3671535" y="1535340"/>
                </a:cubicBezTo>
                <a:lnTo>
                  <a:pt x="153534" y="1535340"/>
                </a:lnTo>
                <a:cubicBezTo>
                  <a:pt x="68740" y="1535340"/>
                  <a:pt x="0" y="1466600"/>
                  <a:pt x="0" y="1381806"/>
                </a:cubicBezTo>
                <a:lnTo>
                  <a:pt x="0" y="153534"/>
                </a:lnTo>
                <a:close/>
              </a:path>
            </a:pathLst>
          </a:custGeom>
          <a:solidFill>
            <a:schemeClr val="accent6">
              <a:lumMod val="7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7359" tIns="117359" rIns="117359" bIns="117359" numCol="1" spcCol="1270" anchor="ctr" anchorCtr="0">
            <a:noAutofit/>
          </a:bodyPr>
          <a:lstStyle/>
          <a:p>
            <a:pPr lvl="0" algn="ctr" defTabSz="844550">
              <a:lnSpc>
                <a:spcPct val="90000"/>
              </a:lnSpc>
              <a:spcBef>
                <a:spcPct val="0"/>
              </a:spcBef>
              <a:spcAft>
                <a:spcPct val="35000"/>
              </a:spcAft>
            </a:pPr>
            <a:r>
              <a:rPr lang="en-US" sz="1900" kern="1200" dirty="0">
                <a:solidFill>
                  <a:srgbClr val="002060"/>
                </a:solidFill>
                <a:latin typeface="Georgia" panose="02040502050405020303" pitchFamily="18" charset="0"/>
              </a:rPr>
              <a:t>Although she was in pain</a:t>
            </a:r>
            <a:r>
              <a:rPr lang="en-US" sz="1900" kern="1200" dirty="0">
                <a:latin typeface="Georgia" panose="02040502050405020303" pitchFamily="18" charset="0"/>
              </a:rPr>
              <a:t>, she stayed in game.</a:t>
            </a:r>
          </a:p>
          <a:p>
            <a:pPr lvl="0" algn="ctr" defTabSz="844550">
              <a:lnSpc>
                <a:spcPct val="90000"/>
              </a:lnSpc>
              <a:spcBef>
                <a:spcPct val="0"/>
              </a:spcBef>
              <a:spcAft>
                <a:spcPct val="35000"/>
              </a:spcAft>
            </a:pPr>
            <a:r>
              <a:rPr lang="en-US" sz="1900" dirty="0">
                <a:latin typeface="Georgia" panose="02040502050405020303" pitchFamily="18" charset="0"/>
              </a:rPr>
              <a:t>She stayed in game </a:t>
            </a:r>
            <a:r>
              <a:rPr lang="en-US" sz="1900" dirty="0">
                <a:solidFill>
                  <a:srgbClr val="002060"/>
                </a:solidFill>
                <a:latin typeface="Georgia" panose="02040502050405020303" pitchFamily="18" charset="0"/>
              </a:rPr>
              <a:t>because she was needed.</a:t>
            </a:r>
            <a:endParaRPr lang="en-US" sz="1900" kern="1200" dirty="0">
              <a:solidFill>
                <a:srgbClr val="002060"/>
              </a:solidFill>
              <a:latin typeface="Georgia" panose="02040502050405020303" pitchFamily="18" charset="0"/>
            </a:endParaRPr>
          </a:p>
        </p:txBody>
      </p:sp>
    </p:spTree>
    <p:extLst>
      <p:ext uri="{BB962C8B-B14F-4D97-AF65-F5344CB8AC3E}">
        <p14:creationId xmlns:p14="http://schemas.microsoft.com/office/powerpoint/2010/main" val="7688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5446"/>
            <a:ext cx="10515600" cy="1325563"/>
          </a:xfrm>
        </p:spPr>
        <p:txBody>
          <a:bodyPr>
            <a:normAutofit/>
          </a:bodyPr>
          <a:lstStyle/>
          <a:p>
            <a:r>
              <a:rPr lang="en-US" sz="5400" b="1" dirty="0"/>
              <a:t>ACTIVITY IS ON PAGE NUMBER 68, 69 </a:t>
            </a:r>
          </a:p>
        </p:txBody>
      </p:sp>
    </p:spTree>
    <p:extLst>
      <p:ext uri="{BB962C8B-B14F-4D97-AF65-F5344CB8AC3E}">
        <p14:creationId xmlns:p14="http://schemas.microsoft.com/office/powerpoint/2010/main" val="1036581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3.xml><?xml version="1.0" encoding="utf-8"?>
<a:theme xmlns:a="http://schemas.openxmlformats.org/drawingml/2006/main" name="2_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2648</Words>
  <Application>Microsoft Office PowerPoint</Application>
  <PresentationFormat>Widescreen</PresentationFormat>
  <Paragraphs>286</Paragraphs>
  <Slides>35</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Arial</vt:lpstr>
      <vt:lpstr>Calibri</vt:lpstr>
      <vt:lpstr>Calibri Light</vt:lpstr>
      <vt:lpstr>Euphemia</vt:lpstr>
      <vt:lpstr>Georgia</vt:lpstr>
      <vt:lpstr>Plantagenet Cherokee</vt:lpstr>
      <vt:lpstr>Wingdings</vt:lpstr>
      <vt:lpstr>Office Theme</vt:lpstr>
      <vt:lpstr>Academic Literature 16x9</vt:lpstr>
      <vt:lpstr>2_Academic Literature 16x9</vt:lpstr>
      <vt:lpstr>WRITING BUILDING BLOCKS</vt:lpstr>
      <vt:lpstr>PowerPoint Presentation</vt:lpstr>
      <vt:lpstr>PHRASES</vt:lpstr>
      <vt:lpstr>PowerPoint Presentation</vt:lpstr>
      <vt:lpstr>ACTIVITY IS ON PAGE NUMBER 66</vt:lpstr>
      <vt:lpstr>CLAUSES</vt:lpstr>
      <vt:lpstr>PowerPoint Presentation</vt:lpstr>
      <vt:lpstr>PowerPoint Presentation</vt:lpstr>
      <vt:lpstr>ACTIVITY IS ON PAGE NUMBER 68, 69 </vt:lpstr>
      <vt:lpstr>SENTENCE</vt:lpstr>
      <vt:lpstr>FUNCTIONAL TYPES OF SENTENCE:</vt:lpstr>
      <vt:lpstr>EXAMPLES:</vt:lpstr>
      <vt:lpstr>ACTIVITY: Identify the sentence structural types of the following:</vt:lpstr>
      <vt:lpstr>CONJUNCTIONS </vt:lpstr>
      <vt:lpstr>PowerPoint Presentation</vt:lpstr>
      <vt:lpstr>Coordinating conjunctions</vt:lpstr>
      <vt:lpstr>PowerPoint Presentation</vt:lpstr>
      <vt:lpstr>Subordinating conjunctions</vt:lpstr>
      <vt:lpstr>Correlative Conjunctions</vt:lpstr>
      <vt:lpstr>PowerPoint Presentation</vt:lpstr>
      <vt:lpstr>Conjunctive adverbs/Transitional Words: (Transitional Words)</vt:lpstr>
      <vt:lpstr>Conjunctive adverbs List</vt:lpstr>
      <vt:lpstr>PUNCTUATION TIPS:</vt:lpstr>
      <vt:lpstr>PowerPoint Presentation</vt:lpstr>
      <vt:lpstr>STRUCTURAL TYPES OF SENTENCE:</vt:lpstr>
      <vt:lpstr>SIMPLE SENTENCE:</vt:lpstr>
      <vt:lpstr>COMPOUND SENTENCE:</vt:lpstr>
      <vt:lpstr>PUNCTUATION TIP:</vt:lpstr>
      <vt:lpstr>COMPLEX SENTENCE:</vt:lpstr>
      <vt:lpstr>PUNCTUATION TIP:</vt:lpstr>
      <vt:lpstr>COMPOUND COMPLEX SENTENCE</vt:lpstr>
      <vt:lpstr>PUNCTUATION TIP:</vt:lpstr>
      <vt:lpstr>In a Nutshell: </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BUILDING BLOCKS</dc:title>
  <dc:creator>faiza mumtaz</dc:creator>
  <cp:lastModifiedBy>Javeria</cp:lastModifiedBy>
  <cp:revision>107</cp:revision>
  <dcterms:created xsi:type="dcterms:W3CDTF">2017-09-30T20:11:50Z</dcterms:created>
  <dcterms:modified xsi:type="dcterms:W3CDTF">2020-10-23T10:03:21Z</dcterms:modified>
</cp:coreProperties>
</file>