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6"/>
  </p:notesMasterIdLst>
  <p:handoutMasterIdLst>
    <p:handoutMasterId r:id="rId17"/>
  </p:handoutMasterIdLst>
  <p:sldIdLst>
    <p:sldId id="256" r:id="rId5"/>
    <p:sldId id="257" r:id="rId6"/>
    <p:sldId id="258" r:id="rId7"/>
    <p:sldId id="259" r:id="rId8"/>
    <p:sldId id="260" r:id="rId9"/>
    <p:sldId id="261" r:id="rId10"/>
    <p:sldId id="262" r:id="rId11"/>
    <p:sldId id="263" r:id="rId12"/>
    <p:sldId id="264" r:id="rId13"/>
    <p:sldId id="265" r:id="rId14"/>
    <p:sldId id="266"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5033" autoAdjust="0"/>
  </p:normalViewPr>
  <p:slideViewPr>
    <p:cSldViewPr snapToGrid="0" snapToObjects="1">
      <p:cViewPr varScale="1">
        <p:scale>
          <a:sx n="116" d="100"/>
          <a:sy n="116" d="100"/>
        </p:scale>
        <p:origin x="336" y="108"/>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 xmlns:a16="http://schemas.microsoft.com/office/drawing/2014/main"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 xmlns:a16="http://schemas.microsoft.com/office/drawing/2014/main"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12/29/2020</a:t>
            </a:fld>
            <a:endParaRPr lang="en-US" dirty="0"/>
          </a:p>
        </p:txBody>
      </p:sp>
      <p:sp>
        <p:nvSpPr>
          <p:cNvPr id="4" name="Footer Placeholder 3">
            <a:extLst>
              <a:ext uri="{FF2B5EF4-FFF2-40B4-BE49-F238E27FC236}">
                <a16:creationId xmlns="" xmlns:a16="http://schemas.microsoft.com/office/drawing/2014/main"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 xmlns:a16="http://schemas.microsoft.com/office/drawing/2014/main"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12/29/2020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12/29/2020</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12/29/2020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12/29/2020</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 xmlns:a16="http://schemas.microsoft.com/office/drawing/2014/main"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82378"/>
            <a:ext cx="12191980" cy="6857990"/>
          </a:xfrm>
          <a:prstGeom prst="rect">
            <a:avLst/>
          </a:prstGeom>
        </p:spPr>
      </p:pic>
      <p:sp>
        <p:nvSpPr>
          <p:cNvPr id="2" name="Title 1">
            <a:extLst>
              <a:ext uri="{FF2B5EF4-FFF2-40B4-BE49-F238E27FC236}">
                <a16:creationId xmlns="" xmlns:a16="http://schemas.microsoft.com/office/drawing/2014/main" id="{340C7600-5BA8-4A54-887F-74AF87750A31}"/>
              </a:ext>
            </a:extLst>
          </p:cNvPr>
          <p:cNvSpPr>
            <a:spLocks noGrp="1"/>
          </p:cNvSpPr>
          <p:nvPr>
            <p:ph type="ctrTitle"/>
          </p:nvPr>
        </p:nvSpPr>
        <p:spPr>
          <a:xfrm>
            <a:off x="3339366" y="2618111"/>
            <a:ext cx="8608543" cy="1621767"/>
          </a:xfrm>
        </p:spPr>
        <p:txBody>
          <a:bodyPr>
            <a:normAutofit/>
          </a:bodyPr>
          <a:lstStyle/>
          <a:p>
            <a:pPr algn="ctr"/>
            <a:r>
              <a:rPr lang="en-US" sz="6600" u="sng" dirty="0" smtClean="0">
                <a:latin typeface="Algerian" panose="04020705040A02060702" pitchFamily="82" charset="0"/>
                <a:cs typeface="Times New Roman" panose="02020603050405020304" pitchFamily="18" charset="0"/>
              </a:rPr>
              <a:t> </a:t>
            </a:r>
            <a:endParaRPr lang="en-US" sz="6600" u="sng" dirty="0">
              <a:latin typeface="Algerian" panose="04020705040A02060702" pitchFamily="82" charset="0"/>
              <a:cs typeface="Times New Roman" panose="02020603050405020304" pitchFamily="18" charset="0"/>
            </a:endParaRPr>
          </a:p>
        </p:txBody>
      </p:sp>
      <p:sp>
        <p:nvSpPr>
          <p:cNvPr id="3" name="Subtitle 2">
            <a:extLst>
              <a:ext uri="{FF2B5EF4-FFF2-40B4-BE49-F238E27FC236}">
                <a16:creationId xmlns="" xmlns:a16="http://schemas.microsoft.com/office/drawing/2014/main" id="{AE584786-6548-4BB4-95FD-977AD1F362C6}"/>
              </a:ext>
            </a:extLst>
          </p:cNvPr>
          <p:cNvSpPr>
            <a:spLocks noGrp="1"/>
          </p:cNvSpPr>
          <p:nvPr>
            <p:ph type="subTitle" idx="1"/>
          </p:nvPr>
        </p:nvSpPr>
        <p:spPr>
          <a:xfrm>
            <a:off x="2029177" y="3867652"/>
            <a:ext cx="8133665" cy="1405467"/>
          </a:xfrm>
        </p:spPr>
        <p:txBody>
          <a:bodyPr>
            <a:noAutofit/>
          </a:bodyPr>
          <a:lstStyle/>
          <a:p>
            <a:pPr algn="l"/>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NAME: M. Ehtesham </a:t>
            </a:r>
            <a:r>
              <a:rPr lang="en-US"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uz</a:t>
            </a:r>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zafar</a:t>
            </a:r>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a:t>
            </a:r>
            <a:r>
              <a:rPr lang="en-US"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jan.</a:t>
            </a:r>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roll# 20k-1655</a:t>
            </a:r>
          </a:p>
          <a:p>
            <a:pPr algn="l"/>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Name: S.M. Hassan Ali.  Roll# 20k-1052</a:t>
            </a:r>
          </a:p>
          <a:p>
            <a:pPr algn="l"/>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Name: </a:t>
            </a:r>
            <a:r>
              <a:rPr lang="en-US"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S.m</a:t>
            </a:r>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Raza  Ali </a:t>
            </a:r>
            <a:r>
              <a:rPr lang="en-US" sz="2400" dirty="0" err="1" smtClean="0">
                <a:solidFill>
                  <a:schemeClr val="accent1">
                    <a:lumMod val="40000"/>
                    <a:lumOff val="60000"/>
                  </a:schemeClr>
                </a:solidFill>
                <a:latin typeface="Times New Roman" panose="02020603050405020304" pitchFamily="18" charset="0"/>
                <a:cs typeface="Times New Roman" panose="02020603050405020304" pitchFamily="18" charset="0"/>
              </a:rPr>
              <a:t>Abidi</a:t>
            </a:r>
            <a:r>
              <a:rPr lang="en-US" sz="2400" dirty="0" smtClean="0">
                <a:solidFill>
                  <a:schemeClr val="accent1">
                    <a:lumMod val="40000"/>
                    <a:lumOff val="60000"/>
                  </a:schemeClr>
                </a:solidFill>
                <a:latin typeface="Times New Roman" panose="02020603050405020304" pitchFamily="18" charset="0"/>
                <a:cs typeface="Times New Roman" panose="02020603050405020304" pitchFamily="18" charset="0"/>
              </a:rPr>
              <a:t>.  roll# 20k-1061</a:t>
            </a:r>
            <a:endParaRPr lang="en-US" sz="24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4" name="Rectangle 3"/>
          <p:cNvSpPr/>
          <p:nvPr/>
        </p:nvSpPr>
        <p:spPr>
          <a:xfrm>
            <a:off x="2464219" y="1834738"/>
            <a:ext cx="7024680" cy="1107996"/>
          </a:xfrm>
          <a:prstGeom prst="rect">
            <a:avLst/>
          </a:prstGeom>
        </p:spPr>
        <p:style>
          <a:lnRef idx="1">
            <a:schemeClr val="accent1"/>
          </a:lnRef>
          <a:fillRef idx="2">
            <a:schemeClr val="accent1"/>
          </a:fillRef>
          <a:effectRef idx="1">
            <a:schemeClr val="accent1"/>
          </a:effectRef>
          <a:fontRef idx="minor">
            <a:schemeClr val="dk1"/>
          </a:fontRef>
        </p:style>
        <p:txBody>
          <a:bodyPr wrap="none" lIns="91440" tIns="45720" rIns="91440" bIns="45720">
            <a:spAutoFit/>
          </a:bodyPr>
          <a:lstStyle/>
          <a:p>
            <a:pPr algn="ctr"/>
            <a:r>
              <a:rPr lang="en-US" sz="6600" b="1" cap="none" spc="0" dirty="0" smtClean="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rPr>
              <a:t>QUIZ PROGRAM</a:t>
            </a:r>
            <a:endParaRPr lang="en-US" sz="6600" b="1" cap="none" spc="0" dirty="0">
              <a:ln w="12700">
                <a:solidFill>
                  <a:schemeClr val="accent5"/>
                </a:solidFill>
                <a:prstDash val="solid"/>
              </a:ln>
              <a:pattFill prst="ltDnDiag">
                <a:fgClr>
                  <a:schemeClr val="accent5">
                    <a:lumMod val="60000"/>
                    <a:lumOff val="40000"/>
                  </a:schemeClr>
                </a:fgClr>
                <a:bgClr>
                  <a:schemeClr val="bg1"/>
                </a:bgClr>
              </a:patt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2148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284" y="453566"/>
            <a:ext cx="5566379" cy="2355536"/>
          </a:xfrm>
          <a:prstGeom prst="rect">
            <a:avLst/>
          </a:prstGeom>
        </p:spPr>
      </p:pic>
      <p:sp>
        <p:nvSpPr>
          <p:cNvPr id="3" name="TextBox 2"/>
          <p:cNvSpPr txBox="1"/>
          <p:nvPr/>
        </p:nvSpPr>
        <p:spPr>
          <a:xfrm>
            <a:off x="5964195" y="892670"/>
            <a:ext cx="5947719"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is the .txt file named as scores.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This file is storing all the data of the users and when the user enter option 2 from the menu, the program reads this file and display it’s content on the scoreboard.</a:t>
            </a: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9284" y="3342837"/>
            <a:ext cx="5566379" cy="3062439"/>
          </a:xfrm>
          <a:prstGeom prst="rect">
            <a:avLst/>
          </a:prstGeom>
        </p:spPr>
      </p:pic>
      <p:sp>
        <p:nvSpPr>
          <p:cNvPr id="5" name="TextBox 4"/>
          <p:cNvSpPr txBox="1"/>
          <p:nvPr/>
        </p:nvSpPr>
        <p:spPr>
          <a:xfrm>
            <a:off x="5964195" y="4550890"/>
            <a:ext cx="5601730" cy="646331"/>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Finally, be entering option 5 from the menu, the program will shut down.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582168"/>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02229" y="1089452"/>
            <a:ext cx="6086398" cy="923330"/>
          </a:xfrm>
          <a:prstGeom prst="rect">
            <a:avLst/>
          </a:prstGeom>
        </p:spPr>
        <p:style>
          <a:lnRef idx="1">
            <a:schemeClr val="accent1"/>
          </a:lnRef>
          <a:fillRef idx="2">
            <a:schemeClr val="accent1"/>
          </a:fillRef>
          <a:effectRef idx="1">
            <a:schemeClr val="accent1"/>
          </a:effectRef>
          <a:fontRef idx="minor">
            <a:schemeClr val="dk1"/>
          </a:fontRef>
        </p:style>
        <p:txBody>
          <a:bodyPr wrap="square" lIns="91440" tIns="45720" rIns="91440" bIns="45720">
            <a:spAutoFit/>
          </a:bodyPr>
          <a:lstStyle/>
          <a:p>
            <a:pPr algn="ctr"/>
            <a:r>
              <a:rPr lang="en-US" sz="5400" b="1" dirty="0" smtClean="0">
                <a:ln w="12700">
                  <a:solidFill>
                    <a:schemeClr val="accent5"/>
                  </a:solidFill>
                  <a:prstDash val="solid"/>
                </a:ln>
                <a:pattFill prst="ltDnDiag">
                  <a:fgClr>
                    <a:schemeClr val="accent5">
                      <a:lumMod val="60000"/>
                      <a:lumOff val="40000"/>
                    </a:schemeClr>
                  </a:fgClr>
                  <a:bgClr>
                    <a:schemeClr val="bg1"/>
                  </a:bgClr>
                </a:pattFill>
              </a:rPr>
              <a:t>THANKYOU</a:t>
            </a:r>
            <a:endParaRPr lang="en-US" sz="5400" b="1" dirty="0">
              <a:ln w="12700">
                <a:solidFill>
                  <a:schemeClr val="accent5"/>
                </a:solidFill>
                <a:prstDash val="solid"/>
              </a:ln>
              <a:pattFill prst="ltDnDiag">
                <a:fgClr>
                  <a:schemeClr val="accent5">
                    <a:lumMod val="60000"/>
                    <a:lumOff val="40000"/>
                  </a:schemeClr>
                </a:fgClr>
                <a:bgClr>
                  <a:schemeClr val="bg1"/>
                </a:bgClr>
              </a:patt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0749" y="2463883"/>
            <a:ext cx="4269131" cy="2390713"/>
          </a:xfrm>
          <a:prstGeom prst="rect">
            <a:avLst/>
          </a:prstGeom>
          <a:ln>
            <a:noFill/>
          </a:ln>
          <a:effectLst>
            <a:outerShdw blurRad="292100" dist="139700" dir="2700000" algn="tl" rotWithShape="0">
              <a:srgbClr val="333333">
                <a:alpha val="65000"/>
              </a:srgbClr>
            </a:outerShdw>
          </a:effectLst>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88659" y="2463883"/>
            <a:ext cx="3599935" cy="359993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86452461"/>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895192" y="337751"/>
            <a:ext cx="3762569" cy="923330"/>
          </a:xfrm>
          <a:prstGeom prst="rect">
            <a:avLst/>
          </a:prstGeom>
          <a:noFill/>
        </p:spPr>
        <p:txBody>
          <a:bodyPr wrap="none" rtlCol="0">
            <a:spAutoFit/>
          </a:bodyPr>
          <a:lstStyle/>
          <a:p>
            <a:pPr algn="ctr"/>
            <a:r>
              <a:rPr lang="en-US" sz="5400" b="1" u="sng" dirty="0" smtClean="0">
                <a:latin typeface="Times New Roman" panose="02020603050405020304" pitchFamily="18" charset="0"/>
                <a:cs typeface="Times New Roman" panose="02020603050405020304" pitchFamily="18" charset="0"/>
              </a:rPr>
              <a:t>WORKING</a:t>
            </a:r>
            <a:endParaRPr lang="en-US" sz="5400" b="1" u="sng" dirty="0">
              <a:latin typeface="Times New Roman" panose="02020603050405020304" pitchFamily="18" charset="0"/>
              <a:cs typeface="Times New Roman" panose="02020603050405020304" pitchFamily="18" charset="0"/>
            </a:endParaRPr>
          </a:p>
        </p:txBody>
      </p:sp>
      <p:sp>
        <p:nvSpPr>
          <p:cNvPr id="4" name="TextBox 3"/>
          <p:cNvSpPr txBox="1"/>
          <p:nvPr/>
        </p:nvSpPr>
        <p:spPr>
          <a:xfrm>
            <a:off x="533042" y="1995447"/>
            <a:ext cx="11211546" cy="3416320"/>
          </a:xfrm>
          <a:prstGeom prst="rect">
            <a:avLst/>
          </a:prstGeom>
          <a:noFill/>
        </p:spPr>
        <p:txBody>
          <a:bodyPr wrap="square" rtlCol="0">
            <a:spAutoFit/>
          </a:bodyPr>
          <a:lstStyle/>
          <a:p>
            <a:pPr marL="285750" indent="-285750">
              <a:buFont typeface="Wingdings" panose="05000000000000000000" pitchFamily="2" charset="2"/>
              <a:buChar char="Ø"/>
            </a:pPr>
            <a:r>
              <a:rPr lang="en-US" sz="2400" dirty="0" smtClean="0"/>
              <a:t>This is a Quiz Program.</a:t>
            </a:r>
          </a:p>
          <a:p>
            <a:pPr marL="285750" indent="-285750">
              <a:buFont typeface="Wingdings" panose="05000000000000000000" pitchFamily="2" charset="2"/>
              <a:buChar char="Ø"/>
            </a:pPr>
            <a:r>
              <a:rPr lang="en-US" sz="2400" dirty="0" smtClean="0"/>
              <a:t>In this Program you will be asked 10 IQ questions which you have to solve.</a:t>
            </a:r>
          </a:p>
          <a:p>
            <a:pPr marL="285750" indent="-285750">
              <a:buFont typeface="Wingdings" panose="05000000000000000000" pitchFamily="2" charset="2"/>
              <a:buChar char="Ø"/>
            </a:pPr>
            <a:r>
              <a:rPr lang="en-US" sz="2400" dirty="0" smtClean="0"/>
              <a:t>All the questions are Multiple Choice Questions so you have to enter the correct option number.</a:t>
            </a:r>
          </a:p>
          <a:p>
            <a:pPr marL="285750" indent="-285750">
              <a:buFont typeface="Wingdings" panose="05000000000000000000" pitchFamily="2" charset="2"/>
              <a:buChar char="Ø"/>
            </a:pPr>
            <a:r>
              <a:rPr lang="en-US" sz="2400" dirty="0" smtClean="0"/>
              <a:t>After answering the 10</a:t>
            </a:r>
            <a:r>
              <a:rPr lang="en-US" sz="2400" baseline="30000" dirty="0" smtClean="0"/>
              <a:t>th</a:t>
            </a:r>
            <a:r>
              <a:rPr lang="en-US" sz="2400" dirty="0" smtClean="0"/>
              <a:t> question, the program will calculate your score.</a:t>
            </a:r>
          </a:p>
          <a:p>
            <a:pPr marL="285750" indent="-285750">
              <a:buFont typeface="Wingdings" panose="05000000000000000000" pitchFamily="2" charset="2"/>
              <a:buChar char="Ø"/>
            </a:pPr>
            <a:r>
              <a:rPr lang="en-US" sz="2400" dirty="0" smtClean="0"/>
              <a:t>After the calculation of score, the program will display your IQ level based on your age and score.</a:t>
            </a:r>
          </a:p>
          <a:p>
            <a:pPr marL="285750" indent="-285750">
              <a:buFont typeface="Wingdings" panose="05000000000000000000" pitchFamily="2" charset="2"/>
              <a:buChar char="Ø"/>
            </a:pPr>
            <a:r>
              <a:rPr lang="en-US" sz="2400" dirty="0" smtClean="0"/>
              <a:t>You can also save your score if you want to review it later.</a:t>
            </a:r>
          </a:p>
          <a:p>
            <a:pPr marL="285750" indent="-285750">
              <a:buFont typeface="Wingdings" panose="05000000000000000000" pitchFamily="2" charset="2"/>
              <a:buChar char="Ø"/>
            </a:pPr>
            <a:r>
              <a:rPr lang="en-US" sz="2400" dirty="0" smtClean="0"/>
              <a:t>You can also view the scoreboard to check the scores of different people.</a:t>
            </a:r>
          </a:p>
        </p:txBody>
      </p:sp>
    </p:spTree>
    <p:extLst>
      <p:ext uri="{BB962C8B-B14F-4D97-AF65-F5344CB8AC3E}">
        <p14:creationId xmlns:p14="http://schemas.microsoft.com/office/powerpoint/2010/main" val="2780364290"/>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7102" y="738075"/>
            <a:ext cx="10058400" cy="3376494"/>
          </a:xfrm>
          <a:prstGeom prst="rect">
            <a:avLst/>
          </a:prstGeom>
          <a:ln>
            <a:noFill/>
          </a:ln>
          <a:effectLst>
            <a:outerShdw blurRad="292100" dist="139700" dir="2700000" algn="tl" rotWithShape="0">
              <a:srgbClr val="333333">
                <a:alpha val="65000"/>
              </a:srgbClr>
            </a:outerShdw>
          </a:effectLst>
        </p:spPr>
      </p:pic>
      <p:sp>
        <p:nvSpPr>
          <p:cNvPr id="3" name="TextBox 2"/>
          <p:cNvSpPr txBox="1"/>
          <p:nvPr/>
        </p:nvSpPr>
        <p:spPr>
          <a:xfrm>
            <a:off x="1006679" y="4560059"/>
            <a:ext cx="8226676" cy="1569660"/>
          </a:xfrm>
          <a:prstGeom prst="rect">
            <a:avLst/>
          </a:prstGeom>
          <a:noFill/>
        </p:spPr>
        <p:txBody>
          <a:bodyPr wrap="square" rtlCol="0">
            <a:spAutoFit/>
          </a:bodyPr>
          <a:lstStyle/>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is the starting screen of the program.</a:t>
            </a:r>
          </a:p>
          <a:p>
            <a:pPr marL="342900" indent="-342900">
              <a:buFont typeface="Wingdings" panose="05000000000000000000" pitchFamily="2" charset="2"/>
              <a:buChar char="Ø"/>
            </a:pPr>
            <a:endParaRPr lang="en-US" sz="2400" dirty="0" smtClean="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Some rules are mentions here which the user have to follow while using this program.</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2514848"/>
      </p:ext>
    </p:extLst>
  </p:cSld>
  <p:clrMapOvr>
    <a:masterClrMapping/>
  </p:clrMapOvr>
  <p:transition spd="slow">
    <p:push dir="u"/>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466" y="495673"/>
            <a:ext cx="4836040" cy="2847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91496" y="561576"/>
            <a:ext cx="6450924" cy="284711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4" name="TextBox 3"/>
          <p:cNvSpPr txBox="1"/>
          <p:nvPr/>
        </p:nvSpPr>
        <p:spPr>
          <a:xfrm>
            <a:off x="310393" y="3803758"/>
            <a:ext cx="6917278" cy="369332"/>
          </a:xfrm>
          <a:prstGeom prst="rect">
            <a:avLst/>
          </a:prstGeom>
          <a:noFill/>
        </p:spPr>
        <p:txBody>
          <a:bodyPr wrap="non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user will be asked to enter his name and age after the first screen.</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310393" y="4410418"/>
            <a:ext cx="11432027"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entering his name and age the program will show this menu screen. </a:t>
            </a: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option 1, the program will display all the questions.</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option 2, the program will display the result and IQ of the user.</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option 3, the program will save the user’s name, age, score and IQ.</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option 4, the program will display the score broad which will display the data of the previous users along with the data of the current user.</a:t>
            </a: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Finally, if you want to exit the program you have to enter option 5.</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41026"/>
      </p:ext>
    </p:extLst>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570" y="98538"/>
            <a:ext cx="3393974" cy="3576673"/>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98377" y="98538"/>
            <a:ext cx="2850258" cy="3576673"/>
          </a:xfrm>
          <a:prstGeom prst="rect">
            <a:avLst/>
          </a:prstGeom>
        </p:spPr>
      </p:pic>
      <p:pic>
        <p:nvPicPr>
          <p:cNvPr id="4" name="Picture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569" y="3805044"/>
            <a:ext cx="6494065" cy="2800193"/>
          </a:xfrm>
          <a:prstGeom prst="rect">
            <a:avLst/>
          </a:prstGeom>
        </p:spPr>
      </p:pic>
      <p:sp>
        <p:nvSpPr>
          <p:cNvPr id="5" name="TextBox 4"/>
          <p:cNvSpPr txBox="1"/>
          <p:nvPr/>
        </p:nvSpPr>
        <p:spPr>
          <a:xfrm>
            <a:off x="6878973" y="1788820"/>
            <a:ext cx="5125674" cy="3416320"/>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t>After choosing option 1 from the menu, the program will display “Good Luck (name)” and it will display the first question.</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user enters the correct option, the program will display “Correct Answer”</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smtClean="0"/>
              <a:t>If user enters the wrong option, the program will display “Wrong Answer”</a:t>
            </a:r>
          </a:p>
          <a:p>
            <a:pPr marL="285750" indent="-285750">
              <a:buFont typeface="Wingdings" panose="05000000000000000000" pitchFamily="2" charset="2"/>
              <a:buChar char="Ø"/>
            </a:pPr>
            <a:endParaRPr lang="en-US" dirty="0" smtClean="0"/>
          </a:p>
          <a:p>
            <a:pPr marL="285750" indent="-285750">
              <a:buFont typeface="Wingdings" panose="05000000000000000000" pitchFamily="2" charset="2"/>
              <a:buChar char="Ø"/>
            </a:pPr>
            <a:r>
              <a:rPr lang="en-US" dirty="0" smtClean="0"/>
              <a:t>In this way, the program will display a series of 10 questions which the user have to answer.</a:t>
            </a:r>
            <a:endParaRPr lang="en-US" dirty="0"/>
          </a:p>
        </p:txBody>
      </p:sp>
    </p:spTree>
    <p:extLst>
      <p:ext uri="{BB962C8B-B14F-4D97-AF65-F5344CB8AC3E}">
        <p14:creationId xmlns:p14="http://schemas.microsoft.com/office/powerpoint/2010/main" val="1254932190"/>
      </p:ext>
    </p:extLst>
  </p:cSld>
  <p:clrMapOvr>
    <a:masterClrMapping/>
  </p:clrMapOvr>
  <p:transition spd="slow">
    <p:push dir="u"/>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805" y="219359"/>
            <a:ext cx="4968965" cy="1461864"/>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805" y="1894702"/>
            <a:ext cx="4968965" cy="4654853"/>
          </a:xfrm>
          <a:prstGeom prst="rect">
            <a:avLst/>
          </a:prstGeom>
        </p:spPr>
      </p:pic>
      <p:sp>
        <p:nvSpPr>
          <p:cNvPr id="4" name="TextBox 3"/>
          <p:cNvSpPr txBox="1"/>
          <p:nvPr/>
        </p:nvSpPr>
        <p:spPr>
          <a:xfrm>
            <a:off x="5428735" y="1820564"/>
            <a:ext cx="6647935" cy="2862322"/>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completing the Questions the program will ask the user if he/she wants to see the correct answers.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1, the program will display the correct answer of every question and it will also display the solution of the answers. In this way, the user will understand how to deal with IQ questions and what are the tricks to solve these questions.</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user enters option 2, the program will take him/her to the menu screen and from there he/she can select the desired option. </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8491660"/>
      </p:ext>
    </p:extLst>
  </p:cSld>
  <p:clrMapOvr>
    <a:masterClrMapping/>
  </p:clrMapOvr>
  <p:transition spd="slow">
    <p:push dir="u"/>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179" y="128487"/>
            <a:ext cx="5393075" cy="2240011"/>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2180" y="2446639"/>
            <a:ext cx="5393074" cy="4267200"/>
          </a:xfrm>
          <a:prstGeom prst="rect">
            <a:avLst/>
          </a:prstGeom>
        </p:spPr>
      </p:pic>
      <p:sp>
        <p:nvSpPr>
          <p:cNvPr id="4" name="TextBox 3"/>
          <p:cNvSpPr txBox="1"/>
          <p:nvPr/>
        </p:nvSpPr>
        <p:spPr>
          <a:xfrm>
            <a:off x="5791200" y="2368498"/>
            <a:ext cx="6137945" cy="2031325"/>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If the user enter option 2 from the menu, the program will display the name age and score of the user.</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program will display the IQ chart which contains all the IQ scores and their correspondence.</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After that the program will display the IQ of the User.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9058562"/>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901" y="0"/>
            <a:ext cx="5667859" cy="2662852"/>
          </a:xfrm>
          <a:prstGeom prst="rect">
            <a:avLst/>
          </a:prstGeom>
          <a:ln>
            <a:noFill/>
          </a:ln>
          <a:effectLst>
            <a:softEdge rad="112500"/>
          </a:effectLst>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94901" y="3358934"/>
            <a:ext cx="5584340" cy="3358001"/>
          </a:xfrm>
          <a:prstGeom prst="rect">
            <a:avLst/>
          </a:prstGeom>
          <a:ln>
            <a:noFill/>
          </a:ln>
          <a:effectLst>
            <a:softEdge rad="112500"/>
          </a:effectLst>
        </p:spPr>
      </p:pic>
      <p:sp>
        <p:nvSpPr>
          <p:cNvPr id="4" name="TextBox 3"/>
          <p:cNvSpPr txBox="1"/>
          <p:nvPr/>
        </p:nvSpPr>
        <p:spPr>
          <a:xfrm>
            <a:off x="3394901" y="2662852"/>
            <a:ext cx="5750011" cy="646331"/>
          </a:xfrm>
          <a:prstGeom prst="rect">
            <a:avLst/>
          </a:prstGeom>
          <a:noFill/>
        </p:spPr>
        <p:txBody>
          <a:bodyPr wrap="square" rtlCol="0">
            <a:spAutoFit/>
          </a:bodyPr>
          <a:lstStyle/>
          <a:p>
            <a:r>
              <a:rPr lang="en-US" dirty="0" smtClean="0">
                <a:latin typeface="Times New Roman" panose="02020603050405020304" pitchFamily="18" charset="0"/>
                <a:cs typeface="Times New Roman" panose="02020603050405020304" pitchFamily="18" charset="0"/>
              </a:rPr>
              <a:t>By choosing option 3 from the menu, program will save the name, age, score and the IQ of the user.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7984307"/>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5319" y="599129"/>
            <a:ext cx="5384771" cy="2844286"/>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319" y="3895631"/>
            <a:ext cx="11476254" cy="1936757"/>
          </a:xfrm>
          <a:prstGeom prst="rect">
            <a:avLst/>
          </a:prstGeom>
        </p:spPr>
      </p:pic>
      <p:sp>
        <p:nvSpPr>
          <p:cNvPr id="6" name="TextBox 5"/>
          <p:cNvSpPr txBox="1"/>
          <p:nvPr/>
        </p:nvSpPr>
        <p:spPr>
          <a:xfrm>
            <a:off x="5893446" y="1282608"/>
            <a:ext cx="6001992" cy="1477328"/>
          </a:xfrm>
          <a:prstGeom prst="rect">
            <a:avLst/>
          </a:prstGeom>
          <a:noFill/>
        </p:spPr>
        <p:txBody>
          <a:bodyPr wrap="square" rtlCol="0">
            <a:spAutoFit/>
          </a:bodyPr>
          <a:lstStyle/>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By entering option 4, program will display the whole score board. </a:t>
            </a:r>
          </a:p>
          <a:p>
            <a:pPr marL="285750" indent="-285750">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Score board contains all the data of the previous users along with the data of the current user.</a:t>
            </a:r>
          </a:p>
        </p:txBody>
      </p:sp>
    </p:spTree>
    <p:extLst>
      <p:ext uri="{BB962C8B-B14F-4D97-AF65-F5344CB8AC3E}">
        <p14:creationId xmlns:p14="http://schemas.microsoft.com/office/powerpoint/2010/main" val="1597969616"/>
      </p:ext>
    </p:extLst>
  </p:cSld>
  <p:clrMapOvr>
    <a:masterClrMapping/>
  </p:clrMapOvr>
  <p:transition spd="slow">
    <p:push dir="u"/>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415B3C4-7FB6-414C-8C24-8862C0E6C9F3}">
  <ds:schemaRefs>
    <ds:schemaRef ds:uri="http://purl.org/dc/dcmitype/"/>
    <ds:schemaRef ds:uri="http://www.w3.org/XML/1998/namespace"/>
    <ds:schemaRef ds:uri="71af3243-3dd4-4a8d-8c0d-dd76da1f02a5"/>
    <ds:schemaRef ds:uri="http://schemas.microsoft.com/office/infopath/2007/PartnerControls"/>
    <ds:schemaRef ds:uri="http://purl.org/dc/elements/1.1/"/>
    <ds:schemaRef ds:uri="http://schemas.microsoft.com/office/2006/documentManagement/types"/>
    <ds:schemaRef ds:uri="http://schemas.openxmlformats.org/package/2006/metadata/core-properties"/>
    <ds:schemaRef ds:uri="16c05727-aa75-4e4a-9b5f-8a80a1165891"/>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CE12C2FA-3740-4055-BA8A-74A1458F4A5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626</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Algerian</vt:lpstr>
      <vt:lpstr>Arial</vt:lpstr>
      <vt:lpstr>Calibri</vt:lpstr>
      <vt:lpstr>Calibri Light</vt:lpstr>
      <vt:lpstr>Times New Roman</vt:lpstr>
      <vt:lpstr>Wingdings</vt:lpstr>
      <vt:lpstr>Celestial</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2020-12-27T13:48:30Z</dcterms:created>
  <dcterms:modified xsi:type="dcterms:W3CDTF">2020-12-29T18:00:31Z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