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2" r:id="rId5"/>
    <p:sldId id="263" r:id="rId6"/>
    <p:sldId id="264" r:id="rId7"/>
    <p:sldId id="265" r:id="rId8"/>
    <p:sldId id="266" r:id="rId9"/>
    <p:sldId id="267" r:id="rId10"/>
    <p:sldId id="268" r:id="rId11"/>
    <p:sldId id="269" r:id="rId12"/>
    <p:sldId id="288" r:id="rId13"/>
    <p:sldId id="283" r:id="rId14"/>
    <p:sldId id="285" r:id="rId15"/>
    <p:sldId id="284" r:id="rId16"/>
    <p:sldId id="286" r:id="rId17"/>
    <p:sldId id="287" r:id="rId18"/>
    <p:sldId id="270" r:id="rId19"/>
    <p:sldId id="271" r:id="rId20"/>
    <p:sldId id="272" r:id="rId21"/>
    <p:sldId id="273" r:id="rId22"/>
    <p:sldId id="274" r:id="rId23"/>
    <p:sldId id="289" r:id="rId24"/>
    <p:sldId id="275" r:id="rId25"/>
    <p:sldId id="276" r:id="rId26"/>
    <p:sldId id="280" r:id="rId27"/>
    <p:sldId id="281" r:id="rId28"/>
    <p:sldId id="282"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4D6C73F-ECDA-41B4-A409-76D9D77C4B14}" type="slidenum">
              <a:rPr lang="en-US" smtClean="0"/>
              <a:t>‹#›</a:t>
            </a:fld>
            <a:endParaRPr lang="en-US"/>
          </a:p>
        </p:txBody>
      </p:sp>
    </p:spTree>
    <p:extLst>
      <p:ext uri="{BB962C8B-B14F-4D97-AF65-F5344CB8AC3E}">
        <p14:creationId xmlns:p14="http://schemas.microsoft.com/office/powerpoint/2010/main" val="84865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39207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23726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52541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FC192D2-C541-4C27-BD48-5D1F667EB97E}" type="datetimeFigureOut">
              <a:rPr lang="en-US" smtClean="0"/>
              <a:t>10/28/2020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4D6C73F-ECDA-41B4-A409-76D9D77C4B14}" type="slidenum">
              <a:rPr lang="en-US" smtClean="0"/>
              <a:t>‹#›</a:t>
            </a:fld>
            <a:endParaRPr lang="en-US"/>
          </a:p>
        </p:txBody>
      </p:sp>
    </p:spTree>
    <p:extLst>
      <p:ext uri="{BB962C8B-B14F-4D97-AF65-F5344CB8AC3E}">
        <p14:creationId xmlns:p14="http://schemas.microsoft.com/office/powerpoint/2010/main" val="212925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192D2-C541-4C27-BD48-5D1F667EB97E}"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32025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192D2-C541-4C27-BD48-5D1F667EB97E}"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263552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192D2-C541-4C27-BD48-5D1F667EB97E}"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108476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192D2-C541-4C27-BD48-5D1F667EB97E}"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276951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192D2-C541-4C27-BD48-5D1F667EB97E}"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4391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192D2-C541-4C27-BD48-5D1F667EB97E}" type="datetimeFigureOut">
              <a:rPr lang="en-US" smtClean="0"/>
              <a:t>10/28/2020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64818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FC192D2-C541-4C27-BD48-5D1F667EB97E}" type="datetimeFigureOut">
              <a:rPr lang="en-US" smtClean="0"/>
              <a:t>10/28/2020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4D6C73F-ECDA-41B4-A409-76D9D77C4B14}" type="slidenum">
              <a:rPr lang="en-US" smtClean="0"/>
              <a:t>‹#›</a:t>
            </a:fld>
            <a:endParaRPr lang="en-US"/>
          </a:p>
        </p:txBody>
      </p:sp>
    </p:spTree>
    <p:extLst>
      <p:ext uri="{BB962C8B-B14F-4D97-AF65-F5344CB8AC3E}">
        <p14:creationId xmlns:p14="http://schemas.microsoft.com/office/powerpoint/2010/main" val="7301246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CE73-05F4-4827-AA11-36BF60979EF8}"/>
              </a:ext>
            </a:extLst>
          </p:cNvPr>
          <p:cNvSpPr>
            <a:spLocks noGrp="1"/>
          </p:cNvSpPr>
          <p:nvPr>
            <p:ph type="ctrTitle"/>
          </p:nvPr>
        </p:nvSpPr>
        <p:spPr>
          <a:xfrm>
            <a:off x="1127239" y="2306061"/>
            <a:ext cx="8804551" cy="1646302"/>
          </a:xfrm>
        </p:spPr>
        <p:txBody>
          <a:bodyPr>
            <a:normAutofit fontScale="90000"/>
          </a:bodyPr>
          <a:lstStyle/>
          <a:p>
            <a:pPr algn="ctr"/>
            <a:r>
              <a:rPr lang="en-US" dirty="0"/>
              <a:t>Control Structure/ Iterative /Repetition Structure  </a:t>
            </a:r>
          </a:p>
        </p:txBody>
      </p:sp>
      <p:sp>
        <p:nvSpPr>
          <p:cNvPr id="4" name="Rectangle 2">
            <a:extLst>
              <a:ext uri="{FF2B5EF4-FFF2-40B4-BE49-F238E27FC236}">
                <a16:creationId xmlns:a16="http://schemas.microsoft.com/office/drawing/2014/main" id="{707E6D91-D1B7-4B4B-BFD1-1744E27C6864}"/>
              </a:ext>
            </a:extLst>
          </p:cNvPr>
          <p:cNvSpPr txBox="1">
            <a:spLocks noChangeArrowheads="1"/>
          </p:cNvSpPr>
          <p:nvPr/>
        </p:nvSpPr>
        <p:spPr>
          <a:xfrm>
            <a:off x="-1590927" y="4896678"/>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3200" b="1" dirty="0">
                <a:solidFill>
                  <a:schemeClr val="tx1"/>
                </a:solidFill>
              </a:rPr>
              <a:t>By: Nida Munawar</a:t>
            </a:r>
            <a:endParaRPr lang="en-US" sz="3200" dirty="0">
              <a:solidFill>
                <a:schemeClr val="tx1"/>
              </a:solidFill>
            </a:endParaRPr>
          </a:p>
        </p:txBody>
      </p:sp>
    </p:spTree>
    <p:extLst>
      <p:ext uri="{BB962C8B-B14F-4D97-AF65-F5344CB8AC3E}">
        <p14:creationId xmlns:p14="http://schemas.microsoft.com/office/powerpoint/2010/main" val="363544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pic>
        <p:nvPicPr>
          <p:cNvPr id="4" name="Picture 3">
            <a:extLst>
              <a:ext uri="{FF2B5EF4-FFF2-40B4-BE49-F238E27FC236}">
                <a16:creationId xmlns:a16="http://schemas.microsoft.com/office/drawing/2014/main" id="{9A486C15-1BEC-4491-8B47-D6971A1680F6}"/>
              </a:ext>
            </a:extLst>
          </p:cNvPr>
          <p:cNvPicPr>
            <a:picLocks noChangeAspect="1"/>
          </p:cNvPicPr>
          <p:nvPr/>
        </p:nvPicPr>
        <p:blipFill>
          <a:blip r:embed="rId2"/>
          <a:stretch>
            <a:fillRect/>
          </a:stretch>
        </p:blipFill>
        <p:spPr>
          <a:xfrm>
            <a:off x="1015342" y="1435416"/>
            <a:ext cx="5080658" cy="3319464"/>
          </a:xfrm>
          <a:prstGeom prst="rect">
            <a:avLst/>
          </a:prstGeom>
          <a:ln>
            <a:solidFill>
              <a:schemeClr val="accent1"/>
            </a:solidFill>
          </a:ln>
        </p:spPr>
      </p:pic>
    </p:spTree>
    <p:extLst>
      <p:ext uri="{BB962C8B-B14F-4D97-AF65-F5344CB8AC3E}">
        <p14:creationId xmlns:p14="http://schemas.microsoft.com/office/powerpoint/2010/main" val="277950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normAutofit fontScale="90000"/>
          </a:bodyPr>
          <a:lstStyle/>
          <a:p>
            <a:r>
              <a:rPr lang="en-US" dirty="0"/>
              <a:t>Loop Types [Cont.]</a:t>
            </a:r>
            <a:br>
              <a:rPr lang="en-US" dirty="0"/>
            </a:br>
            <a:br>
              <a:rPr lang="en-US" dirty="0"/>
            </a:br>
            <a:r>
              <a:rPr lang="en-US" sz="2700" b="1" u="sng" dirty="0">
                <a:solidFill>
                  <a:schemeClr val="tx1"/>
                </a:solidFill>
              </a:rPr>
              <a:t>Example:</a:t>
            </a:r>
            <a:endParaRPr lang="en-US" b="1" u="sng" dirty="0">
              <a:solidFill>
                <a:schemeClr val="tx1"/>
              </a:solidFill>
            </a:endParaRPr>
          </a:p>
        </p:txBody>
      </p:sp>
      <p:pic>
        <p:nvPicPr>
          <p:cNvPr id="3" name="Picture 2">
            <a:extLst>
              <a:ext uri="{FF2B5EF4-FFF2-40B4-BE49-F238E27FC236}">
                <a16:creationId xmlns:a16="http://schemas.microsoft.com/office/drawing/2014/main" id="{A015A946-5F90-4D4D-8BB2-C30781F39462}"/>
              </a:ext>
            </a:extLst>
          </p:cNvPr>
          <p:cNvPicPr>
            <a:picLocks noChangeAspect="1"/>
          </p:cNvPicPr>
          <p:nvPr/>
        </p:nvPicPr>
        <p:blipFill>
          <a:blip r:embed="rId2"/>
          <a:stretch>
            <a:fillRect/>
          </a:stretch>
        </p:blipFill>
        <p:spPr>
          <a:xfrm>
            <a:off x="1264115" y="2066412"/>
            <a:ext cx="6022950" cy="4390659"/>
          </a:xfrm>
          <a:prstGeom prst="rect">
            <a:avLst/>
          </a:prstGeom>
          <a:ln>
            <a:solidFill>
              <a:schemeClr val="accent1"/>
            </a:solidFill>
          </a:ln>
        </p:spPr>
      </p:pic>
    </p:spTree>
    <p:extLst>
      <p:ext uri="{BB962C8B-B14F-4D97-AF65-F5344CB8AC3E}">
        <p14:creationId xmlns:p14="http://schemas.microsoft.com/office/powerpoint/2010/main" val="307269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11CB-5BFB-41B2-B410-50E380FD01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3A1B05-DC4A-459F-AD4A-0F68D99A095A}"/>
              </a:ext>
            </a:extLst>
          </p:cNvPr>
          <p:cNvSpPr>
            <a:spLocks noGrp="1"/>
          </p:cNvSpPr>
          <p:nvPr>
            <p:ph idx="1"/>
          </p:nvPr>
        </p:nvSpPr>
        <p:spPr/>
        <p:txBody>
          <a:bodyPr>
            <a:normAutofit fontScale="85000" lnSpcReduction="2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a:t>
            </a:r>
            <a:r>
              <a:rPr lang="en-US" dirty="0" err="1"/>
              <a:t>i</a:t>
            </a:r>
            <a:r>
              <a:rPr lang="en-US" dirty="0"/>
              <a:t> =1; int sum; int num;</a:t>
            </a:r>
          </a:p>
          <a:p>
            <a:pPr marL="0" indent="0">
              <a:buNone/>
            </a:pPr>
            <a:r>
              <a:rPr lang="en-US" dirty="0"/>
              <a:t>   while (</a:t>
            </a:r>
            <a:r>
              <a:rPr lang="en-US" dirty="0" err="1"/>
              <a:t>i</a:t>
            </a:r>
            <a:r>
              <a:rPr lang="en-US" dirty="0"/>
              <a:t>&lt;=5){</a:t>
            </a:r>
          </a:p>
          <a:p>
            <a:pPr marL="0" indent="0">
              <a:buNone/>
            </a:pPr>
            <a:r>
              <a:rPr lang="en-US" dirty="0"/>
              <a:t>    </a:t>
            </a:r>
            <a:r>
              <a:rPr lang="en-US" dirty="0" err="1"/>
              <a:t>scanf</a:t>
            </a:r>
            <a:r>
              <a:rPr lang="en-US" dirty="0"/>
              <a:t>("%d"  , &amp;num); 	  </a:t>
            </a:r>
          </a:p>
          <a:p>
            <a:pPr marL="0" indent="0">
              <a:buNone/>
            </a:pPr>
            <a:r>
              <a:rPr lang="en-US" dirty="0"/>
              <a:t>	sum += num;  	  </a:t>
            </a:r>
          </a:p>
          <a:p>
            <a:pPr marL="0" indent="0">
              <a:buNone/>
            </a:pPr>
            <a:r>
              <a:rPr lang="en-US" dirty="0"/>
              <a:t>	++</a:t>
            </a:r>
            <a:r>
              <a:rPr lang="en-US" dirty="0" err="1"/>
              <a:t>i</a:t>
            </a:r>
            <a:r>
              <a:rPr lang="en-US" dirty="0"/>
              <a:t>;}</a:t>
            </a:r>
          </a:p>
          <a:p>
            <a:pPr marL="0" indent="0">
              <a:buNone/>
            </a:pPr>
            <a:r>
              <a:rPr lang="en-US" dirty="0"/>
              <a:t>	</a:t>
            </a:r>
            <a:r>
              <a:rPr lang="en-US" dirty="0" err="1"/>
              <a:t>printf</a:t>
            </a:r>
            <a:r>
              <a:rPr lang="en-US" dirty="0"/>
              <a:t>("average is %d", sum/5);</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8097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41F0-5C52-4587-A4DD-D5E9F6B1B1E5}"/>
              </a:ext>
            </a:extLst>
          </p:cNvPr>
          <p:cNvSpPr>
            <a:spLocks noGrp="1"/>
          </p:cNvSpPr>
          <p:nvPr>
            <p:ph type="title"/>
          </p:nvPr>
        </p:nvSpPr>
        <p:spPr/>
        <p:txBody>
          <a:bodyPr>
            <a:normAutofit/>
          </a:bodyPr>
          <a:lstStyle/>
          <a:p>
            <a:r>
              <a:rPr lang="en-US" sz="1050" dirty="0">
                <a:latin typeface="Calibri" panose="020F0502020204030204" pitchFamily="34" charset="0"/>
                <a:cs typeface="Calibri" panose="020F0502020204030204" pitchFamily="34" charset="0"/>
              </a:rPr>
              <a:t>Output is </a:t>
            </a:r>
            <a:br>
              <a:rPr lang="en-US" sz="1050" dirty="0">
                <a:latin typeface="Calibri" panose="020F0502020204030204" pitchFamily="34" charset="0"/>
                <a:cs typeface="Calibri" panose="020F0502020204030204" pitchFamily="34" charset="0"/>
              </a:rPr>
            </a:br>
            <a:r>
              <a:rPr lang="en-US" sz="1050" dirty="0" err="1">
                <a:latin typeface="Calibri" panose="020F0502020204030204" pitchFamily="34" charset="0"/>
                <a:cs typeface="Calibri" panose="020F0502020204030204" pitchFamily="34" charset="0"/>
              </a:rPr>
              <a:t>doesnot</a:t>
            </a:r>
            <a:r>
              <a:rPr lang="en-US" sz="1050" dirty="0">
                <a:latin typeface="Calibri" panose="020F0502020204030204" pitchFamily="34" charset="0"/>
                <a:cs typeface="Calibri" panose="020F0502020204030204" pitchFamily="34" charset="0"/>
              </a:rPr>
              <a:t> run since int is used in while</a:t>
            </a:r>
          </a:p>
        </p:txBody>
      </p:sp>
      <p:sp>
        <p:nvSpPr>
          <p:cNvPr id="3" name="Content Placeholder 2">
            <a:extLst>
              <a:ext uri="{FF2B5EF4-FFF2-40B4-BE49-F238E27FC236}">
                <a16:creationId xmlns:a16="http://schemas.microsoft.com/office/drawing/2014/main" id="{D27DA2ED-0050-4D7C-9A7C-352711F653F9}"/>
              </a:ext>
            </a:extLst>
          </p:cNvPr>
          <p:cNvSpPr>
            <a:spLocks noGrp="1"/>
          </p:cNvSpPr>
          <p:nvPr>
            <p:ph idx="1"/>
          </p:nvPr>
        </p:nvSpPr>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while (int </a:t>
            </a:r>
            <a:r>
              <a:rPr lang="en-US" dirty="0" err="1"/>
              <a:t>i</a:t>
            </a:r>
            <a:r>
              <a:rPr lang="en-US" dirty="0"/>
              <a:t> &lt;= 5)</a:t>
            </a:r>
          </a:p>
          <a:p>
            <a:pPr marL="0" indent="0">
              <a:buNone/>
            </a:pPr>
            <a:r>
              <a:rPr lang="en-US" dirty="0"/>
              <a:t>    {</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92760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34F8-29E8-4AF8-AD86-7C0777310C88}"/>
              </a:ext>
            </a:extLst>
          </p:cNvPr>
          <p:cNvSpPr>
            <a:spLocks noGrp="1"/>
          </p:cNvSpPr>
          <p:nvPr>
            <p:ph type="title"/>
          </p:nvPr>
        </p:nvSpPr>
        <p:spPr/>
        <p:txBody>
          <a:bodyPr>
            <a:normAutofit/>
          </a:bodyPr>
          <a:lstStyle/>
          <a:p>
            <a:r>
              <a:rPr lang="en-US" sz="1200" dirty="0">
                <a:latin typeface="Calibri" panose="020F0502020204030204" pitchFamily="34" charset="0"/>
                <a:cs typeface="Calibri" panose="020F0502020204030204" pitchFamily="34" charset="0"/>
              </a:rPr>
              <a:t>Output is 1 to 5</a:t>
            </a:r>
          </a:p>
        </p:txBody>
      </p:sp>
      <p:sp>
        <p:nvSpPr>
          <p:cNvPr id="3" name="Content Placeholder 2">
            <a:extLst>
              <a:ext uri="{FF2B5EF4-FFF2-40B4-BE49-F238E27FC236}">
                <a16:creationId xmlns:a16="http://schemas.microsoft.com/office/drawing/2014/main" id="{6677DA3A-EC69-4783-B465-0AA43D096556}"/>
              </a:ext>
            </a:extLst>
          </p:cNvPr>
          <p:cNvSpPr>
            <a:spLocks noGrp="1"/>
          </p:cNvSpPr>
          <p:nvPr>
            <p:ph idx="1"/>
          </p:nvPr>
        </p:nvSpPr>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while (</a:t>
            </a:r>
            <a:r>
              <a:rPr lang="en-US" dirty="0" err="1"/>
              <a:t>i</a:t>
            </a:r>
            <a:r>
              <a:rPr lang="en-US" dirty="0"/>
              <a:t> &lt;= 5);</a:t>
            </a:r>
          </a:p>
          <a:p>
            <a:pPr marL="0" indent="0">
              <a:buNone/>
            </a:pPr>
            <a:r>
              <a:rPr lang="en-US" dirty="0"/>
              <a:t>    {</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384943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1FC9-C12B-48D1-A095-E2DCE1DFCADF}"/>
              </a:ext>
            </a:extLst>
          </p:cNvPr>
          <p:cNvSpPr>
            <a:spLocks noGrp="1"/>
          </p:cNvSpPr>
          <p:nvPr>
            <p:ph type="title"/>
          </p:nvPr>
        </p:nvSpPr>
        <p:spPr/>
        <p:txBody>
          <a:bodyPr>
            <a:normAutofit/>
          </a:bodyPr>
          <a:lstStyle/>
          <a:p>
            <a:r>
              <a:rPr lang="en-US" sz="1200" dirty="0">
                <a:latin typeface="Calibri" panose="020F0502020204030204" pitchFamily="34" charset="0"/>
                <a:cs typeface="Calibri" panose="020F0502020204030204" pitchFamily="34" charset="0"/>
              </a:rPr>
              <a:t>Output is infinite</a:t>
            </a:r>
          </a:p>
        </p:txBody>
      </p:sp>
      <p:sp>
        <p:nvSpPr>
          <p:cNvPr id="3" name="Content Placeholder 2">
            <a:extLst>
              <a:ext uri="{FF2B5EF4-FFF2-40B4-BE49-F238E27FC236}">
                <a16:creationId xmlns:a16="http://schemas.microsoft.com/office/drawing/2014/main" id="{AC972150-B106-4C13-A301-E33720CF8E01}"/>
              </a:ext>
            </a:extLst>
          </p:cNvPr>
          <p:cNvSpPr>
            <a:spLocks noGrp="1"/>
          </p:cNvSpPr>
          <p:nvPr>
            <p:ph idx="1"/>
          </p:nvPr>
        </p:nvSpPr>
        <p:spPr/>
        <p:txBody>
          <a:bodyPr>
            <a:noAutofit/>
          </a:bodyPr>
          <a:lstStyle/>
          <a:p>
            <a:pPr marL="0" indent="0">
              <a:buNone/>
            </a:pPr>
            <a:r>
              <a:rPr lang="en-US" sz="1400" dirty="0">
                <a:latin typeface="Arial Black" panose="020B0A04020102020204" pitchFamily="34" charset="0"/>
              </a:rPr>
              <a:t>#include &lt;</a:t>
            </a:r>
            <a:r>
              <a:rPr lang="en-US" sz="1400" dirty="0" err="1">
                <a:latin typeface="Arial Black" panose="020B0A04020102020204" pitchFamily="34" charset="0"/>
              </a:rPr>
              <a:t>stdio.h</a:t>
            </a:r>
            <a:r>
              <a:rPr lang="en-US" sz="1400" dirty="0">
                <a:latin typeface="Arial Black" panose="020B0A04020102020204" pitchFamily="34" charset="0"/>
              </a:rPr>
              <a:t>&gt;</a:t>
            </a:r>
          </a:p>
          <a:p>
            <a:pPr marL="0" indent="0">
              <a:buNone/>
            </a:pPr>
            <a:r>
              <a:rPr lang="en-US" sz="1400" dirty="0">
                <a:latin typeface="Arial Black" panose="020B0A04020102020204" pitchFamily="34" charset="0"/>
              </a:rPr>
              <a:t>int main()</a:t>
            </a:r>
          </a:p>
          <a:p>
            <a:pPr marL="0" indent="0">
              <a:buNone/>
            </a:pPr>
            <a:r>
              <a:rPr lang="en-US" sz="1400" dirty="0">
                <a:latin typeface="Arial Black" panose="020B0A04020102020204" pitchFamily="34" charset="0"/>
              </a:rPr>
              <a:t>{</a:t>
            </a:r>
          </a:p>
          <a:p>
            <a:pPr marL="0" indent="0">
              <a:buNone/>
            </a:pPr>
            <a:r>
              <a:rPr lang="en-US" sz="1400" dirty="0">
                <a:latin typeface="Arial Black" panose="020B0A04020102020204" pitchFamily="34" charset="0"/>
              </a:rPr>
              <a:t>    int </a:t>
            </a:r>
            <a:r>
              <a:rPr lang="en-US" sz="1400" dirty="0" err="1">
                <a:latin typeface="Arial Black" panose="020B0A04020102020204" pitchFamily="34" charset="0"/>
              </a:rPr>
              <a:t>i</a:t>
            </a:r>
            <a:r>
              <a:rPr lang="en-US" sz="1400" dirty="0">
                <a:latin typeface="Arial Black" panose="020B0A04020102020204" pitchFamily="34" charset="0"/>
              </a:rPr>
              <a:t> =1;</a:t>
            </a:r>
          </a:p>
          <a:p>
            <a:pPr marL="0" indent="0">
              <a:buNone/>
            </a:pPr>
            <a:r>
              <a:rPr lang="en-US" sz="1400" dirty="0">
                <a:latin typeface="Arial Black" panose="020B0A04020102020204" pitchFamily="34" charset="0"/>
              </a:rPr>
              <a:t>     while (-1)</a:t>
            </a:r>
          </a:p>
          <a:p>
            <a:pPr marL="0" indent="0">
              <a:buNone/>
            </a:pPr>
            <a:r>
              <a:rPr lang="en-US" sz="1400" dirty="0">
                <a:latin typeface="Arial Black" panose="020B0A04020102020204" pitchFamily="34" charset="0"/>
              </a:rPr>
              <a:t>    {</a:t>
            </a:r>
          </a:p>
          <a:p>
            <a:pPr marL="0" indent="0">
              <a:buNone/>
            </a:pPr>
            <a:r>
              <a:rPr lang="en-US" sz="1400" dirty="0">
                <a:latin typeface="Arial Black" panose="020B0A04020102020204" pitchFamily="34" charset="0"/>
              </a:rPr>
              <a:t>        </a:t>
            </a:r>
            <a:r>
              <a:rPr lang="en-US" sz="1400" dirty="0" err="1">
                <a:latin typeface="Arial Black" panose="020B0A04020102020204" pitchFamily="34" charset="0"/>
              </a:rPr>
              <a:t>printf</a:t>
            </a:r>
            <a:r>
              <a:rPr lang="en-US" sz="1400" dirty="0">
                <a:latin typeface="Arial Black" panose="020B0A04020102020204" pitchFamily="34" charset="0"/>
              </a:rPr>
              <a:t>("%d\n", </a:t>
            </a:r>
            <a:r>
              <a:rPr lang="en-US" sz="1400" dirty="0" err="1">
                <a:latin typeface="Arial Black" panose="020B0A04020102020204" pitchFamily="34" charset="0"/>
              </a:rPr>
              <a:t>i</a:t>
            </a:r>
            <a:r>
              <a:rPr lang="en-US" sz="1400" dirty="0">
                <a:latin typeface="Arial Black" panose="020B0A04020102020204" pitchFamily="34" charset="0"/>
              </a:rPr>
              <a:t>);</a:t>
            </a:r>
          </a:p>
          <a:p>
            <a:pPr marL="0" indent="0">
              <a:buNone/>
            </a:pPr>
            <a:r>
              <a:rPr lang="en-US" sz="1400" dirty="0">
                <a:latin typeface="Arial Black" panose="020B0A04020102020204" pitchFamily="34" charset="0"/>
              </a:rPr>
              <a:t>        ++</a:t>
            </a:r>
            <a:r>
              <a:rPr lang="en-US" sz="1400" dirty="0" err="1">
                <a:latin typeface="Arial Black" panose="020B0A04020102020204" pitchFamily="34" charset="0"/>
              </a:rPr>
              <a:t>i</a:t>
            </a:r>
            <a:r>
              <a:rPr lang="en-US" sz="1400" dirty="0">
                <a:latin typeface="Arial Black" panose="020B0A04020102020204" pitchFamily="34" charset="0"/>
              </a:rPr>
              <a:t>;</a:t>
            </a:r>
          </a:p>
          <a:p>
            <a:pPr marL="0" indent="0">
              <a:buNone/>
            </a:pPr>
            <a:r>
              <a:rPr lang="en-US" sz="1400" dirty="0">
                <a:latin typeface="Arial Black" panose="020B0A04020102020204" pitchFamily="34" charset="0"/>
              </a:rPr>
              <a:t>    }</a:t>
            </a:r>
          </a:p>
          <a:p>
            <a:pPr marL="0" indent="0">
              <a:buNone/>
            </a:pPr>
            <a:endParaRPr lang="en-US" sz="1400" dirty="0">
              <a:latin typeface="Arial Black" panose="020B0A04020102020204" pitchFamily="34" charset="0"/>
            </a:endParaRPr>
          </a:p>
          <a:p>
            <a:pPr marL="0" indent="0">
              <a:buNone/>
            </a:pPr>
            <a:r>
              <a:rPr lang="en-US" sz="1400" dirty="0">
                <a:latin typeface="Arial Black" panose="020B0A04020102020204" pitchFamily="34" charset="0"/>
              </a:rPr>
              <a:t>    return 0;</a:t>
            </a:r>
          </a:p>
          <a:p>
            <a:pPr marL="0" indent="0">
              <a:buNone/>
            </a:pPr>
            <a:r>
              <a:rPr lang="en-US" sz="1400" dirty="0">
                <a:latin typeface="Arial Black" panose="020B0A04020102020204" pitchFamily="34" charset="0"/>
              </a:rPr>
              <a:t>}</a:t>
            </a:r>
          </a:p>
        </p:txBody>
      </p:sp>
    </p:spTree>
    <p:extLst>
      <p:ext uri="{BB962C8B-B14F-4D97-AF65-F5344CB8AC3E}">
        <p14:creationId xmlns:p14="http://schemas.microsoft.com/office/powerpoint/2010/main" val="123896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5B73-003B-4D7A-915F-17CFB882583E}"/>
              </a:ext>
            </a:extLst>
          </p:cNvPr>
          <p:cNvSpPr>
            <a:spLocks noGrp="1"/>
          </p:cNvSpPr>
          <p:nvPr>
            <p:ph type="title"/>
          </p:nvPr>
        </p:nvSpPr>
        <p:spPr/>
        <p:txBody>
          <a:bodyPr>
            <a:normAutofit/>
          </a:bodyPr>
          <a:lstStyle/>
          <a:p>
            <a:r>
              <a:rPr lang="en-US" sz="1200" dirty="0">
                <a:latin typeface="Calibri" panose="020F0502020204030204" pitchFamily="34" charset="0"/>
                <a:cs typeface="Calibri" panose="020F0502020204030204" pitchFamily="34" charset="0"/>
              </a:rPr>
              <a:t>Output Is 1 to 5</a:t>
            </a:r>
          </a:p>
        </p:txBody>
      </p:sp>
      <p:sp>
        <p:nvSpPr>
          <p:cNvPr id="3" name="Content Placeholder 2">
            <a:extLst>
              <a:ext uri="{FF2B5EF4-FFF2-40B4-BE49-F238E27FC236}">
                <a16:creationId xmlns:a16="http://schemas.microsoft.com/office/drawing/2014/main" id="{14ED65F5-C514-4584-AE6D-C897E86645AE}"/>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while (++</a:t>
            </a:r>
            <a:r>
              <a:rPr lang="en-US" dirty="0" err="1"/>
              <a:t>i</a:t>
            </a:r>
            <a:r>
              <a:rPr lang="en-US" dirty="0"/>
              <a:t>&lt;= 5)</a:t>
            </a:r>
          </a:p>
          <a:p>
            <a:pPr marL="0" indent="0">
              <a:buNone/>
            </a:pPr>
            <a:r>
              <a:rPr lang="en-US" dirty="0"/>
              <a:t>    {</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3928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F0A5-E1B9-4E44-8DAD-0D2CCFACEC60}"/>
              </a:ext>
            </a:extLst>
          </p:cNvPr>
          <p:cNvSpPr>
            <a:spLocks noGrp="1"/>
          </p:cNvSpPr>
          <p:nvPr>
            <p:ph type="title"/>
          </p:nvPr>
        </p:nvSpPr>
        <p:spPr/>
        <p:txBody>
          <a:bodyPr>
            <a:normAutofit/>
          </a:bodyPr>
          <a:lstStyle/>
          <a:p>
            <a:r>
              <a:rPr lang="en-US" sz="1200" dirty="0">
                <a:latin typeface="Calibri" panose="020F0502020204030204" pitchFamily="34" charset="0"/>
                <a:cs typeface="Calibri" panose="020F0502020204030204" pitchFamily="34" charset="0"/>
              </a:rPr>
              <a:t>Output is 1 to 6 since it is post increment</a:t>
            </a:r>
          </a:p>
        </p:txBody>
      </p:sp>
      <p:sp>
        <p:nvSpPr>
          <p:cNvPr id="3" name="Content Placeholder 2">
            <a:extLst>
              <a:ext uri="{FF2B5EF4-FFF2-40B4-BE49-F238E27FC236}">
                <a16:creationId xmlns:a16="http://schemas.microsoft.com/office/drawing/2014/main" id="{FDDE2827-07C4-4257-AE9E-E3191DA75F83}"/>
              </a:ext>
            </a:extLst>
          </p:cNvPr>
          <p:cNvSpPr>
            <a:spLocks noGrp="1"/>
          </p:cNvSpPr>
          <p:nvPr>
            <p:ph idx="1"/>
          </p:nvPr>
        </p:nvSpPr>
        <p:spPr/>
        <p:txBody>
          <a:bodyPr>
            <a:normAutofit lnSpcReduction="1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while (</a:t>
            </a:r>
            <a:r>
              <a:rPr lang="en-US" dirty="0" err="1"/>
              <a:t>i</a:t>
            </a:r>
            <a:r>
              <a:rPr lang="en-US" dirty="0"/>
              <a:t>++&lt;= 5)</a:t>
            </a:r>
          </a:p>
          <a:p>
            <a:pPr marL="0" indent="0">
              <a:buNone/>
            </a:pPr>
            <a:r>
              <a:rPr lang="en-US" dirty="0"/>
              <a:t>    {</a:t>
            </a:r>
          </a:p>
          <a:p>
            <a:pPr marL="0" indent="0">
              <a:buNone/>
            </a:pPr>
            <a:r>
              <a:rPr lang="en-US" dirty="0"/>
              <a:t>        </a:t>
            </a:r>
            <a:r>
              <a:rPr lang="en-US" dirty="0" err="1"/>
              <a:t>printf</a:t>
            </a:r>
            <a:r>
              <a:rPr lang="en-US" dirty="0"/>
              <a:t>("%d\n", </a:t>
            </a:r>
            <a:r>
              <a:rPr lang="en-US" dirty="0" err="1"/>
              <a:t>i</a:t>
            </a:r>
            <a:r>
              <a:rPr lang="en-US" dirty="0"/>
              <a:t>);</a:t>
            </a:r>
          </a:p>
          <a:p>
            <a:pPr marL="0" indent="0">
              <a:buNone/>
            </a:pPr>
            <a:r>
              <a:rPr lang="en-US" dirty="0"/>
              <a:t>    }</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3660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7406677" cy="3422037"/>
          </a:xfrm>
        </p:spPr>
        <p:txBody>
          <a:bodyPr>
            <a:normAutofit fontScale="85000" lnSpcReduction="10000"/>
          </a:bodyPr>
          <a:lstStyle/>
          <a:p>
            <a:pPr>
              <a:buFont typeface="Wingdings" panose="05000000000000000000" pitchFamily="2" charset="2"/>
              <a:buChar char="ü"/>
            </a:pPr>
            <a:r>
              <a:rPr lang="en-US" sz="2000" b="1" u="sng" dirty="0">
                <a:solidFill>
                  <a:schemeClr val="tx1"/>
                </a:solidFill>
              </a:rPr>
              <a:t>Do- while Loop:</a:t>
            </a:r>
          </a:p>
          <a:p>
            <a:pPr marL="0" indent="0">
              <a:buNone/>
            </a:pPr>
            <a:r>
              <a:rPr lang="en-US" dirty="0"/>
              <a:t>The do while repetition statement is similar to the while statement.</a:t>
            </a:r>
          </a:p>
          <a:p>
            <a:r>
              <a:rPr lang="en-US" dirty="0"/>
              <a:t>The do…while repetition statement is similar to the while statement. In the while </a:t>
            </a:r>
            <a:r>
              <a:rPr lang="en-US" dirty="0" err="1"/>
              <a:t>statement,the</a:t>
            </a:r>
            <a:r>
              <a:rPr lang="en-US" dirty="0"/>
              <a:t> loop-continuation condition is tested at the beginning of the loop </a:t>
            </a:r>
            <a:r>
              <a:rPr lang="en-US" i="1" dirty="0"/>
              <a:t>before </a:t>
            </a:r>
            <a:r>
              <a:rPr lang="en-US" dirty="0" err="1"/>
              <a:t>thebody</a:t>
            </a:r>
            <a:r>
              <a:rPr lang="en-US" dirty="0"/>
              <a:t> of the loop is performed. The do…while statement tests the loop-continuation condition </a:t>
            </a:r>
            <a:r>
              <a:rPr lang="en-US" i="1" dirty="0"/>
              <a:t>after </a:t>
            </a:r>
            <a:r>
              <a:rPr lang="en-US" dirty="0"/>
              <a:t>the loop body is performed. Therefore, the loop body will be executed </a:t>
            </a:r>
            <a:r>
              <a:rPr lang="en-US" i="1" dirty="0"/>
              <a:t>at least once</a:t>
            </a:r>
            <a:r>
              <a:rPr lang="en-US" dirty="0"/>
              <a:t>. When a do…while terminates, execution continues with the statement after the</a:t>
            </a:r>
          </a:p>
          <a:p>
            <a:r>
              <a:rPr lang="en-US" dirty="0"/>
              <a:t>while </a:t>
            </a:r>
            <a:r>
              <a:rPr lang="en-US" dirty="0" err="1"/>
              <a:t>clause.It’s</a:t>
            </a:r>
            <a:r>
              <a:rPr lang="en-US" dirty="0"/>
              <a:t> not necessary to use braces in the do…while statement if there’s only one statement in the body. However, the braces are usually included to avoid confusion between the while and do…while statements. </a:t>
            </a:r>
            <a:endParaRPr lang="en-US" sz="2000" dirty="0"/>
          </a:p>
        </p:txBody>
      </p:sp>
      <p:pic>
        <p:nvPicPr>
          <p:cNvPr id="4" name="Picture 3"/>
          <p:cNvPicPr>
            <a:picLocks noChangeAspect="1"/>
          </p:cNvPicPr>
          <p:nvPr/>
        </p:nvPicPr>
        <p:blipFill>
          <a:blip r:embed="rId2"/>
          <a:stretch>
            <a:fillRect/>
          </a:stretch>
        </p:blipFill>
        <p:spPr>
          <a:xfrm>
            <a:off x="8243668" y="897308"/>
            <a:ext cx="3948332" cy="5960692"/>
          </a:xfrm>
          <a:prstGeom prst="rect">
            <a:avLst/>
          </a:prstGeom>
          <a:ln>
            <a:solidFill>
              <a:schemeClr val="accent1"/>
            </a:solidFill>
          </a:ln>
        </p:spPr>
      </p:pic>
    </p:spTree>
    <p:extLst>
      <p:ext uri="{BB962C8B-B14F-4D97-AF65-F5344CB8AC3E}">
        <p14:creationId xmlns:p14="http://schemas.microsoft.com/office/powerpoint/2010/main" val="110933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pic>
        <p:nvPicPr>
          <p:cNvPr id="6" name="Picture 5"/>
          <p:cNvPicPr>
            <a:picLocks noChangeAspect="1"/>
          </p:cNvPicPr>
          <p:nvPr/>
        </p:nvPicPr>
        <p:blipFill>
          <a:blip r:embed="rId2"/>
          <a:stretch>
            <a:fillRect/>
          </a:stretch>
        </p:blipFill>
        <p:spPr>
          <a:xfrm>
            <a:off x="795515" y="1190268"/>
            <a:ext cx="6784605" cy="3629559"/>
          </a:xfrm>
          <a:prstGeom prst="rect">
            <a:avLst/>
          </a:prstGeom>
        </p:spPr>
      </p:pic>
    </p:spTree>
    <p:extLst>
      <p:ext uri="{BB962C8B-B14F-4D97-AF65-F5344CB8AC3E}">
        <p14:creationId xmlns:p14="http://schemas.microsoft.com/office/powerpoint/2010/main" val="151963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D83276-6E57-43A3-A656-5E3450712182}"/>
              </a:ext>
            </a:extLst>
          </p:cNvPr>
          <p:cNvSpPr>
            <a:spLocks noGrp="1" noChangeArrowheads="1"/>
          </p:cNvSpPr>
          <p:nvPr>
            <p:ph type="title"/>
          </p:nvPr>
        </p:nvSpPr>
        <p:spPr>
          <a:xfrm>
            <a:off x="715107" y="427722"/>
            <a:ext cx="8229600" cy="960437"/>
          </a:xfrm>
        </p:spPr>
        <p:txBody>
          <a:bodyPr>
            <a:normAutofit/>
          </a:bodyPr>
          <a:lstStyle/>
          <a:p>
            <a:pPr>
              <a:defRPr/>
            </a:pPr>
            <a:r>
              <a:rPr lang="en-US" sz="3400" dirty="0"/>
              <a:t>Concept of Looping (Repetition) Structure</a:t>
            </a:r>
          </a:p>
        </p:txBody>
      </p:sp>
      <p:sp>
        <p:nvSpPr>
          <p:cNvPr id="10243" name="Rectangle 3">
            <a:extLst>
              <a:ext uri="{FF2B5EF4-FFF2-40B4-BE49-F238E27FC236}">
                <a16:creationId xmlns:a16="http://schemas.microsoft.com/office/drawing/2014/main" id="{897B5E3E-B6CF-4645-A6BA-10F701911294}"/>
              </a:ext>
            </a:extLst>
          </p:cNvPr>
          <p:cNvSpPr>
            <a:spLocks noGrp="1" noChangeArrowheads="1"/>
          </p:cNvSpPr>
          <p:nvPr>
            <p:ph idx="1"/>
          </p:nvPr>
        </p:nvSpPr>
        <p:spPr>
          <a:xfrm>
            <a:off x="1096107" y="1388159"/>
            <a:ext cx="7467600" cy="4873625"/>
          </a:xfrm>
        </p:spPr>
        <p:txBody>
          <a:bodyPr/>
          <a:lstStyle/>
          <a:p>
            <a:pPr>
              <a:lnSpc>
                <a:spcPct val="90000"/>
              </a:lnSpc>
              <a:buFont typeface="Wingdings" panose="05000000000000000000" pitchFamily="2" charset="2"/>
              <a:buChar char="§"/>
            </a:pPr>
            <a:r>
              <a:rPr lang="en-US" altLang="en-US" dirty="0"/>
              <a:t>One of the basic structured programming concepts</a:t>
            </a:r>
          </a:p>
          <a:p>
            <a:pPr>
              <a:lnSpc>
                <a:spcPct val="90000"/>
              </a:lnSpc>
              <a:buFont typeface="Wingdings" panose="05000000000000000000" pitchFamily="2" charset="2"/>
              <a:buChar char="§"/>
            </a:pPr>
            <a:r>
              <a:rPr lang="en-US" altLang="en-US" dirty="0"/>
              <a:t>The real power of computers is in their ability to repeat an operation or a series of operations many times</a:t>
            </a:r>
          </a:p>
          <a:p>
            <a:pPr>
              <a:lnSpc>
                <a:spcPct val="90000"/>
              </a:lnSpc>
              <a:buFont typeface="Wingdings" panose="05000000000000000000" pitchFamily="2" charset="2"/>
              <a:buChar char="§"/>
            </a:pPr>
            <a:r>
              <a:rPr lang="en-US" altLang="en-US" dirty="0"/>
              <a:t>When action is repeated many times, the flow is called a loop</a:t>
            </a:r>
          </a:p>
        </p:txBody>
      </p:sp>
      <p:pic>
        <p:nvPicPr>
          <p:cNvPr id="10244" name="Picture 5" descr="Fig05-01m">
            <a:extLst>
              <a:ext uri="{FF2B5EF4-FFF2-40B4-BE49-F238E27FC236}">
                <a16:creationId xmlns:a16="http://schemas.microsoft.com/office/drawing/2014/main" id="{03958D90-459E-44E9-8892-750F45EAB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8" y="3316460"/>
            <a:ext cx="4783015" cy="284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4"/>
                                        </p:tgtEl>
                                        <p:attrNameLst>
                                          <p:attrName>style.visibility</p:attrName>
                                        </p:attrNameLst>
                                      </p:cBhvr>
                                      <p:to>
                                        <p:strVal val="visible"/>
                                      </p:to>
                                    </p:set>
                                    <p:animEffect transition="in" filter="blinds(horizontal)">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br>
              <a:rPr lang="en-US" dirty="0"/>
            </a:br>
            <a:r>
              <a:rPr lang="en-US" sz="2800" dirty="0">
                <a:solidFill>
                  <a:schemeClr val="tx1"/>
                </a:solidFill>
              </a:rPr>
              <a:t>Examples:</a:t>
            </a:r>
          </a:p>
        </p:txBody>
      </p:sp>
      <p:pic>
        <p:nvPicPr>
          <p:cNvPr id="3" name="Picture 2"/>
          <p:cNvPicPr>
            <a:picLocks noChangeAspect="1"/>
          </p:cNvPicPr>
          <p:nvPr/>
        </p:nvPicPr>
        <p:blipFill>
          <a:blip r:embed="rId2"/>
          <a:stretch>
            <a:fillRect/>
          </a:stretch>
        </p:blipFill>
        <p:spPr>
          <a:xfrm>
            <a:off x="1613997" y="1803162"/>
            <a:ext cx="4447871" cy="3871245"/>
          </a:xfrm>
          <a:prstGeom prst="rect">
            <a:avLst/>
          </a:prstGeom>
          <a:ln>
            <a:solidFill>
              <a:schemeClr val="accent1"/>
            </a:solidFill>
          </a:ln>
        </p:spPr>
      </p:pic>
      <p:sp>
        <p:nvSpPr>
          <p:cNvPr id="5" name="TextBox 4">
            <a:extLst>
              <a:ext uri="{FF2B5EF4-FFF2-40B4-BE49-F238E27FC236}">
                <a16:creationId xmlns:a16="http://schemas.microsoft.com/office/drawing/2014/main" id="{FBA75625-5E90-47EC-B9A7-0497A4ABA36E}"/>
              </a:ext>
            </a:extLst>
          </p:cNvPr>
          <p:cNvSpPr txBox="1"/>
          <p:nvPr/>
        </p:nvSpPr>
        <p:spPr>
          <a:xfrm>
            <a:off x="7261935" y="2256693"/>
            <a:ext cx="2210540" cy="369332"/>
          </a:xfrm>
          <a:prstGeom prst="rect">
            <a:avLst/>
          </a:prstGeom>
          <a:noFill/>
        </p:spPr>
        <p:txBody>
          <a:bodyPr wrap="square" rtlCol="0">
            <a:spAutoFit/>
          </a:bodyPr>
          <a:lstStyle/>
          <a:p>
            <a:r>
              <a:rPr lang="en-US" dirty="0"/>
              <a:t>Table of 3 printed</a:t>
            </a:r>
          </a:p>
        </p:txBody>
      </p:sp>
    </p:spTree>
    <p:extLst>
      <p:ext uri="{BB962C8B-B14F-4D97-AF65-F5344CB8AC3E}">
        <p14:creationId xmlns:p14="http://schemas.microsoft.com/office/powerpoint/2010/main" val="3722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7406677" cy="3422037"/>
          </a:xfrm>
        </p:spPr>
        <p:txBody>
          <a:bodyPr>
            <a:normAutofit/>
          </a:bodyPr>
          <a:lstStyle/>
          <a:p>
            <a:pPr>
              <a:buFont typeface="Wingdings" panose="05000000000000000000" pitchFamily="2" charset="2"/>
              <a:buChar char="ü"/>
            </a:pPr>
            <a:r>
              <a:rPr lang="en-US" sz="2000" b="1" u="sng" dirty="0">
                <a:solidFill>
                  <a:schemeClr val="tx1"/>
                </a:solidFill>
              </a:rPr>
              <a:t>For Loop:</a:t>
            </a:r>
          </a:p>
          <a:p>
            <a:pPr marL="282575" indent="0" algn="just">
              <a:buNone/>
            </a:pPr>
            <a:r>
              <a:rPr lang="en-US" dirty="0"/>
              <a:t>A </a:t>
            </a:r>
            <a:r>
              <a:rPr lang="en-US" b="1" dirty="0"/>
              <a:t>for </a:t>
            </a:r>
            <a:r>
              <a:rPr lang="en-US" dirty="0"/>
              <a:t>loop is a repetition control structure that allows you to efficiently write a loop that needs to execute a specific number of times. </a:t>
            </a:r>
            <a:endParaRPr lang="en-US" sz="2000" b="1" u="sng" dirty="0">
              <a:solidFill>
                <a:schemeClr val="tx1"/>
              </a:solidFill>
            </a:endParaRPr>
          </a:p>
        </p:txBody>
      </p:sp>
      <p:pic>
        <p:nvPicPr>
          <p:cNvPr id="6" name="Picture 5"/>
          <p:cNvPicPr>
            <a:picLocks noChangeAspect="1"/>
          </p:cNvPicPr>
          <p:nvPr/>
        </p:nvPicPr>
        <p:blipFill>
          <a:blip r:embed="rId2"/>
          <a:stretch>
            <a:fillRect/>
          </a:stretch>
        </p:blipFill>
        <p:spPr>
          <a:xfrm>
            <a:off x="2398339" y="2784904"/>
            <a:ext cx="6224365" cy="3409504"/>
          </a:xfrm>
          <a:prstGeom prst="rect">
            <a:avLst/>
          </a:prstGeom>
          <a:ln>
            <a:solidFill>
              <a:schemeClr val="accent1"/>
            </a:solidFill>
          </a:ln>
        </p:spPr>
      </p:pic>
    </p:spTree>
    <p:extLst>
      <p:ext uri="{BB962C8B-B14F-4D97-AF65-F5344CB8AC3E}">
        <p14:creationId xmlns:p14="http://schemas.microsoft.com/office/powerpoint/2010/main" val="1988428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7406677" cy="3422037"/>
          </a:xfrm>
        </p:spPr>
        <p:txBody>
          <a:bodyPr>
            <a:normAutofit/>
          </a:bodyPr>
          <a:lstStyle/>
          <a:p>
            <a:pPr>
              <a:buFont typeface="Wingdings" panose="05000000000000000000" pitchFamily="2" charset="2"/>
              <a:buChar char="ü"/>
            </a:pPr>
            <a:r>
              <a:rPr lang="en-US" sz="2000" b="1" u="sng" dirty="0">
                <a:solidFill>
                  <a:schemeClr val="tx1"/>
                </a:solidFill>
              </a:rPr>
              <a:t>For Loop:</a:t>
            </a:r>
          </a:p>
          <a:p>
            <a:pPr marL="282575" indent="0">
              <a:buNone/>
            </a:pPr>
            <a:r>
              <a:rPr lang="en-US" dirty="0"/>
              <a:t> The for allows us to specify three things about a loop in a single    line. </a:t>
            </a:r>
            <a:endParaRPr lang="en-US" sz="2000" b="1" u="sng" dirty="0">
              <a:solidFill>
                <a:schemeClr val="tx1"/>
              </a:solidFill>
            </a:endParaRPr>
          </a:p>
        </p:txBody>
      </p:sp>
      <p:pic>
        <p:nvPicPr>
          <p:cNvPr id="3" name="Picture 2"/>
          <p:cNvPicPr>
            <a:picLocks noChangeAspect="1"/>
          </p:cNvPicPr>
          <p:nvPr/>
        </p:nvPicPr>
        <p:blipFill>
          <a:blip r:embed="rId2"/>
          <a:stretch>
            <a:fillRect/>
          </a:stretch>
        </p:blipFill>
        <p:spPr>
          <a:xfrm>
            <a:off x="6446794" y="2272158"/>
            <a:ext cx="4261085" cy="4585842"/>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1365190" y="2721569"/>
            <a:ext cx="4509413" cy="1773519"/>
          </a:xfrm>
          <a:prstGeom prst="rect">
            <a:avLst/>
          </a:prstGeom>
          <a:ln>
            <a:solidFill>
              <a:schemeClr val="accent1"/>
            </a:solidFill>
          </a:ln>
        </p:spPr>
      </p:pic>
    </p:spTree>
    <p:extLst>
      <p:ext uri="{BB962C8B-B14F-4D97-AF65-F5344CB8AC3E}">
        <p14:creationId xmlns:p14="http://schemas.microsoft.com/office/powerpoint/2010/main" val="230583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Flowcharting a typical for repetition statement</a:t>
            </a:r>
          </a:p>
        </p:txBody>
      </p:sp>
      <p:pic>
        <p:nvPicPr>
          <p:cNvPr id="6" name="Content Placeholder 5"/>
          <p:cNvPicPr>
            <a:picLocks noGrp="1" noChangeAspect="1"/>
          </p:cNvPicPr>
          <p:nvPr>
            <p:ph idx="1"/>
          </p:nvPr>
        </p:nvPicPr>
        <p:blipFill>
          <a:blip r:embed="rId2"/>
          <a:stretch>
            <a:fillRect/>
          </a:stretch>
        </p:blipFill>
        <p:spPr>
          <a:xfrm>
            <a:off x="1544345" y="2120900"/>
            <a:ext cx="9109659" cy="4051300"/>
          </a:xfrm>
          <a:prstGeom prst="rect">
            <a:avLst/>
          </a:prstGeom>
        </p:spPr>
      </p:pic>
    </p:spTree>
    <p:extLst>
      <p:ext uri="{BB962C8B-B14F-4D97-AF65-F5344CB8AC3E}">
        <p14:creationId xmlns:p14="http://schemas.microsoft.com/office/powerpoint/2010/main" val="38606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28446" y="1178097"/>
            <a:ext cx="8871031" cy="3422037"/>
          </a:xfrm>
        </p:spPr>
        <p:txBody>
          <a:bodyPr>
            <a:noAutofit/>
          </a:bodyPr>
          <a:lstStyle/>
          <a:p>
            <a:pPr marL="0" indent="0" algn="just">
              <a:buNone/>
            </a:pPr>
            <a:r>
              <a:rPr lang="en-US" dirty="0"/>
              <a:t>Here is the flow of control in a 'for' loop − </a:t>
            </a:r>
          </a:p>
          <a:p>
            <a:pPr algn="just">
              <a:buFont typeface="Wingdings" panose="05000000000000000000" pitchFamily="2" charset="2"/>
              <a:buChar char="§"/>
            </a:pPr>
            <a:r>
              <a:rPr lang="en-US" dirty="0"/>
              <a:t>The </a:t>
            </a:r>
            <a:r>
              <a:rPr lang="en-US" b="1" dirty="0"/>
              <a:t>initialization </a:t>
            </a:r>
            <a:r>
              <a:rPr lang="en-US" dirty="0"/>
              <a:t>step is executed first, and only once. This step allows you to declare and initialize any loop control variables. </a:t>
            </a:r>
          </a:p>
          <a:p>
            <a:pPr algn="just">
              <a:buFont typeface="Wingdings" panose="05000000000000000000" pitchFamily="2" charset="2"/>
              <a:buChar char="§"/>
            </a:pPr>
            <a:r>
              <a:rPr lang="en-US" dirty="0"/>
              <a:t>Next, the </a:t>
            </a:r>
            <a:r>
              <a:rPr lang="en-US" b="1" dirty="0"/>
              <a:t>condition </a:t>
            </a:r>
            <a:r>
              <a:rPr lang="en-US" dirty="0"/>
              <a:t>is evaluated. If it is true, the body of the loop is executed. If it is false, the body of the loop does not execute and the flow of control jumps to the next statement just after the 'for' loop. </a:t>
            </a:r>
          </a:p>
          <a:p>
            <a:pPr algn="just">
              <a:buFont typeface="Wingdings" panose="05000000000000000000" pitchFamily="2" charset="2"/>
              <a:buChar char="§"/>
            </a:pPr>
            <a:r>
              <a:rPr lang="en-US" dirty="0"/>
              <a:t>After the body of the 'for' loop executes, the flow of control jumps back up to the </a:t>
            </a:r>
            <a:r>
              <a:rPr lang="en-US" b="1" dirty="0"/>
              <a:t>increment </a:t>
            </a:r>
            <a:r>
              <a:rPr lang="en-US" dirty="0"/>
              <a:t>statement. This statement allows you to update any loop control variables. </a:t>
            </a:r>
          </a:p>
          <a:p>
            <a:pPr algn="just">
              <a:buFont typeface="Wingdings" panose="05000000000000000000" pitchFamily="2" charset="2"/>
              <a:buChar char="§"/>
            </a:pPr>
            <a:r>
              <a:rPr lang="en-US" dirty="0"/>
              <a:t>The condition is now evaluated again. If it is true, the loop executes and the process repeats itself (body of loop, then increment step, and then again condition). After the condition becomes false, the 'for' loop terminates. </a:t>
            </a:r>
          </a:p>
        </p:txBody>
      </p:sp>
    </p:spTree>
    <p:extLst>
      <p:ext uri="{BB962C8B-B14F-4D97-AF65-F5344CB8AC3E}">
        <p14:creationId xmlns:p14="http://schemas.microsoft.com/office/powerpoint/2010/main" val="62742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pic>
        <p:nvPicPr>
          <p:cNvPr id="4" name="Picture 3"/>
          <p:cNvPicPr>
            <a:picLocks noChangeAspect="1"/>
          </p:cNvPicPr>
          <p:nvPr/>
        </p:nvPicPr>
        <p:blipFill>
          <a:blip r:embed="rId2"/>
          <a:stretch>
            <a:fillRect/>
          </a:stretch>
        </p:blipFill>
        <p:spPr>
          <a:xfrm>
            <a:off x="887917" y="1912700"/>
            <a:ext cx="7307500" cy="2368743"/>
          </a:xfrm>
          <a:prstGeom prst="rect">
            <a:avLst/>
          </a:prstGeom>
        </p:spPr>
      </p:pic>
    </p:spTree>
    <p:extLst>
      <p:ext uri="{BB962C8B-B14F-4D97-AF65-F5344CB8AC3E}">
        <p14:creationId xmlns:p14="http://schemas.microsoft.com/office/powerpoint/2010/main" val="282030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831-F597-4AC1-9E1C-3894B32BADCA}"/>
              </a:ext>
            </a:extLst>
          </p:cNvPr>
          <p:cNvSpPr>
            <a:spLocks noGrp="1"/>
          </p:cNvSpPr>
          <p:nvPr>
            <p:ph type="title"/>
          </p:nvPr>
        </p:nvSpPr>
        <p:spPr/>
        <p:txBody>
          <a:bodyPr/>
          <a:lstStyle/>
          <a:p>
            <a:r>
              <a:rPr lang="en-US" dirty="0"/>
              <a:t>what is the output</a:t>
            </a:r>
            <a:br>
              <a:rPr lang="en-US" dirty="0"/>
            </a:br>
            <a:r>
              <a:rPr lang="en-US" dirty="0"/>
              <a:t>11 is output</a:t>
            </a:r>
          </a:p>
        </p:txBody>
      </p:sp>
      <p:sp>
        <p:nvSpPr>
          <p:cNvPr id="3" name="Content Placeholder 2">
            <a:extLst>
              <a:ext uri="{FF2B5EF4-FFF2-40B4-BE49-F238E27FC236}">
                <a16:creationId xmlns:a16="http://schemas.microsoft.com/office/drawing/2014/main" id="{85A89FFC-8101-46E3-9363-08F1FE3488E2}"/>
              </a:ext>
            </a:extLst>
          </p:cNvPr>
          <p:cNvSpPr>
            <a:spLocks noGrp="1"/>
          </p:cNvSpPr>
          <p:nvPr>
            <p:ph idx="1"/>
          </p:nvPr>
        </p:nvSpPr>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int main() {</a:t>
            </a:r>
          </a:p>
          <a:p>
            <a:pPr marL="0" indent="0">
              <a:buNone/>
            </a:pPr>
            <a:r>
              <a:rPr lang="en-US" dirty="0"/>
              <a:t>  int </a:t>
            </a:r>
            <a:r>
              <a:rPr lang="en-US" dirty="0" err="1"/>
              <a:t>i</a:t>
            </a:r>
            <a:r>
              <a:rPr lang="en-US" dirty="0"/>
              <a:t>;</a:t>
            </a:r>
          </a:p>
          <a:p>
            <a:pPr marL="0" indent="0">
              <a:buNone/>
            </a:pPr>
            <a:endParaRPr lang="en-US" dirty="0"/>
          </a:p>
          <a:p>
            <a:pPr marL="0" indent="0">
              <a:buNone/>
            </a:pPr>
            <a:r>
              <a:rPr lang="en-US" dirty="0"/>
              <a:t>  for (</a:t>
            </a:r>
            <a:r>
              <a:rPr lang="en-US" dirty="0" err="1"/>
              <a:t>i</a:t>
            </a:r>
            <a:r>
              <a:rPr lang="en-US" dirty="0"/>
              <a:t> = 1; </a:t>
            </a:r>
            <a:r>
              <a:rPr lang="en-US" dirty="0" err="1"/>
              <a:t>i</a:t>
            </a:r>
            <a:r>
              <a:rPr lang="en-US" dirty="0"/>
              <a:t> &lt; 11; ++</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("%d ", </a:t>
            </a:r>
            <a:r>
              <a:rPr lang="en-US" dirty="0" err="1"/>
              <a:t>i</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529982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BF16-11AE-4F46-A154-E4FD712C4540}"/>
              </a:ext>
            </a:extLst>
          </p:cNvPr>
          <p:cNvSpPr>
            <a:spLocks noGrp="1"/>
          </p:cNvSpPr>
          <p:nvPr>
            <p:ph type="title"/>
          </p:nvPr>
        </p:nvSpPr>
        <p:spPr/>
        <p:txBody>
          <a:bodyPr>
            <a:normAutofit fontScale="90000"/>
          </a:bodyPr>
          <a:lstStyle/>
          <a:p>
            <a:r>
              <a:rPr lang="en-US" dirty="0"/>
              <a:t>what is the output</a:t>
            </a:r>
            <a:br>
              <a:rPr lang="en-US" dirty="0"/>
            </a:br>
            <a:r>
              <a:rPr lang="en-US" dirty="0" err="1"/>
              <a:t>doesnot</a:t>
            </a:r>
            <a:r>
              <a:rPr lang="en-US" dirty="0"/>
              <a:t> run cause variable initialize in for</a:t>
            </a:r>
          </a:p>
        </p:txBody>
      </p:sp>
      <p:sp>
        <p:nvSpPr>
          <p:cNvPr id="3" name="Content Placeholder 2">
            <a:extLst>
              <a:ext uri="{FF2B5EF4-FFF2-40B4-BE49-F238E27FC236}">
                <a16:creationId xmlns:a16="http://schemas.microsoft.com/office/drawing/2014/main" id="{7E29CB3E-A786-4634-A0F8-0A68252A3A08}"/>
              </a:ext>
            </a:extLst>
          </p:cNvPr>
          <p:cNvSpPr>
            <a:spLocks noGrp="1"/>
          </p:cNvSpPr>
          <p:nvPr>
            <p:ph idx="1"/>
          </p:nvPr>
        </p:nvSpPr>
        <p:spPr/>
        <p:txBody>
          <a:bodyPr>
            <a:normAutofit/>
          </a:bodyPr>
          <a:lstStyle/>
          <a:p>
            <a:pPr marL="0" indent="0">
              <a:buNone/>
            </a:pPr>
            <a:r>
              <a:rPr lang="en-US" dirty="0"/>
              <a:t>#include &lt;</a:t>
            </a:r>
            <a:r>
              <a:rPr lang="en-US" dirty="0" err="1"/>
              <a:t>stdio.h</a:t>
            </a:r>
            <a:r>
              <a:rPr lang="en-US" dirty="0"/>
              <a:t>&gt;</a:t>
            </a:r>
          </a:p>
          <a:p>
            <a:pPr marL="0" indent="0">
              <a:buNone/>
            </a:pPr>
            <a:r>
              <a:rPr lang="en-US" dirty="0"/>
              <a:t>int main() {</a:t>
            </a:r>
          </a:p>
          <a:p>
            <a:pPr marL="0" indent="0">
              <a:buNone/>
            </a:pPr>
            <a:r>
              <a:rPr lang="en-US" dirty="0"/>
              <a:t>  for (int </a:t>
            </a:r>
            <a:r>
              <a:rPr lang="en-US" dirty="0" err="1"/>
              <a:t>i</a:t>
            </a:r>
            <a:r>
              <a:rPr lang="en-US" dirty="0"/>
              <a:t> = 1; </a:t>
            </a:r>
            <a:r>
              <a:rPr lang="en-US" dirty="0" err="1"/>
              <a:t>i</a:t>
            </a:r>
            <a:r>
              <a:rPr lang="en-US" dirty="0"/>
              <a:t> &lt; 11; ++</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("%d ", </a:t>
            </a:r>
            <a:r>
              <a:rPr lang="en-US" dirty="0" err="1"/>
              <a:t>i</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34825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EA74-3B2F-43FC-AAFD-E80987E139C7}"/>
              </a:ext>
            </a:extLst>
          </p:cNvPr>
          <p:cNvSpPr>
            <a:spLocks noGrp="1"/>
          </p:cNvSpPr>
          <p:nvPr>
            <p:ph type="title"/>
          </p:nvPr>
        </p:nvSpPr>
        <p:spPr/>
        <p:txBody>
          <a:bodyPr/>
          <a:lstStyle/>
          <a:p>
            <a:r>
              <a:rPr lang="en-US" dirty="0"/>
              <a:t>what is the output</a:t>
            </a:r>
            <a:br>
              <a:rPr lang="en-US" dirty="0"/>
            </a:br>
            <a:r>
              <a:rPr lang="en-US" dirty="0"/>
              <a:t>infinite 1</a:t>
            </a:r>
          </a:p>
        </p:txBody>
      </p:sp>
      <p:sp>
        <p:nvSpPr>
          <p:cNvPr id="3" name="Content Placeholder 2">
            <a:extLst>
              <a:ext uri="{FF2B5EF4-FFF2-40B4-BE49-F238E27FC236}">
                <a16:creationId xmlns:a16="http://schemas.microsoft.com/office/drawing/2014/main" id="{E7AED32F-DA2F-4965-9B4F-715B0A2C649D}"/>
              </a:ext>
            </a:extLst>
          </p:cNvPr>
          <p:cNvSpPr>
            <a:spLocks noGrp="1"/>
          </p:cNvSpPr>
          <p:nvPr>
            <p:ph idx="1"/>
          </p:nvPr>
        </p:nvSpPr>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int main() {</a:t>
            </a:r>
          </a:p>
          <a:p>
            <a:pPr marL="0" indent="0">
              <a:buNone/>
            </a:pPr>
            <a:r>
              <a:rPr lang="en-US" dirty="0"/>
              <a:t>  int </a:t>
            </a:r>
            <a:r>
              <a:rPr lang="en-US" dirty="0" err="1"/>
              <a:t>i</a:t>
            </a:r>
            <a:r>
              <a:rPr lang="en-US" dirty="0"/>
              <a:t> =1;</a:t>
            </a:r>
          </a:p>
          <a:p>
            <a:pPr marL="0" indent="0">
              <a:buNone/>
            </a:pPr>
            <a:endParaRPr lang="en-US" dirty="0"/>
          </a:p>
          <a:p>
            <a:pPr marL="0" indent="0">
              <a:buNone/>
            </a:pPr>
            <a:r>
              <a:rPr lang="en-US" dirty="0"/>
              <a:t>  for (;;)</a:t>
            </a:r>
          </a:p>
          <a:p>
            <a:pPr marL="0" indent="0">
              <a:buNone/>
            </a:pPr>
            <a:r>
              <a:rPr lang="en-US" dirty="0"/>
              <a:t>  {</a:t>
            </a:r>
          </a:p>
          <a:p>
            <a:pPr marL="0" indent="0">
              <a:buNone/>
            </a:pPr>
            <a:r>
              <a:rPr lang="en-US" dirty="0"/>
              <a:t>    </a:t>
            </a:r>
            <a:r>
              <a:rPr lang="en-US" dirty="0" err="1"/>
              <a:t>printf</a:t>
            </a:r>
            <a:r>
              <a:rPr lang="en-US" dirty="0"/>
              <a:t>("%d ", </a:t>
            </a:r>
            <a:r>
              <a:rPr lang="en-US" dirty="0" err="1"/>
              <a:t>i</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63363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Title 1">
            <a:extLst>
              <a:ext uri="{FF2B5EF4-FFF2-40B4-BE49-F238E27FC236}">
                <a16:creationId xmlns:a16="http://schemas.microsoft.com/office/drawing/2014/main" id="{4D0226C0-2B8A-4F1C-87F7-1A544B573091}"/>
              </a:ext>
            </a:extLst>
          </p:cNvPr>
          <p:cNvSpPr txBox="1">
            <a:spLocks/>
          </p:cNvSpPr>
          <p:nvPr/>
        </p:nvSpPr>
        <p:spPr>
          <a:xfrm>
            <a:off x="663266" y="1244772"/>
            <a:ext cx="8596668" cy="13208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TASK:</a:t>
            </a:r>
          </a:p>
          <a:p>
            <a:endParaRPr lang="en-US" dirty="0">
              <a:solidFill>
                <a:schemeClr val="tx1"/>
              </a:solidFill>
            </a:endParaRPr>
          </a:p>
          <a:p>
            <a:r>
              <a:rPr lang="en-US" dirty="0">
                <a:solidFill>
                  <a:schemeClr val="tx1"/>
                </a:solidFill>
              </a:rPr>
              <a:t>Write a program to Calculate and Print Product of n odd integers. N will be inputted by user.</a:t>
            </a:r>
          </a:p>
          <a:p>
            <a:endParaRPr lang="en-US" dirty="0">
              <a:solidFill>
                <a:schemeClr val="tx1"/>
              </a:solidFill>
            </a:endParaRPr>
          </a:p>
        </p:txBody>
      </p:sp>
    </p:spTree>
    <p:extLst>
      <p:ext uri="{BB962C8B-B14F-4D97-AF65-F5344CB8AC3E}">
        <p14:creationId xmlns:p14="http://schemas.microsoft.com/office/powerpoint/2010/main" val="200010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02B35E-69BE-401F-B984-49C1719D3688}"/>
              </a:ext>
            </a:extLst>
          </p:cNvPr>
          <p:cNvSpPr>
            <a:spLocks noGrp="1" noChangeArrowheads="1"/>
          </p:cNvSpPr>
          <p:nvPr>
            <p:ph type="title"/>
          </p:nvPr>
        </p:nvSpPr>
        <p:spPr>
          <a:xfrm>
            <a:off x="771379" y="487364"/>
            <a:ext cx="8229600" cy="960437"/>
          </a:xfrm>
        </p:spPr>
        <p:txBody>
          <a:bodyPr/>
          <a:lstStyle/>
          <a:p>
            <a:pPr>
              <a:defRPr/>
            </a:pPr>
            <a:r>
              <a:rPr lang="en-US" dirty="0"/>
              <a:t>Why Is Repetition Needed?</a:t>
            </a:r>
          </a:p>
        </p:txBody>
      </p:sp>
      <p:sp>
        <p:nvSpPr>
          <p:cNvPr id="11267" name="Rectangle 3">
            <a:extLst>
              <a:ext uri="{FF2B5EF4-FFF2-40B4-BE49-F238E27FC236}">
                <a16:creationId xmlns:a16="http://schemas.microsoft.com/office/drawing/2014/main" id="{F2AC4159-1D66-4BB6-8360-59FD5ACA27ED}"/>
              </a:ext>
            </a:extLst>
          </p:cNvPr>
          <p:cNvSpPr>
            <a:spLocks noGrp="1" noChangeArrowheads="1"/>
          </p:cNvSpPr>
          <p:nvPr>
            <p:ph idx="1"/>
          </p:nvPr>
        </p:nvSpPr>
        <p:spPr>
          <a:xfrm>
            <a:off x="1111348" y="1447801"/>
            <a:ext cx="8610600" cy="4800600"/>
          </a:xfrm>
        </p:spPr>
        <p:txBody>
          <a:bodyPr>
            <a:normAutofit/>
          </a:bodyPr>
          <a:lstStyle/>
          <a:p>
            <a:pPr>
              <a:buFont typeface="Wingdings" panose="05000000000000000000" pitchFamily="2" charset="2"/>
              <a:buChar char="§"/>
              <a:defRPr/>
            </a:pPr>
            <a:r>
              <a:rPr lang="en-US" sz="2000" dirty="0">
                <a:solidFill>
                  <a:schemeClr val="tx1"/>
                </a:solidFill>
              </a:rPr>
              <a:t>Suppose we want to add five numbers (say to find their average).  </a:t>
            </a:r>
          </a:p>
          <a:p>
            <a:pPr>
              <a:buFont typeface="Wingdings" panose="05000000000000000000" pitchFamily="2" charset="2"/>
              <a:buChar char="§"/>
              <a:defRPr/>
            </a:pPr>
            <a:r>
              <a:rPr lang="en-US" sz="2000" dirty="0">
                <a:solidFill>
                  <a:schemeClr val="tx1"/>
                </a:solidFill>
              </a:rPr>
              <a:t>From what you have learned so far, you could proceed as follows. </a:t>
            </a:r>
          </a:p>
          <a:p>
            <a:pPr>
              <a:buFont typeface="Wingdings" panose="05000000000000000000" pitchFamily="2" charset="2"/>
              <a:buChar char="§"/>
              <a:defRPr/>
            </a:pPr>
            <a:endParaRPr lang="en-US" sz="2000" dirty="0">
              <a:solidFill>
                <a:schemeClr val="tx1"/>
              </a:solidFill>
            </a:endParaRP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a:t>
            </a:r>
            <a:r>
              <a:rPr lang="en-US" sz="2000" dirty="0" err="1">
                <a:solidFill>
                  <a:schemeClr val="tx1"/>
                </a:solidFill>
                <a:latin typeface="Courier New" panose="02070309020205020404" pitchFamily="49" charset="0"/>
              </a:rPr>
              <a:t>scanf</a:t>
            </a:r>
            <a:r>
              <a:rPr lang="en-US" sz="2000" dirty="0">
                <a:solidFill>
                  <a:schemeClr val="tx1"/>
                </a:solidFill>
                <a:latin typeface="Courier New" panose="02070309020205020404" pitchFamily="49" charset="0"/>
              </a:rPr>
              <a:t>(%d %d %d %d  %d, &amp;num1,&amp;num2,&amp;num3,&amp;num4,&amp;num5); 	  </a:t>
            </a: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sum = num1+num2+num3+num4+num5;  	  </a:t>
            </a: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average = sum/5;		</a:t>
            </a:r>
          </a:p>
          <a:p>
            <a:pPr>
              <a:buFont typeface="Wingdings" panose="05000000000000000000" pitchFamily="2" charset="2"/>
              <a:buChar char="§"/>
              <a:defRPr/>
            </a:pPr>
            <a:endParaRPr lang="en-US" sz="2000" dirty="0">
              <a:solidFill>
                <a:schemeClr val="tx1"/>
              </a:solidFill>
            </a:endParaRPr>
          </a:p>
          <a:p>
            <a:pPr>
              <a:buFont typeface="Wingdings" panose="05000000000000000000" pitchFamily="2" charset="2"/>
              <a:buChar char="§"/>
              <a:defRPr/>
            </a:pPr>
            <a:r>
              <a:rPr lang="en-US" sz="2000" dirty="0">
                <a:solidFill>
                  <a:schemeClr val="tx1"/>
                </a:solidFill>
              </a:rPr>
              <a:t>Suppose we wanted to add and average </a:t>
            </a:r>
            <a:r>
              <a:rPr lang="en-US" sz="2000" dirty="0">
                <a:solidFill>
                  <a:schemeClr val="tx1"/>
                </a:solidFill>
                <a:latin typeface="Courier New" panose="02070309020205020404" pitchFamily="49" charset="0"/>
              </a:rPr>
              <a:t>100</a:t>
            </a:r>
            <a:r>
              <a:rPr lang="en-US" sz="2000" dirty="0">
                <a:solidFill>
                  <a:schemeClr val="tx1"/>
                </a:solidFill>
              </a:rPr>
              <a:t>, or </a:t>
            </a:r>
            <a:r>
              <a:rPr lang="en-US" sz="2000" dirty="0">
                <a:solidFill>
                  <a:schemeClr val="tx1"/>
                </a:solidFill>
                <a:latin typeface="Courier New" panose="02070309020205020404" pitchFamily="49" charset="0"/>
              </a:rPr>
              <a:t>1000</a:t>
            </a:r>
            <a:r>
              <a:rPr lang="en-US" sz="2000" dirty="0">
                <a:solidFill>
                  <a:schemeClr val="tx1"/>
                </a:solidFill>
              </a:rPr>
              <a:t>, or more numbers. </a:t>
            </a:r>
          </a:p>
          <a:p>
            <a:pPr>
              <a:buFont typeface="Wingdings" panose="05000000000000000000" pitchFamily="2" charset="2"/>
              <a:buChar char="§"/>
              <a:defRPr/>
            </a:pPr>
            <a:r>
              <a:rPr lang="en-US" sz="2000" dirty="0">
                <a:solidFill>
                  <a:schemeClr val="tx1"/>
                </a:solidFill>
              </a:rPr>
              <a:t>We would have to declare that many variables, and list them again in </a:t>
            </a:r>
            <a:r>
              <a:rPr lang="en-US" sz="2000" dirty="0" err="1">
                <a:solidFill>
                  <a:schemeClr val="tx1"/>
                </a:solidFill>
                <a:latin typeface="Courier New" panose="02070309020205020404" pitchFamily="49" charset="0"/>
              </a:rPr>
              <a:t>scanf</a:t>
            </a:r>
            <a:r>
              <a:rPr lang="en-US" sz="2000" dirty="0">
                <a:solidFill>
                  <a:schemeClr val="tx1"/>
                </a:solidFill>
              </a:rPr>
              <a:t> statement, and perhaps, again in the output statement.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20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2000"/>
                                        <p:tgtEl>
                                          <p:spTgt spid="112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fade">
                                      <p:cBhvr>
                                        <p:cTn id="15" dur="2000"/>
                                        <p:tgtEl>
                                          <p:spTgt spid="1126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fade">
                                      <p:cBhvr>
                                        <p:cTn id="18" dur="2000"/>
                                        <p:tgtEl>
                                          <p:spTgt spid="1126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5" end="5"/>
                                            </p:txEl>
                                          </p:spTgt>
                                        </p:tgtEl>
                                        <p:attrNameLst>
                                          <p:attrName>style.visibility</p:attrName>
                                        </p:attrNameLst>
                                      </p:cBhvr>
                                      <p:to>
                                        <p:strVal val="visible"/>
                                      </p:to>
                                    </p:set>
                                    <p:animEffect transition="in" filter="fade">
                                      <p:cBhvr>
                                        <p:cTn id="21" dur="2000"/>
                                        <p:tgtEl>
                                          <p:spTgt spid="1126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267">
                                            <p:txEl>
                                              <p:pRg st="7" end="7"/>
                                            </p:txEl>
                                          </p:spTgt>
                                        </p:tgtEl>
                                        <p:attrNameLst>
                                          <p:attrName>style.visibility</p:attrName>
                                        </p:attrNameLst>
                                      </p:cBhvr>
                                      <p:to>
                                        <p:strVal val="visible"/>
                                      </p:to>
                                    </p:set>
                                    <p:animEffect transition="in" filter="fade">
                                      <p:cBhvr>
                                        <p:cTn id="26" dur="2000"/>
                                        <p:tgtEl>
                                          <p:spTgt spid="11267">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animEffect transition="in" filter="fade">
                                      <p:cBhvr>
                                        <p:cTn id="31" dur="20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pic>
        <p:nvPicPr>
          <p:cNvPr id="3" name="Picture 2"/>
          <p:cNvPicPr>
            <a:picLocks noChangeAspect="1"/>
          </p:cNvPicPr>
          <p:nvPr/>
        </p:nvPicPr>
        <p:blipFill>
          <a:blip r:embed="rId2"/>
          <a:stretch>
            <a:fillRect/>
          </a:stretch>
        </p:blipFill>
        <p:spPr>
          <a:xfrm>
            <a:off x="778646" y="1093727"/>
            <a:ext cx="8211530" cy="5114925"/>
          </a:xfrm>
          <a:prstGeom prst="rect">
            <a:avLst/>
          </a:prstGeom>
        </p:spPr>
      </p:pic>
    </p:spTree>
    <p:extLst>
      <p:ext uri="{BB962C8B-B14F-4D97-AF65-F5344CB8AC3E}">
        <p14:creationId xmlns:p14="http://schemas.microsoft.com/office/powerpoint/2010/main" val="303130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Repetition</a:t>
            </a:r>
          </a:p>
        </p:txBody>
      </p:sp>
      <p:sp>
        <p:nvSpPr>
          <p:cNvPr id="3" name="Content Placeholder 2">
            <a:extLst>
              <a:ext uri="{FF2B5EF4-FFF2-40B4-BE49-F238E27FC236}">
                <a16:creationId xmlns:a16="http://schemas.microsoft.com/office/drawing/2014/main" id="{968CD459-F0B9-4348-8569-46B4B7FBF187}"/>
              </a:ext>
            </a:extLst>
          </p:cNvPr>
          <p:cNvSpPr>
            <a:spLocks noGrp="1"/>
          </p:cNvSpPr>
          <p:nvPr>
            <p:ph idx="1"/>
          </p:nvPr>
        </p:nvSpPr>
        <p:spPr>
          <a:xfrm>
            <a:off x="508520" y="950350"/>
            <a:ext cx="9254458" cy="3880773"/>
          </a:xfrm>
        </p:spPr>
        <p:txBody>
          <a:bodyPr>
            <a:noAutofit/>
          </a:bodyPr>
          <a:lstStyle/>
          <a:p>
            <a:pPr algn="just">
              <a:buFont typeface="Wingdings" panose="05000000000000000000" pitchFamily="2" charset="2"/>
              <a:buChar char="§"/>
            </a:pPr>
            <a:r>
              <a:rPr lang="en-US" sz="2200" dirty="0">
                <a:solidFill>
                  <a:schemeClr val="tx1"/>
                </a:solidFill>
              </a:rPr>
              <a:t>There is two means of repetition</a:t>
            </a:r>
            <a:endParaRPr lang="en-US" sz="2000" dirty="0">
              <a:solidFill>
                <a:schemeClr val="tx1"/>
              </a:solidFill>
            </a:endParaRPr>
          </a:p>
          <a:p>
            <a:pPr marL="801688" indent="-407988" algn="just">
              <a:buFont typeface="+mj-lt"/>
              <a:buAutoNum type="arabicPeriod"/>
            </a:pPr>
            <a:r>
              <a:rPr lang="en-US" sz="2200" dirty="0">
                <a:solidFill>
                  <a:schemeClr val="tx1"/>
                </a:solidFill>
              </a:rPr>
              <a:t>Counter-controlled repetition </a:t>
            </a:r>
          </a:p>
          <a:p>
            <a:pPr marL="801688" indent="-407988" algn="just">
              <a:buFont typeface="+mj-lt"/>
              <a:buAutoNum type="arabicPeriod"/>
            </a:pPr>
            <a:r>
              <a:rPr lang="en-US" sz="2200" dirty="0">
                <a:solidFill>
                  <a:schemeClr val="tx1"/>
                </a:solidFill>
              </a:rPr>
              <a:t>Sentinel-controlled repetition</a:t>
            </a:r>
          </a:p>
          <a:p>
            <a:pPr marL="393700" indent="0" algn="just">
              <a:buNone/>
            </a:pPr>
            <a:endParaRPr lang="en-US" sz="2200" dirty="0">
              <a:solidFill>
                <a:schemeClr val="tx1"/>
              </a:solidFill>
            </a:endParaRPr>
          </a:p>
          <a:p>
            <a:pPr algn="just">
              <a:buFont typeface="Wingdings" panose="05000000000000000000" pitchFamily="2" charset="2"/>
              <a:buChar char="§"/>
            </a:pPr>
            <a:r>
              <a:rPr lang="en-US" sz="2200" dirty="0">
                <a:solidFill>
                  <a:schemeClr val="tx1"/>
                </a:solidFill>
              </a:rPr>
              <a:t>1. </a:t>
            </a:r>
            <a:r>
              <a:rPr lang="en-US" sz="2200" b="1" u="sng" dirty="0">
                <a:solidFill>
                  <a:schemeClr val="tx1"/>
                </a:solidFill>
              </a:rPr>
              <a:t>Counter-controlled repetition:</a:t>
            </a:r>
            <a:r>
              <a:rPr lang="en-US" sz="2200" b="1" dirty="0">
                <a:solidFill>
                  <a:schemeClr val="tx1"/>
                </a:solidFill>
              </a:rPr>
              <a:t> </a:t>
            </a:r>
            <a:r>
              <a:rPr lang="en-US" sz="2200" dirty="0">
                <a:solidFill>
                  <a:schemeClr val="tx1"/>
                </a:solidFill>
              </a:rPr>
              <a:t>is sometimes called definite repetition because we know in advance exactly how many times the loop will be executed. </a:t>
            </a:r>
          </a:p>
          <a:p>
            <a:pPr algn="just">
              <a:buFont typeface="Wingdings" panose="05000000000000000000" pitchFamily="2" charset="2"/>
              <a:buChar char="§"/>
            </a:pPr>
            <a:r>
              <a:rPr lang="en-US" sz="2200" dirty="0">
                <a:solidFill>
                  <a:schemeClr val="tx1"/>
                </a:solidFill>
              </a:rPr>
              <a:t>In counter-controlled repetition, a control variable is used to count the number of repetitions. The control variable is incremented (usually by 1) each time the group of instructions is performed. When the value of the control variable indicates that the correct number of repetitions has been performed, the loop terminates and execution continues with the statement after the repetition statement.</a:t>
            </a:r>
          </a:p>
        </p:txBody>
      </p:sp>
    </p:spTree>
    <p:extLst>
      <p:ext uri="{BB962C8B-B14F-4D97-AF65-F5344CB8AC3E}">
        <p14:creationId xmlns:p14="http://schemas.microsoft.com/office/powerpoint/2010/main" val="2708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Repetition [Cont.]</a:t>
            </a:r>
          </a:p>
        </p:txBody>
      </p:sp>
      <p:sp>
        <p:nvSpPr>
          <p:cNvPr id="3" name="Content Placeholder 2">
            <a:extLst>
              <a:ext uri="{FF2B5EF4-FFF2-40B4-BE49-F238E27FC236}">
                <a16:creationId xmlns:a16="http://schemas.microsoft.com/office/drawing/2014/main" id="{968CD459-F0B9-4348-8569-46B4B7FBF187}"/>
              </a:ext>
            </a:extLst>
          </p:cNvPr>
          <p:cNvSpPr>
            <a:spLocks noGrp="1"/>
          </p:cNvSpPr>
          <p:nvPr>
            <p:ph idx="1"/>
          </p:nvPr>
        </p:nvSpPr>
        <p:spPr>
          <a:xfrm>
            <a:off x="490158" y="1231703"/>
            <a:ext cx="9254458" cy="3880773"/>
          </a:xfrm>
        </p:spPr>
        <p:txBody>
          <a:bodyPr>
            <a:noAutofit/>
          </a:bodyPr>
          <a:lstStyle/>
          <a:p>
            <a:pPr marL="393700" indent="0" algn="just">
              <a:buNone/>
            </a:pPr>
            <a:r>
              <a:rPr lang="en-US" sz="2200" dirty="0">
                <a:solidFill>
                  <a:schemeClr val="tx1"/>
                </a:solidFill>
              </a:rPr>
              <a:t>2. </a:t>
            </a:r>
            <a:r>
              <a:rPr lang="en-US" sz="2200" b="1" u="sng" dirty="0">
                <a:solidFill>
                  <a:schemeClr val="tx1"/>
                </a:solidFill>
              </a:rPr>
              <a:t>Sentinel-controlled repetition</a:t>
            </a:r>
          </a:p>
          <a:p>
            <a:pPr marL="736600" algn="just">
              <a:buFont typeface="Wingdings" panose="05000000000000000000" pitchFamily="2" charset="2"/>
              <a:buChar char="§"/>
            </a:pPr>
            <a:r>
              <a:rPr lang="en-US" sz="2200" dirty="0">
                <a:solidFill>
                  <a:schemeClr val="tx1"/>
                </a:solidFill>
              </a:rPr>
              <a:t>Sentinel-controlled repetition is sometimes called indefinite repetition because it’s not known in advance how many times the loop will be executed.</a:t>
            </a:r>
          </a:p>
          <a:p>
            <a:pPr marL="736600" algn="just">
              <a:buFont typeface="Wingdings" panose="05000000000000000000" pitchFamily="2" charset="2"/>
              <a:buChar char="§"/>
            </a:pPr>
            <a:r>
              <a:rPr lang="en-US" sz="2200" dirty="0">
                <a:solidFill>
                  <a:schemeClr val="tx1"/>
                </a:solidFill>
              </a:rPr>
              <a:t>Sentinel values are used to control repetition when:</a:t>
            </a:r>
          </a:p>
          <a:p>
            <a:pPr marL="801688" indent="0" algn="just">
              <a:buNone/>
            </a:pPr>
            <a:r>
              <a:rPr lang="en-US" sz="2200" dirty="0">
                <a:solidFill>
                  <a:schemeClr val="tx1"/>
                </a:solidFill>
              </a:rPr>
              <a:t>- The precise number of repetitions isn’t known in advance, and</a:t>
            </a:r>
          </a:p>
          <a:p>
            <a:pPr marL="801688" indent="0" algn="just">
              <a:buNone/>
            </a:pPr>
            <a:r>
              <a:rPr lang="en-US" sz="2200" dirty="0">
                <a:solidFill>
                  <a:schemeClr val="tx1"/>
                </a:solidFill>
              </a:rPr>
              <a:t>- The loop includes statements that obtain data each time the loop is performed.</a:t>
            </a:r>
          </a:p>
        </p:txBody>
      </p:sp>
    </p:spTree>
    <p:extLst>
      <p:ext uri="{BB962C8B-B14F-4D97-AF65-F5344CB8AC3E}">
        <p14:creationId xmlns:p14="http://schemas.microsoft.com/office/powerpoint/2010/main" val="53592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Repetition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8"/>
            <a:ext cx="8596668" cy="829354"/>
          </a:xfrm>
        </p:spPr>
        <p:txBody>
          <a:bodyPr/>
          <a:lstStyle/>
          <a:p>
            <a:pPr marL="0" indent="0">
              <a:buNone/>
            </a:pPr>
            <a:r>
              <a:rPr lang="en-US" b="1" u="sng" dirty="0">
                <a:solidFill>
                  <a:schemeClr val="tx1"/>
                </a:solidFill>
              </a:rPr>
              <a:t>Counter-controlled repetition</a:t>
            </a:r>
            <a:r>
              <a:rPr lang="en-US" b="1" dirty="0">
                <a:solidFill>
                  <a:schemeClr val="tx1"/>
                </a:solidFill>
              </a:rPr>
              <a:t> 		</a:t>
            </a:r>
            <a:r>
              <a:rPr lang="en-US" dirty="0">
                <a:solidFill>
                  <a:schemeClr val="tx1"/>
                </a:solidFill>
              </a:rPr>
              <a:t> </a:t>
            </a:r>
            <a:r>
              <a:rPr lang="en-US" b="1" u="sng" dirty="0">
                <a:solidFill>
                  <a:schemeClr val="tx1"/>
                </a:solidFill>
              </a:rPr>
              <a:t>Sentinel-controlled repetition </a:t>
            </a:r>
            <a:r>
              <a:rPr lang="en-US" b="1" dirty="0">
                <a:solidFill>
                  <a:schemeClr val="tx1"/>
                </a:solidFill>
              </a:rPr>
              <a:t>		</a:t>
            </a:r>
            <a:endParaRPr lang="en-US" dirty="0"/>
          </a:p>
        </p:txBody>
      </p:sp>
      <p:pic>
        <p:nvPicPr>
          <p:cNvPr id="7" name="Picture 6">
            <a:extLst>
              <a:ext uri="{FF2B5EF4-FFF2-40B4-BE49-F238E27FC236}">
                <a16:creationId xmlns:a16="http://schemas.microsoft.com/office/drawing/2014/main" id="{ADA8A299-BC53-4FC4-9ACD-63A8EAFF0A7E}"/>
              </a:ext>
            </a:extLst>
          </p:cNvPr>
          <p:cNvPicPr>
            <a:picLocks noChangeAspect="1"/>
          </p:cNvPicPr>
          <p:nvPr/>
        </p:nvPicPr>
        <p:blipFill>
          <a:blip r:embed="rId2"/>
          <a:stretch>
            <a:fillRect/>
          </a:stretch>
        </p:blipFill>
        <p:spPr>
          <a:xfrm>
            <a:off x="957943" y="1683489"/>
            <a:ext cx="3107619" cy="4673768"/>
          </a:xfrm>
          <a:prstGeom prst="rect">
            <a:avLst/>
          </a:prstGeom>
          <a:ln>
            <a:solidFill>
              <a:schemeClr val="accent1"/>
            </a:solidFill>
          </a:ln>
        </p:spPr>
      </p:pic>
      <p:pic>
        <p:nvPicPr>
          <p:cNvPr id="8" name="Picture 7">
            <a:extLst>
              <a:ext uri="{FF2B5EF4-FFF2-40B4-BE49-F238E27FC236}">
                <a16:creationId xmlns:a16="http://schemas.microsoft.com/office/drawing/2014/main" id="{7668AD46-FD75-4F0D-8060-52FFC784260A}"/>
              </a:ext>
            </a:extLst>
          </p:cNvPr>
          <p:cNvPicPr>
            <a:picLocks noChangeAspect="1"/>
          </p:cNvPicPr>
          <p:nvPr/>
        </p:nvPicPr>
        <p:blipFill>
          <a:blip r:embed="rId3"/>
          <a:stretch>
            <a:fillRect/>
          </a:stretch>
        </p:blipFill>
        <p:spPr>
          <a:xfrm>
            <a:off x="5140014" y="1805527"/>
            <a:ext cx="3863309" cy="4551730"/>
          </a:xfrm>
          <a:prstGeom prst="rect">
            <a:avLst/>
          </a:prstGeom>
          <a:ln>
            <a:solidFill>
              <a:schemeClr val="accent1"/>
            </a:solidFill>
          </a:ln>
        </p:spPr>
      </p:pic>
    </p:spTree>
    <p:extLst>
      <p:ext uri="{BB962C8B-B14F-4D97-AF65-F5344CB8AC3E}">
        <p14:creationId xmlns:p14="http://schemas.microsoft.com/office/powerpoint/2010/main" val="371349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Counter-controlled repetition</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8596668" cy="3422037"/>
          </a:xfrm>
        </p:spPr>
        <p:txBody>
          <a:bodyPr>
            <a:normAutofit/>
          </a:bodyPr>
          <a:lstStyle/>
          <a:p>
            <a:pPr marL="0" indent="0">
              <a:buNone/>
            </a:pPr>
            <a:r>
              <a:rPr lang="en-US" sz="2000" dirty="0">
                <a:solidFill>
                  <a:schemeClr val="tx1"/>
                </a:solidFill>
              </a:rPr>
              <a:t>Counter-controlled repetition requires:</a:t>
            </a:r>
          </a:p>
          <a:p>
            <a:pPr marL="0" indent="0">
              <a:buNone/>
            </a:pPr>
            <a:r>
              <a:rPr lang="en-US" sz="2000" dirty="0">
                <a:solidFill>
                  <a:schemeClr val="tx1"/>
                </a:solidFill>
              </a:rPr>
              <a:t>- The name of a control variable (or loop counter).</a:t>
            </a:r>
          </a:p>
          <a:p>
            <a:pPr marL="0" indent="0">
              <a:buNone/>
            </a:pPr>
            <a:r>
              <a:rPr lang="en-US" sz="2000" dirty="0">
                <a:solidFill>
                  <a:schemeClr val="tx1"/>
                </a:solidFill>
              </a:rPr>
              <a:t>- The initial value of the control variable.</a:t>
            </a:r>
          </a:p>
          <a:p>
            <a:pPr marL="0" indent="0">
              <a:buNone/>
            </a:pPr>
            <a:r>
              <a:rPr lang="en-US" sz="2000" dirty="0">
                <a:solidFill>
                  <a:schemeClr val="tx1"/>
                </a:solidFill>
              </a:rPr>
              <a:t>- The increment(or decrement) by which the control variable is modified each</a:t>
            </a:r>
          </a:p>
          <a:p>
            <a:pPr marL="0" indent="0">
              <a:buNone/>
            </a:pPr>
            <a:r>
              <a:rPr lang="en-US" sz="2000" dirty="0">
                <a:solidFill>
                  <a:schemeClr val="tx1"/>
                </a:solidFill>
              </a:rPr>
              <a:t>time through the loop.</a:t>
            </a:r>
          </a:p>
          <a:p>
            <a:pPr marL="0" indent="0">
              <a:buNone/>
            </a:pPr>
            <a:r>
              <a:rPr lang="en-US" sz="2000" dirty="0">
                <a:solidFill>
                  <a:schemeClr val="tx1"/>
                </a:solidFill>
              </a:rPr>
              <a:t>- The condition that tests for the final value of the control variable (i.e., whether looping should continue). 	</a:t>
            </a:r>
            <a:endParaRPr lang="en-US" sz="2000" dirty="0"/>
          </a:p>
        </p:txBody>
      </p:sp>
    </p:spTree>
    <p:extLst>
      <p:ext uri="{BB962C8B-B14F-4D97-AF65-F5344CB8AC3E}">
        <p14:creationId xmlns:p14="http://schemas.microsoft.com/office/powerpoint/2010/main" val="158678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8596668" cy="3422037"/>
          </a:xfrm>
        </p:spPr>
        <p:txBody>
          <a:bodyPr>
            <a:normAutofit/>
          </a:bodyPr>
          <a:lstStyle/>
          <a:p>
            <a:pPr>
              <a:buFont typeface="Wingdings" panose="05000000000000000000" pitchFamily="2" charset="2"/>
              <a:buChar char="§"/>
            </a:pPr>
            <a:r>
              <a:rPr lang="en-US" altLang="en-US" sz="2000" dirty="0">
                <a:solidFill>
                  <a:schemeClr val="tx1"/>
                </a:solidFill>
              </a:rPr>
              <a:t>There are three repetition or looping structures in C that lets us repeat statements over and over until certain conditions are met.</a:t>
            </a:r>
          </a:p>
          <a:p>
            <a:pPr marL="920750" lvl="1" indent="-342900">
              <a:buFont typeface="Wingdings" panose="05000000000000000000" pitchFamily="2" charset="2"/>
              <a:buChar char="§"/>
            </a:pPr>
            <a:r>
              <a:rPr lang="en-US" altLang="en-US" sz="2000" b="1" dirty="0">
                <a:solidFill>
                  <a:schemeClr val="tx1"/>
                </a:solidFill>
              </a:rPr>
              <a:t>while</a:t>
            </a:r>
            <a:r>
              <a:rPr lang="en-US" altLang="en-US" sz="2000" dirty="0">
                <a:solidFill>
                  <a:schemeClr val="tx1"/>
                </a:solidFill>
              </a:rPr>
              <a:t> Looping Structure</a:t>
            </a:r>
          </a:p>
          <a:p>
            <a:pPr marL="920750" lvl="1" indent="-342900">
              <a:buFont typeface="Wingdings" panose="05000000000000000000" pitchFamily="2" charset="2"/>
              <a:buChar char="§"/>
            </a:pPr>
            <a:r>
              <a:rPr lang="en-US" altLang="en-US" sz="2000" b="1" dirty="0">
                <a:solidFill>
                  <a:schemeClr val="tx1"/>
                </a:solidFill>
              </a:rPr>
              <a:t>for </a:t>
            </a:r>
            <a:r>
              <a:rPr lang="en-US" altLang="en-US" sz="2000" dirty="0">
                <a:solidFill>
                  <a:schemeClr val="tx1"/>
                </a:solidFill>
              </a:rPr>
              <a:t>Looping Structure</a:t>
            </a:r>
          </a:p>
          <a:p>
            <a:pPr marL="920750" lvl="1" indent="-342900">
              <a:buFont typeface="Wingdings" panose="05000000000000000000" pitchFamily="2" charset="2"/>
              <a:buChar char="§"/>
            </a:pPr>
            <a:r>
              <a:rPr lang="en-US" altLang="en-US" sz="2000" b="1" dirty="0">
                <a:solidFill>
                  <a:schemeClr val="tx1"/>
                </a:solidFill>
              </a:rPr>
              <a:t>do</a:t>
            </a:r>
            <a:r>
              <a:rPr lang="en-US" altLang="en-US" sz="2000" dirty="0">
                <a:solidFill>
                  <a:schemeClr val="tx1"/>
                </a:solidFill>
              </a:rPr>
              <a:t>…</a:t>
            </a:r>
            <a:r>
              <a:rPr lang="en-US" altLang="en-US" sz="2000" b="1" dirty="0">
                <a:solidFill>
                  <a:schemeClr val="tx1"/>
                </a:solidFill>
              </a:rPr>
              <a:t>while</a:t>
            </a:r>
            <a:r>
              <a:rPr lang="en-US" altLang="en-US" sz="2000" dirty="0">
                <a:solidFill>
                  <a:schemeClr val="tx1"/>
                </a:solidFill>
              </a:rPr>
              <a:t> Looping Structure </a:t>
            </a:r>
          </a:p>
          <a:p>
            <a:pPr marL="0" indent="0">
              <a:buNone/>
            </a:pPr>
            <a:r>
              <a:rPr lang="en-US" b="1" dirty="0">
                <a:solidFill>
                  <a:schemeClr val="tx1"/>
                </a:solidFill>
              </a:rPr>
              <a:t>	</a:t>
            </a:r>
            <a:endParaRPr lang="en-US" dirty="0"/>
          </a:p>
        </p:txBody>
      </p:sp>
    </p:spTree>
    <p:extLst>
      <p:ext uri="{BB962C8B-B14F-4D97-AF65-F5344CB8AC3E}">
        <p14:creationId xmlns:p14="http://schemas.microsoft.com/office/powerpoint/2010/main" val="222885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26C0-2B8A-4F1C-87F7-1A544B573091}"/>
              </a:ext>
            </a:extLst>
          </p:cNvPr>
          <p:cNvSpPr>
            <a:spLocks noGrp="1"/>
          </p:cNvSpPr>
          <p:nvPr>
            <p:ph type="title"/>
          </p:nvPr>
        </p:nvSpPr>
        <p:spPr>
          <a:xfrm>
            <a:off x="663266" y="271975"/>
            <a:ext cx="8596668" cy="1320800"/>
          </a:xfrm>
        </p:spPr>
        <p:txBody>
          <a:bodyPr/>
          <a:lstStyle/>
          <a:p>
            <a:r>
              <a:rPr lang="en-US" dirty="0"/>
              <a:t>Loop Types [Cont.]</a:t>
            </a:r>
          </a:p>
        </p:txBody>
      </p:sp>
      <p:sp>
        <p:nvSpPr>
          <p:cNvPr id="5" name="Content Placeholder 4">
            <a:extLst>
              <a:ext uri="{FF2B5EF4-FFF2-40B4-BE49-F238E27FC236}">
                <a16:creationId xmlns:a16="http://schemas.microsoft.com/office/drawing/2014/main" id="{537C4E73-DF4B-471E-A4FE-F341EDC5CF45}"/>
              </a:ext>
            </a:extLst>
          </p:cNvPr>
          <p:cNvSpPr>
            <a:spLocks noGrp="1"/>
          </p:cNvSpPr>
          <p:nvPr>
            <p:ph idx="1"/>
          </p:nvPr>
        </p:nvSpPr>
        <p:spPr>
          <a:xfrm>
            <a:off x="836991" y="1178097"/>
            <a:ext cx="7406677" cy="3422037"/>
          </a:xfrm>
        </p:spPr>
        <p:txBody>
          <a:bodyPr>
            <a:normAutofit/>
          </a:bodyPr>
          <a:lstStyle/>
          <a:p>
            <a:pPr>
              <a:buFont typeface="Wingdings" panose="05000000000000000000" pitchFamily="2" charset="2"/>
              <a:buChar char="ü"/>
            </a:pPr>
            <a:r>
              <a:rPr lang="en-US" sz="2000" b="1" u="sng" dirty="0">
                <a:solidFill>
                  <a:schemeClr val="tx1"/>
                </a:solidFill>
              </a:rPr>
              <a:t>While Loop:</a:t>
            </a:r>
          </a:p>
          <a:p>
            <a:pPr marL="0" indent="0">
              <a:buNone/>
            </a:pPr>
            <a:r>
              <a:rPr lang="en-US" sz="2000" dirty="0">
                <a:solidFill>
                  <a:schemeClr val="tx1"/>
                </a:solidFill>
              </a:rPr>
              <a:t>In while loop, a condition is evaluated before processing a body of the loop. If a condition is true then and only then the body of a loop is executed. After the body of a loop is executed then control again goes back at the beginning, and the condition is  checked if it is true, the same process is executed until the condition becomes false. Once the condition becomes false, the control goes out of the loop.</a:t>
            </a:r>
          </a:p>
          <a:p>
            <a:pPr marL="0" indent="0">
              <a:buNone/>
            </a:pPr>
            <a:r>
              <a:rPr lang="en-US" sz="2000" dirty="0">
                <a:solidFill>
                  <a:schemeClr val="tx1"/>
                </a:solidFill>
              </a:rPr>
              <a:t>In while loop, if the condition is not true, then the body of a loop will not be executed, not even once.	</a:t>
            </a:r>
            <a:endParaRPr lang="en-US" sz="2000" dirty="0"/>
          </a:p>
        </p:txBody>
      </p:sp>
      <p:pic>
        <p:nvPicPr>
          <p:cNvPr id="3" name="Picture 2">
            <a:extLst>
              <a:ext uri="{FF2B5EF4-FFF2-40B4-BE49-F238E27FC236}">
                <a16:creationId xmlns:a16="http://schemas.microsoft.com/office/drawing/2014/main" id="{EB65C276-59FD-4401-9A38-6B250E3966DE}"/>
              </a:ext>
            </a:extLst>
          </p:cNvPr>
          <p:cNvPicPr>
            <a:picLocks noChangeAspect="1"/>
          </p:cNvPicPr>
          <p:nvPr/>
        </p:nvPicPr>
        <p:blipFill>
          <a:blip r:embed="rId2"/>
          <a:stretch>
            <a:fillRect/>
          </a:stretch>
        </p:blipFill>
        <p:spPr>
          <a:xfrm>
            <a:off x="8403325" y="2208627"/>
            <a:ext cx="3774607" cy="4649373"/>
          </a:xfrm>
          <a:prstGeom prst="rect">
            <a:avLst/>
          </a:prstGeom>
          <a:ln>
            <a:solidFill>
              <a:schemeClr val="accent1"/>
            </a:solidFill>
          </a:ln>
        </p:spPr>
      </p:pic>
    </p:spTree>
    <p:extLst>
      <p:ext uri="{BB962C8B-B14F-4D97-AF65-F5344CB8AC3E}">
        <p14:creationId xmlns:p14="http://schemas.microsoft.com/office/powerpoint/2010/main" val="1458674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278</TotalTime>
  <Words>1491</Words>
  <Application>Microsoft Office PowerPoint</Application>
  <PresentationFormat>Widescreen</PresentationFormat>
  <Paragraphs>181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Black</vt:lpstr>
      <vt:lpstr>Calibri</vt:lpstr>
      <vt:lpstr>Courier New</vt:lpstr>
      <vt:lpstr>Rockwell</vt:lpstr>
      <vt:lpstr>Rockwell Condensed</vt:lpstr>
      <vt:lpstr>Wingdings</vt:lpstr>
      <vt:lpstr>Wood Type</vt:lpstr>
      <vt:lpstr>Control Structure/ Iterative /Repetition Structure  </vt:lpstr>
      <vt:lpstr>Concept of Looping (Repetition) Structure</vt:lpstr>
      <vt:lpstr>Why Is Repetition Needed?</vt:lpstr>
      <vt:lpstr>Repetition</vt:lpstr>
      <vt:lpstr>Repetition [Cont.]</vt:lpstr>
      <vt:lpstr>Repetition [Cont.]</vt:lpstr>
      <vt:lpstr>Counter-controlled repetition</vt:lpstr>
      <vt:lpstr>Loop Types</vt:lpstr>
      <vt:lpstr>Loop Types [Cont.]</vt:lpstr>
      <vt:lpstr>Loop Types [Cont.]</vt:lpstr>
      <vt:lpstr>Loop Types [Cont.]  Example:</vt:lpstr>
      <vt:lpstr>PowerPoint Presentation</vt:lpstr>
      <vt:lpstr>Output is  doesnot run since int is used in while</vt:lpstr>
      <vt:lpstr>Output is 1 to 5</vt:lpstr>
      <vt:lpstr>Output is infinite</vt:lpstr>
      <vt:lpstr>Output Is 1 to 5</vt:lpstr>
      <vt:lpstr>Output is 1 to 6 since it is post increment</vt:lpstr>
      <vt:lpstr>Loop Types [Cont.]</vt:lpstr>
      <vt:lpstr>Loop Types [Cont.]</vt:lpstr>
      <vt:lpstr>Loop Types [Cont.] Examples:</vt:lpstr>
      <vt:lpstr>Loop Types [Cont.]</vt:lpstr>
      <vt:lpstr>Loop Types [Cont.]</vt:lpstr>
      <vt:lpstr>Flowcharting a typical for repetition statement</vt:lpstr>
      <vt:lpstr>Loop Types [Cont.]</vt:lpstr>
      <vt:lpstr>Loop Types [Cont.]</vt:lpstr>
      <vt:lpstr>what is the output 11 is output</vt:lpstr>
      <vt:lpstr>what is the output doesnot run cause variable initialize in for</vt:lpstr>
      <vt:lpstr>what is the output infinite 1</vt:lpstr>
      <vt:lpstr>Loop Types [Cont.]</vt:lpstr>
      <vt:lpstr>Loop Types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Atiya jokhio</dc:creator>
  <cp:lastModifiedBy>Syed Hassan</cp:lastModifiedBy>
  <cp:revision>47</cp:revision>
  <dcterms:created xsi:type="dcterms:W3CDTF">2020-02-10T14:38:13Z</dcterms:created>
  <dcterms:modified xsi:type="dcterms:W3CDTF">2020-10-28T17:12:23Z</dcterms:modified>
</cp:coreProperties>
</file>