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78" r:id="rId3"/>
    <p:sldId id="257" r:id="rId4"/>
    <p:sldId id="259" r:id="rId5"/>
    <p:sldId id="260" r:id="rId6"/>
    <p:sldId id="265" r:id="rId7"/>
    <p:sldId id="272" r:id="rId8"/>
    <p:sldId id="273" r:id="rId9"/>
    <p:sldId id="274" r:id="rId10"/>
    <p:sldId id="275" r:id="rId11"/>
    <p:sldId id="276" r:id="rId12"/>
    <p:sldId id="277" r:id="rId13"/>
    <p:sldId id="258" r:id="rId14"/>
    <p:sldId id="263" r:id="rId15"/>
    <p:sldId id="264" r:id="rId16"/>
    <p:sldId id="279" r:id="rId17"/>
    <p:sldId id="266" r:id="rId18"/>
    <p:sldId id="280" r:id="rId19"/>
    <p:sldId id="267" r:id="rId20"/>
    <p:sldId id="268" r:id="rId21"/>
    <p:sldId id="269" r:id="rId22"/>
    <p:sldId id="270" r:id="rId23"/>
    <p:sldId id="271" r:id="rId24"/>
    <p:sldId id="281" r:id="rId25"/>
    <p:sldId id="282" r:id="rId26"/>
    <p:sldId id="283" r:id="rId27"/>
    <p:sldId id="284" r:id="rId28"/>
    <p:sldId id="285"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C192D2-C541-4C27-BD48-5D1F667EB97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6C73F-ECDA-41B4-A409-76D9D77C4B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87697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192D2-C541-4C27-BD48-5D1F667EB97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1565371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192D2-C541-4C27-BD48-5D1F667EB97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2947264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C192D2-C541-4C27-BD48-5D1F667EB97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130618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C192D2-C541-4C27-BD48-5D1F667EB97E}" type="datetimeFigureOut">
              <a:rPr lang="en-US" smtClean="0"/>
              <a:t>11/2/2020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D6C73F-ECDA-41B4-A409-76D9D77C4B14}"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1840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C192D2-C541-4C27-BD48-5D1F667EB97E}"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9054149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C192D2-C541-4C27-BD48-5D1F667EB97E}" type="datetimeFigureOut">
              <a:rPr lang="en-US" smtClean="0"/>
              <a:t>11/2/2020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2513592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C192D2-C541-4C27-BD48-5D1F667EB97E}" type="datetimeFigureOut">
              <a:rPr lang="en-US" smtClean="0"/>
              <a:t>11/2/2020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302174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FC192D2-C541-4C27-BD48-5D1F667EB97E}" type="datetimeFigureOut">
              <a:rPr lang="en-US" smtClean="0"/>
              <a:t>11/2/2020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32554319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FC192D2-C541-4C27-BD48-5D1F667EB97E}" type="datetimeFigureOut">
              <a:rPr lang="en-US" smtClean="0"/>
              <a:t>11/2/2020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4D6C73F-ECDA-41B4-A409-76D9D77C4B14}" type="slidenum">
              <a:rPr lang="en-US" smtClean="0"/>
              <a:t>‹#›</a:t>
            </a:fld>
            <a:endParaRPr lang="en-US"/>
          </a:p>
        </p:txBody>
      </p:sp>
    </p:spTree>
    <p:extLst>
      <p:ext uri="{BB962C8B-B14F-4D97-AF65-F5344CB8AC3E}">
        <p14:creationId xmlns:p14="http://schemas.microsoft.com/office/powerpoint/2010/main" val="3423294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C192D2-C541-4C27-BD48-5D1F667EB97E}" type="datetimeFigureOut">
              <a:rPr lang="en-US" smtClean="0"/>
              <a:t>11/2/2020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D6C73F-ECDA-41B4-A409-76D9D77C4B14}" type="slidenum">
              <a:rPr lang="en-US" smtClean="0"/>
              <a:t>‹#›</a:t>
            </a:fld>
            <a:endParaRPr lang="en-US"/>
          </a:p>
        </p:txBody>
      </p:sp>
    </p:spTree>
    <p:extLst>
      <p:ext uri="{BB962C8B-B14F-4D97-AF65-F5344CB8AC3E}">
        <p14:creationId xmlns:p14="http://schemas.microsoft.com/office/powerpoint/2010/main" val="2994602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FC192D2-C541-4C27-BD48-5D1F667EB97E}" type="datetimeFigureOut">
              <a:rPr lang="en-US" smtClean="0"/>
              <a:t>11/2/2020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4D6C73F-ECDA-41B4-A409-76D9D77C4B14}"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1456100"/>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0CE73-05F4-4827-AA11-36BF60979EF8}"/>
              </a:ext>
            </a:extLst>
          </p:cNvPr>
          <p:cNvSpPr>
            <a:spLocks noGrp="1"/>
          </p:cNvSpPr>
          <p:nvPr>
            <p:ph type="ctrTitle"/>
          </p:nvPr>
        </p:nvSpPr>
        <p:spPr>
          <a:xfrm>
            <a:off x="1127239" y="2306061"/>
            <a:ext cx="8804551" cy="1646302"/>
          </a:xfrm>
        </p:spPr>
        <p:txBody>
          <a:bodyPr>
            <a:normAutofit fontScale="90000"/>
          </a:bodyPr>
          <a:lstStyle/>
          <a:p>
            <a:pPr algn="ctr"/>
            <a:r>
              <a:rPr lang="en-US" dirty="0"/>
              <a:t>Control Structure/ Iterative /Repetition Structure  </a:t>
            </a:r>
          </a:p>
        </p:txBody>
      </p:sp>
      <p:sp>
        <p:nvSpPr>
          <p:cNvPr id="4" name="Rectangle 2">
            <a:extLst>
              <a:ext uri="{FF2B5EF4-FFF2-40B4-BE49-F238E27FC236}">
                <a16:creationId xmlns:a16="http://schemas.microsoft.com/office/drawing/2014/main" id="{707E6D91-D1B7-4B4B-BFD1-1744E27C6864}"/>
              </a:ext>
            </a:extLst>
          </p:cNvPr>
          <p:cNvSpPr txBox="1">
            <a:spLocks noChangeArrowheads="1"/>
          </p:cNvSpPr>
          <p:nvPr/>
        </p:nvSpPr>
        <p:spPr>
          <a:xfrm>
            <a:off x="-1590927" y="4896678"/>
            <a:ext cx="8596668" cy="1320800"/>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r>
              <a:rPr lang="en-US" sz="3200" b="1" dirty="0">
                <a:solidFill>
                  <a:schemeClr val="tx1"/>
                </a:solidFill>
              </a:rPr>
              <a:t>By: Nida Munawar</a:t>
            </a:r>
            <a:endParaRPr lang="en-US" sz="3200" dirty="0">
              <a:solidFill>
                <a:schemeClr val="tx1"/>
              </a:solidFill>
            </a:endParaRPr>
          </a:p>
        </p:txBody>
      </p:sp>
    </p:spTree>
    <p:extLst>
      <p:ext uri="{BB962C8B-B14F-4D97-AF65-F5344CB8AC3E}">
        <p14:creationId xmlns:p14="http://schemas.microsoft.com/office/powerpoint/2010/main" val="3635448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 in do-While loop</a:t>
            </a:r>
            <a:br>
              <a:rPr lang="en-US" b="1" dirty="0"/>
            </a:b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   </a:t>
            </a:r>
            <a:r>
              <a:rPr lang="en-US" dirty="0" err="1"/>
              <a:t>int</a:t>
            </a:r>
            <a:r>
              <a:rPr lang="en-US" dirty="0"/>
              <a:t> j=0;</a:t>
            </a:r>
          </a:p>
          <a:p>
            <a:pPr marL="0" indent="0">
              <a:buNone/>
            </a:pPr>
            <a:r>
              <a:rPr lang="en-US" dirty="0"/>
              <a:t>   do {</a:t>
            </a:r>
          </a:p>
          <a:p>
            <a:pPr marL="0" indent="0">
              <a:buNone/>
            </a:pPr>
            <a:r>
              <a:rPr lang="en-US" dirty="0"/>
              <a:t>      if (j==7) {</a:t>
            </a:r>
          </a:p>
          <a:p>
            <a:pPr marL="0" indent="0">
              <a:buNone/>
            </a:pPr>
            <a:r>
              <a:rPr lang="en-US" dirty="0"/>
              <a:t>         </a:t>
            </a:r>
            <a:r>
              <a:rPr lang="en-US" dirty="0" err="1"/>
              <a:t>j++</a:t>
            </a:r>
            <a:r>
              <a:rPr lang="en-US" dirty="0"/>
              <a:t>;</a:t>
            </a:r>
          </a:p>
          <a:p>
            <a:pPr marL="0" indent="0">
              <a:buNone/>
            </a:pPr>
            <a:r>
              <a:rPr lang="en-US" dirty="0"/>
              <a:t>         continue; }</a:t>
            </a:r>
          </a:p>
          <a:p>
            <a:pPr marL="0" indent="0">
              <a:buNone/>
            </a:pPr>
            <a:r>
              <a:rPr lang="en-US" dirty="0"/>
              <a:t>      </a:t>
            </a:r>
            <a:r>
              <a:rPr lang="en-US" dirty="0" err="1"/>
              <a:t>printf</a:t>
            </a:r>
            <a:r>
              <a:rPr lang="en-US" dirty="0"/>
              <a:t>("%d ", j);</a:t>
            </a:r>
          </a:p>
          <a:p>
            <a:pPr marL="0" indent="0">
              <a:buNone/>
            </a:pPr>
            <a:r>
              <a:rPr lang="en-US" dirty="0"/>
              <a:t>      </a:t>
            </a:r>
            <a:r>
              <a:rPr lang="en-US" dirty="0" err="1"/>
              <a:t>j++</a:t>
            </a:r>
            <a:r>
              <a:rPr lang="en-US" dirty="0"/>
              <a:t>;</a:t>
            </a:r>
          </a:p>
          <a:p>
            <a:pPr marL="0" indent="0">
              <a:buNone/>
            </a:pPr>
            <a:r>
              <a:rPr lang="en-US" dirty="0"/>
              <a:t>   }while(j&lt;10);</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739047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output</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   </a:t>
            </a:r>
            <a:r>
              <a:rPr lang="en-US" dirty="0" err="1"/>
              <a:t>int</a:t>
            </a:r>
            <a:r>
              <a:rPr lang="en-US" dirty="0"/>
              <a:t> j=0;</a:t>
            </a:r>
          </a:p>
          <a:p>
            <a:pPr marL="0" indent="0">
              <a:buNone/>
            </a:pPr>
            <a:r>
              <a:rPr lang="en-US" dirty="0"/>
              <a:t>   do{</a:t>
            </a:r>
          </a:p>
          <a:p>
            <a:pPr marL="0" indent="0">
              <a:buNone/>
            </a:pPr>
            <a:r>
              <a:rPr lang="en-US" dirty="0"/>
              <a:t>      if (j==7) {</a:t>
            </a:r>
          </a:p>
          <a:p>
            <a:pPr marL="0" indent="0">
              <a:buNone/>
            </a:pPr>
            <a:r>
              <a:rPr lang="en-US" dirty="0"/>
              <a:t>         continue;</a:t>
            </a:r>
          </a:p>
          <a:p>
            <a:pPr marL="0" indent="0">
              <a:buNone/>
            </a:pPr>
            <a:r>
              <a:rPr lang="en-US" dirty="0"/>
              <a:t>      }</a:t>
            </a:r>
          </a:p>
          <a:p>
            <a:pPr marL="0" indent="0">
              <a:buNone/>
            </a:pPr>
            <a:r>
              <a:rPr lang="en-US" dirty="0"/>
              <a:t>      </a:t>
            </a:r>
            <a:r>
              <a:rPr lang="en-US" dirty="0" err="1"/>
              <a:t>printf</a:t>
            </a:r>
            <a:r>
              <a:rPr lang="en-US" dirty="0"/>
              <a:t>("%d ", j);</a:t>
            </a:r>
          </a:p>
          <a:p>
            <a:pPr marL="0" indent="0">
              <a:buNone/>
            </a:pPr>
            <a:r>
              <a:rPr lang="en-US" dirty="0"/>
              <a:t>      </a:t>
            </a:r>
            <a:r>
              <a:rPr lang="en-US" dirty="0" err="1"/>
              <a:t>j++</a:t>
            </a:r>
            <a:r>
              <a:rPr lang="en-US" dirty="0"/>
              <a:t>;</a:t>
            </a:r>
          </a:p>
          <a:p>
            <a:pPr marL="0" indent="0">
              <a:buNone/>
            </a:pPr>
            <a:r>
              <a:rPr lang="en-US" dirty="0"/>
              <a:t>   }while(j&lt;10);</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1239767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Output</a:t>
            </a:r>
          </a:p>
        </p:txBody>
      </p:sp>
      <p:sp>
        <p:nvSpPr>
          <p:cNvPr id="3" name="Content Placeholder 2"/>
          <p:cNvSpPr>
            <a:spLocks noGrp="1"/>
          </p:cNvSpPr>
          <p:nvPr>
            <p:ph idx="1"/>
          </p:nvPr>
        </p:nvSpPr>
        <p:spPr/>
        <p:txBody>
          <a:bodyPr/>
          <a:lstStyle/>
          <a:p>
            <a:pPr marL="0" indent="0">
              <a:buNone/>
            </a:pPr>
            <a:r>
              <a:rPr lang="en-US" dirty="0"/>
              <a:t>0 1 2 3 4 5 6 _ infinite</a:t>
            </a:r>
          </a:p>
        </p:txBody>
      </p:sp>
    </p:spTree>
    <p:extLst>
      <p:ext uri="{BB962C8B-B14F-4D97-AF65-F5344CB8AC3E}">
        <p14:creationId xmlns:p14="http://schemas.microsoft.com/office/powerpoint/2010/main" val="831064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CC22FF4-1CEB-4C40-B2F0-893556AA6DD7}"/>
              </a:ext>
            </a:extLst>
          </p:cNvPr>
          <p:cNvPicPr>
            <a:picLocks noChangeAspect="1"/>
          </p:cNvPicPr>
          <p:nvPr/>
        </p:nvPicPr>
        <p:blipFill>
          <a:blip r:embed="rId2"/>
          <a:stretch>
            <a:fillRect/>
          </a:stretch>
        </p:blipFill>
        <p:spPr>
          <a:xfrm>
            <a:off x="1463040" y="1451529"/>
            <a:ext cx="6490342" cy="5158054"/>
          </a:xfrm>
          <a:prstGeom prst="rect">
            <a:avLst/>
          </a:prstGeom>
          <a:ln>
            <a:solidFill>
              <a:schemeClr val="accent1"/>
            </a:solidFill>
          </a:ln>
        </p:spPr>
      </p:pic>
      <p:sp>
        <p:nvSpPr>
          <p:cNvPr id="5" name="Title 1">
            <a:extLst>
              <a:ext uri="{FF2B5EF4-FFF2-40B4-BE49-F238E27FC236}">
                <a16:creationId xmlns:a16="http://schemas.microsoft.com/office/drawing/2014/main" id="{0E2AC766-8B54-4DA5-9F4B-B8407A9A3136}"/>
              </a:ext>
            </a:extLst>
          </p:cNvPr>
          <p:cNvSpPr>
            <a:spLocks noGrp="1"/>
          </p:cNvSpPr>
          <p:nvPr>
            <p:ph type="title"/>
          </p:nvPr>
        </p:nvSpPr>
        <p:spPr>
          <a:xfrm>
            <a:off x="710285" y="130729"/>
            <a:ext cx="8596668" cy="1320800"/>
          </a:xfrm>
        </p:spPr>
        <p:txBody>
          <a:bodyPr/>
          <a:lstStyle/>
          <a:p>
            <a:r>
              <a:rPr lang="en-US" dirty="0"/>
              <a:t>Continue statement</a:t>
            </a:r>
          </a:p>
        </p:txBody>
      </p:sp>
    </p:spTree>
    <p:extLst>
      <p:ext uri="{BB962C8B-B14F-4D97-AF65-F5344CB8AC3E}">
        <p14:creationId xmlns:p14="http://schemas.microsoft.com/office/powerpoint/2010/main" val="2938554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C269A12-01C8-4647-B170-9E760BF84862}"/>
              </a:ext>
            </a:extLst>
          </p:cNvPr>
          <p:cNvSpPr>
            <a:spLocks noGrp="1"/>
          </p:cNvSpPr>
          <p:nvPr>
            <p:ph type="title"/>
          </p:nvPr>
        </p:nvSpPr>
        <p:spPr>
          <a:xfrm>
            <a:off x="677334" y="454855"/>
            <a:ext cx="8596668" cy="1320800"/>
          </a:xfrm>
        </p:spPr>
        <p:txBody>
          <a:bodyPr/>
          <a:lstStyle/>
          <a:p>
            <a:r>
              <a:rPr lang="en-US" dirty="0"/>
              <a:t>Continue statement</a:t>
            </a:r>
          </a:p>
        </p:txBody>
      </p:sp>
      <p:pic>
        <p:nvPicPr>
          <p:cNvPr id="2" name="Picture 1">
            <a:extLst>
              <a:ext uri="{FF2B5EF4-FFF2-40B4-BE49-F238E27FC236}">
                <a16:creationId xmlns:a16="http://schemas.microsoft.com/office/drawing/2014/main" id="{4F267415-2C69-45BD-8A12-46CEC446DF26}"/>
              </a:ext>
            </a:extLst>
          </p:cNvPr>
          <p:cNvPicPr>
            <a:picLocks noChangeAspect="1"/>
          </p:cNvPicPr>
          <p:nvPr/>
        </p:nvPicPr>
        <p:blipFill>
          <a:blip r:embed="rId2"/>
          <a:stretch>
            <a:fillRect/>
          </a:stretch>
        </p:blipFill>
        <p:spPr>
          <a:xfrm>
            <a:off x="1504950" y="1775655"/>
            <a:ext cx="4591050" cy="1638300"/>
          </a:xfrm>
          <a:prstGeom prst="rect">
            <a:avLst/>
          </a:prstGeom>
          <a:ln>
            <a:solidFill>
              <a:schemeClr val="accent1"/>
            </a:solidFill>
          </a:ln>
        </p:spPr>
      </p:pic>
    </p:spTree>
    <p:extLst>
      <p:ext uri="{BB962C8B-B14F-4D97-AF65-F5344CB8AC3E}">
        <p14:creationId xmlns:p14="http://schemas.microsoft.com/office/powerpoint/2010/main" val="3577787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p:txBody>
          <a:bodyPr/>
          <a:lstStyle/>
          <a:p>
            <a:r>
              <a:rPr lang="en-US" dirty="0"/>
              <a:t>goto statement</a:t>
            </a:r>
          </a:p>
        </p:txBody>
      </p:sp>
      <p:sp>
        <p:nvSpPr>
          <p:cNvPr id="3" name="Content Placeholder 2">
            <a:extLst>
              <a:ext uri="{FF2B5EF4-FFF2-40B4-BE49-F238E27FC236}">
                <a16:creationId xmlns:a16="http://schemas.microsoft.com/office/drawing/2014/main" id="{55763CD6-62E3-4421-93AC-FF3B25D0E282}"/>
              </a:ext>
            </a:extLst>
          </p:cNvPr>
          <p:cNvSpPr>
            <a:spLocks noGrp="1"/>
          </p:cNvSpPr>
          <p:nvPr>
            <p:ph idx="1"/>
          </p:nvPr>
        </p:nvSpPr>
        <p:spPr>
          <a:xfrm>
            <a:off x="734998" y="1737360"/>
            <a:ext cx="8916609" cy="3880773"/>
          </a:xfrm>
        </p:spPr>
        <p:txBody>
          <a:bodyPr>
            <a:normAutofit/>
          </a:bodyPr>
          <a:lstStyle/>
          <a:p>
            <a:pPr>
              <a:buFont typeface="Wingdings" panose="05000000000000000000" pitchFamily="2" charset="2"/>
              <a:buChar char="§"/>
            </a:pPr>
            <a:r>
              <a:rPr lang="en-US" dirty="0"/>
              <a:t>C programming introduces a goto statement by which you can jump directly to a line of code within the same file.</a:t>
            </a:r>
          </a:p>
          <a:p>
            <a:pPr>
              <a:buFont typeface="Wingdings" panose="05000000000000000000" pitchFamily="2" charset="2"/>
              <a:buChar char="§"/>
            </a:pPr>
            <a:r>
              <a:rPr lang="en-US" dirty="0"/>
              <a:t>The goto statement does not require any condition.</a:t>
            </a:r>
          </a:p>
          <a:p>
            <a:pPr>
              <a:buFont typeface="Wingdings" panose="05000000000000000000" pitchFamily="2" charset="2"/>
              <a:buChar char="§"/>
            </a:pPr>
            <a:r>
              <a:rPr lang="en-US" dirty="0"/>
              <a:t>The goto statement simply passes control anywhere in a program without testing any condition.</a:t>
            </a:r>
          </a:p>
          <a:p>
            <a:pPr>
              <a:buFont typeface="Wingdings" panose="05000000000000000000" pitchFamily="2" charset="2"/>
              <a:buChar char="§"/>
            </a:pPr>
            <a:endParaRPr lang="en-US" dirty="0">
              <a:solidFill>
                <a:schemeClr val="tx1"/>
              </a:solidFill>
              <a:latin typeface="+mj-lt"/>
            </a:endParaRPr>
          </a:p>
        </p:txBody>
      </p:sp>
      <p:pic>
        <p:nvPicPr>
          <p:cNvPr id="4" name="Picture 3">
            <a:extLst>
              <a:ext uri="{FF2B5EF4-FFF2-40B4-BE49-F238E27FC236}">
                <a16:creationId xmlns:a16="http://schemas.microsoft.com/office/drawing/2014/main" id="{884FFEF4-47C4-4CCC-A7B4-C7F6AA5DDDC6}"/>
              </a:ext>
            </a:extLst>
          </p:cNvPr>
          <p:cNvPicPr>
            <a:picLocks noChangeAspect="1"/>
          </p:cNvPicPr>
          <p:nvPr/>
        </p:nvPicPr>
        <p:blipFill>
          <a:blip r:embed="rId2"/>
          <a:stretch>
            <a:fillRect/>
          </a:stretch>
        </p:blipFill>
        <p:spPr>
          <a:xfrm>
            <a:off x="1036173" y="3428998"/>
            <a:ext cx="3957857" cy="3429001"/>
          </a:xfrm>
          <a:prstGeom prst="rect">
            <a:avLst/>
          </a:prstGeom>
        </p:spPr>
      </p:pic>
    </p:spTree>
    <p:extLst>
      <p:ext uri="{BB962C8B-B14F-4D97-AF65-F5344CB8AC3E}">
        <p14:creationId xmlns:p14="http://schemas.microsoft.com/office/powerpoint/2010/main" val="33642702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a:t>
            </a:r>
            <a:r>
              <a:rPr lang="en-US" dirty="0" err="1"/>
              <a:t>goto</a:t>
            </a:r>
            <a:r>
              <a:rPr lang="en-US" dirty="0"/>
              <a:t> statement is rarely used because it makes program confusing, less readable and complex. Also, when this is used, the control of the program won’t be easy to trace, hence it makes testing and debugging difficult.</a:t>
            </a:r>
          </a:p>
          <a:p>
            <a:r>
              <a:rPr lang="en-US" dirty="0" err="1"/>
              <a:t>goto</a:t>
            </a:r>
            <a:r>
              <a:rPr lang="en-US" dirty="0"/>
              <a:t> can jumps in backward and forward direction</a:t>
            </a:r>
          </a:p>
          <a:p>
            <a:endParaRPr lang="en-US" dirty="0"/>
          </a:p>
        </p:txBody>
      </p:sp>
      <p:pic>
        <p:nvPicPr>
          <p:cNvPr id="6" name="Picture 5"/>
          <p:cNvPicPr>
            <a:picLocks noChangeAspect="1"/>
          </p:cNvPicPr>
          <p:nvPr/>
        </p:nvPicPr>
        <p:blipFill>
          <a:blip r:embed="rId2"/>
          <a:stretch>
            <a:fillRect/>
          </a:stretch>
        </p:blipFill>
        <p:spPr>
          <a:xfrm>
            <a:off x="2902679" y="3644342"/>
            <a:ext cx="6570835" cy="2333126"/>
          </a:xfrm>
          <a:prstGeom prst="rect">
            <a:avLst/>
          </a:prstGeom>
        </p:spPr>
      </p:pic>
    </p:spTree>
    <p:extLst>
      <p:ext uri="{BB962C8B-B14F-4D97-AF65-F5344CB8AC3E}">
        <p14:creationId xmlns:p14="http://schemas.microsoft.com/office/powerpoint/2010/main" val="913070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a:xfrm>
            <a:off x="677334" y="384629"/>
            <a:ext cx="8596668" cy="1320800"/>
          </a:xfrm>
        </p:spPr>
        <p:txBody>
          <a:bodyPr/>
          <a:lstStyle/>
          <a:p>
            <a:r>
              <a:rPr lang="en-US" dirty="0"/>
              <a:t>goto statement</a:t>
            </a:r>
          </a:p>
        </p:txBody>
      </p:sp>
      <p:pic>
        <p:nvPicPr>
          <p:cNvPr id="7" name="Picture 6">
            <a:extLst>
              <a:ext uri="{FF2B5EF4-FFF2-40B4-BE49-F238E27FC236}">
                <a16:creationId xmlns:a16="http://schemas.microsoft.com/office/drawing/2014/main" id="{9487C3F5-7D84-4CB4-95A6-C8BD20A4A61F}"/>
              </a:ext>
            </a:extLst>
          </p:cNvPr>
          <p:cNvPicPr>
            <a:picLocks noChangeAspect="1"/>
          </p:cNvPicPr>
          <p:nvPr/>
        </p:nvPicPr>
        <p:blipFill>
          <a:blip r:embed="rId2"/>
          <a:stretch>
            <a:fillRect/>
          </a:stretch>
        </p:blipFill>
        <p:spPr>
          <a:xfrm>
            <a:off x="2917998" y="1262743"/>
            <a:ext cx="4208516" cy="5109028"/>
          </a:xfrm>
          <a:prstGeom prst="rect">
            <a:avLst/>
          </a:prstGeom>
        </p:spPr>
      </p:pic>
    </p:spTree>
    <p:extLst>
      <p:ext uri="{BB962C8B-B14F-4D97-AF65-F5344CB8AC3E}">
        <p14:creationId xmlns:p14="http://schemas.microsoft.com/office/powerpoint/2010/main" val="2121502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dirty="0"/>
              <a:t>#include &lt;</a:t>
            </a:r>
            <a:r>
              <a:rPr lang="en-US" dirty="0" err="1"/>
              <a:t>stdio.h</a:t>
            </a:r>
            <a:r>
              <a:rPr lang="en-US" dirty="0"/>
              <a:t>&gt;</a:t>
            </a:r>
          </a:p>
          <a:p>
            <a:r>
              <a:rPr lang="en-US" dirty="0" err="1"/>
              <a:t>int</a:t>
            </a:r>
            <a:r>
              <a:rPr lang="en-US" dirty="0"/>
              <a:t> main(){</a:t>
            </a:r>
          </a:p>
          <a:p>
            <a:r>
              <a:rPr lang="en-US" dirty="0"/>
              <a:t>   </a:t>
            </a:r>
            <a:r>
              <a:rPr lang="en-US" dirty="0" err="1"/>
              <a:t>int</a:t>
            </a:r>
            <a:r>
              <a:rPr lang="en-US" dirty="0"/>
              <a:t> sum=0;</a:t>
            </a:r>
          </a:p>
          <a:p>
            <a:r>
              <a:rPr lang="en-US" dirty="0"/>
              <a:t>   for(</a:t>
            </a:r>
            <a:r>
              <a:rPr lang="en-US" dirty="0" err="1"/>
              <a:t>int</a:t>
            </a:r>
            <a:r>
              <a:rPr lang="en-US" dirty="0"/>
              <a:t> </a:t>
            </a:r>
            <a:r>
              <a:rPr lang="en-US" dirty="0" err="1"/>
              <a:t>i</a:t>
            </a:r>
            <a:r>
              <a:rPr lang="en-US" dirty="0"/>
              <a:t> = 0; </a:t>
            </a:r>
            <a:r>
              <a:rPr lang="en-US" dirty="0" err="1"/>
              <a:t>i</a:t>
            </a:r>
            <a:r>
              <a:rPr lang="en-US" dirty="0"/>
              <a:t>&lt;=10; </a:t>
            </a:r>
            <a:r>
              <a:rPr lang="en-US" dirty="0" err="1"/>
              <a:t>i</a:t>
            </a:r>
            <a:r>
              <a:rPr lang="en-US" dirty="0"/>
              <a:t>++){</a:t>
            </a:r>
          </a:p>
          <a:p>
            <a:r>
              <a:rPr lang="en-US" dirty="0"/>
              <a:t>	sum = </a:t>
            </a:r>
            <a:r>
              <a:rPr lang="en-US" dirty="0" err="1"/>
              <a:t>sum+i</a:t>
            </a:r>
            <a:r>
              <a:rPr lang="en-US" dirty="0"/>
              <a:t>;</a:t>
            </a:r>
          </a:p>
          <a:p>
            <a:r>
              <a:rPr lang="en-US" dirty="0"/>
              <a:t>	if(</a:t>
            </a:r>
            <a:r>
              <a:rPr lang="en-US" dirty="0" err="1"/>
              <a:t>i</a:t>
            </a:r>
            <a:r>
              <a:rPr lang="en-US" dirty="0"/>
              <a:t>==5){</a:t>
            </a:r>
          </a:p>
          <a:p>
            <a:r>
              <a:rPr lang="en-US" dirty="0"/>
              <a:t>	   </a:t>
            </a:r>
            <a:r>
              <a:rPr lang="en-US" dirty="0" err="1"/>
              <a:t>goto</a:t>
            </a:r>
            <a:r>
              <a:rPr lang="en-US" dirty="0"/>
              <a:t> addition;</a:t>
            </a:r>
          </a:p>
          <a:p>
            <a:r>
              <a:rPr lang="en-US" dirty="0"/>
              <a:t>	} }</a:t>
            </a:r>
          </a:p>
          <a:p>
            <a:pPr marL="0" indent="0">
              <a:buNone/>
            </a:pPr>
            <a:r>
              <a:rPr lang="en-US" dirty="0"/>
              <a:t>   addition:</a:t>
            </a:r>
          </a:p>
          <a:p>
            <a:r>
              <a:rPr lang="en-US" dirty="0"/>
              <a:t> </a:t>
            </a:r>
            <a:r>
              <a:rPr lang="en-US" dirty="0" err="1"/>
              <a:t>printf</a:t>
            </a:r>
            <a:r>
              <a:rPr lang="en-US" dirty="0"/>
              <a:t>("%d", sum);</a:t>
            </a:r>
          </a:p>
          <a:p>
            <a:pPr marL="0" indent="0">
              <a:buNone/>
            </a:pPr>
            <a:r>
              <a:rPr lang="en-US" dirty="0"/>
              <a:t> return 0;</a:t>
            </a:r>
          </a:p>
          <a:p>
            <a:r>
              <a:rPr lang="en-US" dirty="0"/>
              <a:t>}</a:t>
            </a:r>
          </a:p>
        </p:txBody>
      </p:sp>
    </p:spTree>
    <p:extLst>
      <p:ext uri="{BB962C8B-B14F-4D97-AF65-F5344CB8AC3E}">
        <p14:creationId xmlns:p14="http://schemas.microsoft.com/office/powerpoint/2010/main" val="18842508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a:xfrm>
            <a:off x="677334" y="384629"/>
            <a:ext cx="8596668" cy="1320800"/>
          </a:xfrm>
        </p:spPr>
        <p:txBody>
          <a:bodyPr/>
          <a:lstStyle/>
          <a:p>
            <a:r>
              <a:rPr lang="en-US" dirty="0"/>
              <a:t>goto statement</a:t>
            </a:r>
          </a:p>
        </p:txBody>
      </p:sp>
      <p:sp>
        <p:nvSpPr>
          <p:cNvPr id="4" name="Content Placeholder 2">
            <a:extLst>
              <a:ext uri="{FF2B5EF4-FFF2-40B4-BE49-F238E27FC236}">
                <a16:creationId xmlns:a16="http://schemas.microsoft.com/office/drawing/2014/main" id="{BC88AA79-49B5-430F-81DA-7476EDA2562E}"/>
              </a:ext>
            </a:extLst>
          </p:cNvPr>
          <p:cNvSpPr>
            <a:spLocks noGrp="1"/>
          </p:cNvSpPr>
          <p:nvPr>
            <p:ph idx="1"/>
          </p:nvPr>
        </p:nvSpPr>
        <p:spPr>
          <a:xfrm>
            <a:off x="751475" y="1513899"/>
            <a:ext cx="9032723" cy="4873625"/>
          </a:xfrm>
        </p:spPr>
        <p:txBody>
          <a:bodyPr/>
          <a:lstStyle/>
          <a:p>
            <a:pPr marL="0" indent="0">
              <a:buNone/>
            </a:pPr>
            <a:r>
              <a:rPr lang="en-US" b="1" dirty="0"/>
              <a:t>Example: </a:t>
            </a:r>
            <a:r>
              <a:rPr lang="en-US" dirty="0"/>
              <a:t>In the following program we will print whether the number is positive or negative using goto statement.</a:t>
            </a:r>
            <a:endParaRPr lang="en-US" altLang="en-US" dirty="0"/>
          </a:p>
        </p:txBody>
      </p:sp>
      <p:pic>
        <p:nvPicPr>
          <p:cNvPr id="3" name="Picture 2">
            <a:extLst>
              <a:ext uri="{FF2B5EF4-FFF2-40B4-BE49-F238E27FC236}">
                <a16:creationId xmlns:a16="http://schemas.microsoft.com/office/drawing/2014/main" id="{77391DF6-59F0-4142-B9F3-6C8109B3F36E}"/>
              </a:ext>
            </a:extLst>
          </p:cNvPr>
          <p:cNvPicPr>
            <a:picLocks noChangeAspect="1"/>
          </p:cNvPicPr>
          <p:nvPr/>
        </p:nvPicPr>
        <p:blipFill>
          <a:blip r:embed="rId2"/>
          <a:stretch>
            <a:fillRect/>
          </a:stretch>
        </p:blipFill>
        <p:spPr>
          <a:xfrm>
            <a:off x="677333" y="2018166"/>
            <a:ext cx="8698895" cy="4839834"/>
          </a:xfrm>
          <a:prstGeom prst="rect">
            <a:avLst/>
          </a:prstGeom>
        </p:spPr>
      </p:pic>
    </p:spTree>
    <p:extLst>
      <p:ext uri="{BB962C8B-B14F-4D97-AF65-F5344CB8AC3E}">
        <p14:creationId xmlns:p14="http://schemas.microsoft.com/office/powerpoint/2010/main" val="2697871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Control statements</a:t>
            </a:r>
          </a:p>
        </p:txBody>
      </p:sp>
      <p:sp>
        <p:nvSpPr>
          <p:cNvPr id="3" name="Content Placeholder 2"/>
          <p:cNvSpPr>
            <a:spLocks noGrp="1"/>
          </p:cNvSpPr>
          <p:nvPr>
            <p:ph idx="1"/>
          </p:nvPr>
        </p:nvSpPr>
        <p:spPr/>
        <p:txBody>
          <a:bodyPr>
            <a:normAutofit/>
          </a:bodyPr>
          <a:lstStyle/>
          <a:p>
            <a:pPr marL="457200" indent="-457200">
              <a:buFont typeface="+mj-lt"/>
              <a:buAutoNum type="arabicPeriod"/>
            </a:pPr>
            <a:r>
              <a:rPr lang="en-US" sz="3200" dirty="0"/>
              <a:t>Break</a:t>
            </a:r>
          </a:p>
          <a:p>
            <a:pPr marL="457200" indent="-457200">
              <a:buFont typeface="+mj-lt"/>
              <a:buAutoNum type="arabicPeriod"/>
            </a:pPr>
            <a:r>
              <a:rPr lang="en-US" sz="3200" dirty="0"/>
              <a:t>Continue</a:t>
            </a:r>
          </a:p>
          <a:p>
            <a:pPr marL="457200" indent="-457200">
              <a:buFont typeface="+mj-lt"/>
              <a:buAutoNum type="arabicPeriod"/>
            </a:pPr>
            <a:r>
              <a:rPr lang="en-US" sz="3200" dirty="0" err="1"/>
              <a:t>goto</a:t>
            </a:r>
            <a:endParaRPr lang="en-US" sz="3200" dirty="0"/>
          </a:p>
        </p:txBody>
      </p:sp>
    </p:spTree>
    <p:extLst>
      <p:ext uri="{BB962C8B-B14F-4D97-AF65-F5344CB8AC3E}">
        <p14:creationId xmlns:p14="http://schemas.microsoft.com/office/powerpoint/2010/main" val="1576242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p:txBody>
          <a:bodyPr/>
          <a:lstStyle/>
          <a:p>
            <a:r>
              <a:rPr lang="en-US" dirty="0"/>
              <a:t>Nested Looping</a:t>
            </a:r>
          </a:p>
        </p:txBody>
      </p:sp>
      <p:sp>
        <p:nvSpPr>
          <p:cNvPr id="7" name="Content Placeholder 2">
            <a:extLst>
              <a:ext uri="{FF2B5EF4-FFF2-40B4-BE49-F238E27FC236}">
                <a16:creationId xmlns:a16="http://schemas.microsoft.com/office/drawing/2014/main" id="{A67DC6B1-FEEB-49D2-BC90-76AF335C1772}"/>
              </a:ext>
            </a:extLst>
          </p:cNvPr>
          <p:cNvSpPr txBox="1">
            <a:spLocks/>
          </p:cNvSpPr>
          <p:nvPr/>
        </p:nvSpPr>
        <p:spPr>
          <a:xfrm>
            <a:off x="787790" y="1600200"/>
            <a:ext cx="8707901" cy="48736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a:buFont typeface="Wingdings" panose="05000000000000000000" pitchFamily="2" charset="2"/>
              <a:buChar char="§"/>
            </a:pPr>
            <a:r>
              <a:rPr lang="en-US" altLang="en-US" dirty="0"/>
              <a:t>A loop (e.g., </a:t>
            </a:r>
            <a:r>
              <a:rPr lang="en-US" altLang="en-US" b="1" dirty="0"/>
              <a:t>while</a:t>
            </a:r>
            <a:r>
              <a:rPr lang="en-US" altLang="en-US" dirty="0"/>
              <a:t>, </a:t>
            </a:r>
            <a:r>
              <a:rPr lang="en-US" altLang="en-US" b="1" dirty="0"/>
              <a:t>do-while</a:t>
            </a:r>
            <a:r>
              <a:rPr lang="en-US" altLang="en-US" dirty="0"/>
              <a:t>, </a:t>
            </a:r>
            <a:r>
              <a:rPr lang="en-US" altLang="en-US" b="1" dirty="0"/>
              <a:t>for</a:t>
            </a:r>
            <a:r>
              <a:rPr lang="en-US" altLang="en-US" dirty="0"/>
              <a:t>) can be placed within the body of another loop. </a:t>
            </a:r>
          </a:p>
          <a:p>
            <a:pPr>
              <a:buFont typeface="Wingdings" panose="05000000000000000000" pitchFamily="2" charset="2"/>
              <a:buChar char="§"/>
            </a:pPr>
            <a:r>
              <a:rPr lang="en-US" altLang="en-US" dirty="0"/>
              <a:t>When one loop is nested within another, several iterations of the inner loop are performed for every single iteration of the outer loop. </a:t>
            </a:r>
          </a:p>
          <a:p>
            <a:pPr>
              <a:buFont typeface="Wingdings" panose="05000000000000000000" pitchFamily="2" charset="2"/>
              <a:buChar char="§"/>
            </a:pPr>
            <a:r>
              <a:rPr lang="en-US" altLang="en-US" dirty="0"/>
              <a:t>The inner and outer loops need not to be generated by the same type of control structures.</a:t>
            </a:r>
          </a:p>
          <a:p>
            <a:pPr>
              <a:buFont typeface="Wingdings" panose="05000000000000000000" pitchFamily="2" charset="2"/>
              <a:buChar char="§"/>
            </a:pPr>
            <a:endParaRPr lang="en-US" altLang="en-US" dirty="0"/>
          </a:p>
        </p:txBody>
      </p:sp>
    </p:spTree>
    <p:extLst>
      <p:ext uri="{BB962C8B-B14F-4D97-AF65-F5344CB8AC3E}">
        <p14:creationId xmlns:p14="http://schemas.microsoft.com/office/powerpoint/2010/main" val="3603970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a:xfrm>
            <a:off x="677334" y="408159"/>
            <a:ext cx="8596668" cy="1320800"/>
          </a:xfrm>
        </p:spPr>
        <p:txBody>
          <a:bodyPr/>
          <a:lstStyle/>
          <a:p>
            <a:r>
              <a:rPr lang="en-US" dirty="0"/>
              <a:t>While-Nested Loop</a:t>
            </a:r>
          </a:p>
        </p:txBody>
      </p:sp>
      <p:sp>
        <p:nvSpPr>
          <p:cNvPr id="4" name="Rectangle 15">
            <a:extLst>
              <a:ext uri="{FF2B5EF4-FFF2-40B4-BE49-F238E27FC236}">
                <a16:creationId xmlns:a16="http://schemas.microsoft.com/office/drawing/2014/main" id="{44A77C88-9B17-4DC4-9565-BF0EEDEDB22D}"/>
              </a:ext>
            </a:extLst>
          </p:cNvPr>
          <p:cNvSpPr>
            <a:spLocks noChangeArrowheads="1"/>
          </p:cNvSpPr>
          <p:nvPr/>
        </p:nvSpPr>
        <p:spPr bwMode="auto">
          <a:xfrm>
            <a:off x="0" y="1436516"/>
            <a:ext cx="3798277" cy="5013325"/>
          </a:xfrm>
          <a:prstGeom prst="rect">
            <a:avLst/>
          </a:prstGeom>
          <a:solidFill>
            <a:srgbClr val="FFFFFF"/>
          </a:solidFill>
          <a:ln w="31750">
            <a:solidFill>
              <a:srgbClr val="365F91"/>
            </a:solidFill>
            <a:miter lim="800000"/>
            <a:headEnd/>
            <a:tailEnd/>
          </a:ln>
          <a:effectLst/>
        </p:spPr>
        <p:txBody>
          <a:bodyPr/>
          <a:lstStyle/>
          <a:p>
            <a:pPr>
              <a:defRPr/>
            </a:pPr>
            <a:r>
              <a:rPr lang="en-US" sz="2000" b="1" i="1" dirty="0">
                <a:latin typeface="+mj-lt"/>
              </a:rPr>
              <a:t>while </a:t>
            </a:r>
            <a:r>
              <a:rPr lang="en-US" sz="2000" i="1" dirty="0">
                <a:latin typeface="+mj-lt"/>
              </a:rPr>
              <a:t>(expr1) </a:t>
            </a:r>
            <a:r>
              <a:rPr lang="en-US" sz="2000" i="1" noProof="1">
                <a:latin typeface="+mj-lt"/>
              </a:rPr>
              <a:t>                                    </a:t>
            </a:r>
            <a:endParaRPr lang="en-US" sz="2000" b="1" i="1" dirty="0">
              <a:latin typeface="+mj-lt"/>
            </a:endParaRPr>
          </a:p>
          <a:p>
            <a:pPr>
              <a:defRPr/>
            </a:pPr>
            <a:r>
              <a:rPr lang="en-US" sz="2000" b="1" i="1" dirty="0">
                <a:latin typeface="+mj-lt"/>
              </a:rPr>
              <a:t>	</a:t>
            </a:r>
          </a:p>
          <a:p>
            <a:pPr>
              <a:defRPr/>
            </a:pPr>
            <a:r>
              <a:rPr lang="en-US" sz="2000" b="1" i="1" dirty="0">
                <a:latin typeface="+mj-lt"/>
              </a:rPr>
              <a:t>{</a:t>
            </a:r>
          </a:p>
          <a:p>
            <a:pPr>
              <a:defRPr/>
            </a:pPr>
            <a:r>
              <a:rPr lang="en-US" sz="2000" b="1" i="1" dirty="0">
                <a:latin typeface="+mj-lt"/>
              </a:rPr>
              <a:t>     :</a:t>
            </a:r>
          </a:p>
          <a:p>
            <a:pPr>
              <a:defRPr/>
            </a:pPr>
            <a:r>
              <a:rPr lang="en-US" sz="2000" b="1" i="1" dirty="0">
                <a:latin typeface="+mj-lt"/>
              </a:rPr>
              <a:t>     while</a:t>
            </a:r>
            <a:r>
              <a:rPr lang="en-US" sz="2000" i="1" dirty="0">
                <a:latin typeface="+mj-lt"/>
              </a:rPr>
              <a:t> (expr2)</a:t>
            </a:r>
            <a:endParaRPr lang="en-US" sz="2000" b="1" i="1" dirty="0">
              <a:latin typeface="+mj-lt"/>
            </a:endParaRPr>
          </a:p>
          <a:p>
            <a:pPr>
              <a:defRPr/>
            </a:pPr>
            <a:r>
              <a:rPr lang="en-US" sz="2000" b="1" i="1" dirty="0">
                <a:latin typeface="+mj-lt"/>
              </a:rPr>
              <a:t>     {</a:t>
            </a:r>
          </a:p>
          <a:p>
            <a:pPr>
              <a:defRPr/>
            </a:pPr>
            <a:r>
              <a:rPr lang="en-US" sz="2000" b="1" i="1" dirty="0">
                <a:latin typeface="+mj-lt"/>
              </a:rPr>
              <a:t>           :</a:t>
            </a:r>
          </a:p>
          <a:p>
            <a:pPr>
              <a:defRPr/>
            </a:pPr>
            <a:r>
              <a:rPr lang="en-US" sz="2000" i="1" dirty="0">
                <a:latin typeface="+mj-lt"/>
              </a:rPr>
              <a:t>          Update expr2;</a:t>
            </a:r>
          </a:p>
          <a:p>
            <a:pPr>
              <a:defRPr/>
            </a:pPr>
            <a:r>
              <a:rPr lang="en-US" sz="2000" b="1" i="1" dirty="0">
                <a:latin typeface="+mj-lt"/>
              </a:rPr>
              <a:t>      }</a:t>
            </a:r>
          </a:p>
          <a:p>
            <a:pPr>
              <a:defRPr/>
            </a:pPr>
            <a:r>
              <a:rPr lang="en-US" sz="2000" b="1" i="1" dirty="0">
                <a:latin typeface="+mj-lt"/>
              </a:rPr>
              <a:t>:</a:t>
            </a:r>
          </a:p>
          <a:p>
            <a:pPr>
              <a:defRPr/>
            </a:pPr>
            <a:r>
              <a:rPr lang="en-US" sz="2000" i="1" dirty="0">
                <a:latin typeface="+mj-lt"/>
              </a:rPr>
              <a:t>update expr1;</a:t>
            </a:r>
          </a:p>
          <a:p>
            <a:pPr>
              <a:defRPr/>
            </a:pPr>
            <a:r>
              <a:rPr lang="en-US" sz="2000" b="1" i="1" dirty="0">
                <a:latin typeface="+mj-lt"/>
              </a:rPr>
              <a:t>}</a:t>
            </a:r>
          </a:p>
          <a:p>
            <a:pPr>
              <a:defRPr/>
            </a:pPr>
            <a:endParaRPr lang="en-US" dirty="0">
              <a:latin typeface="+mj-lt"/>
            </a:endParaRPr>
          </a:p>
        </p:txBody>
      </p:sp>
      <p:sp>
        <p:nvSpPr>
          <p:cNvPr id="5" name="AutoShape 16">
            <a:extLst>
              <a:ext uri="{FF2B5EF4-FFF2-40B4-BE49-F238E27FC236}">
                <a16:creationId xmlns:a16="http://schemas.microsoft.com/office/drawing/2014/main" id="{3BA445D2-A054-4995-AF23-6591B881E3F4}"/>
              </a:ext>
            </a:extLst>
          </p:cNvPr>
          <p:cNvSpPr>
            <a:spLocks noChangeArrowheads="1"/>
          </p:cNvSpPr>
          <p:nvPr/>
        </p:nvSpPr>
        <p:spPr bwMode="auto">
          <a:xfrm>
            <a:off x="3840481" y="1227211"/>
            <a:ext cx="5661774" cy="5588000"/>
          </a:xfrm>
          <a:prstGeom prst="flowChartAlternateProcess">
            <a:avLst/>
          </a:prstGeom>
          <a:solidFill>
            <a:srgbClr val="F2F2F2"/>
          </a:solidFill>
          <a:ln w="12700">
            <a:solidFill>
              <a:srgbClr val="000000"/>
            </a:solidFill>
            <a:prstDash val="dash"/>
            <a:miter lim="800000"/>
            <a:headEnd/>
            <a:tailEnd/>
          </a:ln>
          <a:effectLst/>
        </p:spPr>
        <p:txBody>
          <a:bodyPr/>
          <a:lstStyle/>
          <a:p>
            <a:pPr>
              <a:defRPr/>
            </a:pPr>
            <a:r>
              <a:rPr lang="en-US" sz="2000" b="1" dirty="0">
                <a:latin typeface="+mj-lt"/>
              </a:rPr>
              <a:t>#include&lt;</a:t>
            </a:r>
            <a:r>
              <a:rPr lang="en-US" sz="2000" b="1" dirty="0" err="1">
                <a:latin typeface="+mj-lt"/>
              </a:rPr>
              <a:t>stdio.h</a:t>
            </a:r>
            <a:r>
              <a:rPr lang="en-US" sz="2000" b="1" dirty="0">
                <a:latin typeface="+mj-lt"/>
              </a:rPr>
              <a:t>&gt;</a:t>
            </a:r>
          </a:p>
          <a:p>
            <a:pPr>
              <a:defRPr/>
            </a:pPr>
            <a:r>
              <a:rPr lang="en-US" sz="2000" b="1" dirty="0" err="1">
                <a:latin typeface="+mj-lt"/>
              </a:rPr>
              <a:t>int</a:t>
            </a:r>
            <a:r>
              <a:rPr lang="en-US" sz="2000" b="1" dirty="0">
                <a:latin typeface="+mj-lt"/>
              </a:rPr>
              <a:t> main()</a:t>
            </a:r>
          </a:p>
          <a:p>
            <a:pPr>
              <a:defRPr/>
            </a:pPr>
            <a:r>
              <a:rPr lang="en-US" sz="2000" b="1" dirty="0">
                <a:latin typeface="+mj-lt"/>
              </a:rPr>
              <a:t>{</a:t>
            </a:r>
          </a:p>
          <a:p>
            <a:pPr>
              <a:defRPr/>
            </a:pPr>
            <a:r>
              <a:rPr lang="en-US" sz="2000" b="1" dirty="0">
                <a:latin typeface="+mj-lt"/>
              </a:rPr>
              <a:t> </a:t>
            </a:r>
            <a:r>
              <a:rPr lang="en-US" sz="2000" b="1" dirty="0" err="1">
                <a:latin typeface="+mj-lt"/>
              </a:rPr>
              <a:t>int</a:t>
            </a:r>
            <a:r>
              <a:rPr lang="en-US" sz="2000" b="1" dirty="0">
                <a:latin typeface="+mj-lt"/>
              </a:rPr>
              <a:t> </a:t>
            </a:r>
            <a:r>
              <a:rPr lang="en-US" sz="2000" b="1" dirty="0" err="1">
                <a:latin typeface="+mj-lt"/>
              </a:rPr>
              <a:t>r,c,s</a:t>
            </a:r>
            <a:r>
              <a:rPr lang="en-US" sz="2000" b="1" dirty="0">
                <a:latin typeface="+mj-lt"/>
              </a:rPr>
              <a:t>;</a:t>
            </a:r>
          </a:p>
          <a:p>
            <a:pPr>
              <a:defRPr/>
            </a:pPr>
            <a:r>
              <a:rPr lang="en-US" sz="2000" b="1" dirty="0">
                <a:latin typeface="+mj-lt"/>
              </a:rPr>
              <a:t> </a:t>
            </a:r>
          </a:p>
          <a:p>
            <a:pPr>
              <a:defRPr/>
            </a:pPr>
            <a:r>
              <a:rPr lang="en-US" sz="2000" b="1" dirty="0">
                <a:latin typeface="+mj-lt"/>
              </a:rPr>
              <a:t> r=1;</a:t>
            </a:r>
          </a:p>
          <a:p>
            <a:pPr>
              <a:defRPr/>
            </a:pPr>
            <a:r>
              <a:rPr lang="en-US" sz="2000" b="1" dirty="0">
                <a:latin typeface="+mj-lt"/>
              </a:rPr>
              <a:t> while(r&lt;=5)  /*outer loop*/</a:t>
            </a:r>
          </a:p>
          <a:p>
            <a:pPr>
              <a:defRPr/>
            </a:pPr>
            <a:r>
              <a:rPr lang="en-US" sz="2000" b="1" dirty="0">
                <a:latin typeface="+mj-lt"/>
              </a:rPr>
              <a:t> {</a:t>
            </a:r>
          </a:p>
          <a:p>
            <a:pPr>
              <a:defRPr/>
            </a:pPr>
            <a:r>
              <a:rPr lang="en-US" sz="2000" b="1" dirty="0">
                <a:latin typeface="+mj-lt"/>
              </a:rPr>
              <a:t>  c=1;</a:t>
            </a:r>
          </a:p>
          <a:p>
            <a:pPr>
              <a:defRPr/>
            </a:pPr>
            <a:r>
              <a:rPr lang="en-US" sz="2000" b="1" dirty="0">
                <a:latin typeface="+mj-lt"/>
              </a:rPr>
              <a:t>  while(c&lt;=2)  /*inner loop*/</a:t>
            </a:r>
          </a:p>
          <a:p>
            <a:pPr>
              <a:defRPr/>
            </a:pPr>
            <a:r>
              <a:rPr lang="en-US" sz="2000" b="1" dirty="0">
                <a:latin typeface="+mj-lt"/>
              </a:rPr>
              <a:t>  {</a:t>
            </a:r>
          </a:p>
          <a:p>
            <a:pPr>
              <a:defRPr/>
            </a:pPr>
            <a:r>
              <a:rPr lang="en-US" sz="2000" b="1" dirty="0">
                <a:latin typeface="+mj-lt"/>
              </a:rPr>
              <a:t>   s=</a:t>
            </a:r>
            <a:r>
              <a:rPr lang="en-US" sz="2000" b="1" dirty="0" err="1">
                <a:latin typeface="+mj-lt"/>
              </a:rPr>
              <a:t>r+c</a:t>
            </a:r>
            <a:r>
              <a:rPr lang="en-US" sz="2000" b="1" dirty="0">
                <a:latin typeface="+mj-lt"/>
              </a:rPr>
              <a:t>; </a:t>
            </a:r>
          </a:p>
          <a:p>
            <a:pPr>
              <a:defRPr/>
            </a:pPr>
            <a:r>
              <a:rPr lang="en-US" sz="2000" b="1" dirty="0">
                <a:latin typeface="+mj-lt"/>
              </a:rPr>
              <a:t>   </a:t>
            </a:r>
            <a:r>
              <a:rPr lang="en-US" sz="2000" b="1" dirty="0" err="1">
                <a:latin typeface="+mj-lt"/>
              </a:rPr>
              <a:t>printf</a:t>
            </a:r>
            <a:r>
              <a:rPr lang="en-US" sz="2000" b="1" dirty="0">
                <a:latin typeface="+mj-lt"/>
              </a:rPr>
              <a:t>("r=%d c=%d sum=%d\</a:t>
            </a:r>
            <a:r>
              <a:rPr lang="en-US" sz="2000" b="1" dirty="0" err="1">
                <a:latin typeface="+mj-lt"/>
              </a:rPr>
              <a:t>n",r,c,s</a:t>
            </a:r>
            <a:r>
              <a:rPr lang="en-US" sz="2000" b="1" dirty="0">
                <a:latin typeface="+mj-lt"/>
              </a:rPr>
              <a:t>);</a:t>
            </a:r>
          </a:p>
          <a:p>
            <a:pPr>
              <a:defRPr/>
            </a:pPr>
            <a:r>
              <a:rPr lang="en-US" sz="2000" b="1" dirty="0">
                <a:latin typeface="+mj-lt"/>
              </a:rPr>
              <a:t>   </a:t>
            </a:r>
            <a:r>
              <a:rPr lang="en-US" sz="2000" b="1" dirty="0" err="1">
                <a:latin typeface="+mj-lt"/>
              </a:rPr>
              <a:t>c++</a:t>
            </a:r>
            <a:r>
              <a:rPr lang="en-US" sz="2000" b="1" dirty="0">
                <a:latin typeface="+mj-lt"/>
              </a:rPr>
              <a:t>;</a:t>
            </a:r>
          </a:p>
          <a:p>
            <a:pPr>
              <a:defRPr/>
            </a:pPr>
            <a:r>
              <a:rPr lang="en-US" sz="2000" b="1" dirty="0">
                <a:latin typeface="+mj-lt"/>
              </a:rPr>
              <a:t>  }</a:t>
            </a:r>
          </a:p>
          <a:p>
            <a:pPr>
              <a:defRPr/>
            </a:pPr>
            <a:r>
              <a:rPr lang="en-US" sz="2000" b="1" dirty="0">
                <a:latin typeface="+mj-lt"/>
              </a:rPr>
              <a:t>  </a:t>
            </a:r>
            <a:r>
              <a:rPr lang="en-US" sz="2000" b="1" dirty="0" err="1">
                <a:latin typeface="+mj-lt"/>
              </a:rPr>
              <a:t>printf</a:t>
            </a:r>
            <a:r>
              <a:rPr lang="en-US" sz="2000" b="1" dirty="0">
                <a:latin typeface="+mj-lt"/>
              </a:rPr>
              <a:t>("\n");</a:t>
            </a:r>
          </a:p>
          <a:p>
            <a:pPr>
              <a:defRPr/>
            </a:pPr>
            <a:r>
              <a:rPr lang="en-US" sz="2000" b="1" dirty="0">
                <a:latin typeface="+mj-lt"/>
              </a:rPr>
              <a:t>  r++; }}</a:t>
            </a:r>
          </a:p>
        </p:txBody>
      </p:sp>
      <p:pic>
        <p:nvPicPr>
          <p:cNvPr id="6" name="Picture 20">
            <a:extLst>
              <a:ext uri="{FF2B5EF4-FFF2-40B4-BE49-F238E27FC236}">
                <a16:creationId xmlns:a16="http://schemas.microsoft.com/office/drawing/2014/main" id="{8BCCD7C4-6E73-4283-94CD-46F64A9C8F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20443" y="2616591"/>
            <a:ext cx="3371558" cy="42414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29423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a:xfrm>
            <a:off x="677334" y="408159"/>
            <a:ext cx="8596668" cy="1320800"/>
          </a:xfrm>
        </p:spPr>
        <p:txBody>
          <a:bodyPr/>
          <a:lstStyle/>
          <a:p>
            <a:r>
              <a:rPr lang="en-US" dirty="0"/>
              <a:t>Do-while-Nested Loop</a:t>
            </a:r>
          </a:p>
        </p:txBody>
      </p:sp>
      <p:sp>
        <p:nvSpPr>
          <p:cNvPr id="7" name="Rectangle 4">
            <a:extLst>
              <a:ext uri="{FF2B5EF4-FFF2-40B4-BE49-F238E27FC236}">
                <a16:creationId xmlns:a16="http://schemas.microsoft.com/office/drawing/2014/main" id="{31270957-F07A-4BA9-B6F5-2A5F0DEF787F}"/>
              </a:ext>
            </a:extLst>
          </p:cNvPr>
          <p:cNvSpPr>
            <a:spLocks noChangeArrowheads="1"/>
          </p:cNvSpPr>
          <p:nvPr/>
        </p:nvSpPr>
        <p:spPr bwMode="auto">
          <a:xfrm>
            <a:off x="346075" y="1266093"/>
            <a:ext cx="3705225" cy="5183748"/>
          </a:xfrm>
          <a:prstGeom prst="rect">
            <a:avLst/>
          </a:prstGeom>
          <a:solidFill>
            <a:srgbClr val="FFFFFF"/>
          </a:solidFill>
          <a:ln w="31750">
            <a:solidFill>
              <a:srgbClr val="365F91"/>
            </a:solidFill>
            <a:miter lim="800000"/>
            <a:headEnd/>
            <a:tailEnd/>
          </a:ln>
          <a:effectLst/>
        </p:spPr>
        <p:txBody>
          <a:bodyPr/>
          <a:lstStyle/>
          <a:p>
            <a:pPr>
              <a:defRPr/>
            </a:pPr>
            <a:r>
              <a:rPr lang="en-US" b="1" i="1" dirty="0">
                <a:latin typeface="+mj-lt"/>
              </a:rPr>
              <a:t>do                                </a:t>
            </a:r>
          </a:p>
          <a:p>
            <a:pPr>
              <a:defRPr/>
            </a:pPr>
            <a:r>
              <a:rPr lang="en-US" b="1" i="1" dirty="0">
                <a:latin typeface="+mj-lt"/>
              </a:rPr>
              <a:t>	</a:t>
            </a:r>
          </a:p>
          <a:p>
            <a:pPr>
              <a:defRPr/>
            </a:pPr>
            <a:r>
              <a:rPr lang="en-US" b="1" i="1" dirty="0">
                <a:latin typeface="+mj-lt"/>
              </a:rPr>
              <a:t>{</a:t>
            </a:r>
          </a:p>
          <a:p>
            <a:pPr>
              <a:defRPr/>
            </a:pPr>
            <a:r>
              <a:rPr lang="en-US" b="1" i="1" dirty="0">
                <a:latin typeface="+mj-lt"/>
              </a:rPr>
              <a:t>  :</a:t>
            </a:r>
          </a:p>
          <a:p>
            <a:pPr>
              <a:defRPr/>
            </a:pPr>
            <a:r>
              <a:rPr lang="en-US" b="1" i="1" dirty="0">
                <a:latin typeface="+mj-lt"/>
              </a:rPr>
              <a:t>  do		</a:t>
            </a:r>
          </a:p>
          <a:p>
            <a:pPr>
              <a:defRPr/>
            </a:pPr>
            <a:r>
              <a:rPr lang="en-US" b="1" i="1" dirty="0">
                <a:latin typeface="+mj-lt"/>
              </a:rPr>
              <a:t>  {</a:t>
            </a:r>
          </a:p>
          <a:p>
            <a:pPr>
              <a:defRPr/>
            </a:pPr>
            <a:r>
              <a:rPr lang="en-US" b="1" i="1" dirty="0">
                <a:latin typeface="+mj-lt"/>
              </a:rPr>
              <a:t>    :</a:t>
            </a:r>
          </a:p>
          <a:p>
            <a:pPr>
              <a:defRPr/>
            </a:pPr>
            <a:r>
              <a:rPr lang="en-US" i="1" dirty="0">
                <a:latin typeface="+mj-lt"/>
              </a:rPr>
              <a:t>    Update </a:t>
            </a:r>
            <a:r>
              <a:rPr lang="en-US" i="1" dirty="0" err="1">
                <a:latin typeface="+mj-lt"/>
              </a:rPr>
              <a:t>expr</a:t>
            </a:r>
            <a:r>
              <a:rPr lang="en-US" i="1" dirty="0">
                <a:latin typeface="+mj-lt"/>
              </a:rPr>
              <a:t>;</a:t>
            </a:r>
          </a:p>
          <a:p>
            <a:pPr>
              <a:defRPr/>
            </a:pPr>
            <a:r>
              <a:rPr lang="en-US" b="1" i="1" dirty="0">
                <a:latin typeface="+mj-lt"/>
              </a:rPr>
              <a:t>  }</a:t>
            </a:r>
          </a:p>
          <a:p>
            <a:pPr>
              <a:defRPr/>
            </a:pPr>
            <a:r>
              <a:rPr lang="en-US" b="1" i="1" dirty="0">
                <a:latin typeface="+mj-lt"/>
              </a:rPr>
              <a:t>    while(</a:t>
            </a:r>
            <a:r>
              <a:rPr lang="en-US" i="1" dirty="0" err="1">
                <a:latin typeface="+mj-lt"/>
              </a:rPr>
              <a:t>expr</a:t>
            </a:r>
            <a:r>
              <a:rPr lang="en-US" b="1" i="1" dirty="0">
                <a:latin typeface="+mj-lt"/>
              </a:rPr>
              <a:t>);</a:t>
            </a:r>
          </a:p>
          <a:p>
            <a:pPr>
              <a:defRPr/>
            </a:pPr>
            <a:r>
              <a:rPr lang="en-US" b="1" i="1" dirty="0">
                <a:latin typeface="+mj-lt"/>
              </a:rPr>
              <a:t>:</a:t>
            </a:r>
          </a:p>
          <a:p>
            <a:pPr>
              <a:defRPr/>
            </a:pPr>
            <a:r>
              <a:rPr lang="en-US" i="1" dirty="0">
                <a:latin typeface="+mj-lt"/>
              </a:rPr>
              <a:t>update </a:t>
            </a:r>
            <a:r>
              <a:rPr lang="en-US" i="1" dirty="0" err="1">
                <a:latin typeface="+mj-lt"/>
              </a:rPr>
              <a:t>expr</a:t>
            </a:r>
            <a:r>
              <a:rPr lang="en-US" i="1" dirty="0">
                <a:latin typeface="+mj-lt"/>
              </a:rPr>
              <a:t>;</a:t>
            </a:r>
          </a:p>
          <a:p>
            <a:pPr>
              <a:defRPr/>
            </a:pPr>
            <a:r>
              <a:rPr lang="en-US" b="1" i="1" dirty="0">
                <a:latin typeface="+mj-lt"/>
              </a:rPr>
              <a:t>}</a:t>
            </a:r>
          </a:p>
          <a:p>
            <a:pPr>
              <a:defRPr/>
            </a:pPr>
            <a:r>
              <a:rPr lang="en-US" b="1" i="1" dirty="0">
                <a:latin typeface="+mj-lt"/>
              </a:rPr>
              <a:t>while(</a:t>
            </a:r>
            <a:r>
              <a:rPr lang="en-US" i="1" dirty="0" err="1">
                <a:latin typeface="+mj-lt"/>
              </a:rPr>
              <a:t>expr</a:t>
            </a:r>
            <a:r>
              <a:rPr lang="en-US" b="1" i="1" dirty="0">
                <a:latin typeface="+mj-lt"/>
              </a:rPr>
              <a:t>);</a:t>
            </a:r>
          </a:p>
          <a:p>
            <a:pPr>
              <a:defRPr/>
            </a:pPr>
            <a:endParaRPr lang="en-US" dirty="0">
              <a:latin typeface="+mj-lt"/>
            </a:endParaRPr>
          </a:p>
        </p:txBody>
      </p:sp>
      <p:pic>
        <p:nvPicPr>
          <p:cNvPr id="3" name="Picture 2">
            <a:extLst>
              <a:ext uri="{FF2B5EF4-FFF2-40B4-BE49-F238E27FC236}">
                <a16:creationId xmlns:a16="http://schemas.microsoft.com/office/drawing/2014/main" id="{2FCA95D5-5B20-4350-B131-B84BC04BF4D6}"/>
              </a:ext>
            </a:extLst>
          </p:cNvPr>
          <p:cNvPicPr>
            <a:picLocks noChangeAspect="1"/>
          </p:cNvPicPr>
          <p:nvPr/>
        </p:nvPicPr>
        <p:blipFill>
          <a:blip r:embed="rId2"/>
          <a:stretch>
            <a:fillRect/>
          </a:stretch>
        </p:blipFill>
        <p:spPr>
          <a:xfrm>
            <a:off x="4105486" y="1266092"/>
            <a:ext cx="2590735" cy="3862949"/>
          </a:xfrm>
          <a:prstGeom prst="rect">
            <a:avLst/>
          </a:prstGeom>
          <a:ln>
            <a:solidFill>
              <a:schemeClr val="accent1"/>
            </a:solidFill>
          </a:ln>
        </p:spPr>
      </p:pic>
      <p:pic>
        <p:nvPicPr>
          <p:cNvPr id="9" name="Picture 8">
            <a:extLst>
              <a:ext uri="{FF2B5EF4-FFF2-40B4-BE49-F238E27FC236}">
                <a16:creationId xmlns:a16="http://schemas.microsoft.com/office/drawing/2014/main" id="{90E8AD9B-C602-4BE5-BE78-0A909ABC6CEB}"/>
              </a:ext>
            </a:extLst>
          </p:cNvPr>
          <p:cNvPicPr>
            <a:picLocks noChangeAspect="1"/>
          </p:cNvPicPr>
          <p:nvPr/>
        </p:nvPicPr>
        <p:blipFill>
          <a:blip r:embed="rId3"/>
          <a:stretch>
            <a:fillRect/>
          </a:stretch>
        </p:blipFill>
        <p:spPr>
          <a:xfrm>
            <a:off x="6750407" y="1266092"/>
            <a:ext cx="4818444" cy="5591907"/>
          </a:xfrm>
          <a:prstGeom prst="rect">
            <a:avLst/>
          </a:prstGeom>
          <a:ln>
            <a:solidFill>
              <a:schemeClr val="accent1"/>
            </a:solidFill>
          </a:ln>
        </p:spPr>
      </p:pic>
    </p:spTree>
    <p:extLst>
      <p:ext uri="{BB962C8B-B14F-4D97-AF65-F5344CB8AC3E}">
        <p14:creationId xmlns:p14="http://schemas.microsoft.com/office/powerpoint/2010/main" val="3211801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a:xfrm>
            <a:off x="677334" y="408159"/>
            <a:ext cx="8596668" cy="1320800"/>
          </a:xfrm>
        </p:spPr>
        <p:txBody>
          <a:bodyPr/>
          <a:lstStyle/>
          <a:p>
            <a:r>
              <a:rPr lang="en-US" dirty="0"/>
              <a:t>For-Nested Loop</a:t>
            </a:r>
          </a:p>
        </p:txBody>
      </p:sp>
      <p:sp>
        <p:nvSpPr>
          <p:cNvPr id="6" name="Rectangle 2"/>
          <p:cNvSpPr>
            <a:spLocks noChangeArrowheads="1"/>
          </p:cNvSpPr>
          <p:nvPr/>
        </p:nvSpPr>
        <p:spPr bwMode="auto">
          <a:xfrm>
            <a:off x="379414" y="1501775"/>
            <a:ext cx="3585836" cy="4215361"/>
          </a:xfrm>
          <a:prstGeom prst="rect">
            <a:avLst/>
          </a:prstGeom>
          <a:solidFill>
            <a:srgbClr val="FFFFFF"/>
          </a:solidFill>
          <a:ln w="31750">
            <a:solidFill>
              <a:srgbClr val="365F91"/>
            </a:solidFill>
            <a:miter lim="800000"/>
            <a:headEnd/>
            <a:tailEnd/>
          </a:ln>
          <a:effectLst/>
        </p:spPr>
        <p:txBody>
          <a:bodyPr/>
          <a:lstStyle/>
          <a:p>
            <a:pPr>
              <a:spcAft>
                <a:spcPts val="1000"/>
              </a:spcAft>
              <a:defRPr/>
            </a:pPr>
            <a:r>
              <a:rPr lang="en-US" b="1" dirty="0">
                <a:latin typeface="+mj-lt"/>
              </a:rPr>
              <a:t>for</a:t>
            </a:r>
            <a:r>
              <a:rPr lang="en-US" dirty="0">
                <a:latin typeface="+mj-lt"/>
              </a:rPr>
              <a:t> ( </a:t>
            </a:r>
            <a:r>
              <a:rPr lang="en-US" i="1" dirty="0">
                <a:latin typeface="+mj-lt"/>
              </a:rPr>
              <a:t>expr1a</a:t>
            </a:r>
            <a:r>
              <a:rPr lang="en-US" dirty="0">
                <a:latin typeface="+mj-lt"/>
              </a:rPr>
              <a:t>; </a:t>
            </a:r>
            <a:r>
              <a:rPr lang="en-US" i="1" dirty="0">
                <a:latin typeface="+mj-lt"/>
              </a:rPr>
              <a:t>expr2a</a:t>
            </a:r>
            <a:r>
              <a:rPr lang="en-US" dirty="0">
                <a:latin typeface="+mj-lt"/>
              </a:rPr>
              <a:t>; </a:t>
            </a:r>
            <a:r>
              <a:rPr lang="en-US" i="1" dirty="0">
                <a:latin typeface="+mj-lt"/>
              </a:rPr>
              <a:t>expr3a </a:t>
            </a:r>
            <a:r>
              <a:rPr lang="en-US" dirty="0">
                <a:latin typeface="+mj-lt"/>
              </a:rPr>
              <a:t>)</a:t>
            </a:r>
            <a:r>
              <a:rPr lang="en-US" noProof="1">
                <a:latin typeface="+mj-lt"/>
              </a:rPr>
              <a:t> </a:t>
            </a:r>
            <a:endParaRPr lang="en-US" dirty="0">
              <a:latin typeface="+mj-lt"/>
            </a:endParaRPr>
          </a:p>
          <a:p>
            <a:pPr>
              <a:spcAft>
                <a:spcPts val="1000"/>
              </a:spcAft>
              <a:defRPr/>
            </a:pPr>
            <a:r>
              <a:rPr lang="en-US" b="1" dirty="0">
                <a:latin typeface="+mj-lt"/>
              </a:rPr>
              <a:t>{</a:t>
            </a:r>
            <a:endParaRPr lang="en-US" dirty="0">
              <a:latin typeface="+mj-lt"/>
            </a:endParaRPr>
          </a:p>
          <a:p>
            <a:pPr>
              <a:spcAft>
                <a:spcPts val="1000"/>
              </a:spcAft>
              <a:defRPr/>
            </a:pPr>
            <a:r>
              <a:rPr lang="en-US" b="1" dirty="0">
                <a:latin typeface="+mj-lt"/>
              </a:rPr>
              <a:t>       :</a:t>
            </a:r>
            <a:endParaRPr lang="en-US" dirty="0">
              <a:latin typeface="+mj-lt"/>
            </a:endParaRPr>
          </a:p>
          <a:p>
            <a:pPr>
              <a:spcAft>
                <a:spcPts val="1000"/>
              </a:spcAft>
              <a:defRPr/>
            </a:pPr>
            <a:r>
              <a:rPr lang="en-US" b="1" dirty="0">
                <a:latin typeface="+mj-lt"/>
              </a:rPr>
              <a:t>       for</a:t>
            </a:r>
            <a:r>
              <a:rPr lang="en-US" dirty="0">
                <a:latin typeface="+mj-lt"/>
              </a:rPr>
              <a:t> ( </a:t>
            </a:r>
            <a:r>
              <a:rPr lang="en-US" i="1" dirty="0">
                <a:latin typeface="+mj-lt"/>
              </a:rPr>
              <a:t>expr1b</a:t>
            </a:r>
            <a:r>
              <a:rPr lang="en-US" dirty="0">
                <a:latin typeface="+mj-lt"/>
              </a:rPr>
              <a:t>; </a:t>
            </a:r>
            <a:r>
              <a:rPr lang="en-US" i="1" dirty="0">
                <a:latin typeface="+mj-lt"/>
              </a:rPr>
              <a:t>expr2b</a:t>
            </a:r>
            <a:r>
              <a:rPr lang="en-US" dirty="0">
                <a:latin typeface="+mj-lt"/>
              </a:rPr>
              <a:t>; </a:t>
            </a:r>
            <a:r>
              <a:rPr lang="en-US" i="1" dirty="0">
                <a:latin typeface="+mj-lt"/>
              </a:rPr>
              <a:t>expr3b </a:t>
            </a:r>
            <a:r>
              <a:rPr lang="en-US" dirty="0">
                <a:latin typeface="+mj-lt"/>
              </a:rPr>
              <a:t>)</a:t>
            </a:r>
            <a:r>
              <a:rPr lang="en-US" noProof="1">
                <a:latin typeface="+mj-lt"/>
              </a:rPr>
              <a:t>      </a:t>
            </a:r>
            <a:endParaRPr lang="en-US" dirty="0">
              <a:latin typeface="+mj-lt"/>
            </a:endParaRPr>
          </a:p>
          <a:p>
            <a:pPr>
              <a:spcAft>
                <a:spcPts val="1000"/>
              </a:spcAft>
              <a:defRPr/>
            </a:pPr>
            <a:r>
              <a:rPr lang="en-US" b="1" dirty="0">
                <a:latin typeface="+mj-lt"/>
              </a:rPr>
              <a:t>        {</a:t>
            </a:r>
            <a:endParaRPr lang="en-US" dirty="0">
              <a:latin typeface="+mj-lt"/>
            </a:endParaRPr>
          </a:p>
          <a:p>
            <a:pPr>
              <a:spcAft>
                <a:spcPts val="1000"/>
              </a:spcAft>
              <a:defRPr/>
            </a:pPr>
            <a:r>
              <a:rPr lang="en-US" b="1" dirty="0">
                <a:latin typeface="+mj-lt"/>
              </a:rPr>
              <a:t>             :</a:t>
            </a:r>
            <a:endParaRPr lang="en-US" dirty="0">
              <a:latin typeface="+mj-lt"/>
            </a:endParaRPr>
          </a:p>
          <a:p>
            <a:pPr>
              <a:spcAft>
                <a:spcPts val="1000"/>
              </a:spcAft>
              <a:defRPr/>
            </a:pPr>
            <a:r>
              <a:rPr lang="en-US" b="1" dirty="0">
                <a:latin typeface="+mj-lt"/>
              </a:rPr>
              <a:t>         }</a:t>
            </a:r>
            <a:endParaRPr lang="en-US" dirty="0">
              <a:latin typeface="+mj-lt"/>
            </a:endParaRPr>
          </a:p>
          <a:p>
            <a:pPr>
              <a:spcAft>
                <a:spcPts val="1000"/>
              </a:spcAft>
              <a:defRPr/>
            </a:pPr>
            <a:r>
              <a:rPr lang="en-US" b="1" dirty="0">
                <a:latin typeface="+mj-lt"/>
              </a:rPr>
              <a:t>       :</a:t>
            </a:r>
            <a:endParaRPr lang="en-US" dirty="0">
              <a:latin typeface="+mj-lt"/>
            </a:endParaRPr>
          </a:p>
          <a:p>
            <a:pPr>
              <a:spcAft>
                <a:spcPts val="1000"/>
              </a:spcAft>
              <a:defRPr/>
            </a:pPr>
            <a:r>
              <a:rPr lang="en-US" b="1" dirty="0">
                <a:latin typeface="+mj-lt"/>
              </a:rPr>
              <a:t>}</a:t>
            </a:r>
            <a:endParaRPr lang="en-US" dirty="0">
              <a:latin typeface="+mj-lt"/>
            </a:endParaRPr>
          </a:p>
          <a:p>
            <a:pPr>
              <a:defRPr/>
            </a:pPr>
            <a:endParaRPr lang="en-US" dirty="0">
              <a:latin typeface="+mj-lt"/>
            </a:endParaRPr>
          </a:p>
        </p:txBody>
      </p:sp>
      <p:sp>
        <p:nvSpPr>
          <p:cNvPr id="8" name="AutoShape 3"/>
          <p:cNvSpPr>
            <a:spLocks noChangeArrowheads="1"/>
          </p:cNvSpPr>
          <p:nvPr/>
        </p:nvSpPr>
        <p:spPr bwMode="auto">
          <a:xfrm>
            <a:off x="3965250" y="1499490"/>
            <a:ext cx="4657457" cy="4217646"/>
          </a:xfrm>
          <a:prstGeom prst="flowChartAlternateProcess">
            <a:avLst/>
          </a:prstGeom>
          <a:solidFill>
            <a:srgbClr val="F2F2F2"/>
          </a:solidFill>
          <a:ln w="12700">
            <a:solidFill>
              <a:srgbClr val="000000"/>
            </a:solidFill>
            <a:prstDash val="dash"/>
            <a:miter lim="800000"/>
            <a:headEnd/>
            <a:tailEnd/>
          </a:ln>
          <a:effectLst/>
        </p:spPr>
        <p:txBody>
          <a:bodyPr/>
          <a:lstStyle/>
          <a:p>
            <a:pPr>
              <a:defRPr/>
            </a:pPr>
            <a:r>
              <a:rPr lang="en-US" sz="1400" dirty="0">
                <a:latin typeface="+mj-lt"/>
                <a:cs typeface="Arabic Typesetting" pitchFamily="66" charset="-78"/>
              </a:rPr>
              <a:t>#include&lt;</a:t>
            </a:r>
            <a:r>
              <a:rPr lang="en-US" sz="1400" dirty="0" err="1">
                <a:latin typeface="+mj-lt"/>
                <a:cs typeface="Arabic Typesetting" pitchFamily="66" charset="-78"/>
              </a:rPr>
              <a:t>stdio.h</a:t>
            </a:r>
            <a:r>
              <a:rPr lang="en-US" sz="1400" dirty="0">
                <a:latin typeface="+mj-lt"/>
                <a:cs typeface="Arabic Typesetting" pitchFamily="66" charset="-78"/>
              </a:rPr>
              <a:t>&gt;</a:t>
            </a:r>
          </a:p>
          <a:p>
            <a:pPr>
              <a:defRPr/>
            </a:pPr>
            <a:r>
              <a:rPr lang="en-US" sz="1400" dirty="0" err="1">
                <a:latin typeface="+mj-lt"/>
                <a:cs typeface="Arabic Typesetting" pitchFamily="66" charset="-78"/>
              </a:rPr>
              <a:t>int</a:t>
            </a:r>
            <a:r>
              <a:rPr lang="en-US" sz="1400" dirty="0">
                <a:latin typeface="+mj-lt"/>
                <a:cs typeface="Arabic Typesetting" pitchFamily="66" charset="-78"/>
              </a:rPr>
              <a:t> main()</a:t>
            </a:r>
          </a:p>
          <a:p>
            <a:pPr>
              <a:defRPr/>
            </a:pPr>
            <a:r>
              <a:rPr lang="en-US" sz="1400" dirty="0">
                <a:latin typeface="+mj-lt"/>
                <a:cs typeface="Arabic Typesetting" pitchFamily="66" charset="-78"/>
              </a:rPr>
              <a:t>{</a:t>
            </a:r>
          </a:p>
          <a:p>
            <a:pPr>
              <a:defRPr/>
            </a:pPr>
            <a:r>
              <a:rPr lang="en-US" sz="1400" dirty="0">
                <a:latin typeface="+mj-lt"/>
                <a:cs typeface="Arabic Typesetting" pitchFamily="66" charset="-78"/>
              </a:rPr>
              <a:t> </a:t>
            </a:r>
            <a:r>
              <a:rPr lang="en-US" sz="1400" dirty="0" err="1">
                <a:latin typeface="+mj-lt"/>
                <a:cs typeface="Arabic Typesetting" pitchFamily="66" charset="-78"/>
              </a:rPr>
              <a:t>int</a:t>
            </a:r>
            <a:r>
              <a:rPr lang="en-US" sz="1400" dirty="0">
                <a:latin typeface="+mj-lt"/>
                <a:cs typeface="Arabic Typesetting" pitchFamily="66" charset="-78"/>
              </a:rPr>
              <a:t> </a:t>
            </a:r>
            <a:r>
              <a:rPr lang="en-US" sz="1400" dirty="0" err="1">
                <a:latin typeface="+mj-lt"/>
                <a:cs typeface="Arabic Typesetting" pitchFamily="66" charset="-78"/>
              </a:rPr>
              <a:t>i,j</a:t>
            </a:r>
            <a:r>
              <a:rPr lang="en-US" sz="1400" dirty="0">
                <a:latin typeface="+mj-lt"/>
                <a:cs typeface="Arabic Typesetting" pitchFamily="66" charset="-78"/>
              </a:rPr>
              <a:t>; </a:t>
            </a:r>
          </a:p>
          <a:p>
            <a:pPr>
              <a:defRPr/>
            </a:pPr>
            <a:r>
              <a:rPr lang="en-US" sz="1400" dirty="0">
                <a:latin typeface="+mj-lt"/>
                <a:cs typeface="Arabic Typesetting" pitchFamily="66" charset="-78"/>
              </a:rPr>
              <a:t>for (</a:t>
            </a:r>
            <a:r>
              <a:rPr lang="en-US" sz="1400" dirty="0" err="1">
                <a:latin typeface="+mj-lt"/>
                <a:cs typeface="Arabic Typesetting" pitchFamily="66" charset="-78"/>
              </a:rPr>
              <a:t>i</a:t>
            </a:r>
            <a:r>
              <a:rPr lang="en-US" sz="1400" dirty="0">
                <a:latin typeface="+mj-lt"/>
                <a:cs typeface="Arabic Typesetting" pitchFamily="66" charset="-78"/>
              </a:rPr>
              <a:t>=1; </a:t>
            </a:r>
            <a:r>
              <a:rPr lang="en-US" sz="1400" dirty="0" err="1">
                <a:latin typeface="+mj-lt"/>
                <a:cs typeface="Arabic Typesetting" pitchFamily="66" charset="-78"/>
              </a:rPr>
              <a:t>i</a:t>
            </a:r>
            <a:r>
              <a:rPr lang="en-US" sz="1400" dirty="0">
                <a:latin typeface="+mj-lt"/>
                <a:cs typeface="Arabic Typesetting" pitchFamily="66" charset="-78"/>
              </a:rPr>
              <a:t>&lt;=5;i++)	            //Line 1       </a:t>
            </a:r>
          </a:p>
          <a:p>
            <a:pPr>
              <a:defRPr/>
            </a:pPr>
            <a:r>
              <a:rPr lang="en-US" sz="1400" dirty="0">
                <a:latin typeface="+mj-lt"/>
                <a:cs typeface="Arabic Typesetting" pitchFamily="66" charset="-78"/>
              </a:rPr>
              <a:t>{                			             </a:t>
            </a:r>
          </a:p>
          <a:p>
            <a:pPr>
              <a:defRPr/>
            </a:pPr>
            <a:r>
              <a:rPr lang="en-US" sz="1400" dirty="0">
                <a:latin typeface="+mj-lt"/>
                <a:cs typeface="Arabic Typesetting" pitchFamily="66" charset="-78"/>
              </a:rPr>
              <a:t>  for (j=1;j&lt;=</a:t>
            </a:r>
            <a:r>
              <a:rPr lang="en-US" sz="1400" dirty="0" err="1">
                <a:latin typeface="+mj-lt"/>
                <a:cs typeface="Arabic Typesetting" pitchFamily="66" charset="-78"/>
              </a:rPr>
              <a:t>i;j</a:t>
            </a:r>
            <a:r>
              <a:rPr lang="en-US" sz="1400" dirty="0">
                <a:latin typeface="+mj-lt"/>
                <a:cs typeface="Arabic Typesetting" pitchFamily="66" charset="-78"/>
              </a:rPr>
              <a:t>++)	           //Line 2</a:t>
            </a:r>
          </a:p>
          <a:p>
            <a:pPr marL="465138" indent="-465138">
              <a:defRPr/>
            </a:pPr>
            <a:r>
              <a:rPr lang="en-US" sz="1400" dirty="0">
                <a:latin typeface="+mj-lt"/>
                <a:cs typeface="Arabic Typesetting" pitchFamily="66" charset="-78"/>
              </a:rPr>
              <a:t>  { 	</a:t>
            </a:r>
          </a:p>
          <a:p>
            <a:pPr marL="465138" indent="-465138">
              <a:defRPr/>
            </a:pPr>
            <a:r>
              <a:rPr lang="en-US" sz="1400" dirty="0">
                <a:latin typeface="+mj-lt"/>
                <a:cs typeface="Arabic Typesetting" pitchFamily="66" charset="-78"/>
              </a:rPr>
              <a:t>       printf("*");	           	 //Line 3</a:t>
            </a:r>
          </a:p>
          <a:p>
            <a:pPr>
              <a:defRPr/>
            </a:pPr>
            <a:r>
              <a:rPr lang="en-US" sz="1400" dirty="0">
                <a:latin typeface="+mj-lt"/>
                <a:cs typeface="Arabic Typesetting" pitchFamily="66" charset="-78"/>
              </a:rPr>
              <a:t>   } </a:t>
            </a:r>
          </a:p>
          <a:p>
            <a:pPr>
              <a:defRPr/>
            </a:pPr>
            <a:r>
              <a:rPr lang="en-US" sz="1400" dirty="0">
                <a:latin typeface="+mj-lt"/>
                <a:cs typeface="Arabic Typesetting" pitchFamily="66" charset="-78"/>
              </a:rPr>
              <a:t>printf("\n");	            	//Line 4</a:t>
            </a:r>
          </a:p>
          <a:p>
            <a:pPr>
              <a:defRPr/>
            </a:pPr>
            <a:r>
              <a:rPr lang="en-US" sz="1400" dirty="0">
                <a:latin typeface="+mj-lt"/>
                <a:cs typeface="Arabic Typesetting" pitchFamily="66" charset="-78"/>
              </a:rPr>
              <a:t>}				           </a:t>
            </a:r>
          </a:p>
          <a:p>
            <a:pPr>
              <a:defRPr/>
            </a:pPr>
            <a:r>
              <a:rPr lang="en-US" sz="1400" dirty="0">
                <a:latin typeface="+mj-lt"/>
                <a:cs typeface="Arabic Typesetting" pitchFamily="66" charset="-78"/>
              </a:rPr>
              <a:t> }</a:t>
            </a:r>
          </a:p>
        </p:txBody>
      </p:sp>
      <p:pic>
        <p:nvPicPr>
          <p:cNvPr id="10" name="Picture 5" descr="8.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696769" y="4341975"/>
            <a:ext cx="3426665" cy="2169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72471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1E3B-2DA8-48E7-979B-E6FFBCE57CAD}"/>
              </a:ext>
            </a:extLst>
          </p:cNvPr>
          <p:cNvSpPr>
            <a:spLocks noGrp="1"/>
          </p:cNvSpPr>
          <p:nvPr>
            <p:ph type="title"/>
          </p:nvPr>
        </p:nvSpPr>
        <p:spPr/>
        <p:txBody>
          <a:bodyPr/>
          <a:lstStyle/>
          <a:p>
            <a:r>
              <a:rPr lang="en-US" dirty="0"/>
              <a:t>For-Nested Loop</a:t>
            </a:r>
            <a:r>
              <a:rPr lang="en-US" sz="1800" dirty="0">
                <a:solidFill>
                  <a:srgbClr val="000000"/>
                </a:solidFill>
                <a:latin typeface="Times New Roman" panose="02020603050405020304" pitchFamily="18" charset="0"/>
              </a:rPr>
              <a:t>:</a:t>
            </a:r>
            <a:endParaRPr lang="en-US" dirty="0"/>
          </a:p>
        </p:txBody>
      </p:sp>
      <p:sp>
        <p:nvSpPr>
          <p:cNvPr id="3" name="Content Placeholder 2">
            <a:extLst>
              <a:ext uri="{FF2B5EF4-FFF2-40B4-BE49-F238E27FC236}">
                <a16:creationId xmlns:a16="http://schemas.microsoft.com/office/drawing/2014/main" id="{97C7AFAB-45F0-4E7A-8320-5E523BC579D8}"/>
              </a:ext>
            </a:extLst>
          </p:cNvPr>
          <p:cNvSpPr>
            <a:spLocks noGrp="1"/>
          </p:cNvSpPr>
          <p:nvPr>
            <p:ph idx="1"/>
          </p:nvPr>
        </p:nvSpPr>
        <p:spPr/>
        <p:txBody>
          <a:bodyPr/>
          <a:lstStyle/>
          <a:p>
            <a:r>
              <a:rPr lang="en-US" sz="2400" dirty="0">
                <a:solidFill>
                  <a:schemeClr val="tx1"/>
                </a:solidFill>
              </a:rPr>
              <a:t>Example:</a:t>
            </a:r>
            <a:br>
              <a:rPr lang="en-US" dirty="0">
                <a:solidFill>
                  <a:schemeClr val="tx1"/>
                </a:solidFill>
              </a:rPr>
            </a:br>
            <a:r>
              <a:rPr lang="en-US" sz="2000" dirty="0">
                <a:solidFill>
                  <a:schemeClr val="tx1"/>
                </a:solidFill>
              </a:rPr>
              <a:t>Generate the following pattern using nested loops</a:t>
            </a:r>
            <a:endParaRPr lang="en-US" dirty="0"/>
          </a:p>
        </p:txBody>
      </p:sp>
      <p:pic>
        <p:nvPicPr>
          <p:cNvPr id="7" name="Picture 6">
            <a:extLst>
              <a:ext uri="{FF2B5EF4-FFF2-40B4-BE49-F238E27FC236}">
                <a16:creationId xmlns:a16="http://schemas.microsoft.com/office/drawing/2014/main" id="{D8E292A9-8815-427C-9B23-DF418ECE78CE}"/>
              </a:ext>
            </a:extLst>
          </p:cNvPr>
          <p:cNvPicPr>
            <a:picLocks noChangeAspect="1"/>
          </p:cNvPicPr>
          <p:nvPr/>
        </p:nvPicPr>
        <p:blipFill>
          <a:blip r:embed="rId2"/>
          <a:stretch>
            <a:fillRect/>
          </a:stretch>
        </p:blipFill>
        <p:spPr>
          <a:xfrm>
            <a:off x="1296848" y="2875722"/>
            <a:ext cx="4017273" cy="2993372"/>
          </a:xfrm>
          <a:prstGeom prst="rect">
            <a:avLst/>
          </a:prstGeom>
        </p:spPr>
      </p:pic>
      <p:pic>
        <p:nvPicPr>
          <p:cNvPr id="9" name="Picture 8">
            <a:extLst>
              <a:ext uri="{FF2B5EF4-FFF2-40B4-BE49-F238E27FC236}">
                <a16:creationId xmlns:a16="http://schemas.microsoft.com/office/drawing/2014/main" id="{4AB65CCE-6C06-44E4-A1CA-502755A1008A}"/>
              </a:ext>
            </a:extLst>
          </p:cNvPr>
          <p:cNvPicPr>
            <a:picLocks noChangeAspect="1"/>
          </p:cNvPicPr>
          <p:nvPr/>
        </p:nvPicPr>
        <p:blipFill>
          <a:blip r:embed="rId3"/>
          <a:stretch>
            <a:fillRect/>
          </a:stretch>
        </p:blipFill>
        <p:spPr>
          <a:xfrm>
            <a:off x="6458003" y="1763865"/>
            <a:ext cx="5633651" cy="4384724"/>
          </a:xfrm>
          <a:prstGeom prst="rect">
            <a:avLst/>
          </a:prstGeom>
          <a:ln>
            <a:solidFill>
              <a:schemeClr val="accent1"/>
            </a:solidFill>
          </a:ln>
        </p:spPr>
      </p:pic>
    </p:spTree>
    <p:extLst>
      <p:ext uri="{BB962C8B-B14F-4D97-AF65-F5344CB8AC3E}">
        <p14:creationId xmlns:p14="http://schemas.microsoft.com/office/powerpoint/2010/main" val="2143548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E876-8420-4C29-BEFA-F482821226CD}"/>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233A94F3-C30F-44E6-AFCE-690669F6BF6D}"/>
              </a:ext>
            </a:extLst>
          </p:cNvPr>
          <p:cNvSpPr>
            <a:spLocks noGrp="1"/>
          </p:cNvSpPr>
          <p:nvPr>
            <p:ph idx="1"/>
          </p:nvPr>
        </p:nvSpPr>
        <p:spPr/>
        <p:txBody>
          <a:bodyPr/>
          <a:lstStyle/>
          <a:p>
            <a:r>
              <a:rPr lang="en-US" sz="2000" dirty="0">
                <a:solidFill>
                  <a:schemeClr val="tx1"/>
                </a:solidFill>
              </a:rPr>
              <a:t>Generate the following pattern using nested loops</a:t>
            </a:r>
          </a:p>
          <a:p>
            <a:endParaRPr lang="en-US" dirty="0"/>
          </a:p>
        </p:txBody>
      </p:sp>
      <p:pic>
        <p:nvPicPr>
          <p:cNvPr id="5" name="Picture 4">
            <a:extLst>
              <a:ext uri="{FF2B5EF4-FFF2-40B4-BE49-F238E27FC236}">
                <a16:creationId xmlns:a16="http://schemas.microsoft.com/office/drawing/2014/main" id="{33461173-71AC-4736-9B8B-646C0D24FFA2}"/>
              </a:ext>
            </a:extLst>
          </p:cNvPr>
          <p:cNvPicPr>
            <a:picLocks noChangeAspect="1"/>
          </p:cNvPicPr>
          <p:nvPr/>
        </p:nvPicPr>
        <p:blipFill>
          <a:blip r:embed="rId2"/>
          <a:stretch>
            <a:fillRect/>
          </a:stretch>
        </p:blipFill>
        <p:spPr>
          <a:xfrm>
            <a:off x="2623931" y="2672797"/>
            <a:ext cx="6321286" cy="3196297"/>
          </a:xfrm>
          <a:prstGeom prst="rect">
            <a:avLst/>
          </a:prstGeom>
        </p:spPr>
      </p:pic>
    </p:spTree>
    <p:extLst>
      <p:ext uri="{BB962C8B-B14F-4D97-AF65-F5344CB8AC3E}">
        <p14:creationId xmlns:p14="http://schemas.microsoft.com/office/powerpoint/2010/main" val="41751794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B1F0-DEE7-4BA1-A909-85D67D0061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F97F064-7DA9-465A-810F-2F913E840115}"/>
              </a:ext>
            </a:extLst>
          </p:cNvPr>
          <p:cNvSpPr>
            <a:spLocks noGrp="1"/>
          </p:cNvSpPr>
          <p:nvPr>
            <p:ph idx="1"/>
          </p:nvPr>
        </p:nvSpPr>
        <p:spPr/>
        <p:txBody>
          <a:bodyPr>
            <a:noAutofit/>
          </a:bodyPr>
          <a:lstStyle/>
          <a:p>
            <a:r>
              <a:rPr lang="en-US" sz="900" dirty="0"/>
              <a:t>	</a:t>
            </a:r>
          </a:p>
          <a:p>
            <a:pPr marL="0" indent="0">
              <a:buNone/>
            </a:pPr>
            <a:endParaRPr lang="en-US" sz="900" dirty="0"/>
          </a:p>
        </p:txBody>
      </p:sp>
      <p:pic>
        <p:nvPicPr>
          <p:cNvPr id="5" name="Picture 4">
            <a:extLst>
              <a:ext uri="{FF2B5EF4-FFF2-40B4-BE49-F238E27FC236}">
                <a16:creationId xmlns:a16="http://schemas.microsoft.com/office/drawing/2014/main" id="{A45ADDE1-B6DB-41B8-AA75-391C803CB9AB}"/>
              </a:ext>
            </a:extLst>
          </p:cNvPr>
          <p:cNvPicPr>
            <a:picLocks noChangeAspect="1"/>
          </p:cNvPicPr>
          <p:nvPr/>
        </p:nvPicPr>
        <p:blipFill>
          <a:blip r:embed="rId2"/>
          <a:stretch>
            <a:fillRect/>
          </a:stretch>
        </p:blipFill>
        <p:spPr>
          <a:xfrm>
            <a:off x="2385391" y="2057189"/>
            <a:ext cx="8309113" cy="3600450"/>
          </a:xfrm>
          <a:prstGeom prst="rect">
            <a:avLst/>
          </a:prstGeom>
        </p:spPr>
      </p:pic>
    </p:spTree>
    <p:extLst>
      <p:ext uri="{BB962C8B-B14F-4D97-AF65-F5344CB8AC3E}">
        <p14:creationId xmlns:p14="http://schemas.microsoft.com/office/powerpoint/2010/main" val="37365510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27317-3363-4629-A526-4178D1624580}"/>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8800D776-479E-4ECF-A601-4E9B8F5A841B}"/>
              </a:ext>
            </a:extLst>
          </p:cNvPr>
          <p:cNvSpPr>
            <a:spLocks noGrp="1"/>
          </p:cNvSpPr>
          <p:nvPr>
            <p:ph idx="1"/>
          </p:nvPr>
        </p:nvSpPr>
        <p:spPr/>
        <p:txBody>
          <a:bodyPr/>
          <a:lstStyle/>
          <a:p>
            <a:r>
              <a:rPr lang="en-US" sz="2000" dirty="0">
                <a:solidFill>
                  <a:schemeClr val="tx1"/>
                </a:solidFill>
              </a:rPr>
              <a:t>1. Generate the following pattern using nested loops</a:t>
            </a:r>
          </a:p>
          <a:p>
            <a:endParaRPr lang="en-US" dirty="0"/>
          </a:p>
        </p:txBody>
      </p:sp>
      <p:pic>
        <p:nvPicPr>
          <p:cNvPr id="5" name="Picture 4">
            <a:extLst>
              <a:ext uri="{FF2B5EF4-FFF2-40B4-BE49-F238E27FC236}">
                <a16:creationId xmlns:a16="http://schemas.microsoft.com/office/drawing/2014/main" id="{36A97D83-E3DD-4F49-89B8-F8584FB61ECB}"/>
              </a:ext>
            </a:extLst>
          </p:cNvPr>
          <p:cNvPicPr>
            <a:picLocks noChangeAspect="1"/>
          </p:cNvPicPr>
          <p:nvPr/>
        </p:nvPicPr>
        <p:blipFill>
          <a:blip r:embed="rId2"/>
          <a:stretch>
            <a:fillRect/>
          </a:stretch>
        </p:blipFill>
        <p:spPr>
          <a:xfrm>
            <a:off x="3445565" y="2752724"/>
            <a:ext cx="4982818" cy="2561398"/>
          </a:xfrm>
          <a:prstGeom prst="rect">
            <a:avLst/>
          </a:prstGeom>
        </p:spPr>
      </p:pic>
    </p:spTree>
    <p:extLst>
      <p:ext uri="{BB962C8B-B14F-4D97-AF65-F5344CB8AC3E}">
        <p14:creationId xmlns:p14="http://schemas.microsoft.com/office/powerpoint/2010/main" val="18882333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7CE0-A089-46E3-BA54-1D74A5E85BC2}"/>
              </a:ext>
            </a:extLst>
          </p:cNvPr>
          <p:cNvSpPr>
            <a:spLocks noGrp="1"/>
          </p:cNvSpPr>
          <p:nvPr>
            <p:ph type="title"/>
          </p:nvPr>
        </p:nvSpPr>
        <p:spPr/>
        <p:txBody>
          <a:bodyPr/>
          <a:lstStyle/>
          <a:p>
            <a:r>
              <a:rPr lang="en-US" dirty="0"/>
              <a:t>Assignment</a:t>
            </a:r>
          </a:p>
        </p:txBody>
      </p:sp>
      <p:sp>
        <p:nvSpPr>
          <p:cNvPr id="3" name="Content Placeholder 2">
            <a:extLst>
              <a:ext uri="{FF2B5EF4-FFF2-40B4-BE49-F238E27FC236}">
                <a16:creationId xmlns:a16="http://schemas.microsoft.com/office/drawing/2014/main" id="{B9E626B8-C706-4CE5-83B1-01AB342991C9}"/>
              </a:ext>
            </a:extLst>
          </p:cNvPr>
          <p:cNvSpPr>
            <a:spLocks noGrp="1"/>
          </p:cNvSpPr>
          <p:nvPr>
            <p:ph idx="1"/>
          </p:nvPr>
        </p:nvSpPr>
        <p:spPr/>
        <p:txBody>
          <a:bodyPr/>
          <a:lstStyle/>
          <a:p>
            <a:r>
              <a:rPr lang="en-US" sz="2000" dirty="0">
                <a:solidFill>
                  <a:schemeClr val="tx1"/>
                </a:solidFill>
              </a:rPr>
              <a:t>2. Write a program in C to find the sum of the series 1 +11 + 111 + 1111 + .. n terms.</a:t>
            </a:r>
            <a:br>
              <a:rPr lang="en-US" sz="2000" dirty="0">
                <a:solidFill>
                  <a:schemeClr val="tx1"/>
                </a:solidFill>
              </a:rPr>
            </a:br>
            <a:br>
              <a:rPr lang="en-US" sz="2000" dirty="0">
                <a:solidFill>
                  <a:schemeClr val="tx1"/>
                </a:solidFill>
              </a:rPr>
            </a:br>
            <a:r>
              <a:rPr lang="en-US" sz="2000" dirty="0">
                <a:solidFill>
                  <a:schemeClr val="tx1"/>
                </a:solidFill>
              </a:rPr>
              <a:t>3. Write a c program to check whether a given number is a perfect number or not.</a:t>
            </a:r>
            <a:endParaRPr lang="en-US" dirty="0"/>
          </a:p>
        </p:txBody>
      </p:sp>
    </p:spTree>
    <p:extLst>
      <p:ext uri="{BB962C8B-B14F-4D97-AF65-F5344CB8AC3E}">
        <p14:creationId xmlns:p14="http://schemas.microsoft.com/office/powerpoint/2010/main" val="105016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p:txBody>
          <a:bodyPr/>
          <a:lstStyle/>
          <a:p>
            <a:r>
              <a:rPr lang="en-US" dirty="0"/>
              <a:t>Break statement</a:t>
            </a:r>
          </a:p>
        </p:txBody>
      </p:sp>
      <p:sp>
        <p:nvSpPr>
          <p:cNvPr id="3" name="Content Placeholder 2">
            <a:extLst>
              <a:ext uri="{FF2B5EF4-FFF2-40B4-BE49-F238E27FC236}">
                <a16:creationId xmlns:a16="http://schemas.microsoft.com/office/drawing/2014/main" id="{55763CD6-62E3-4421-93AC-FF3B25D0E282}"/>
              </a:ext>
            </a:extLst>
          </p:cNvPr>
          <p:cNvSpPr>
            <a:spLocks noGrp="1"/>
          </p:cNvSpPr>
          <p:nvPr>
            <p:ph idx="1"/>
          </p:nvPr>
        </p:nvSpPr>
        <p:spPr>
          <a:xfrm>
            <a:off x="677333" y="1809888"/>
            <a:ext cx="8916609" cy="3880773"/>
          </a:xfrm>
        </p:spPr>
        <p:txBody>
          <a:bodyPr>
            <a:normAutofit/>
          </a:bodyPr>
          <a:lstStyle/>
          <a:p>
            <a:pPr>
              <a:buFont typeface="Wingdings" panose="05000000000000000000" pitchFamily="2" charset="2"/>
              <a:buChar char="§"/>
            </a:pPr>
            <a:r>
              <a:rPr lang="en-US" dirty="0">
                <a:solidFill>
                  <a:schemeClr val="tx1"/>
                </a:solidFill>
                <a:latin typeface="+mj-lt"/>
              </a:rPr>
              <a:t>The break statement, when executed in a while, for, do…while or switch statement, causes an immediate exit from that statement. Program execution continues with the next statement. </a:t>
            </a:r>
          </a:p>
          <a:p>
            <a:pPr marL="347663" indent="-347663">
              <a:spcAft>
                <a:spcPts val="600"/>
              </a:spcAft>
            </a:pPr>
            <a:r>
              <a:rPr lang="en-US" altLang="en-US" dirty="0">
                <a:solidFill>
                  <a:schemeClr val="tx1"/>
                </a:solidFill>
                <a:latin typeface="+mj-lt"/>
              </a:rPr>
              <a:t>The break statement is typically used for two purposes:</a:t>
            </a:r>
          </a:p>
          <a:p>
            <a:pPr marL="804863" lvl="1" indent="-342900">
              <a:spcAft>
                <a:spcPts val="600"/>
              </a:spcAft>
              <a:buFont typeface="Wingdings" panose="05000000000000000000" pitchFamily="2" charset="2"/>
              <a:buChar char="§"/>
            </a:pPr>
            <a:r>
              <a:rPr lang="en-US" altLang="en-US" sz="1800" dirty="0">
                <a:solidFill>
                  <a:schemeClr val="tx1"/>
                </a:solidFill>
                <a:latin typeface="+mj-lt"/>
              </a:rPr>
              <a:t>To exit early from a loop </a:t>
            </a:r>
          </a:p>
          <a:p>
            <a:pPr marL="804863" lvl="1" indent="-342900">
              <a:spcAft>
                <a:spcPts val="600"/>
              </a:spcAft>
              <a:buFont typeface="Wingdings" panose="05000000000000000000" pitchFamily="2" charset="2"/>
              <a:buChar char="§"/>
            </a:pPr>
            <a:r>
              <a:rPr lang="en-US" altLang="en-US" sz="1800" dirty="0">
                <a:solidFill>
                  <a:schemeClr val="tx1"/>
                </a:solidFill>
                <a:latin typeface="+mj-lt"/>
              </a:rPr>
              <a:t>To skip the remainder of the switch structure</a:t>
            </a:r>
          </a:p>
          <a:p>
            <a:pPr>
              <a:buFont typeface="Wingdings" panose="05000000000000000000" pitchFamily="2" charset="2"/>
              <a:buChar char="§"/>
            </a:pPr>
            <a:endParaRPr lang="en-US" dirty="0">
              <a:solidFill>
                <a:schemeClr val="tx1"/>
              </a:solidFill>
              <a:latin typeface="+mj-lt"/>
            </a:endParaRPr>
          </a:p>
          <a:p>
            <a:pPr>
              <a:buFont typeface="Wingdings" panose="05000000000000000000" pitchFamily="2" charset="2"/>
              <a:buChar char="§"/>
            </a:pPr>
            <a:endParaRPr lang="en-US" dirty="0">
              <a:solidFill>
                <a:schemeClr val="tx1"/>
              </a:solidFill>
              <a:latin typeface="+mj-lt"/>
            </a:endParaRPr>
          </a:p>
        </p:txBody>
      </p:sp>
    </p:spTree>
    <p:extLst>
      <p:ext uri="{BB962C8B-B14F-4D97-AF65-F5344CB8AC3E}">
        <p14:creationId xmlns:p14="http://schemas.microsoft.com/office/powerpoint/2010/main" val="26082623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p:txBody>
          <a:bodyPr/>
          <a:lstStyle/>
          <a:p>
            <a:r>
              <a:rPr lang="en-US" dirty="0"/>
              <a:t>Break statement</a:t>
            </a:r>
          </a:p>
        </p:txBody>
      </p:sp>
      <p:pic>
        <p:nvPicPr>
          <p:cNvPr id="6" name="Picture 5">
            <a:extLst>
              <a:ext uri="{FF2B5EF4-FFF2-40B4-BE49-F238E27FC236}">
                <a16:creationId xmlns:a16="http://schemas.microsoft.com/office/drawing/2014/main" id="{E85C77E3-D673-447E-9140-9F24FE2DC472}"/>
              </a:ext>
            </a:extLst>
          </p:cNvPr>
          <p:cNvPicPr>
            <a:picLocks noChangeAspect="1"/>
          </p:cNvPicPr>
          <p:nvPr/>
        </p:nvPicPr>
        <p:blipFill>
          <a:blip r:embed="rId2"/>
          <a:stretch>
            <a:fillRect/>
          </a:stretch>
        </p:blipFill>
        <p:spPr>
          <a:xfrm>
            <a:off x="807335" y="1527630"/>
            <a:ext cx="9040049" cy="5330370"/>
          </a:xfrm>
          <a:prstGeom prst="rect">
            <a:avLst/>
          </a:prstGeom>
          <a:ln>
            <a:solidFill>
              <a:schemeClr val="accent1"/>
            </a:solidFill>
          </a:ln>
        </p:spPr>
      </p:pic>
    </p:spTree>
    <p:extLst>
      <p:ext uri="{BB962C8B-B14F-4D97-AF65-F5344CB8AC3E}">
        <p14:creationId xmlns:p14="http://schemas.microsoft.com/office/powerpoint/2010/main" val="487204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p:txBody>
          <a:bodyPr/>
          <a:lstStyle/>
          <a:p>
            <a:r>
              <a:rPr lang="en-US" dirty="0"/>
              <a:t>Continue statement</a:t>
            </a:r>
          </a:p>
        </p:txBody>
      </p:sp>
      <p:sp>
        <p:nvSpPr>
          <p:cNvPr id="3" name="Content Placeholder 2">
            <a:extLst>
              <a:ext uri="{FF2B5EF4-FFF2-40B4-BE49-F238E27FC236}">
                <a16:creationId xmlns:a16="http://schemas.microsoft.com/office/drawing/2014/main" id="{55763CD6-62E3-4421-93AC-FF3B25D0E282}"/>
              </a:ext>
            </a:extLst>
          </p:cNvPr>
          <p:cNvSpPr>
            <a:spLocks noGrp="1"/>
          </p:cNvSpPr>
          <p:nvPr>
            <p:ph idx="1"/>
          </p:nvPr>
        </p:nvSpPr>
        <p:spPr>
          <a:xfrm>
            <a:off x="751474" y="1826365"/>
            <a:ext cx="8916609" cy="3880773"/>
          </a:xfrm>
        </p:spPr>
        <p:txBody>
          <a:bodyPr>
            <a:normAutofit/>
          </a:bodyPr>
          <a:lstStyle/>
          <a:p>
            <a:pPr algn="just">
              <a:buFont typeface="Wingdings" panose="05000000000000000000" pitchFamily="2" charset="2"/>
              <a:buChar char="§"/>
            </a:pPr>
            <a:r>
              <a:rPr lang="en-US" dirty="0">
                <a:solidFill>
                  <a:schemeClr val="tx1"/>
                </a:solidFill>
                <a:latin typeface="+mj-lt"/>
              </a:rPr>
              <a:t>The continue statement, when executed in a while, for or do…while statement, skips the remaining statements in the body of that control statement and performs the next iteration of the loop.</a:t>
            </a:r>
          </a:p>
          <a:p>
            <a:pPr algn="just">
              <a:buFont typeface="Wingdings" panose="05000000000000000000" pitchFamily="2" charset="2"/>
              <a:buChar char="§"/>
            </a:pPr>
            <a:r>
              <a:rPr lang="en-US" dirty="0">
                <a:solidFill>
                  <a:schemeClr val="tx1"/>
                </a:solidFill>
                <a:latin typeface="+mj-lt"/>
              </a:rPr>
              <a:t> In while and do…while statements, the loop-continuation test is evaluated immediately after the continue statement is executed. In the for statement, the increment expression is executed, then the loop-continuation test is evaluated.</a:t>
            </a:r>
          </a:p>
          <a:p>
            <a:pPr>
              <a:buFont typeface="Wingdings" panose="05000000000000000000" pitchFamily="2" charset="2"/>
              <a:buChar char="§"/>
            </a:pPr>
            <a:endParaRPr lang="en-US" dirty="0">
              <a:solidFill>
                <a:schemeClr val="tx1"/>
              </a:solidFill>
              <a:latin typeface="+mj-lt"/>
            </a:endParaRPr>
          </a:p>
        </p:txBody>
      </p:sp>
    </p:spTree>
    <p:extLst>
      <p:ext uri="{BB962C8B-B14F-4D97-AF65-F5344CB8AC3E}">
        <p14:creationId xmlns:p14="http://schemas.microsoft.com/office/powerpoint/2010/main" val="345152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FDDF8-9842-47C9-9C9F-836B59FE8F6A}"/>
              </a:ext>
            </a:extLst>
          </p:cNvPr>
          <p:cNvSpPr>
            <a:spLocks noGrp="1"/>
          </p:cNvSpPr>
          <p:nvPr>
            <p:ph type="title"/>
          </p:nvPr>
        </p:nvSpPr>
        <p:spPr>
          <a:xfrm>
            <a:off x="480386" y="609598"/>
            <a:ext cx="8596668" cy="1320800"/>
          </a:xfrm>
        </p:spPr>
        <p:txBody>
          <a:bodyPr/>
          <a:lstStyle/>
          <a:p>
            <a:r>
              <a:rPr lang="en-US" dirty="0"/>
              <a:t>Continue statement</a:t>
            </a:r>
          </a:p>
        </p:txBody>
      </p:sp>
      <p:pic>
        <p:nvPicPr>
          <p:cNvPr id="4" name="Picture 4">
            <a:extLst>
              <a:ext uri="{FF2B5EF4-FFF2-40B4-BE49-F238E27FC236}">
                <a16:creationId xmlns:a16="http://schemas.microsoft.com/office/drawing/2014/main" id="{7268E708-27FE-4422-906F-E7DA453BEA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930399"/>
            <a:ext cx="3444240" cy="418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2">
            <a:extLst>
              <a:ext uri="{FF2B5EF4-FFF2-40B4-BE49-F238E27FC236}">
                <a16:creationId xmlns:a16="http://schemas.microsoft.com/office/drawing/2014/main" id="{8B83DBFB-13A2-4FA0-95A1-465D09995B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1298" y="1930400"/>
            <a:ext cx="4440702" cy="41890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a:extLst>
              <a:ext uri="{FF2B5EF4-FFF2-40B4-BE49-F238E27FC236}">
                <a16:creationId xmlns:a16="http://schemas.microsoft.com/office/drawing/2014/main" id="{0BB822E9-261B-4AB8-A938-110AF1FE9B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2658" y="1930400"/>
            <a:ext cx="4358640" cy="4189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563012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 statement inside for loop</a:t>
            </a:r>
            <a:br>
              <a:rPr lang="en-US" b="1" dirty="0"/>
            </a:b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   for (</a:t>
            </a:r>
            <a:r>
              <a:rPr lang="en-US" dirty="0" err="1"/>
              <a:t>int</a:t>
            </a:r>
            <a:r>
              <a:rPr lang="en-US" dirty="0"/>
              <a:t> j=0; j&lt;=8; </a:t>
            </a:r>
            <a:r>
              <a:rPr lang="en-US" dirty="0" err="1"/>
              <a:t>j++</a:t>
            </a:r>
            <a:r>
              <a:rPr lang="en-US" dirty="0"/>
              <a:t>){</a:t>
            </a:r>
          </a:p>
          <a:p>
            <a:pPr marL="0" indent="0">
              <a:buNone/>
            </a:pPr>
            <a:r>
              <a:rPr lang="en-US" dirty="0"/>
              <a:t>      if (j==4){   </a:t>
            </a:r>
          </a:p>
          <a:p>
            <a:pPr marL="0" indent="0">
              <a:buNone/>
            </a:pPr>
            <a:r>
              <a:rPr lang="en-US" dirty="0"/>
              <a:t>continue;</a:t>
            </a:r>
          </a:p>
          <a:p>
            <a:pPr marL="0" indent="0">
              <a:buNone/>
            </a:pPr>
            <a:r>
              <a:rPr lang="en-US" dirty="0"/>
              <a:t>       }</a:t>
            </a:r>
          </a:p>
          <a:p>
            <a:pPr marL="0" indent="0">
              <a:buNone/>
            </a:pPr>
            <a:r>
              <a:rPr lang="en-US" dirty="0" err="1"/>
              <a:t>printf</a:t>
            </a:r>
            <a:r>
              <a:rPr lang="en-US" dirty="0"/>
              <a:t>("%d ", j);</a:t>
            </a:r>
          </a:p>
          <a:p>
            <a:pPr marL="0" indent="0">
              <a:buNone/>
            </a:pPr>
            <a:r>
              <a:rPr lang="en-US" dirty="0"/>
              <a:t>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3638955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continue in While loop</a:t>
            </a:r>
            <a:br>
              <a:rPr lang="en-US" b="1" dirty="0"/>
            </a:b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a:t>#include &lt;</a:t>
            </a:r>
            <a:r>
              <a:rPr lang="en-US" dirty="0" err="1"/>
              <a:t>stdio.h</a:t>
            </a:r>
            <a:r>
              <a:rPr lang="en-US" dirty="0"/>
              <a:t>&gt;</a:t>
            </a:r>
          </a:p>
          <a:p>
            <a:pPr marL="0" indent="0">
              <a:buNone/>
            </a:pPr>
            <a:r>
              <a:rPr lang="en-US" dirty="0" err="1"/>
              <a:t>int</a:t>
            </a:r>
            <a:r>
              <a:rPr lang="en-US" dirty="0"/>
              <a:t> main(){</a:t>
            </a:r>
          </a:p>
          <a:p>
            <a:pPr marL="0" indent="0">
              <a:buNone/>
            </a:pPr>
            <a:r>
              <a:rPr lang="en-US" dirty="0"/>
              <a:t>    </a:t>
            </a:r>
            <a:r>
              <a:rPr lang="en-US" dirty="0" err="1"/>
              <a:t>int</a:t>
            </a:r>
            <a:r>
              <a:rPr lang="en-US" dirty="0"/>
              <a:t> counter=10;</a:t>
            </a:r>
          </a:p>
          <a:p>
            <a:pPr marL="0" indent="0">
              <a:buNone/>
            </a:pPr>
            <a:r>
              <a:rPr lang="en-US" dirty="0"/>
              <a:t>    while (counter &gt;=0) {</a:t>
            </a:r>
          </a:p>
          <a:p>
            <a:pPr marL="0" indent="0">
              <a:buNone/>
            </a:pPr>
            <a:r>
              <a:rPr lang="en-US" dirty="0"/>
              <a:t>	 if (counter==7) {</a:t>
            </a:r>
          </a:p>
          <a:p>
            <a:pPr marL="0" indent="0">
              <a:buNone/>
            </a:pPr>
            <a:r>
              <a:rPr lang="en-US" dirty="0"/>
              <a:t>	      counter--;</a:t>
            </a:r>
          </a:p>
          <a:p>
            <a:pPr marL="0" indent="0">
              <a:buNone/>
            </a:pPr>
            <a:r>
              <a:rPr lang="en-US" dirty="0"/>
              <a:t>	      continue; }</a:t>
            </a:r>
          </a:p>
          <a:p>
            <a:pPr marL="0" indent="0">
              <a:buNone/>
            </a:pPr>
            <a:r>
              <a:rPr lang="en-US" dirty="0"/>
              <a:t>	 </a:t>
            </a:r>
            <a:r>
              <a:rPr lang="en-US" dirty="0" err="1"/>
              <a:t>printf</a:t>
            </a:r>
            <a:r>
              <a:rPr lang="en-US" dirty="0"/>
              <a:t>("%d  ", counter);</a:t>
            </a:r>
          </a:p>
          <a:p>
            <a:pPr marL="0" indent="0">
              <a:buNone/>
            </a:pPr>
            <a:r>
              <a:rPr lang="en-US" dirty="0"/>
              <a:t>	 counter--; }</a:t>
            </a:r>
          </a:p>
          <a:p>
            <a:pPr marL="0" indent="0">
              <a:buNone/>
            </a:pPr>
            <a:r>
              <a:rPr lang="en-US" dirty="0"/>
              <a:t>    return 0;</a:t>
            </a:r>
          </a:p>
          <a:p>
            <a:pPr marL="0" indent="0">
              <a:buNone/>
            </a:pPr>
            <a:r>
              <a:rPr lang="en-US" dirty="0"/>
              <a:t>}</a:t>
            </a:r>
          </a:p>
        </p:txBody>
      </p:sp>
    </p:spTree>
    <p:extLst>
      <p:ext uri="{BB962C8B-B14F-4D97-AF65-F5344CB8AC3E}">
        <p14:creationId xmlns:p14="http://schemas.microsoft.com/office/powerpoint/2010/main" val="4213001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Output:</a:t>
            </a:r>
          </a:p>
          <a:p>
            <a:pPr marL="0" indent="0">
              <a:buNone/>
            </a:pPr>
            <a:r>
              <a:rPr lang="en-US" dirty="0"/>
              <a:t>10 9 8 6 5 4 3 2 1 0</a:t>
            </a:r>
          </a:p>
          <a:p>
            <a:pPr marL="0" indent="0">
              <a:buNone/>
            </a:pPr>
            <a:r>
              <a:rPr lang="en-US" dirty="0"/>
              <a:t>In this example we are using continue inside while loop. When using while or do-while loop you need to place an increment or decrement statement just above the continue so that the counter value is changed for the next iteration. For example, </a:t>
            </a:r>
          </a:p>
          <a:p>
            <a:pPr marL="0" indent="0">
              <a:buNone/>
            </a:pPr>
            <a:r>
              <a:rPr lang="en-US" dirty="0"/>
              <a:t>if we do not place counter– statement in the body of “if” then the value of counter would remain 7 indefinitely.</a:t>
            </a:r>
          </a:p>
        </p:txBody>
      </p:sp>
    </p:spTree>
    <p:extLst>
      <p:ext uri="{BB962C8B-B14F-4D97-AF65-F5344CB8AC3E}">
        <p14:creationId xmlns:p14="http://schemas.microsoft.com/office/powerpoint/2010/main" val="344085476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600</TotalTime>
  <Words>1119</Words>
  <Application>Microsoft Office PowerPoint</Application>
  <PresentationFormat>Widescreen</PresentationFormat>
  <Paragraphs>175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Calibri</vt:lpstr>
      <vt:lpstr>Calibri Light</vt:lpstr>
      <vt:lpstr>Times New Roman</vt:lpstr>
      <vt:lpstr>Wingdings</vt:lpstr>
      <vt:lpstr>Retrospect</vt:lpstr>
      <vt:lpstr>Control Structure/ Iterative /Repetition Structure  </vt:lpstr>
      <vt:lpstr>Control statements</vt:lpstr>
      <vt:lpstr>Break statement</vt:lpstr>
      <vt:lpstr>Break statement</vt:lpstr>
      <vt:lpstr>Continue statement</vt:lpstr>
      <vt:lpstr>Continue statement</vt:lpstr>
      <vt:lpstr>continue statement inside for loop </vt:lpstr>
      <vt:lpstr>continue in While loop </vt:lpstr>
      <vt:lpstr>PowerPoint Presentation</vt:lpstr>
      <vt:lpstr>continue in do-While loop </vt:lpstr>
      <vt:lpstr>What is the output</vt:lpstr>
      <vt:lpstr>Output</vt:lpstr>
      <vt:lpstr>Continue statement</vt:lpstr>
      <vt:lpstr>Continue statement</vt:lpstr>
      <vt:lpstr>goto statement</vt:lpstr>
      <vt:lpstr>PowerPoint Presentation</vt:lpstr>
      <vt:lpstr>goto statement</vt:lpstr>
      <vt:lpstr>PowerPoint Presentation</vt:lpstr>
      <vt:lpstr>goto statement</vt:lpstr>
      <vt:lpstr>Nested Looping</vt:lpstr>
      <vt:lpstr>While-Nested Loop</vt:lpstr>
      <vt:lpstr>Do-while-Nested Loop</vt:lpstr>
      <vt:lpstr>For-Nested Loop</vt:lpstr>
      <vt:lpstr>For-Nested Loop:</vt:lpstr>
      <vt:lpstr>TASK:</vt:lpstr>
      <vt:lpstr>PowerPoint Presentation</vt:lpstr>
      <vt:lpstr>Assignment</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Atiya jokhio</dc:creator>
  <cp:lastModifiedBy>Nida Munawar</cp:lastModifiedBy>
  <cp:revision>55</cp:revision>
  <dcterms:created xsi:type="dcterms:W3CDTF">2020-02-10T14:38:13Z</dcterms:created>
  <dcterms:modified xsi:type="dcterms:W3CDTF">2020-11-02T13:24:57Z</dcterms:modified>
</cp:coreProperties>
</file>